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3004800" cy="9753600"/>
  <p:notesSz cx="6858000" cy="9144000"/>
  <p:defaultTextStyle>
    <a:defPPr rtl="0">
      <a:defRPr lang="ru-RU"/>
    </a:defPPr>
    <a:lvl1pPr algn="ctr" defTabSz="584200" rtl="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 rtl="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 rtl="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 rtl="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 rtl="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 rtl="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 rtl="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 rtl="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 rtl="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46" d="100"/>
          <a:sy n="46" d="100"/>
        </p:scale>
        <p:origin x="-1128" y="-8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rtlCol="0"/>
          <a:lstStyle/>
          <a:p>
            <a:pPr lvl="0" rtl="0"/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rtlCol="0"/>
          <a:lstStyle/>
          <a:p>
            <a:pPr lvl="0" rt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5108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l" defTabSz="457200" rtl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l" defTabSz="457200" rtl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l" defTabSz="457200" rtl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l" defTabSz="457200" rtl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l" defTabSz="457200" rtl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l" defTabSz="457200" rtl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l" defTabSz="457200" rtl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l" defTabSz="457200" rtl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rtlCol="0" anchor="ctr"/>
          <a:lstStyle/>
          <a:p>
            <a:pPr lvl="0" algn="l" defTabSz="457200" rtl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rtlCol="0" anchor="ctr"/>
          <a:lstStyle/>
          <a:p>
            <a:pPr lvl="0" algn="l" defTabSz="457200" rtl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rtlCol="0" anchor="ctr"/>
          <a:lstStyle/>
          <a:p>
            <a:pPr lvl="0" algn="l" defTabSz="457200" rtl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 rtlCol="0"/>
          <a:lstStyle>
            <a:lvl1pPr algn="l" rtl="0"/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 rtlCol="0"/>
          <a:lstStyle>
            <a:lvl1pPr marL="0" indent="0" algn="l" rtl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 algn="l" rtl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 algn="l" rtl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 algn="l" rtl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 algn="l" rtl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Body Level One</a:t>
            </a:r>
          </a:p>
          <a:p>
            <a:pPr lvl="1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Body Level Two</a:t>
            </a:r>
          </a:p>
          <a:p>
            <a:pPr lvl="2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Body Level Three</a:t>
            </a:r>
          </a:p>
          <a:p>
            <a:pPr lvl="3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Body Level Four</a:t>
            </a:r>
          </a:p>
          <a:p>
            <a:pPr lvl="4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rtlCol="0" anchor="ctr"/>
          <a:lstStyle/>
          <a:p>
            <a:pPr lvl="0" algn="l" defTabSz="457200" rtl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rtlCol="0" anchor="ctr"/>
          <a:lstStyle/>
          <a:p>
            <a:pPr lvl="0" algn="l" defTabSz="457200" rtl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rtlCol="0" anchor="ctr"/>
          <a:lstStyle/>
          <a:p>
            <a:pPr lvl="0" algn="l" defTabSz="457200" rtl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rtlCol="0" anchor="ctr"/>
          <a:lstStyle/>
          <a:p>
            <a:pPr lvl="0" algn="l" defTabSz="457200" rtl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 rtlCol="0"/>
          <a:lstStyle>
            <a:lvl1pPr algn="l" rtl="0"/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 rtlCol="0"/>
          <a:lstStyle>
            <a:lvl1pPr marL="0" indent="0" algn="l" rtl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 algn="l" rtl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 algn="l" rtl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 algn="l" rtl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 algn="l" rtl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Body Level One</a:t>
            </a:r>
          </a:p>
          <a:p>
            <a:pPr lvl="1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Body Level Two</a:t>
            </a:r>
          </a:p>
          <a:p>
            <a:pPr lvl="2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Body Level Three</a:t>
            </a:r>
          </a:p>
          <a:p>
            <a:pPr lvl="3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Body Level Four</a:t>
            </a:r>
          </a:p>
          <a:p>
            <a:pPr lvl="4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rtlCol="0" anchor="ctr"/>
          <a:lstStyle/>
          <a:p>
            <a:pPr lvl="0" algn="l" defTabSz="457200" rtl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rtlCol="0" anchor="ctr"/>
          <a:lstStyle/>
          <a:p>
            <a:pPr lvl="0" algn="l" defTabSz="457200" rtl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 rtlCol="0"/>
          <a:lstStyle>
            <a:lvl1pPr algn="l" rtl="0">
              <a:defRPr sz="5600"/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rtlCol="0" anchor="t"/>
          <a:lstStyle>
            <a:lvl1pPr marL="0" indent="0" algn="l" rtl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 algn="l" rtl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 algn="l" rtl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 algn="l" rtl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 algn="l" rtl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Body Level One</a:t>
            </a:r>
          </a:p>
          <a:p>
            <a:pPr lvl="1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Body Level Two</a:t>
            </a:r>
          </a:p>
          <a:p>
            <a:pPr lvl="2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Body Level Three</a:t>
            </a:r>
          </a:p>
          <a:p>
            <a:pPr lvl="3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Body Level Four</a:t>
            </a:r>
          </a:p>
          <a:p>
            <a:pPr lvl="4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rtlCol="0" anchor="ctr"/>
          <a:lstStyle/>
          <a:p>
            <a:pPr lvl="0" algn="l" defTabSz="457200" rtl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rtlCol="0" anchor="ctr"/>
          <a:lstStyle/>
          <a:p>
            <a:pPr lvl="0" algn="l" defTabSz="457200" rtl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Body Level One</a:t>
            </a:r>
          </a:p>
          <a:p>
            <a:pPr lvl="1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Body Level Two</a:t>
            </a:r>
          </a:p>
          <a:p>
            <a:pPr lvl="2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Body Level Three</a:t>
            </a:r>
          </a:p>
          <a:p>
            <a:pPr lvl="3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Body Level Four</a:t>
            </a:r>
          </a:p>
          <a:p>
            <a:pPr lvl="4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rtlCol="0" anchor="ctr"/>
          <a:lstStyle/>
          <a:p>
            <a:pPr lvl="0" algn="l" defTabSz="457200" rtl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rtlCol="0" anchor="ctr"/>
          <a:lstStyle/>
          <a:p>
            <a:pPr lvl="0" algn="l" defTabSz="457200" rtl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 rtlCol="0"/>
          <a:lstStyle>
            <a:lvl1pPr marL="393700" indent="-393700" algn="l" rtl="0">
              <a:spcBef>
                <a:spcPts val="1800"/>
              </a:spcBef>
              <a:buSzPct val="65000"/>
              <a:defRPr sz="3000"/>
            </a:lvl1pPr>
            <a:lvl2pPr marL="787400" indent="-393700" algn="l" rtl="0">
              <a:spcBef>
                <a:spcPts val="1800"/>
              </a:spcBef>
              <a:buSzPct val="65000"/>
              <a:defRPr sz="3000"/>
            </a:lvl2pPr>
            <a:lvl3pPr marL="1181100" indent="-393700" algn="l" rtl="0">
              <a:spcBef>
                <a:spcPts val="1800"/>
              </a:spcBef>
              <a:buSzPct val="65000"/>
              <a:defRPr sz="3000"/>
            </a:lvl3pPr>
            <a:lvl4pPr marL="1574800" indent="-393700" algn="l" rtl="0">
              <a:spcBef>
                <a:spcPts val="1800"/>
              </a:spcBef>
              <a:buSzPct val="65000"/>
              <a:defRPr sz="3000"/>
            </a:lvl4pPr>
            <a:lvl5pPr marL="1968500" indent="-393700" algn="l" rtl="0">
              <a:spcBef>
                <a:spcPts val="1800"/>
              </a:spcBef>
              <a:buSzPct val="65000"/>
              <a:defRPr sz="3000"/>
            </a:lvl5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Body Level One</a:t>
            </a:r>
          </a:p>
          <a:p>
            <a:pPr lvl="1" rtl="0"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Body Level Two</a:t>
            </a:r>
          </a:p>
          <a:p>
            <a:pPr lvl="2" rtl="0"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Body Level Three</a:t>
            </a:r>
          </a:p>
          <a:p>
            <a:pPr lvl="3" rtl="0"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Body Level Four</a:t>
            </a:r>
          </a:p>
          <a:p>
            <a:pPr lvl="4" rtl="0"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Body Level One</a:t>
            </a:r>
          </a:p>
          <a:p>
            <a:pPr lvl="1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Body Level Two</a:t>
            </a:r>
          </a:p>
          <a:p>
            <a:pPr lvl="2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Body Level Three</a:t>
            </a:r>
          </a:p>
          <a:p>
            <a:pPr lvl="3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Body Level Four</a:t>
            </a:r>
          </a:p>
          <a:p>
            <a:pPr lvl="4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rtlCol="0" anchor="ctr"/>
          <a:lstStyle/>
          <a:p>
            <a:pPr lvl="0" algn="l" defTabSz="457200" rtl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rtlCol="0" anchor="ctr"/>
          <a:lstStyle/>
          <a:p>
            <a:pPr lvl="0" algn="l" defTabSz="457200" rtl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rtlCol="0" anchor="ctr">
            <a:normAutofit/>
          </a:bodyPr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rtlCol="0" anchor="ctr">
            <a:normAutofit/>
          </a:bodyPr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Body Level One</a:t>
            </a:r>
          </a:p>
          <a:p>
            <a:pPr lvl="1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Body Level Two</a:t>
            </a:r>
          </a:p>
          <a:p>
            <a:pPr lvl="2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Body Level Three</a:t>
            </a:r>
          </a:p>
          <a:p>
            <a:pPr lvl="3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Body Level Four</a:t>
            </a:r>
          </a:p>
          <a:p>
            <a:pPr lvl="4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Body Level Five</a:t>
            </a:r>
          </a:p>
        </p:txBody>
      </p:sp>
      <p:pic>
        <p:nvPicPr>
          <p:cNvPr id="6" name="RFIX CN picture.tiff"/>
          <p:cNvPicPr/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11403465" y="581221"/>
            <a:ext cx="1275318" cy="1644258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 rtl="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 rtl="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 rtl="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 rtl="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 rtl="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 rtl="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 rtl="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 rtl="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 rtl="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algn="l" defTabSz="584200" rtl="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algn="l" defTabSz="584200" rtl="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algn="l" defTabSz="584200" rtl="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algn="l" defTabSz="584200" rtl="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algn="l" defTabSz="584200" rtl="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algn="l" defTabSz="584200" rtl="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algn="l" defTabSz="584200" rtl="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algn="l" defTabSz="584200" rtl="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algn="l" defTabSz="584200" rtl="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 rtl="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 rtl="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 rtl="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 rtl="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 rtl="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 rtl="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 rtl="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 rtl="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 rtl="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FIX opening paper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400" y="190499"/>
            <a:ext cx="6756400" cy="8718411"/>
          </a:xfrm>
          <a:prstGeom prst="rect">
            <a:avLst/>
          </a:prstGeom>
        </p:spPr>
      </p:pic>
      <p:sp>
        <p:nvSpPr>
          <p:cNvPr id="49" name="Shape 49"/>
          <p:cNvSpPr/>
          <p:nvPr/>
        </p:nvSpPr>
        <p:spPr>
          <a:xfrm>
            <a:off x="8202506" y="6713355"/>
            <a:ext cx="4041282" cy="812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rtlCol="0" anchor="ctr">
            <a:spAutoFit/>
          </a:bodyPr>
          <a:lstStyle/>
          <a:p>
            <a:pPr lvl="0" algn="l" rtl="0">
              <a:lnSpc>
                <a:spcPct val="110000"/>
              </a:lnSpc>
              <a:defRPr sz="1800">
                <a:solidFill>
                  <a:srgbClr val="000000"/>
                </a:solidFill>
              </a:defRPr>
            </a:pPr>
            <a:r>
              <a:rPr lang="ru-RU" sz="2400" i="1">
                <a:solidFill>
                  <a:srgbClr val="414141"/>
                </a:solidFill>
              </a:rPr>
              <a:t>Ричард Мэггс. </a:t>
            </a:r>
            <a:r>
              <a:rPr sz="2400" i="1" dirty="0" smtClean="0">
                <a:solidFill>
                  <a:srgbClr val="414141"/>
                </a:solidFill>
              </a:rPr>
              <a:t/>
            </a:r>
            <a:br>
              <a:rPr sz="2400" i="1" dirty="0" smtClean="0">
                <a:solidFill>
                  <a:srgbClr val="414141"/>
                </a:solidFill>
              </a:rPr>
            </a:br>
            <a:r>
              <a:rPr lang="ru-RU" sz="1800" i="1">
                <a:solidFill>
                  <a:srgbClr val="000000"/>
                </a:solidFill>
              </a:rPr>
              <a:t>Ереван, Армения, октябрь</a:t>
            </a:r>
            <a:r>
              <a:rPr lang="ru-RU" sz="2400" i="1">
                <a:solidFill>
                  <a:srgbClr val="414141"/>
                </a:solidFill>
              </a:rPr>
              <a:t> 2015 г.</a:t>
            </a:r>
            <a:endParaRPr sz="2400" i="1" dirty="0">
              <a:solidFill>
                <a:srgbClr val="414141"/>
              </a:solidFill>
            </a:endParaRPr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262325" y="4140200"/>
            <a:ext cx="7192575" cy="2394162"/>
          </a:xfrm>
          <a:prstGeom prst="rect">
            <a:avLst/>
          </a:prstGeom>
          <a:solidFill>
            <a:srgbClr val="FFFFFF"/>
          </a:solidFill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Пояснительная записка по RIFIX 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Изложение цели и содержания пояснительной записки.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Высший орган финансового контроля (ВОФК)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rtlCol="0"/>
          <a:lstStyle/>
          <a:p>
            <a:pPr marL="471487" lvl="0" indent="-471487" defTabSz="578358" rtl="0">
              <a:lnSpc>
                <a:spcPct val="90000"/>
              </a:lnSpc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lang="ru-RU" sz="2970">
                <a:solidFill>
                  <a:srgbClr val="414141"/>
                </a:solidFill>
              </a:rPr>
              <a:t>Независимое государственное учреждение, которое отвечает за аудит государственного сектора в отношении государственных доходов и расходов согласно стандартам ИНТОСАИ. </a:t>
            </a:r>
          </a:p>
          <a:p>
            <a:pPr marL="471487" lvl="0" indent="-471487" defTabSz="578358" rtl="0">
              <a:lnSpc>
                <a:spcPct val="90000"/>
              </a:lnSpc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lang="ru-RU" sz="2970">
                <a:solidFill>
                  <a:srgbClr val="414141"/>
                </a:solidFill>
              </a:rPr>
              <a:t>Очень широкое определение - используется для описания учреждения в стране, которое представляет собой высокий уровень независимого надзора финансов центрального правительства </a:t>
            </a:r>
          </a:p>
          <a:p>
            <a:pPr marL="471487" lvl="0" indent="-471487" defTabSz="578358" rtl="0">
              <a:lnSpc>
                <a:spcPct val="90000"/>
              </a:lnSpc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lang="ru-RU" sz="2970">
                <a:solidFill>
                  <a:srgbClr val="414141"/>
                </a:solidFill>
              </a:rPr>
              <a:t>Две основные модели</a:t>
            </a:r>
          </a:p>
          <a:p>
            <a:pPr marL="931659" lvl="1" indent="-466458" defTabSz="578358" rtl="0">
              <a:lnSpc>
                <a:spcPct val="90000"/>
              </a:lnSpc>
              <a:spcBef>
                <a:spcPts val="500"/>
              </a:spcBef>
              <a:buClr>
                <a:srgbClr val="215D77"/>
              </a:buClr>
              <a:defRPr sz="1800">
                <a:solidFill>
                  <a:srgbClr val="000000"/>
                </a:solidFill>
              </a:defRPr>
            </a:pPr>
            <a:r>
              <a:rPr lang="ru-RU" sz="2772">
                <a:solidFill>
                  <a:srgbClr val="414141"/>
                </a:solidFill>
              </a:rPr>
              <a:t>Модель счетной палаты</a:t>
            </a:r>
          </a:p>
          <a:p>
            <a:pPr marL="931659" lvl="1" indent="-466458" defTabSz="578358" rtl="0">
              <a:lnSpc>
                <a:spcPct val="90000"/>
              </a:lnSpc>
              <a:spcBef>
                <a:spcPts val="500"/>
              </a:spcBef>
              <a:buClr>
                <a:srgbClr val="215D77"/>
              </a:buClr>
              <a:defRPr sz="1800">
                <a:solidFill>
                  <a:srgbClr val="000000"/>
                </a:solidFill>
              </a:defRPr>
            </a:pPr>
            <a:r>
              <a:rPr lang="ru-RU" sz="2772">
                <a:solidFill>
                  <a:srgbClr val="414141"/>
                </a:solidFill>
              </a:rPr>
              <a:t>Модель суда</a:t>
            </a:r>
          </a:p>
          <a:p>
            <a:pPr marL="471487" lvl="0" indent="-471487" defTabSz="578358" rtl="0">
              <a:lnSpc>
                <a:spcPct val="90000"/>
              </a:lnSpc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lang="ru-RU" sz="2970">
                <a:solidFill>
                  <a:srgbClr val="414141"/>
                </a:solidFill>
              </a:rPr>
              <a:t>Существует глобальный переход от модели суда к модели счетной палаты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Роль внутреннего аудита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lvl="0" rt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В значительной степени повлияла англо-саксонская модель финансового управления</a:t>
            </a:r>
          </a:p>
          <a:p>
            <a:pPr lvl="0" rt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Исторически развивался вследствие увеличения размера организаций и неспособности старшего руководства контролировать бизнес. Поэтому создавались небольшие подразделения для оказания надзорной помощи. </a:t>
            </a:r>
          </a:p>
          <a:p>
            <a:pPr lvl="0" rt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Был систематизирован как функция, которая первоначально была сформирована ИВА в Соединенных Штатах Америки. Но все чаще используется во всем мире.</a:t>
            </a:r>
          </a:p>
          <a:p>
            <a:pPr lvl="0" rt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Существует большое количество передовой практики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Финансовая инспекция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Возникла в высоко централизованных системах бюджетного контроля. 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Основная роль - это контроль соответствия, традиционно аналогичный контролю исполнения бюджетных обязательств. 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Для стран, переходящих от франкоязычной к англоязычной модели, долгосрочная роль финансовой инспекции будет часто требовать пересмотра. Это необходимо для обеспечения правильного баланса между функциями внутреннего аудита и финансовой инспекции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Влияние функций ВОФК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В настоящем документе предполагается, что роль ВОФК влияет на то, как он взаимодействует с внутренним аудитом и финансовой инспекцией. 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Взаимоотношения будут отличаться для:</a:t>
            </a:r>
          </a:p>
          <a:p>
            <a:pPr marL="861483" lvl="1" indent="-391583" rtl="0">
              <a:spcBef>
                <a:spcPts val="600"/>
              </a:spcBef>
              <a:buClr>
                <a:srgbClr val="215D77"/>
              </a:buClr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ВОФК (внешний контроль) - ВОФК, который продолжает работать в рамках франкоязычной модели. </a:t>
            </a:r>
          </a:p>
          <a:p>
            <a:pPr marL="861483" lvl="1" indent="-391583" rtl="0">
              <a:spcBef>
                <a:spcPts val="600"/>
              </a:spcBef>
              <a:buClr>
                <a:srgbClr val="215D77"/>
              </a:buClr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ВОФК (внешний аудит) - ВОФК, который работает (или движется в направлении работы) в рамках англо-саксонской модели. 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Взаимоотношения меняются касательно ВОФК, находящихся в переходном периоде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4"/>
          <p:cNvGrpSpPr/>
          <p:nvPr/>
        </p:nvGrpSpPr>
        <p:grpSpPr>
          <a:xfrm>
            <a:off x="1658493" y="3194192"/>
            <a:ext cx="2294103" cy="1803420"/>
            <a:chOff x="-1" y="0"/>
            <a:chExt cx="2294102" cy="1803418"/>
          </a:xfrm>
        </p:grpSpPr>
        <p:sp>
          <p:nvSpPr>
            <p:cNvPr id="92" name="Shape 92"/>
            <p:cNvSpPr/>
            <p:nvPr/>
          </p:nvSpPr>
          <p:spPr>
            <a:xfrm>
              <a:off x="-1" y="0"/>
              <a:ext cx="2294102" cy="180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657" h="15999" extrusionOk="0">
                  <a:moveTo>
                    <a:pt x="5328" y="3849"/>
                  </a:moveTo>
                  <a:cubicBezTo>
                    <a:pt x="7532" y="-5601"/>
                    <a:pt x="16128" y="3849"/>
                    <a:pt x="5328" y="15999"/>
                  </a:cubicBezTo>
                  <a:cubicBezTo>
                    <a:pt x="-5472" y="3849"/>
                    <a:pt x="3124" y="-5601"/>
                    <a:pt x="5328" y="3849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rgbClr val="C00000"/>
                </a:gs>
                <a:gs pos="100000">
                  <a:srgbClr val="ECB0B0"/>
                </a:gs>
              </a:gsLst>
              <a:lin ang="5400000" scaled="0"/>
            </a:gradFill>
            <a:ln w="12700" cap="flat">
              <a:solidFill>
                <a:srgbClr val="BC0000"/>
              </a:solidFill>
              <a:prstDash val="solid"/>
              <a:bevel/>
            </a:ln>
            <a:effectLst/>
          </p:spPr>
          <p:txBody>
            <a:bodyPr wrap="square" lIns="0" tIns="0" rIns="0" bIns="0" numCol="1" rtlCol="0" anchor="ctr">
              <a:noAutofit/>
            </a:bodyPr>
            <a:lstStyle/>
            <a:p>
              <a:pPr lvl="0" rtl="0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387884" y="393686"/>
              <a:ext cx="1518333" cy="841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rtlCol="0" anchor="ctr">
              <a:spAutoFit/>
            </a:bodyPr>
            <a:lstStyle/>
            <a:p>
              <a:pPr lvl="0" rtl="0">
                <a:defRPr sz="1800">
                  <a:solidFill>
                    <a:srgbClr val="000000"/>
                  </a:solidFill>
                </a:defRPr>
              </a:pPr>
              <a:r>
                <a:rPr lang="ru-RU" sz="2400" b="1">
                  <a:solidFill>
                    <a:schemeClr val="bg1"/>
                  </a:solidFill>
                </a:rPr>
                <a:t>Сходство с ФИ</a:t>
              </a:r>
            </a:p>
          </p:txBody>
        </p:sp>
      </p:grpSp>
      <p:sp>
        <p:nvSpPr>
          <p:cNvPr id="95" name="Shape 95"/>
          <p:cNvSpPr/>
          <p:nvPr/>
        </p:nvSpPr>
        <p:spPr>
          <a:xfrm>
            <a:off x="1077788" y="5455299"/>
            <a:ext cx="345551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rtlCol="0" anchor="ctr">
            <a:spAutoFit/>
          </a:bodyPr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Общий акцент на соответствие касательно работы контрольных процедур</a:t>
            </a:r>
          </a:p>
        </p:txBody>
      </p:sp>
      <p:grpSp>
        <p:nvGrpSpPr>
          <p:cNvPr id="98" name="Group 98"/>
          <p:cNvGrpSpPr/>
          <p:nvPr/>
        </p:nvGrpSpPr>
        <p:grpSpPr>
          <a:xfrm>
            <a:off x="5400792" y="6322412"/>
            <a:ext cx="3455515" cy="3180845"/>
            <a:chOff x="-1" y="-1"/>
            <a:chExt cx="3455514" cy="3180844"/>
          </a:xfrm>
        </p:grpSpPr>
        <p:sp>
          <p:nvSpPr>
            <p:cNvPr id="96" name="Shape 96"/>
            <p:cNvSpPr/>
            <p:nvPr/>
          </p:nvSpPr>
          <p:spPr>
            <a:xfrm>
              <a:off x="-1" y="-1"/>
              <a:ext cx="3455514" cy="3180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000000"/>
                </a:gs>
                <a:gs pos="100000">
                  <a:srgbClr val="BABABA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rtlCol="0" anchor="ctr">
              <a:noAutofit/>
            </a:bodyPr>
            <a:lstStyle/>
            <a:p>
              <a:pPr lvl="0" rtl="0">
                <a:defRPr sz="2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740215" y="1255573"/>
              <a:ext cx="193172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rtlCol="0" anchor="ctr">
              <a:spAutoFit/>
            </a:bodyPr>
            <a:lstStyle>
              <a:lvl1pPr algn="l" rtl="0">
                <a:defRPr sz="2500">
                  <a:solidFill>
                    <a:srgbClr val="FFFFFF"/>
                  </a:solidFill>
                </a:defRPr>
              </a:lvl1pPr>
            </a:lstStyle>
            <a:p>
              <a:pPr lvl="0" rtl="0">
                <a:defRPr sz="1800">
                  <a:solidFill>
                    <a:srgbClr val="000000"/>
                  </a:solidFill>
                </a:defRPr>
              </a:pPr>
              <a:r>
                <a:rPr lang="ru-RU" sz="2400" dirty="0">
                  <a:solidFill>
                    <a:srgbClr val="FFFFFF"/>
                  </a:solidFill>
                </a:rPr>
                <a:t>Конкуренция</a:t>
              </a:r>
            </a:p>
          </p:txBody>
        </p:sp>
      </p:grpSp>
      <p:sp>
        <p:nvSpPr>
          <p:cNvPr id="99" name="Shape 99"/>
          <p:cNvSpPr/>
          <p:nvPr/>
        </p:nvSpPr>
        <p:spPr>
          <a:xfrm>
            <a:off x="7082215" y="2713743"/>
            <a:ext cx="5422813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rtlCol="0" anchor="ctr">
            <a:spAutoFit/>
          </a:bodyPr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ВОФК часто схож с ФИ, так как использует общие подходы.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ФИ может быть гораздо больше, чем внутренний аудит по ряду исторических причин.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Может иметь место конкуренция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между ФИ как внутренним аудитом, так как Внутр.А пытается утвердиться </a:t>
            </a:r>
          </a:p>
        </p:txBody>
      </p:sp>
      <p:sp>
        <p:nvSpPr>
          <p:cNvPr id="100" name="Shape 100"/>
          <p:cNvSpPr/>
          <p:nvPr/>
        </p:nvSpPr>
        <p:spPr>
          <a:xfrm>
            <a:off x="4209679" y="482919"/>
            <a:ext cx="4585442" cy="492443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rtlCol="0" anchor="ctr">
            <a:spAutoFit/>
          </a:bodyPr>
          <a:lstStyle>
            <a:lvl1pPr algn="l" rt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  <a:effectLst/>
              </a:defRPr>
            </a:pPr>
            <a:r>
              <a:rPr lang="ru-RU"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До </a:t>
            </a:r>
            <a:r>
              <a:rPr lang="ru-RU" sz="3200" b="1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перехода</a:t>
            </a:r>
          </a:p>
        </p:txBody>
      </p:sp>
      <p:sp>
        <p:nvSpPr>
          <p:cNvPr id="101" name="Shape 101"/>
          <p:cNvSpPr/>
          <p:nvPr/>
        </p:nvSpPr>
        <p:spPr>
          <a:xfrm>
            <a:off x="737728" y="6770510"/>
            <a:ext cx="3999161" cy="2065868"/>
          </a:xfrm>
          <a:prstGeom prst="rect">
            <a:avLst/>
          </a:prstGeom>
          <a:blipFill>
            <a:blip r:embed="rId3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rtlCol="0" anchor="ctr"/>
          <a:lstStyle>
            <a:lvl1pPr algn="l" rt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  <a:effectLst/>
              </a:defRPr>
            </a:pPr>
            <a:r>
              <a:rPr lang="ru-RU" sz="3600" b="1">
                <a:solidFill>
                  <a:schemeClr val="bg1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Финансовая инспекция</a:t>
            </a:r>
          </a:p>
        </p:txBody>
      </p:sp>
      <p:sp>
        <p:nvSpPr>
          <p:cNvPr id="102" name="Shape 102"/>
          <p:cNvSpPr/>
          <p:nvPr/>
        </p:nvSpPr>
        <p:spPr>
          <a:xfrm>
            <a:off x="9158621" y="7131755"/>
            <a:ext cx="3455513" cy="931630"/>
          </a:xfrm>
          <a:prstGeom prst="rect">
            <a:avLst/>
          </a:prstGeom>
          <a:blipFill>
            <a:blip r:embed="rId4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rtlCol="0" anchor="ctr"/>
          <a:lstStyle>
            <a:lvl1pPr algn="l" rt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  <a:effectLst/>
              </a:defRPr>
            </a:pPr>
            <a:r>
              <a:rPr lang="ru-RU" sz="3200" b="1">
                <a:effectLst>
                  <a:outerShdw blurRad="25400" dist="33948" dir="2700000" rotWithShape="0">
                    <a:srgbClr val="3B3936"/>
                  </a:outerShdw>
                </a:effectLst>
              </a:rPr>
              <a:t>Внутренний аудит</a:t>
            </a:r>
          </a:p>
        </p:txBody>
      </p:sp>
      <p:sp>
        <p:nvSpPr>
          <p:cNvPr id="103" name="Shape 103"/>
          <p:cNvSpPr/>
          <p:nvPr/>
        </p:nvSpPr>
        <p:spPr>
          <a:xfrm>
            <a:off x="710282" y="1466502"/>
            <a:ext cx="4054053" cy="1270001"/>
          </a:xfrm>
          <a:prstGeom prst="rect">
            <a:avLst/>
          </a:prstGeom>
          <a:gradFill>
            <a:gsLst>
              <a:gs pos="0">
                <a:srgbClr val="6C7C4E"/>
              </a:gs>
              <a:gs pos="100000">
                <a:srgbClr val="C5D07C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rtlCol="0" anchor="ctr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200">
                <a:solidFill>
                  <a:schemeClr val="tx1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ВОФК </a:t>
            </a:r>
            <a:r>
              <a:rPr sz="3200" dirty="0">
                <a:solidFill>
                  <a:schemeClr val="tx1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/>
            </a:r>
            <a:br>
              <a:rPr sz="3200" dirty="0">
                <a:solidFill>
                  <a:schemeClr val="tx1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</a:br>
            <a:r>
              <a:rPr lang="ru-RU" sz="3200">
                <a:solidFill>
                  <a:schemeClr val="tx1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(Внешний контроль)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7"/>
          <p:cNvGrpSpPr/>
          <p:nvPr/>
        </p:nvGrpSpPr>
        <p:grpSpPr>
          <a:xfrm>
            <a:off x="9714245" y="3062314"/>
            <a:ext cx="2294102" cy="1803418"/>
            <a:chOff x="0" y="0"/>
            <a:chExt cx="2294101" cy="1803417"/>
          </a:xfrm>
        </p:grpSpPr>
        <p:sp>
          <p:nvSpPr>
            <p:cNvPr id="105" name="Shape 105"/>
            <p:cNvSpPr/>
            <p:nvPr/>
          </p:nvSpPr>
          <p:spPr>
            <a:xfrm>
              <a:off x="-1" y="0"/>
              <a:ext cx="2294102" cy="180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657" h="15999" extrusionOk="0">
                  <a:moveTo>
                    <a:pt x="5328" y="3849"/>
                  </a:moveTo>
                  <a:cubicBezTo>
                    <a:pt x="7532" y="-5601"/>
                    <a:pt x="16128" y="3849"/>
                    <a:pt x="5328" y="15999"/>
                  </a:cubicBezTo>
                  <a:cubicBezTo>
                    <a:pt x="-5472" y="3849"/>
                    <a:pt x="3124" y="-5601"/>
                    <a:pt x="5328" y="3849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rgbClr val="C00000"/>
                </a:gs>
                <a:gs pos="100000">
                  <a:srgbClr val="ECB0B0"/>
                </a:gs>
              </a:gsLst>
              <a:lin ang="5400000" scaled="0"/>
            </a:gradFill>
            <a:ln w="12700" cap="flat">
              <a:solidFill>
                <a:srgbClr val="BC0000"/>
              </a:solidFill>
              <a:prstDash val="solid"/>
              <a:bevel/>
            </a:ln>
            <a:effectLst/>
          </p:spPr>
          <p:txBody>
            <a:bodyPr wrap="square" lIns="0" tIns="0" rIns="0" bIns="0" numCol="1" rtlCol="0" anchor="ctr">
              <a:noAutofit/>
            </a:bodyPr>
            <a:lstStyle/>
            <a:p>
              <a:pPr lvl="0" rtl="0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387884" y="357113"/>
              <a:ext cx="1518333" cy="91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rtlCol="0" anchor="ctr">
              <a:spAutoFit/>
            </a:bodyPr>
            <a:lstStyle>
              <a:lvl1pPr algn="l" rtl="0">
                <a:defRPr>
                  <a:solidFill>
                    <a:srgbClr val="FFFFFF"/>
                  </a:solidFill>
                </a:defRPr>
              </a:lvl1pPr>
            </a:lstStyle>
            <a:p>
              <a:pPr lvl="0" rtl="0">
                <a:defRPr sz="1800">
                  <a:solidFill>
                    <a:srgbClr val="000000"/>
                  </a:solidFill>
                </a:defRPr>
              </a:pPr>
              <a:r>
                <a:rPr lang="ru-RU" sz="2400">
                  <a:solidFill>
                    <a:srgbClr val="FFFFFF"/>
                  </a:solidFill>
                </a:rPr>
                <a:t>Сходство с ФИ</a:t>
              </a:r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5400792" y="6322412"/>
            <a:ext cx="3455515" cy="3180845"/>
            <a:chOff x="-1" y="-1"/>
            <a:chExt cx="3455514" cy="3180844"/>
          </a:xfrm>
        </p:grpSpPr>
        <p:sp>
          <p:nvSpPr>
            <p:cNvPr id="108" name="Shape 108"/>
            <p:cNvSpPr/>
            <p:nvPr/>
          </p:nvSpPr>
          <p:spPr>
            <a:xfrm>
              <a:off x="-1" y="-1"/>
              <a:ext cx="3455514" cy="3180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000000"/>
                </a:gs>
                <a:gs pos="100000">
                  <a:srgbClr val="BABABA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rtlCol="0" anchor="ctr">
              <a:noAutofit/>
            </a:bodyPr>
            <a:lstStyle/>
            <a:p>
              <a:pPr lvl="0" rtl="0">
                <a:defRPr sz="2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740215" y="1255573"/>
              <a:ext cx="193172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rtlCol="0" anchor="ctr">
              <a:spAutoFit/>
            </a:bodyPr>
            <a:lstStyle>
              <a:lvl1pPr algn="l" rtl="0">
                <a:defRPr sz="2500">
                  <a:solidFill>
                    <a:srgbClr val="FFFFFF"/>
                  </a:solidFill>
                </a:defRPr>
              </a:lvl1pPr>
            </a:lstStyle>
            <a:p>
              <a:pPr lvl="0" rtl="0">
                <a:defRPr sz="1800">
                  <a:solidFill>
                    <a:srgbClr val="000000"/>
                  </a:solidFill>
                </a:defRPr>
              </a:pPr>
              <a:r>
                <a:rPr lang="ru-RU" sz="2400" dirty="0">
                  <a:solidFill>
                    <a:srgbClr val="FFFFFF"/>
                  </a:solidFill>
                </a:rPr>
                <a:t>Конкуренция</a:t>
              </a:r>
            </a:p>
          </p:txBody>
        </p:sp>
      </p:grpSp>
      <p:sp>
        <p:nvSpPr>
          <p:cNvPr id="111" name="Shape 111"/>
          <p:cNvSpPr/>
          <p:nvPr/>
        </p:nvSpPr>
        <p:spPr>
          <a:xfrm>
            <a:off x="4209679" y="599020"/>
            <a:ext cx="4646628" cy="492443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rtlCol="0" anchor="ctr">
            <a:spAutoFit/>
          </a:bodyPr>
          <a:lstStyle>
            <a:lvl1pPr algn="l" rt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  <a:effectLst/>
              </a:defRPr>
            </a:pPr>
            <a:r>
              <a:rPr lang="ru-RU" sz="3200" b="1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После перехода</a:t>
            </a:r>
          </a:p>
        </p:txBody>
      </p:sp>
      <p:sp>
        <p:nvSpPr>
          <p:cNvPr id="112" name="Shape 112"/>
          <p:cNvSpPr/>
          <p:nvPr/>
        </p:nvSpPr>
        <p:spPr>
          <a:xfrm>
            <a:off x="9133540" y="6928847"/>
            <a:ext cx="3455513" cy="1967976"/>
          </a:xfrm>
          <a:prstGeom prst="rect">
            <a:avLst/>
          </a:prstGeom>
          <a:blipFill>
            <a:blip r:embed="rId3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rtlCol="0" anchor="ctr"/>
          <a:lstStyle>
            <a:lvl1pPr algn="l" rt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  <a:effectLst/>
              </a:defRPr>
            </a:pPr>
            <a:r>
              <a:rPr lang="ru-RU" sz="3200" b="1">
                <a:solidFill>
                  <a:srgbClr val="414141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Внутренний аудит</a:t>
            </a:r>
          </a:p>
        </p:txBody>
      </p:sp>
      <p:sp>
        <p:nvSpPr>
          <p:cNvPr id="113" name="Shape 113"/>
          <p:cNvSpPr/>
          <p:nvPr/>
        </p:nvSpPr>
        <p:spPr>
          <a:xfrm>
            <a:off x="582325" y="2202754"/>
            <a:ext cx="4813789" cy="416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rtlCol="0" anchor="ctr">
            <a:spAutoFit/>
          </a:bodyPr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ВОФК становится ближе к Внутр.А, так как он начинает выполнять аудиторские функции. 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ФИ становится все меньше, так как Внутр.А берет на себя больше работы по контролю соответствия. 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Внутренний аудит становится все больше, так как роль аудита в государстве становится лучше осознаваемой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Существует конкуренция между ФИ и Внутр.А, так как ФИ борется за институциональное выживание</a:t>
            </a:r>
          </a:p>
        </p:txBody>
      </p:sp>
      <p:sp>
        <p:nvSpPr>
          <p:cNvPr id="114" name="Shape 114"/>
          <p:cNvSpPr/>
          <p:nvPr/>
        </p:nvSpPr>
        <p:spPr>
          <a:xfrm>
            <a:off x="8707834" y="1373279"/>
            <a:ext cx="4054053" cy="1270001"/>
          </a:xfrm>
          <a:prstGeom prst="rect">
            <a:avLst/>
          </a:prstGeom>
          <a:gradFill>
            <a:gsLst>
              <a:gs pos="0">
                <a:srgbClr val="6C7C4E"/>
              </a:gs>
              <a:gs pos="100000">
                <a:srgbClr val="C5D07C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rtlCol="0" anchor="ctr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200" b="1">
                <a:solidFill>
                  <a:schemeClr val="tx1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ВОФК 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200" b="1">
                <a:solidFill>
                  <a:schemeClr val="tx1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(Внешний аудит)</a:t>
            </a:r>
          </a:p>
        </p:txBody>
      </p:sp>
      <p:sp>
        <p:nvSpPr>
          <p:cNvPr id="115" name="Shape 115"/>
          <p:cNvSpPr/>
          <p:nvPr/>
        </p:nvSpPr>
        <p:spPr>
          <a:xfrm>
            <a:off x="8795618" y="5284766"/>
            <a:ext cx="4131356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rtlCol="0" anchor="ctr">
            <a:spAutoFit/>
          </a:bodyPr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Общие стандарты аудита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2400">
                <a:solidFill>
                  <a:srgbClr val="414141"/>
                </a:solidFill>
              </a:rPr>
              <a:t>Схожий аудиторский подход к работе</a:t>
            </a:r>
          </a:p>
        </p:txBody>
      </p:sp>
      <p:sp>
        <p:nvSpPr>
          <p:cNvPr id="116" name="Shape 116"/>
          <p:cNvSpPr/>
          <p:nvPr/>
        </p:nvSpPr>
        <p:spPr>
          <a:xfrm>
            <a:off x="923541" y="7477993"/>
            <a:ext cx="4131357" cy="869683"/>
          </a:xfrm>
          <a:prstGeom prst="rect">
            <a:avLst/>
          </a:prstGeom>
          <a:blipFill>
            <a:blip r:embed="rId4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rtlCol="0" anchor="ctr"/>
          <a:lstStyle>
            <a:lvl1pPr algn="l" rt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  <a:effectLst/>
              </a:defRPr>
            </a:pPr>
            <a:r>
              <a:rPr lang="ru-RU" sz="3200" b="1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Финансовая инспекция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Области дублирования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rtlCol="0"/>
          <a:lstStyle/>
          <a:p>
            <a:pPr marL="476250" lvl="0" indent="-476250" rtl="0"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Несколько аудитов одного и того же учреждения</a:t>
            </a:r>
          </a:p>
          <a:p>
            <a:pPr marL="476250" lvl="0" indent="-476250" rtl="0"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Проверка одних и тех же финансовых операций разными субъектами</a:t>
            </a:r>
          </a:p>
          <a:p>
            <a:pPr marL="476250" lvl="0" indent="-476250" rtl="0"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Все учреждения могут идентифицировать случаи потенциального мошенничества и коррупции</a:t>
            </a:r>
          </a:p>
          <a:p>
            <a:pPr marL="476250" lvl="0" indent="-476250" rtl="0"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Изучение систем внутреннего контроля</a:t>
            </a:r>
          </a:p>
          <a:p>
            <a:pPr marL="476250" lvl="0" indent="-476250" rtl="0"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Некоторое дублирование может быть неизбежным, но не может вызывать проблемы там, где существуют стандарты для сотрудничества, например, между внутренним и внешним аудитом.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Преимущества сотрудничества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rtlCol="0"/>
          <a:lstStyle/>
          <a:p>
            <a:pPr marL="476250" lvl="0" indent="-476250" rtl="0"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Обмен идеями и преимуществами</a:t>
            </a:r>
          </a:p>
          <a:p>
            <a:pPr marL="476250" lvl="0" indent="-476250" rtl="0"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Укрепление взаимных возможностей по продвижению надлежащего управления.</a:t>
            </a:r>
          </a:p>
          <a:p>
            <a:pPr marL="476250" lvl="0" indent="-476250" rtl="0"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Минимизация сбоев для проверяемого или аудируемого субъекта.</a:t>
            </a:r>
          </a:p>
          <a:p>
            <a:pPr marL="476250" lvl="0" indent="-476250" rtl="0"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Более информативный диалог касательно рисков, с которыми сталкиваются организации</a:t>
            </a:r>
          </a:p>
          <a:p>
            <a:pPr marL="476250" lvl="0" indent="-476250" rtl="0"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Более скоординированная аудиторская и инспекционная деятельность на основе совместного планирования, что оптимизирует область применения проверки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Риски сотрудничества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rtlCol="0"/>
          <a:lstStyle/>
          <a:p>
            <a:pPr marL="446404" lvl="0" indent="-446404" defTabSz="554990" rtl="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lang="ru-RU" sz="3420">
                <a:solidFill>
                  <a:srgbClr val="414141"/>
                </a:solidFill>
              </a:rPr>
              <a:t>Снижение конфиденциальности</a:t>
            </a:r>
          </a:p>
          <a:p>
            <a:pPr marL="446404" lvl="0" indent="-446404" defTabSz="554990" rtl="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lang="ru-RU" sz="3420">
                <a:solidFill>
                  <a:srgbClr val="414141"/>
                </a:solidFill>
              </a:rPr>
              <a:t>Возможные конфликты интересов</a:t>
            </a:r>
          </a:p>
          <a:p>
            <a:pPr marL="446404" lvl="0" indent="-446404" defTabSz="554990" rtl="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lang="ru-RU" sz="3420">
                <a:solidFill>
                  <a:srgbClr val="414141"/>
                </a:solidFill>
              </a:rPr>
              <a:t>Ослабление ответственности</a:t>
            </a:r>
          </a:p>
          <a:p>
            <a:pPr marL="446404" lvl="0" indent="-446404" defTabSz="554990" rtl="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lang="ru-RU" sz="3420">
                <a:solidFill>
                  <a:srgbClr val="414141"/>
                </a:solidFill>
              </a:rPr>
              <a:t>Использование разных профессиональных стандартов или отсутствие стандартов, касающихся предпринимаемой деятельности</a:t>
            </a:r>
          </a:p>
          <a:p>
            <a:pPr marL="446404" lvl="0" indent="-446404" defTabSz="554990" rtl="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lang="ru-RU" sz="3420">
                <a:solidFill>
                  <a:srgbClr val="414141"/>
                </a:solidFill>
              </a:rPr>
              <a:t>Неправильное толкование выводов при использовании работы друг друга</a:t>
            </a:r>
          </a:p>
          <a:p>
            <a:pPr marL="446404" lvl="0" indent="-446404" defTabSz="554990" rtl="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lang="ru-RU" sz="3420">
                <a:solidFill>
                  <a:srgbClr val="414141"/>
                </a:solidFill>
              </a:rPr>
              <a:t>Возможные различия мнений и выводов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Основа сотрудничества</a:t>
            </a:r>
          </a:p>
        </p:txBody>
      </p:sp>
      <p:sp>
        <p:nvSpPr>
          <p:cNvPr id="128" name="Shape 128"/>
          <p:cNvSpPr/>
          <p:nvPr/>
        </p:nvSpPr>
        <p:spPr>
          <a:xfrm>
            <a:off x="864164" y="2453639"/>
            <a:ext cx="5545244" cy="2768512"/>
          </a:xfrm>
          <a:prstGeom prst="roundRect">
            <a:avLst>
              <a:gd name="adj" fmla="val 7264"/>
            </a:avLst>
          </a:prstGeom>
          <a:blipFill>
            <a:blip r:embed="rId2" cstate="print"/>
          </a:blip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rtlCol="0" anchor="ctr"/>
          <a:lstStyle>
            <a:lvl1pPr algn="l" rtl="0">
              <a:defRPr sz="5100" b="1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lvl1pPr>
          </a:lstStyle>
          <a:p>
            <a:pPr lvl="0" rtl="0">
              <a:defRPr sz="1800" b="0">
                <a:solidFill>
                  <a:srgbClr val="000000"/>
                </a:solidFill>
                <a:effectLst/>
              </a:defRPr>
            </a:pPr>
            <a:r>
              <a:rPr lang="ru-RU" sz="5100" b="1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Обязательство</a:t>
            </a:r>
          </a:p>
        </p:txBody>
      </p:sp>
      <p:sp>
        <p:nvSpPr>
          <p:cNvPr id="129" name="Shape 129"/>
          <p:cNvSpPr/>
          <p:nvPr/>
        </p:nvSpPr>
        <p:spPr>
          <a:xfrm>
            <a:off x="6716324" y="2453639"/>
            <a:ext cx="5707592" cy="2768512"/>
          </a:xfrm>
          <a:prstGeom prst="roundRect">
            <a:avLst>
              <a:gd name="adj" fmla="val 6881"/>
            </a:avLst>
          </a:prstGeom>
          <a:blipFill>
            <a:blip r:embed="rId3" cstate="print"/>
          </a:blip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rtlCol="0" anchor="ctr"/>
          <a:lstStyle>
            <a:lvl1pPr algn="l" rtl="0">
              <a:defRPr sz="5100" b="1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lvl1pPr>
          </a:lstStyle>
          <a:p>
            <a:pPr lvl="0" rtl="0">
              <a:defRPr sz="1800" b="0">
                <a:solidFill>
                  <a:srgbClr val="000000"/>
                </a:solidFill>
                <a:effectLst/>
              </a:defRPr>
            </a:pPr>
            <a:r>
              <a:rPr lang="ru-RU" sz="5100" b="1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Консультации</a:t>
            </a:r>
          </a:p>
        </p:txBody>
      </p:sp>
      <p:sp>
        <p:nvSpPr>
          <p:cNvPr id="130" name="Shape 130"/>
          <p:cNvSpPr/>
          <p:nvPr/>
        </p:nvSpPr>
        <p:spPr>
          <a:xfrm>
            <a:off x="864164" y="5656490"/>
            <a:ext cx="5545244" cy="3056337"/>
          </a:xfrm>
          <a:prstGeom prst="roundRect">
            <a:avLst>
              <a:gd name="adj" fmla="val 15000"/>
            </a:avLst>
          </a:prstGeom>
          <a:blipFill>
            <a:blip r:embed="rId4" cstate="print"/>
          </a:blip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rtlCol="0" anchor="ctr"/>
          <a:lstStyle>
            <a:lvl1pPr algn="l" rtl="0">
              <a:defRPr sz="5100" b="1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lvl1pPr>
          </a:lstStyle>
          <a:p>
            <a:pPr lvl="0" rtl="0">
              <a:defRPr sz="1800" b="0">
                <a:solidFill>
                  <a:srgbClr val="000000"/>
                </a:solidFill>
                <a:effectLst/>
              </a:defRPr>
            </a:pPr>
            <a:r>
              <a:rPr lang="ru-RU" sz="4800" b="1" dirty="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Взаимодействие</a:t>
            </a:r>
          </a:p>
        </p:txBody>
      </p:sp>
      <p:sp>
        <p:nvSpPr>
          <p:cNvPr id="131" name="Shape 131"/>
          <p:cNvSpPr/>
          <p:nvPr/>
        </p:nvSpPr>
        <p:spPr>
          <a:xfrm>
            <a:off x="6752449" y="5656490"/>
            <a:ext cx="5707592" cy="3056337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6C7C4E"/>
              </a:gs>
              <a:gs pos="100000">
                <a:srgbClr val="C5D07C"/>
              </a:gs>
            </a:gsLst>
            <a:lin ang="5400000"/>
          </a:gra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rtlCol="0" anchor="ctr"/>
          <a:lstStyle>
            <a:lvl1pPr algn="l" rtl="0">
              <a:defRPr sz="5100" b="1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lvl1pPr>
          </a:lstStyle>
          <a:p>
            <a:pPr lvl="0" rtl="0">
              <a:defRPr sz="1800" b="0">
                <a:solidFill>
                  <a:srgbClr val="000000"/>
                </a:solidFill>
                <a:effectLst/>
              </a:defRPr>
            </a:pPr>
            <a:r>
              <a:rPr lang="ru-RU" sz="5100" b="1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rPr>
              <a:t>Доверие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Предмет сообщения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4084180"/>
          </a:xfrm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Цель пояснительного документа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Структура документа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Ключевые характеристики пояснительного документа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Области, требующие дальнейшей работы, как </a:t>
            </a:r>
            <a:r>
              <a:rPr lang="ru-RU" sz="3600">
                <a:solidFill>
                  <a:srgbClr val="FF0000"/>
                </a:solidFill>
              </a:rPr>
              <a:t>определено в Астане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0" y="800100"/>
            <a:ext cx="11988800" cy="1219200"/>
          </a:xfrm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 dirty="0">
                <a:solidFill>
                  <a:srgbClr val="D93E2B"/>
                </a:solidFill>
              </a:rPr>
              <a:t>Варианты сотрудничества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345440" y="2628900"/>
            <a:ext cx="6174600" cy="6096000"/>
          </a:xfrm>
          <a:prstGeom prst="rect">
            <a:avLst/>
          </a:prstGeom>
        </p:spPr>
        <p:txBody>
          <a:bodyPr rtlCol="0"/>
          <a:lstStyle/>
          <a:p>
            <a:pPr marL="483576" lvl="0" indent="-483576" rt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ru-RU" sz="2500">
                <a:solidFill>
                  <a:srgbClr val="414141"/>
                </a:solidFill>
              </a:rPr>
              <a:t>Информационный обмен стратегией аудита / планированием аудита (например, совместные заседания по планированию);</a:t>
            </a:r>
          </a:p>
          <a:p>
            <a:pPr marL="483576" lvl="0" indent="-483576" rt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ru-RU" sz="2500">
                <a:solidFill>
                  <a:srgbClr val="414141"/>
                </a:solidFill>
              </a:rPr>
              <a:t>Регулярные совещания аудиторов внутреннего аудита, ВОФК и ФИ;</a:t>
            </a:r>
          </a:p>
          <a:p>
            <a:pPr marL="483576" lvl="0" indent="-483576" rt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ru-RU" sz="2500">
                <a:solidFill>
                  <a:srgbClr val="414141"/>
                </a:solidFill>
              </a:rPr>
              <a:t>Механизмы для обмена информацией (включая порядок консультаций);</a:t>
            </a:r>
          </a:p>
          <a:p>
            <a:pPr marL="483576" lvl="0" indent="-483576" rt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ru-RU" sz="2500">
                <a:solidFill>
                  <a:srgbClr val="414141"/>
                </a:solidFill>
              </a:rPr>
              <a:t>Информирование друг друга о результатах аудитов/инспекций;</a:t>
            </a:r>
          </a:p>
          <a:p>
            <a:pPr marL="483576" lvl="0" indent="-483576" rt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ru-RU" sz="2500">
                <a:solidFill>
                  <a:srgbClr val="414141"/>
                </a:solidFill>
              </a:rPr>
              <a:t>Организация общих учебных программ и курсов;</a:t>
            </a:r>
          </a:p>
        </p:txBody>
      </p:sp>
      <p:sp>
        <p:nvSpPr>
          <p:cNvPr id="135" name="Shape 135"/>
          <p:cNvSpPr/>
          <p:nvPr/>
        </p:nvSpPr>
        <p:spPr>
          <a:xfrm>
            <a:off x="6631658" y="2628900"/>
            <a:ext cx="61746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rtlCol="0" anchor="ctr">
            <a:normAutofit/>
          </a:bodyPr>
          <a:lstStyle/>
          <a:p>
            <a:pPr marL="483576" lvl="0" indent="-483576" algn="l" rtl="0">
              <a:lnSpc>
                <a:spcPct val="80000"/>
              </a:lnSpc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lang="ru-RU" sz="2500" dirty="0">
                <a:solidFill>
                  <a:srgbClr val="414141"/>
                </a:solidFill>
              </a:rPr>
              <a:t>Разработка методологий;</a:t>
            </a:r>
          </a:p>
          <a:p>
            <a:pPr marL="483576" lvl="0" indent="-483576" algn="l" rtl="0">
              <a:lnSpc>
                <a:spcPct val="80000"/>
              </a:lnSpc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lang="ru-RU" sz="2500" dirty="0">
                <a:solidFill>
                  <a:srgbClr val="414141"/>
                </a:solidFill>
              </a:rPr>
              <a:t>Совместное использование учебных материалов, методологий и программ аудиторской деятельности;</a:t>
            </a:r>
          </a:p>
          <a:p>
            <a:pPr marL="483576" lvl="0" indent="-483576" algn="l" rtl="0">
              <a:lnSpc>
                <a:spcPct val="80000"/>
              </a:lnSpc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lang="ru-RU" sz="2500" dirty="0">
                <a:solidFill>
                  <a:srgbClr val="414141"/>
                </a:solidFill>
              </a:rPr>
              <a:t>Предоставление доступа к аудиторской документации;</a:t>
            </a:r>
          </a:p>
          <a:p>
            <a:pPr marL="483576" lvl="0" indent="-483576" algn="l" rtl="0">
              <a:lnSpc>
                <a:spcPct val="80000"/>
              </a:lnSpc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lang="ru-RU" sz="2500" dirty="0">
                <a:solidFill>
                  <a:srgbClr val="414141"/>
                </a:solidFill>
              </a:rPr>
              <a:t>Прикомандирование или временное направление сотрудников (например, обучение на рабочем месте);</a:t>
            </a:r>
          </a:p>
          <a:p>
            <a:pPr marL="483576" lvl="0" indent="-483576" algn="l" rtl="0">
              <a:lnSpc>
                <a:spcPct val="80000"/>
              </a:lnSpc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lang="ru-RU" sz="2500" dirty="0">
                <a:solidFill>
                  <a:srgbClr val="414141"/>
                </a:solidFill>
              </a:rPr>
              <a:t>Использование определенных аспектов работы друг друга с целью определения характера, сроков и масштаба подлежащих выполнению аудиторских процедур;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Обзор в Ереване</a:t>
            </a:r>
            <a:endParaRPr sz="7000" dirty="0">
              <a:solidFill>
                <a:srgbClr val="D93E2B"/>
              </a:solidFill>
            </a:endParaRP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563880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600" dirty="0">
                <a:solidFill>
                  <a:srgbClr val="414141"/>
                </a:solidFill>
              </a:rPr>
              <a:t>Целью обзора в </a:t>
            </a:r>
            <a:r>
              <a:rPr lang="ru-RU" sz="3600" dirty="0" smtClean="0">
                <a:solidFill>
                  <a:srgbClr val="414141"/>
                </a:solidFill>
              </a:rPr>
              <a:t>Ереване </a:t>
            </a:r>
            <a:r>
              <a:rPr lang="ru-RU" sz="3600" dirty="0">
                <a:solidFill>
                  <a:srgbClr val="414141"/>
                </a:solidFill>
              </a:rPr>
              <a:t>является: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200" dirty="0"/>
              <a:t>Удостоверение того, что все члены PEMPAL имеют </a:t>
            </a:r>
            <a:r>
              <a:rPr lang="ru-RU" sz="3200" b="1" dirty="0"/>
              <a:t>единое представление</a:t>
            </a:r>
            <a:r>
              <a:rPr lang="ru-RU" sz="3200" dirty="0"/>
              <a:t> по ключевым вопросам – функциям ВОФК, внутреннего аудита, финансовой инспекции, различиям между ними и необходимости сотрудничества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200" dirty="0"/>
              <a:t>Обсудить и решить, </a:t>
            </a:r>
            <a:endParaRPr lang="en-US" sz="3200" dirty="0" smtClean="0"/>
          </a:p>
          <a:p>
            <a:pPr lvl="1" rtl="0">
              <a:defRPr sz="1800">
                <a:solidFill>
                  <a:srgbClr val="000000"/>
                </a:solidFill>
              </a:defRPr>
            </a:pPr>
            <a:r>
              <a:rPr lang="ru-RU" sz="3200" dirty="0"/>
              <a:t>каким образом настоящий документ </a:t>
            </a:r>
            <a:r>
              <a:rPr lang="ru-RU" sz="3200" b="1" dirty="0"/>
              <a:t>должен быть представлен</a:t>
            </a:r>
            <a:r>
              <a:rPr lang="ru-RU" sz="3200" dirty="0"/>
              <a:t> должностным лицам и министрам на государственном уровне </a:t>
            </a:r>
          </a:p>
          <a:p>
            <a:pPr lvl="1" rtl="0">
              <a:defRPr sz="1800">
                <a:solidFill>
                  <a:srgbClr val="000000"/>
                </a:solidFill>
              </a:defRPr>
            </a:pPr>
            <a:r>
              <a:rPr lang="ru-RU" sz="3200" b="1" dirty="0"/>
              <a:t>как следует продвигать</a:t>
            </a:r>
            <a:r>
              <a:rPr lang="ru-RU" sz="3200" dirty="0"/>
              <a:t> эти идеи и концепции в странах PEMPAL</a:t>
            </a:r>
          </a:p>
          <a:p>
            <a:pPr lvl="1" rtl="0">
              <a:defRPr sz="1800">
                <a:solidFill>
                  <a:srgbClr val="000000"/>
                </a:solidFill>
              </a:defRPr>
            </a:pPr>
            <a:endParaRPr lang="en-US" sz="3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Спасибо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2953456"/>
          </a:xfrm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за предоставленную мне возможность выступить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за прослушивание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за любые имеющиеся у вас вопросы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Цель настоящего документа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449580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Целью настоящей пояснительной записки является продвижение решений по реализации эффективного функционирования внутреннего аудита в государственном секторе параллельно с финансовой инспекцией (ФИ) и внешним аудитом (Внеш.А) посредством разъяснения различий и сходств, выгод, дублирования и т.д.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600">
                <a:solidFill>
                  <a:srgbClr val="414141"/>
                </a:solidFill>
              </a:rPr>
              <a:t>В документе также рассматриваются планы будущей работы касательно Взаимоотношений внутреннего аудита с финансовой инспекцией и внешним аудитом (RIFIX).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Ключевые характеристики данного документа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rtlCol="0"/>
          <a:lstStyle/>
          <a:p>
            <a:pPr marL="476250" lvl="0" indent="-476250" rt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Ряд ключевых определений и утверждений ролей для расстановки действия ФИ/Внутр.А/ВОФК по местам</a:t>
            </a:r>
          </a:p>
          <a:p>
            <a:pPr marL="476250" lvl="0" indent="-476250" rt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Различие между ВОФК, которые действуют как внешние аудиторы, и ВОФК, которые действуют как внешние контроллеры. </a:t>
            </a:r>
          </a:p>
          <a:p>
            <a:pPr marL="476250" lvl="0" indent="-476250" rt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Определение четырех основных областей дублирования</a:t>
            </a:r>
          </a:p>
          <a:p>
            <a:pPr marL="476250" lvl="0" indent="-476250" rt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Формулирование преимуществ и рисков сотрудничества</a:t>
            </a:r>
          </a:p>
          <a:p>
            <a:pPr marL="476250" lvl="0" indent="-476250" rt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Принятие четырех «столпов» - обязательства, консультаций, взаимодействия и доверия - как основы для сотрудничества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Важная предыстория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44958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475416" lvl="0" indent="-475416" defTabSz="578358" rtl="0">
              <a:lnSpc>
                <a:spcPct val="80000"/>
              </a:lnSpc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lang="ru-RU" sz="2871">
                <a:solidFill>
                  <a:srgbClr val="414141"/>
                </a:solidFill>
              </a:rPr>
              <a:t>Исследуется историческое развитие финансового управления </a:t>
            </a:r>
          </a:p>
          <a:p>
            <a:pPr marL="475416" lvl="0" indent="-475416" defTabSz="578358" rtl="0">
              <a:lnSpc>
                <a:spcPct val="80000"/>
              </a:lnSpc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lang="ru-RU" sz="2871">
                <a:solidFill>
                  <a:srgbClr val="414141"/>
                </a:solidFill>
              </a:rPr>
              <a:t>Подчеркивается, что внутренний аудит является ключевой характеристикой англо-саксонской модели. </a:t>
            </a:r>
          </a:p>
          <a:p>
            <a:pPr marL="475416" lvl="0" indent="-475416" defTabSz="578358" rtl="0">
              <a:lnSpc>
                <a:spcPct val="80000"/>
              </a:lnSpc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lang="ru-RU" sz="2871">
                <a:solidFill>
                  <a:srgbClr val="414141"/>
                </a:solidFill>
              </a:rPr>
              <a:t>Существуют международные стандарты в отношении аудита, но не финансовой инспекции</a:t>
            </a:r>
          </a:p>
          <a:p>
            <a:pPr marL="475416" lvl="0" indent="-475416" defTabSz="578358" rtl="0">
              <a:lnSpc>
                <a:spcPct val="80000"/>
              </a:lnSpc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lang="ru-RU" sz="2871">
                <a:solidFill>
                  <a:srgbClr val="414141"/>
                </a:solidFill>
              </a:rPr>
              <a:t>Основное различие, как правило, заключается в том, что ФИ обычно имеет полномочия взимать штрафы с лиц и функциональное подчинение </a:t>
            </a:r>
            <a:r>
              <a:rPr lang="ru-RU" sz="2871"/>
              <a:t> </a:t>
            </a:r>
            <a:r>
              <a:rPr lang="ru-RU" sz="2871">
                <a:solidFill>
                  <a:srgbClr val="414141"/>
                </a:solidFill>
              </a:rPr>
              <a:t> органов ФИ обычно отличается.  </a:t>
            </a:r>
          </a:p>
          <a:p>
            <a:pPr marL="475416" lvl="0" indent="-475416" defTabSz="578358" rtl="0">
              <a:lnSpc>
                <a:spcPct val="80000"/>
              </a:lnSpc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lang="ru-RU" sz="2871">
                <a:solidFill>
                  <a:srgbClr val="414141"/>
                </a:solidFill>
              </a:rPr>
              <a:t>RFIX представляет собой уникальный форум для обсуждения этих вопросов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Общая среда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5590258"/>
          </a:xfrm>
          <a:prstGeom prst="rect">
            <a:avLst/>
          </a:prstGeom>
        </p:spPr>
        <p:txBody>
          <a:bodyPr rtlCol="0"/>
          <a:lstStyle/>
          <a:p>
            <a:pPr marL="476250" lvl="0" indent="-476250" rt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Среда, в которой правительства и органы государственного сектора несут ответственность за использование ресурсов, полученных от налогообложения при предоставлении услуг гражданам и другим получателям. </a:t>
            </a:r>
          </a:p>
          <a:p>
            <a:pPr marL="476250" lvl="0" indent="-476250" rt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Эти субъекты отвечают за управление и выполнение услуг и использование ресурсов, и отвечают перед гражданами, которые зависят от этих услуг, оказываемых с использованием этих ресурсов. </a:t>
            </a:r>
          </a:p>
          <a:p>
            <a:pPr marL="476250" lvl="0" indent="-476250" rt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ФИ/Внутр.А/ВОФК способствуют укреплению ожиданий, что органы государственного сектора и государственные служащие будут выполнять свои функции эффективно, продуктивно и правильно с позиции этики в соответствии с действующим законодательством.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Аудит государственного сектора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5496913"/>
          </a:xfrm>
          <a:prstGeom prst="rect">
            <a:avLst/>
          </a:prstGeom>
        </p:spPr>
        <p:txBody>
          <a:bodyPr rtlCol="0"/>
          <a:lstStyle/>
          <a:p>
            <a:pPr marL="476250" lvl="0" indent="-476250" rtl="0"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Можно определить как систематический процесс объективного получения и оценки доказательств с целью определения, соответствуют ли данные или фактические условия установленным критериям.  </a:t>
            </a:r>
          </a:p>
          <a:p>
            <a:pPr marL="476250" lvl="0" indent="-476250" rtl="0">
              <a:defRPr sz="1800">
                <a:solidFill>
                  <a:srgbClr val="000000"/>
                </a:solidFill>
              </a:defRPr>
            </a:pPr>
            <a:r>
              <a:rPr lang="ru-RU" sz="3000">
                <a:solidFill>
                  <a:srgbClr val="414141"/>
                </a:solidFill>
              </a:rPr>
              <a:t>Три основных вида аудита</a:t>
            </a:r>
          </a:p>
          <a:p>
            <a:pPr marL="941070" lvl="1" indent="-471170" rtl="0">
              <a:spcBef>
                <a:spcPts val="600"/>
              </a:spcBef>
              <a:buClr>
                <a:srgbClr val="215D77"/>
              </a:buClr>
              <a:defRPr sz="1800">
                <a:solidFill>
                  <a:srgbClr val="000000"/>
                </a:solidFill>
              </a:defRPr>
            </a:pPr>
            <a:r>
              <a:rPr lang="ru-RU" sz="2800">
                <a:solidFill>
                  <a:srgbClr val="414141"/>
                </a:solidFill>
              </a:rPr>
              <a:t>Финансовый аудит - предоставление аудиторских заключений по финансовой информации</a:t>
            </a:r>
          </a:p>
          <a:p>
            <a:pPr marL="941070" lvl="1" indent="-471170" rtl="0">
              <a:spcBef>
                <a:spcPts val="600"/>
              </a:spcBef>
              <a:buClr>
                <a:srgbClr val="215D77"/>
              </a:buClr>
              <a:defRPr sz="1800">
                <a:solidFill>
                  <a:srgbClr val="000000"/>
                </a:solidFill>
              </a:defRPr>
            </a:pPr>
            <a:r>
              <a:rPr lang="ru-RU" sz="2800">
                <a:solidFill>
                  <a:srgbClr val="414141"/>
                </a:solidFill>
              </a:rPr>
              <a:t>Аудит эффективности – оценка экономической эффективности и продуктивности деятельности или программы. </a:t>
            </a:r>
          </a:p>
          <a:p>
            <a:pPr marL="941070" lvl="1" indent="-471170" rtl="0">
              <a:spcBef>
                <a:spcPts val="600"/>
              </a:spcBef>
              <a:buClr>
                <a:srgbClr val="215D77"/>
              </a:buClr>
              <a:defRPr sz="1800">
                <a:solidFill>
                  <a:srgbClr val="000000"/>
                </a:solidFill>
              </a:defRPr>
            </a:pPr>
            <a:r>
              <a:rPr lang="ru-RU" sz="2800">
                <a:solidFill>
                  <a:srgbClr val="414141"/>
                </a:solidFill>
              </a:rPr>
              <a:t>Аудит соответствия – насколько конкретный предмет соответствует полномочиям, определенным как критерии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Внутренний аудит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446404" lvl="0" indent="-446404" defTabSz="554990" rtl="0">
              <a:lnSpc>
                <a:spcPct val="90000"/>
              </a:lnSpc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lang="ru-RU" sz="3420">
                <a:solidFill>
                  <a:srgbClr val="414141"/>
                </a:solidFill>
              </a:rPr>
              <a:t>Независимая объективная деятельность по предоставлению гарантий и консалтинга, предназначенных для повышения эффективности и улучшения деятельности организации. Он помогает организации добиться своих целей путем систематического и упорядоченного подхода к оценке и повышению эффективности процессов управления рисками, контроля и организации управления.</a:t>
            </a:r>
          </a:p>
          <a:p>
            <a:pPr marL="446404" lvl="0" indent="-446404" defTabSz="554990" rtl="0">
              <a:lnSpc>
                <a:spcPct val="90000"/>
              </a:lnSpc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lang="ru-RU" sz="3420">
                <a:solidFill>
                  <a:srgbClr val="414141"/>
                </a:solidFill>
              </a:rPr>
              <a:t>Два вида аудиторских проверок</a:t>
            </a:r>
          </a:p>
          <a:p>
            <a:pPr marL="818409" lvl="1" indent="-372004" defTabSz="554990" rtl="0">
              <a:lnSpc>
                <a:spcPct val="90000"/>
              </a:lnSpc>
              <a:spcBef>
                <a:spcPts val="500"/>
              </a:spcBef>
              <a:buClr>
                <a:srgbClr val="215D77"/>
              </a:buClr>
              <a:defRPr sz="1800">
                <a:solidFill>
                  <a:srgbClr val="000000"/>
                </a:solidFill>
              </a:defRPr>
            </a:pPr>
            <a:r>
              <a:rPr lang="ru-RU" sz="2850">
                <a:solidFill>
                  <a:srgbClr val="414141"/>
                </a:solidFill>
              </a:rPr>
              <a:t>Услуги по предоставлению гарантий – независимая оценка процессов управления рисками, контроля и организации управления.</a:t>
            </a:r>
          </a:p>
          <a:p>
            <a:pPr marL="818409" lvl="1" indent="-372004" defTabSz="554990" rtl="0">
              <a:lnSpc>
                <a:spcPct val="90000"/>
              </a:lnSpc>
              <a:spcBef>
                <a:spcPts val="500"/>
              </a:spcBef>
              <a:buClr>
                <a:srgbClr val="215D77"/>
              </a:buClr>
              <a:defRPr sz="1800">
                <a:solidFill>
                  <a:srgbClr val="000000"/>
                </a:solidFill>
              </a:defRPr>
            </a:pPr>
            <a:r>
              <a:rPr lang="ru-RU" sz="2850">
                <a:solidFill>
                  <a:srgbClr val="414141"/>
                </a:solidFill>
              </a:rPr>
              <a:t>Консалтинговые услуги - консультативная и связанная с клиентским обслуживанием деятельность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7000">
                <a:solidFill>
                  <a:srgbClr val="D93E2B"/>
                </a:solidFill>
              </a:rPr>
              <a:t>Финансовая инспекция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200">
                <a:solidFill>
                  <a:srgbClr val="414141"/>
                </a:solidFill>
              </a:rPr>
              <a:t>Финансовая инспекция является государственной функцией контроля, которая проверяет соблюдение соответствующих правил и положений, регулирующих планирование, управление и использование государственных активов, включая бюджетные средства и блага</a:t>
            </a:r>
            <a:r>
              <a:rPr lang="ru-RU" sz="3600">
                <a:solidFill>
                  <a:srgbClr val="414141"/>
                </a:solidFill>
              </a:rPr>
              <a:t>. 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200"/>
              <a:t>Проведение фактического финансового контроля путем изучения документов и фактов финансовой и управленческой деятельности государственных учреждений и государственных компаний. 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200"/>
              <a:t>Мониторинг и отслеживание нарушений и наложение административных штрафов</a:t>
            </a:r>
          </a:p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ru-RU" sz="3200"/>
              <a:t>Финансовая инспекция не отвечает за судебное преследование, но предоставляет доказательства в органы прокуратуры.   </a:t>
            </a:r>
            <a:endParaRPr sz="3200" dirty="0">
              <a:solidFill>
                <a:srgbClr val="41414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1256</Words>
  <Application>Microsoft Office PowerPoint</Application>
  <PresentationFormat>Произвольный</PresentationFormat>
  <Paragraphs>134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New_Template4</vt:lpstr>
      <vt:lpstr>Пояснительная записка по RIFIX </vt:lpstr>
      <vt:lpstr>Предмет сообщения</vt:lpstr>
      <vt:lpstr>Цель настоящего документа</vt:lpstr>
      <vt:lpstr>Ключевые характеристики данного документа</vt:lpstr>
      <vt:lpstr>Важная предыстория</vt:lpstr>
      <vt:lpstr>Общая среда</vt:lpstr>
      <vt:lpstr>Аудит государственного сектора</vt:lpstr>
      <vt:lpstr>Внутренний аудит</vt:lpstr>
      <vt:lpstr>Финансовая инспекция</vt:lpstr>
      <vt:lpstr>Высший орган финансового контроля (ВОФК)</vt:lpstr>
      <vt:lpstr>Роль внутреннего аудита</vt:lpstr>
      <vt:lpstr>Финансовая инспекция</vt:lpstr>
      <vt:lpstr>Влияние функций ВОФК</vt:lpstr>
      <vt:lpstr>Слайд 14</vt:lpstr>
      <vt:lpstr>Слайд 15</vt:lpstr>
      <vt:lpstr>Области дублирования</vt:lpstr>
      <vt:lpstr>Преимущества сотрудничества</vt:lpstr>
      <vt:lpstr>Риски сотрудничества</vt:lpstr>
      <vt:lpstr>Основа сотрудничества</vt:lpstr>
      <vt:lpstr>Варианты сотрудничества</vt:lpstr>
      <vt:lpstr>Обзор в Ереване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Пояснительная записка по RIFIX </dc:title>
  <dc:creator/>
  <dc:description>Translated by TechInput, LLC</dc:description>
  <cp:lastModifiedBy>esugatova</cp:lastModifiedBy>
  <cp:revision>28</cp:revision>
  <dcterms:modified xsi:type="dcterms:W3CDTF">2015-10-09T09:07:16Z</dcterms:modified>
</cp:coreProperties>
</file>