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8" autoAdjust="0"/>
    <p:restoredTop sz="86443" autoAdjust="0"/>
  </p:normalViewPr>
  <p:slideViewPr>
    <p:cSldViewPr snapToGrid="0" snapToObjects="1"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9/9/2014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RFIX Concept note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Outline of the purpose &amp; content </a:t>
            </a:r>
            <a:br>
              <a:rPr lang="en-US" dirty="0" smtClean="0"/>
            </a:br>
            <a:r>
              <a:rPr lang="en-US" dirty="0" smtClean="0"/>
              <a:t>of the draft Concept note. </a:t>
            </a:r>
            <a:br>
              <a:rPr lang="en-US" dirty="0" smtClean="0"/>
            </a:br>
            <a:r>
              <a:rPr lang="en-US" dirty="0" smtClean="0"/>
              <a:t>Astana 22 September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2042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will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 of the Concept paper</a:t>
            </a:r>
          </a:p>
          <a:p>
            <a:r>
              <a:rPr lang="en-US" dirty="0" smtClean="0"/>
              <a:t>Structure of the paper</a:t>
            </a:r>
          </a:p>
          <a:p>
            <a:r>
              <a:rPr lang="en-US" dirty="0" smtClean="0"/>
              <a:t>Key features</a:t>
            </a:r>
          </a:p>
          <a:p>
            <a:r>
              <a:rPr lang="en-US" dirty="0" smtClean="0"/>
              <a:t>Areas requiring further work</a:t>
            </a:r>
          </a:p>
        </p:txBody>
      </p:sp>
    </p:spTree>
    <p:extLst>
      <p:ext uri="{BB962C8B-B14F-4D97-AF65-F5344CB8AC3E}">
        <p14:creationId xmlns:p14="http://schemas.microsoft.com/office/powerpoint/2010/main" xmlns="" val="371590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600" kern="1200" dirty="0" smtClean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Purpose of the Concept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en-US" sz="2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The aim of this concept paper </a:t>
            </a:r>
            <a:r>
              <a:rPr lang="en-US" dirty="0"/>
              <a:t>is to promote solutions for  implementing </a:t>
            </a:r>
            <a:r>
              <a:rPr lang="en-US" dirty="0" smtClean="0"/>
              <a:t>an </a:t>
            </a:r>
            <a:r>
              <a:rPr lang="en-US" dirty="0"/>
              <a:t>effective functioning of IA  in the public sector in parallel with FI and EA through </a:t>
            </a:r>
            <a:r>
              <a:rPr lang="en-US" dirty="0" smtClean="0"/>
              <a:t>clarification of the differences and similarities, benefits, duplication  </a:t>
            </a:r>
            <a:r>
              <a:rPr lang="en-US" smtClean="0"/>
              <a:t>etc</a:t>
            </a:r>
            <a:endParaRPr lang="en-US" sz="2400" kern="1200" dirty="0" smtClean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endParaRPr>
          </a:p>
          <a:p>
            <a:pPr marL="349250" marR="0" lvl="0" indent="-34925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tabLst/>
              <a:defRPr/>
            </a:pPr>
            <a:r>
              <a:rPr lang="en-US" sz="2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rPr>
              <a:t>The paper also considers future work plans for RIFIX. </a:t>
            </a:r>
          </a:p>
        </p:txBody>
      </p:sp>
    </p:spTree>
    <p:extLst>
      <p:ext uri="{BB962C8B-B14F-4D97-AF65-F5344CB8AC3E}">
        <p14:creationId xmlns:p14="http://schemas.microsoft.com/office/powerpoint/2010/main" xmlns="" val="236331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600" kern="1200" dirty="0" smtClean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Structure of the paper</a:t>
            </a:r>
            <a:endParaRPr lang="en-US" sz="4600" dirty="0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1/2</a:t>
            </a:r>
            <a:r>
              <a:rPr lang="en-US" baseline="0" dirty="0" smtClean="0"/>
              <a:t> </a:t>
            </a:r>
            <a:r>
              <a:rPr lang="en-US" dirty="0" smtClean="0"/>
              <a:t>Background and aims of the paper</a:t>
            </a:r>
          </a:p>
          <a:p>
            <a:r>
              <a:rPr lang="en-US" dirty="0" smtClean="0"/>
              <a:t>3/4 Key definitions, and Roles of IA/FI/SAI</a:t>
            </a:r>
          </a:p>
          <a:p>
            <a:r>
              <a:rPr lang="en-US" dirty="0" smtClean="0"/>
              <a:t>5.Key features of the work and role of IA/FI/SAI</a:t>
            </a:r>
          </a:p>
          <a:p>
            <a:r>
              <a:rPr lang="en-US" dirty="0" smtClean="0"/>
              <a:t>6. Main areas of</a:t>
            </a:r>
            <a:r>
              <a:rPr lang="en-US" baseline="0" dirty="0" smtClean="0"/>
              <a:t> potential overlap</a:t>
            </a:r>
          </a:p>
          <a:p>
            <a:r>
              <a:rPr lang="en-US" dirty="0" smtClean="0"/>
              <a:t>7. The benefits and risks of cooperation</a:t>
            </a:r>
          </a:p>
          <a:p>
            <a:r>
              <a:rPr lang="en-US" dirty="0" smtClean="0"/>
              <a:t>8. A framework for cooperation</a:t>
            </a:r>
          </a:p>
          <a:p>
            <a:r>
              <a:rPr lang="en-US" dirty="0" smtClean="0"/>
              <a:t>9. RIFIX WG future work</a:t>
            </a:r>
          </a:p>
        </p:txBody>
      </p:sp>
    </p:spTree>
    <p:extLst>
      <p:ext uri="{BB962C8B-B14F-4D97-AF65-F5344CB8AC3E}">
        <p14:creationId xmlns:p14="http://schemas.microsoft.com/office/powerpoint/2010/main" xmlns="" val="116694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4600" kern="1200" dirty="0" smtClean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Key features of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series of key definitions and statements of roles to place the work of FI/IA/SAI in context</a:t>
            </a:r>
          </a:p>
          <a:p>
            <a:r>
              <a:rPr lang="en-US" dirty="0" smtClean="0"/>
              <a:t>The distinction between SAIs that are operating as external auditors and SAIs that are operating as external controllers. </a:t>
            </a:r>
          </a:p>
          <a:p>
            <a:r>
              <a:rPr lang="en-US" dirty="0" smtClean="0"/>
              <a:t>The identification of four main areas of overlap</a:t>
            </a:r>
          </a:p>
          <a:p>
            <a:r>
              <a:rPr lang="en-US" dirty="0"/>
              <a:t>A statement of the benefits and risks of cooperation</a:t>
            </a:r>
          </a:p>
          <a:p>
            <a:r>
              <a:rPr lang="en-US" dirty="0" smtClean="0"/>
              <a:t>The adoption of the four Cs - </a:t>
            </a:r>
            <a:r>
              <a:rPr lang="en-US" i="1" dirty="0" smtClean="0"/>
              <a:t>Commitment, Consultation, Communication and Confidence - </a:t>
            </a:r>
            <a:r>
              <a:rPr lang="en-US" dirty="0" smtClean="0"/>
              <a:t>as a framework for cooperation</a:t>
            </a:r>
          </a:p>
        </p:txBody>
      </p:sp>
    </p:spTree>
    <p:extLst>
      <p:ext uri="{BB962C8B-B14F-4D97-AF65-F5344CB8AC3E}">
        <p14:creationId xmlns:p14="http://schemas.microsoft.com/office/powerpoint/2010/main" xmlns="" val="3358496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600" kern="1200" dirty="0" smtClean="0">
                <a:solidFill>
                  <a:schemeClr val="accent1"/>
                </a:solidFill>
                <a:effectLst/>
                <a:latin typeface="+mj-lt"/>
                <a:ea typeface="+mj-ea"/>
                <a:cs typeface="+mj-cs"/>
              </a:rPr>
              <a:t>Areas requiring further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the definitions proposed</a:t>
            </a:r>
            <a:r>
              <a:rPr lang="en-US" baseline="0" dirty="0" smtClean="0"/>
              <a:t> and agreement on the definition of Financial Inspection by the WG</a:t>
            </a:r>
          </a:p>
          <a:p>
            <a:r>
              <a:rPr lang="en-US" baseline="0" dirty="0" smtClean="0"/>
              <a:t>Further analysis of the areas of potential overlap</a:t>
            </a:r>
          </a:p>
          <a:p>
            <a:pPr lvl="1"/>
            <a:r>
              <a:rPr lang="en-US" dirty="0" smtClean="0"/>
              <a:t>Is Table</a:t>
            </a:r>
            <a:r>
              <a:rPr lang="en-US" baseline="0" dirty="0" smtClean="0"/>
              <a:t> 1 an accurate summary of all the main areas of work?</a:t>
            </a:r>
          </a:p>
          <a:p>
            <a:pPr lvl="1"/>
            <a:r>
              <a:rPr lang="en-US" baseline="0" dirty="0" smtClean="0"/>
              <a:t>Are there other key areas of overlap not identified?</a:t>
            </a:r>
          </a:p>
          <a:p>
            <a:pPr lvl="0"/>
            <a:r>
              <a:rPr lang="en-US" dirty="0" smtClean="0"/>
              <a:t>What should be the future work of RIFIX?</a:t>
            </a:r>
          </a:p>
          <a:p>
            <a:pPr lvl="0"/>
            <a:r>
              <a:rPr lang="en-US" dirty="0" smtClean="0"/>
              <a:t>How should the concept paper be further developed and what is the intended audience for the paper? </a:t>
            </a:r>
          </a:p>
        </p:txBody>
      </p:sp>
    </p:spTree>
    <p:extLst>
      <p:ext uri="{BB962C8B-B14F-4D97-AF65-F5344CB8AC3E}">
        <p14:creationId xmlns:p14="http://schemas.microsoft.com/office/powerpoint/2010/main" xmlns="" val="2363762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</a:t>
            </a:r>
            <a:r>
              <a:rPr lang="en-US" baseline="0" dirty="0" smtClean="0"/>
              <a:t> consideration of the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paper is to be discussed in detail on</a:t>
            </a:r>
            <a:r>
              <a:rPr lang="en-US" baseline="0" dirty="0" smtClean="0"/>
              <a:t> Tuesday afternoon</a:t>
            </a:r>
          </a:p>
          <a:p>
            <a:r>
              <a:rPr lang="en-US" baseline="0" dirty="0" smtClean="0"/>
              <a:t>It is very important that everyone reads the paper and is prepared for an in-depth discussion on the the issues raised.</a:t>
            </a:r>
          </a:p>
        </p:txBody>
      </p:sp>
    </p:spTree>
    <p:extLst>
      <p:ext uri="{BB962C8B-B14F-4D97-AF65-F5344CB8AC3E}">
        <p14:creationId xmlns:p14="http://schemas.microsoft.com/office/powerpoint/2010/main" xmlns="" val="4201112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8995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117</TotalTime>
  <Words>335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Breeze</vt:lpstr>
      <vt:lpstr>RFIX Concept note Introduction</vt:lpstr>
      <vt:lpstr>What I will cover</vt:lpstr>
      <vt:lpstr>Purpose of the Concept paper</vt:lpstr>
      <vt:lpstr>Structure of the paper</vt:lpstr>
      <vt:lpstr>Key features of the paper</vt:lpstr>
      <vt:lpstr>Areas requiring further work</vt:lpstr>
      <vt:lpstr>Further consideration of the paper</vt:lpstr>
      <vt:lpstr>Questions?</vt:lpstr>
    </vt:vector>
  </TitlesOfParts>
  <Company>Richard Maggs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RFIX Concept note</dc:title>
  <dc:creator>Richard Maggs</dc:creator>
  <cp:lastModifiedBy>user</cp:lastModifiedBy>
  <cp:revision>10</cp:revision>
  <dcterms:created xsi:type="dcterms:W3CDTF">2014-09-06T12:59:39Z</dcterms:created>
  <dcterms:modified xsi:type="dcterms:W3CDTF">2014-09-09T18:02:50Z</dcterms:modified>
</cp:coreProperties>
</file>