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1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618" autoAdjust="0"/>
    <p:restoredTop sz="86443" autoAdjust="0"/>
  </p:normalViewPr>
  <p:slideViewPr>
    <p:cSldViewPr snapToGrid="0" snapToObjects="1">
      <p:cViewPr varScale="1">
        <p:scale>
          <a:sx n="63" d="100"/>
          <a:sy n="63" d="100"/>
        </p:scale>
        <p:origin x="-136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9/17/2014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9/17/2014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9/17/2014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9/17/2014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9/17/2014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9/17/2014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9/17/2014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9/17/2014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9/17/2014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9/17/2014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9/17/2014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9/17/2014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pPr/>
              <a:t>9/17/2014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Концепция </a:t>
            </a:r>
            <a:r>
              <a:rPr lang="en-US" dirty="0" smtClean="0"/>
              <a:t>R</a:t>
            </a:r>
            <a:r>
              <a:rPr lang="ro-RO" dirty="0" smtClean="0"/>
              <a:t>I</a:t>
            </a:r>
            <a:r>
              <a:rPr lang="en-US" dirty="0" smtClean="0"/>
              <a:t>FIX </a:t>
            </a:r>
            <a:r>
              <a:rPr lang="ru-RU" dirty="0" smtClean="0"/>
              <a:t>Введение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Коротко о целях </a:t>
            </a:r>
            <a:r>
              <a:rPr lang="en-US" dirty="0" smtClean="0"/>
              <a:t>&amp; </a:t>
            </a:r>
            <a:r>
              <a:rPr lang="ru-RU" dirty="0" smtClean="0"/>
              <a:t>содержании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проекта Концепции</a:t>
            </a:r>
            <a:r>
              <a:rPr lang="en-US" dirty="0" smtClean="0"/>
              <a:t>.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Астана </a:t>
            </a:r>
            <a:r>
              <a:rPr lang="en-US" dirty="0" smtClean="0"/>
              <a:t>22 </a:t>
            </a:r>
            <a:r>
              <a:rPr lang="ru-RU" dirty="0" smtClean="0"/>
              <a:t>сентября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72042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 чем </a:t>
            </a:r>
            <a:r>
              <a:rPr lang="ru-RU" dirty="0" smtClean="0"/>
              <a:t>пойдет речь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Цель Концепции</a:t>
            </a:r>
            <a:endParaRPr lang="en-US" dirty="0" smtClean="0"/>
          </a:p>
          <a:p>
            <a:r>
              <a:rPr lang="ru-RU" dirty="0" smtClean="0"/>
              <a:t>Структура</a:t>
            </a:r>
            <a:endParaRPr lang="en-US" dirty="0" smtClean="0"/>
          </a:p>
          <a:p>
            <a:r>
              <a:rPr lang="ru-RU" dirty="0" smtClean="0"/>
              <a:t>Основные моменты</a:t>
            </a:r>
            <a:endParaRPr lang="en-US" dirty="0" smtClean="0"/>
          </a:p>
          <a:p>
            <a:r>
              <a:rPr lang="ru-RU" dirty="0" smtClean="0"/>
              <a:t>Что еще нужно сделать</a:t>
            </a: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371590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600" kern="1200" dirty="0" smtClean="0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rPr>
              <a:t>Цель Концепции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defRPr/>
            </a:pPr>
            <a:r>
              <a:rPr lang="ru-RU" sz="24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rPr>
              <a:t>Цель данной концепции – содействовать поиску решений для налаживания эффективной работы ВА в госсекторе параллельно с ФИ и внешни</a:t>
            </a:r>
            <a:r>
              <a:rPr lang="ru-RU" dirty="0" smtClean="0"/>
              <a:t>м аудитом через прояснение различий и общих черт</a:t>
            </a:r>
            <a:r>
              <a:rPr lang="en-US" dirty="0" smtClean="0"/>
              <a:t>, </a:t>
            </a:r>
            <a:r>
              <a:rPr lang="ru-RU" dirty="0" smtClean="0"/>
              <a:t>пользы, дублирования </a:t>
            </a:r>
            <a:r>
              <a:rPr lang="ru-RU" dirty="0" smtClean="0"/>
              <a:t>функций, и т.д.</a:t>
            </a:r>
            <a:endParaRPr lang="en-US" sz="2400" kern="1200" dirty="0" smtClean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endParaRPr>
          </a:p>
          <a:p>
            <a:pPr marL="349250" marR="0" lvl="0" indent="-349250" algn="l" defTabSz="914400" rtl="0" eaLnBrk="1" fontAlgn="auto" latinLnBrk="0" hangingPunct="1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tabLst/>
              <a:defRPr/>
            </a:pPr>
            <a:r>
              <a:rPr lang="ru-RU" sz="24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rPr>
              <a:t>В документе рассматриваются также будущие планы </a:t>
            </a:r>
            <a:r>
              <a:rPr lang="en-US" sz="24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rPr>
              <a:t>RIFIX</a:t>
            </a:r>
            <a:r>
              <a:rPr lang="en-US" sz="24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</p:txBody>
      </p:sp>
    </p:spTree>
    <p:extLst>
      <p:ext uri="{BB962C8B-B14F-4D97-AF65-F5344CB8AC3E}">
        <p14:creationId xmlns="" xmlns:p14="http://schemas.microsoft.com/office/powerpoint/2010/main" val="2363317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600" kern="1200" dirty="0" smtClean="0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rPr>
              <a:t>Структура</a:t>
            </a:r>
            <a:endParaRPr lang="en-US" sz="4600" dirty="0" smtClean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1/2</a:t>
            </a:r>
            <a:r>
              <a:rPr lang="en-US" baseline="0" dirty="0" smtClean="0"/>
              <a:t> </a:t>
            </a:r>
            <a:r>
              <a:rPr lang="ru-RU" dirty="0" smtClean="0"/>
              <a:t>Основные сведения и цели</a:t>
            </a:r>
            <a:endParaRPr lang="en-US" dirty="0" smtClean="0"/>
          </a:p>
          <a:p>
            <a:r>
              <a:rPr lang="en-US" dirty="0" smtClean="0"/>
              <a:t>3/4 </a:t>
            </a:r>
            <a:r>
              <a:rPr lang="ru-RU" dirty="0" smtClean="0"/>
              <a:t>Основные определения и функции ВА</a:t>
            </a:r>
            <a:r>
              <a:rPr lang="en-US" dirty="0" smtClean="0"/>
              <a:t>/</a:t>
            </a:r>
            <a:r>
              <a:rPr lang="ru-RU" dirty="0" smtClean="0"/>
              <a:t>ФИ</a:t>
            </a:r>
            <a:r>
              <a:rPr lang="en-US" dirty="0" smtClean="0"/>
              <a:t>/</a:t>
            </a:r>
            <a:r>
              <a:rPr lang="ru-RU" dirty="0" smtClean="0"/>
              <a:t>ВАО</a:t>
            </a:r>
            <a:endParaRPr lang="en-US" dirty="0" smtClean="0"/>
          </a:p>
          <a:p>
            <a:r>
              <a:rPr lang="en-US" dirty="0" smtClean="0"/>
              <a:t>5.</a:t>
            </a:r>
            <a:r>
              <a:rPr lang="ru-RU" dirty="0" smtClean="0"/>
              <a:t>Основные характеристики работы и функция ВА</a:t>
            </a:r>
            <a:r>
              <a:rPr lang="en-US" dirty="0" smtClean="0"/>
              <a:t> </a:t>
            </a:r>
            <a:r>
              <a:rPr lang="en-US" dirty="0" smtClean="0"/>
              <a:t>/</a:t>
            </a:r>
            <a:r>
              <a:rPr lang="ru-RU" dirty="0" smtClean="0"/>
              <a:t> ФИ</a:t>
            </a:r>
            <a:r>
              <a:rPr lang="en-US" dirty="0" smtClean="0"/>
              <a:t>/</a:t>
            </a:r>
            <a:r>
              <a:rPr lang="ru-RU" dirty="0" smtClean="0"/>
              <a:t>ВАО</a:t>
            </a:r>
            <a:endParaRPr lang="en-US" dirty="0" smtClean="0"/>
          </a:p>
          <a:p>
            <a:r>
              <a:rPr lang="en-US" dirty="0" smtClean="0"/>
              <a:t>6. </a:t>
            </a:r>
            <a:r>
              <a:rPr lang="ru-RU" dirty="0" smtClean="0"/>
              <a:t>Основные возможные области пересечения функций</a:t>
            </a:r>
            <a:endParaRPr lang="en-US" baseline="0" dirty="0" smtClean="0"/>
          </a:p>
          <a:p>
            <a:r>
              <a:rPr lang="en-US" dirty="0" smtClean="0"/>
              <a:t>7. </a:t>
            </a:r>
            <a:r>
              <a:rPr lang="ru-RU" dirty="0" smtClean="0"/>
              <a:t>Польза и риски сотрудничества</a:t>
            </a:r>
            <a:endParaRPr lang="en-US" dirty="0" smtClean="0"/>
          </a:p>
          <a:p>
            <a:r>
              <a:rPr lang="en-US" dirty="0" smtClean="0"/>
              <a:t>8. </a:t>
            </a:r>
            <a:r>
              <a:rPr lang="ru-RU" dirty="0" smtClean="0"/>
              <a:t>Основы для сотрудничества </a:t>
            </a:r>
            <a:endParaRPr lang="en-US" dirty="0" smtClean="0"/>
          </a:p>
          <a:p>
            <a:r>
              <a:rPr lang="en-US" dirty="0" smtClean="0"/>
              <a:t>9. </a:t>
            </a:r>
            <a:r>
              <a:rPr lang="ru-RU" dirty="0" smtClean="0"/>
              <a:t>Будущая работы РГ </a:t>
            </a:r>
            <a:r>
              <a:rPr lang="en-US" dirty="0" smtClean="0"/>
              <a:t>RIFIX</a:t>
            </a: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1166945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ru-RU" sz="4600" kern="1200" dirty="0" smtClean="0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rPr>
              <a:t>Основные характеристики документа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Ряд основных определений и замечаний о функциях, задающих контекст работы ВА</a:t>
            </a:r>
            <a:r>
              <a:rPr lang="en-US" dirty="0" smtClean="0"/>
              <a:t>/</a:t>
            </a:r>
            <a:r>
              <a:rPr lang="ru-RU" dirty="0" smtClean="0"/>
              <a:t>ФИ</a:t>
            </a:r>
            <a:r>
              <a:rPr lang="en-US" dirty="0" smtClean="0"/>
              <a:t>/</a:t>
            </a:r>
            <a:r>
              <a:rPr lang="ru-RU" dirty="0" smtClean="0"/>
              <a:t>ВАО</a:t>
            </a:r>
            <a:endParaRPr lang="en-US" dirty="0" smtClean="0"/>
          </a:p>
          <a:p>
            <a:r>
              <a:rPr lang="ru-RU" dirty="0" smtClean="0"/>
              <a:t>Разница между ВАО, действующими как внешний аудитор, и ВАО, действующими как внешний контролер</a:t>
            </a:r>
            <a:r>
              <a:rPr lang="en-US" dirty="0" smtClean="0"/>
              <a:t>. </a:t>
            </a:r>
            <a:endParaRPr lang="en-US" dirty="0" smtClean="0"/>
          </a:p>
          <a:p>
            <a:r>
              <a:rPr lang="ru-RU" dirty="0" smtClean="0"/>
              <a:t>Установление четырех основных областей, где возможны накладки</a:t>
            </a:r>
            <a:endParaRPr lang="en-US" dirty="0" smtClean="0"/>
          </a:p>
          <a:p>
            <a:r>
              <a:rPr lang="ru-RU" dirty="0" smtClean="0"/>
              <a:t>Перечисление пользы и рисков сотрудничества</a:t>
            </a:r>
            <a:endParaRPr lang="en-US" dirty="0"/>
          </a:p>
          <a:p>
            <a:r>
              <a:rPr lang="ru-RU" dirty="0" smtClean="0"/>
              <a:t>Принцип четырех «</a:t>
            </a:r>
            <a:r>
              <a:rPr lang="en-US" dirty="0" smtClean="0"/>
              <a:t>C</a:t>
            </a:r>
            <a:r>
              <a:rPr lang="ru-RU" dirty="0" smtClean="0"/>
              <a:t>»</a:t>
            </a:r>
            <a:r>
              <a:rPr lang="en-US" dirty="0" smtClean="0"/>
              <a:t> </a:t>
            </a:r>
            <a:r>
              <a:rPr lang="en-US" dirty="0" smtClean="0"/>
              <a:t>- </a:t>
            </a:r>
            <a:r>
              <a:rPr lang="en-US" i="1" dirty="0" smtClean="0"/>
              <a:t>Commitment, </a:t>
            </a:r>
            <a:r>
              <a:rPr lang="en-US" i="1" dirty="0" smtClean="0"/>
              <a:t>Consultation, Communication and Confidence </a:t>
            </a:r>
            <a:r>
              <a:rPr lang="ru-RU" i="1" dirty="0" smtClean="0"/>
              <a:t>(ответственность, консультация, коммуникация и доверие) </a:t>
            </a:r>
            <a:r>
              <a:rPr lang="en-US" i="1" dirty="0" smtClean="0"/>
              <a:t>– </a:t>
            </a:r>
            <a:r>
              <a:rPr lang="ru-RU" dirty="0" smtClean="0"/>
              <a:t>как основа для сотрудничества</a:t>
            </a: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33584963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600" kern="1200" dirty="0" smtClean="0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rPr>
              <a:t>Направления дальнейшей работы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Пересмотреть предложенные определения и согласовать определение финансовой инспекции на РГ</a:t>
            </a:r>
            <a:endParaRPr lang="en-US" baseline="0" dirty="0" smtClean="0"/>
          </a:p>
          <a:p>
            <a:r>
              <a:rPr lang="ru-RU" dirty="0" smtClean="0"/>
              <a:t>Продолжить анализ областей, где возможны накладки</a:t>
            </a:r>
            <a:endParaRPr lang="en-US" baseline="0" dirty="0" smtClean="0"/>
          </a:p>
          <a:p>
            <a:pPr lvl="1"/>
            <a:r>
              <a:rPr lang="ru-RU" dirty="0" smtClean="0"/>
              <a:t>Таблица </a:t>
            </a:r>
            <a:r>
              <a:rPr lang="en-US" baseline="0" dirty="0" smtClean="0"/>
              <a:t>1 </a:t>
            </a:r>
            <a:r>
              <a:rPr lang="ru-RU" baseline="0" dirty="0" smtClean="0"/>
              <a:t>содержит точную информацию</a:t>
            </a:r>
            <a:r>
              <a:rPr lang="ru-RU" dirty="0" smtClean="0"/>
              <a:t> обо всех </a:t>
            </a:r>
            <a:r>
              <a:rPr lang="ru-RU" baseline="0" dirty="0" smtClean="0"/>
              <a:t>основных направлениях работы</a:t>
            </a:r>
            <a:r>
              <a:rPr lang="en-US" baseline="0" dirty="0" smtClean="0"/>
              <a:t>?</a:t>
            </a:r>
            <a:endParaRPr lang="en-US" baseline="0" dirty="0" smtClean="0"/>
          </a:p>
          <a:p>
            <a:pPr lvl="1"/>
            <a:r>
              <a:rPr lang="ru-RU" baseline="0" dirty="0" smtClean="0"/>
              <a:t>Есть ли другие основные</a:t>
            </a:r>
            <a:r>
              <a:rPr lang="ru-RU" dirty="0" smtClean="0"/>
              <a:t> области пересечения функций, которые не были определены</a:t>
            </a:r>
            <a:r>
              <a:rPr lang="en-US" baseline="0" dirty="0" smtClean="0"/>
              <a:t>?</a:t>
            </a:r>
            <a:endParaRPr lang="en-US" baseline="0" dirty="0" smtClean="0"/>
          </a:p>
          <a:p>
            <a:pPr lvl="0"/>
            <a:r>
              <a:rPr lang="ru-RU" dirty="0" smtClean="0"/>
              <a:t>Чем дальше следует заниматься </a:t>
            </a:r>
            <a:r>
              <a:rPr lang="en-US" dirty="0" smtClean="0"/>
              <a:t>RIFIX</a:t>
            </a:r>
            <a:r>
              <a:rPr lang="en-US" dirty="0" smtClean="0"/>
              <a:t>?</a:t>
            </a:r>
          </a:p>
          <a:p>
            <a:pPr lvl="0"/>
            <a:r>
              <a:rPr lang="ru-RU" dirty="0" smtClean="0"/>
              <a:t>Как далее следует развивать концепцию</a:t>
            </a:r>
            <a:r>
              <a:rPr lang="ru-RU" dirty="0" smtClean="0"/>
              <a:t>, и на кого она рассчитана</a:t>
            </a:r>
            <a:r>
              <a:rPr lang="en-US" dirty="0" smtClean="0"/>
              <a:t>? </a:t>
            </a: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23637626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Дальнейшие соображения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Концепция будет подробно обсуждаться во вторник после обеда</a:t>
            </a:r>
            <a:endParaRPr lang="en-US" baseline="0" dirty="0" smtClean="0"/>
          </a:p>
          <a:p>
            <a:r>
              <a:rPr lang="ru-RU" baseline="0" dirty="0" smtClean="0"/>
              <a:t>Важно, чтобы все ее прочитали</a:t>
            </a:r>
            <a:r>
              <a:rPr lang="ru-RU" dirty="0" smtClean="0"/>
              <a:t> и были готовы к глубокому обсуждению возникших вопросов</a:t>
            </a:r>
            <a:endParaRPr lang="en-US" baseline="0" dirty="0" smtClean="0"/>
          </a:p>
        </p:txBody>
      </p:sp>
    </p:spTree>
    <p:extLst>
      <p:ext uri="{BB962C8B-B14F-4D97-AF65-F5344CB8AC3E}">
        <p14:creationId xmlns="" xmlns:p14="http://schemas.microsoft.com/office/powerpoint/2010/main" val="42011127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989956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143</TotalTime>
  <Words>283</Words>
  <Application>Microsoft Office PowerPoint</Application>
  <PresentationFormat>Экран (4:3)</PresentationFormat>
  <Paragraphs>35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Breeze</vt:lpstr>
      <vt:lpstr>Концепция RIFIX Введение</vt:lpstr>
      <vt:lpstr>О чем пойдет речь</vt:lpstr>
      <vt:lpstr>Цель Концепции</vt:lpstr>
      <vt:lpstr>Структура</vt:lpstr>
      <vt:lpstr>Основные характеристики документа</vt:lpstr>
      <vt:lpstr>Направления дальнейшей работы</vt:lpstr>
      <vt:lpstr>Дальнейшие соображения</vt:lpstr>
      <vt:lpstr>Вопросы?</vt:lpstr>
    </vt:vector>
  </TitlesOfParts>
  <Company>Richard Maggs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RFIX Concept note</dc:title>
  <dc:creator>Richard Maggs</dc:creator>
  <cp:lastModifiedBy>Iulia</cp:lastModifiedBy>
  <cp:revision>14</cp:revision>
  <dcterms:created xsi:type="dcterms:W3CDTF">2014-09-06T12:59:39Z</dcterms:created>
  <dcterms:modified xsi:type="dcterms:W3CDTF">2014-09-17T06:11:21Z</dcterms:modified>
</cp:coreProperties>
</file>