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23"/>
  </p:notesMasterIdLst>
  <p:sldIdLst>
    <p:sldId id="256" r:id="rId2"/>
    <p:sldId id="276" r:id="rId3"/>
    <p:sldId id="268" r:id="rId4"/>
    <p:sldId id="271" r:id="rId5"/>
    <p:sldId id="293" r:id="rId6"/>
    <p:sldId id="294" r:id="rId7"/>
    <p:sldId id="279" r:id="rId8"/>
    <p:sldId id="284" r:id="rId9"/>
    <p:sldId id="281" r:id="rId10"/>
    <p:sldId id="280" r:id="rId11"/>
    <p:sldId id="282" r:id="rId12"/>
    <p:sldId id="287" r:id="rId13"/>
    <p:sldId id="285" r:id="rId14"/>
    <p:sldId id="289" r:id="rId15"/>
    <p:sldId id="290" r:id="rId16"/>
    <p:sldId id="286" r:id="rId17"/>
    <p:sldId id="288" r:id="rId18"/>
    <p:sldId id="296" r:id="rId19"/>
    <p:sldId id="291" r:id="rId20"/>
    <p:sldId id="297" r:id="rId21"/>
    <p:sldId id="29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4660"/>
  </p:normalViewPr>
  <p:slideViewPr>
    <p:cSldViewPr>
      <p:cViewPr>
        <p:scale>
          <a:sx n="50" d="100"/>
          <a:sy n="50" d="100"/>
        </p:scale>
        <p:origin x="128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33EC0-E937-4E5E-9889-6CE40FE60A62}" type="datetimeFigureOut">
              <a:rPr lang="tr-TR" smtClean="0"/>
              <a:t>15.09.2014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0018A-DFB1-4E08-AF45-F8E49A109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18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19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09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7B613C-1AD7-49D3-885D-F654C5CDBAA6}" type="datetime1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3429000"/>
            <a:ext cx="7772400" cy="159181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/>
              </a:rPr>
              <a:t>Оценка рисков посредством Инструмента управлени</a:t>
            </a:r>
            <a:r>
              <a:rPr lang="ru-RU" sz="3600" b="1" dirty="0" smtClean="0">
                <a:effectLst/>
              </a:rPr>
              <a:t>я аудитом</a:t>
            </a:r>
            <a:r>
              <a:rPr lang="ru-RU" sz="3600" b="1" dirty="0" smtClean="0">
                <a:effectLst/>
              </a:rPr>
              <a:t> </a:t>
            </a:r>
            <a:r>
              <a:rPr lang="ru-RU" sz="3200" b="1" dirty="0" smtClean="0">
                <a:effectLst/>
              </a:rPr>
              <a:t>(IcDen</a:t>
            </a:r>
            <a:r>
              <a:rPr lang="ru-RU" sz="2000" b="1" dirty="0" smtClean="0">
                <a:effectLst/>
              </a:rPr>
              <a:t>©</a:t>
            </a:r>
            <a:r>
              <a:rPr lang="ru-RU" sz="3200" b="1" dirty="0" smtClean="0">
                <a:effectLst/>
              </a:rPr>
              <a:t>) </a:t>
            </a:r>
            <a:endParaRPr lang="ru-RU" sz="3200" b="1" dirty="0">
              <a:effectLst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10880" y="5301208"/>
            <a:ext cx="6400800" cy="9361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Халис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КИРАЛ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CIA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CCSA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CGAP</a:t>
            </a:r>
            <a:endParaRPr lang="ru-RU" sz="18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r>
              <a:rPr lang="ru-RU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            Руководитель Департамента внутреннего аудита </a:t>
            </a:r>
            <a:r>
              <a:rPr lang="ru-RU" sz="1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CHU (Центральная группа гармонизации)</a:t>
            </a:r>
            <a:endParaRPr lang="ru-RU" sz="1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2" y="260648"/>
            <a:ext cx="889248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4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1" y="0"/>
            <a:ext cx="8892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Группы пользователей</a:t>
            </a:r>
            <a:r>
              <a:rPr lang="tr-TR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CAE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40768"/>
            <a:ext cx="889248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7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40466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Группы пользователей – внутренние аудиторы</a:t>
            </a:r>
            <a:endParaRPr lang="ru-RU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8" y="1700808"/>
            <a:ext cx="9036496" cy="386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5"/>
            <a:ext cx="2771775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6752"/>
            <a:ext cx="529426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V="1">
            <a:off x="1681758" y="2338983"/>
            <a:ext cx="1810122" cy="109001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ağ Ok 7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макро рисков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 программ проведения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444208" y="577040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karı Ok 13"/>
          <p:cNvSpPr/>
          <p:nvPr/>
        </p:nvSpPr>
        <p:spPr>
          <a:xfrm>
            <a:off x="1393726" y="5306356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Başlık 1"/>
          <p:cNvSpPr txBox="1">
            <a:spLocks/>
          </p:cNvSpPr>
          <p:nvPr/>
        </p:nvSpPr>
        <p:spPr>
          <a:xfrm>
            <a:off x="395536" y="332656"/>
            <a:ext cx="8146207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/>
              </a:rPr>
              <a:t>Оценка рисков посредством IcDen</a:t>
            </a:r>
            <a:endParaRPr lang="ru-RU" sz="3200" b="1" dirty="0">
              <a:effectLst/>
            </a:endParaRPr>
          </a:p>
        </p:txBody>
      </p:sp>
      <p:sp>
        <p:nvSpPr>
          <p:cNvPr id="17" name="Başlık 1"/>
          <p:cNvSpPr txBox="1">
            <a:spLocks/>
          </p:cNvSpPr>
          <p:nvPr/>
        </p:nvSpPr>
        <p:spPr>
          <a:xfrm>
            <a:off x="395536" y="908719"/>
            <a:ext cx="2915791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effectLst/>
                <a:latin typeface="+mj-lt"/>
              </a:rPr>
              <a:t>Пространство аудита</a:t>
            </a:r>
            <a:endParaRPr lang="ru-RU" sz="18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97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2771775" cy="4392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1"/>
            <a:ext cx="5328593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Düz Ok Bağlayıcısı 5"/>
          <p:cNvCxnSpPr/>
          <p:nvPr/>
        </p:nvCxnSpPr>
        <p:spPr>
          <a:xfrm flipV="1">
            <a:off x="1907704" y="752475"/>
            <a:ext cx="1521296" cy="718619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Ok 8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макро рисков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788024" y="5769260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 программ проведения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444208" y="5770402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karı Ok 13"/>
          <p:cNvSpPr/>
          <p:nvPr/>
        </p:nvSpPr>
        <p:spPr>
          <a:xfrm>
            <a:off x="3275856" y="5306356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Başlık 1"/>
          <p:cNvSpPr txBox="1">
            <a:spLocks/>
          </p:cNvSpPr>
          <p:nvPr/>
        </p:nvSpPr>
        <p:spPr>
          <a:xfrm>
            <a:off x="507256" y="164680"/>
            <a:ext cx="2696591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effectLst/>
                <a:latin typeface="+mj-lt"/>
              </a:rPr>
              <a:t>Оценка </a:t>
            </a:r>
            <a:r>
              <a:rPr lang="ru-RU" sz="1400" b="1" dirty="0" smtClean="0">
                <a:effectLst/>
                <a:latin typeface="+mj-lt"/>
              </a:rPr>
              <a:t>макро рисков</a:t>
            </a:r>
            <a:endParaRPr lang="ru-RU" sz="14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65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248" y="3789040"/>
            <a:ext cx="7398073" cy="175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8" y="260648"/>
            <a:ext cx="313732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Ok Bağlayıcısı 7"/>
          <p:cNvCxnSpPr/>
          <p:nvPr/>
        </p:nvCxnSpPr>
        <p:spPr>
          <a:xfrm>
            <a:off x="1115616" y="1988840"/>
            <a:ext cx="2808312" cy="208823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şlık 1"/>
          <p:cNvSpPr txBox="1">
            <a:spLocks/>
          </p:cNvSpPr>
          <p:nvPr/>
        </p:nvSpPr>
        <p:spPr>
          <a:xfrm>
            <a:off x="4572000" y="908718"/>
            <a:ext cx="3384376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effectLst/>
                <a:latin typeface="+mj-lt"/>
              </a:rPr>
              <a:t>Пакет программ проведения аудита</a:t>
            </a:r>
            <a:endParaRPr lang="ru-RU" sz="1800" b="1" dirty="0">
              <a:effectLst/>
              <a:latin typeface="+mj-lt"/>
            </a:endParaRPr>
          </a:p>
        </p:txBody>
      </p:sp>
      <p:sp>
        <p:nvSpPr>
          <p:cNvPr id="11" name="Yukarı Ok 10"/>
          <p:cNvSpPr/>
          <p:nvPr/>
        </p:nvSpPr>
        <p:spPr>
          <a:xfrm>
            <a:off x="5180447" y="5265204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Sağ Ok 11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Yuvarlatılmış Dikdörtgen 12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 программ проведения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444208" y="5770402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макро рисков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56992"/>
            <a:ext cx="9144000" cy="164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067944" y="908718"/>
            <a:ext cx="414375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effectLst/>
                <a:latin typeface="+mj-lt"/>
              </a:rPr>
              <a:t>Программа проведения аудита</a:t>
            </a:r>
            <a:endParaRPr lang="ru-RU" sz="1800" b="1" dirty="0">
              <a:effectLst/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313732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Ok Bağlayıcısı 7"/>
          <p:cNvCxnSpPr/>
          <p:nvPr/>
        </p:nvCxnSpPr>
        <p:spPr>
          <a:xfrm>
            <a:off x="1979712" y="1988840"/>
            <a:ext cx="1872208" cy="129614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ağ Ok 9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 программ проведения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6444208" y="577040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аудита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макро рисков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karı Ok 14"/>
          <p:cNvSpPr/>
          <p:nvPr/>
        </p:nvSpPr>
        <p:spPr>
          <a:xfrm>
            <a:off x="6732240" y="5294895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1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809875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3241651" y="332654"/>
            <a:ext cx="5863601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effectLst/>
                <a:latin typeface="+mj-lt"/>
              </a:rPr>
              <a:t>Аудиторская деятельность – </a:t>
            </a:r>
            <a:r>
              <a:rPr lang="ru-RU" sz="1400" b="1" dirty="0" smtClean="0">
                <a:effectLst/>
                <a:latin typeface="+mj-lt"/>
              </a:rPr>
              <a:t>Матрица контроля риска</a:t>
            </a:r>
            <a:endParaRPr lang="ru-RU" sz="1400" b="1" dirty="0">
              <a:effectLst/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51" y="1035551"/>
            <a:ext cx="5615607" cy="205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Düz Ok Bağlayıcısı 6"/>
          <p:cNvCxnSpPr/>
          <p:nvPr/>
        </p:nvCxnSpPr>
        <p:spPr>
          <a:xfrm flipV="1">
            <a:off x="1115616" y="1700808"/>
            <a:ext cx="2736304" cy="127896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Ok 8"/>
          <p:cNvSpPr/>
          <p:nvPr/>
        </p:nvSpPr>
        <p:spPr>
          <a:xfrm>
            <a:off x="827584" y="5157192"/>
            <a:ext cx="75243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827584" y="5337212"/>
            <a:ext cx="1672105" cy="5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Предварительное исследование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499689" y="5337212"/>
            <a:ext cx="1404156" cy="5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Матрица контроля риска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091294" y="5351251"/>
            <a:ext cx="1090842" cy="56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на местах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294614" y="5326099"/>
            <a:ext cx="1201519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проверки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698769" y="5326099"/>
            <a:ext cx="1278291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karı Ok 14"/>
          <p:cNvSpPr/>
          <p:nvPr/>
        </p:nvSpPr>
        <p:spPr>
          <a:xfrm>
            <a:off x="2953619" y="4863803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5743"/>
            <a:ext cx="2638425" cy="504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211960" y="908718"/>
            <a:ext cx="324036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effectLst/>
                <a:latin typeface="+mj-lt"/>
              </a:rPr>
              <a:t>Отчетность и мониторинг</a:t>
            </a:r>
            <a:endParaRPr lang="ru-RU" sz="1800" b="1" dirty="0">
              <a:effectLst/>
              <a:latin typeface="+mj-lt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2555776" y="2276872"/>
            <a:ext cx="1918345" cy="792088"/>
          </a:xfrm>
          <a:prstGeom prst="straightConnector1">
            <a:avLst/>
          </a:prstGeom>
          <a:ln w="25400" cmpd="sng">
            <a:solidFill>
              <a:schemeClr val="tx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effectLst/>
                <a:latin typeface="+mj-lt"/>
              </a:rPr>
              <a:t>Оценка рисков</a:t>
            </a:r>
            <a:endParaRPr lang="ru-RU" sz="3200" b="1" dirty="0">
              <a:effectLst/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1048"/>
            <a:ext cx="8352929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ğri Bağlayıcı 2"/>
          <p:cNvCxnSpPr/>
          <p:nvPr/>
        </p:nvCxnSpPr>
        <p:spPr>
          <a:xfrm flipV="1">
            <a:off x="899592" y="2636912"/>
            <a:ext cx="2016224" cy="576064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ğri Bağlayıcı 21"/>
          <p:cNvCxnSpPr/>
          <p:nvPr/>
        </p:nvCxnSpPr>
        <p:spPr>
          <a:xfrm rot="16200000" flipH="1">
            <a:off x="2269840" y="3426904"/>
            <a:ext cx="1368152" cy="76200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ğri Bağlayıcı 26"/>
          <p:cNvCxnSpPr/>
          <p:nvPr/>
        </p:nvCxnSpPr>
        <p:spPr>
          <a:xfrm>
            <a:off x="3068215" y="4149080"/>
            <a:ext cx="783705" cy="152400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ğri Bağlayıcı 30"/>
          <p:cNvCxnSpPr/>
          <p:nvPr/>
        </p:nvCxnSpPr>
        <p:spPr>
          <a:xfrm rot="5400000" flipH="1" flipV="1">
            <a:off x="3851920" y="3212976"/>
            <a:ext cx="1728192" cy="1584176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7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Metin kutusu 4"/>
          <p:cNvSpPr txBox="1"/>
          <p:nvPr/>
        </p:nvSpPr>
        <p:spPr>
          <a:xfrm>
            <a:off x="611560" y="162880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Усовершенствованная оценка рисков; </a:t>
            </a:r>
            <a:r>
              <a:rPr lang="ru-RU" sz="2400" b="1" dirty="0" smtClean="0"/>
              <a:t>первый </a:t>
            </a:r>
            <a:r>
              <a:rPr lang="ru-RU" sz="2400" b="1" dirty="0" smtClean="0"/>
              <a:t>шаг</a:t>
            </a:r>
            <a:r>
              <a:rPr lang="ru-RU" sz="2400" b="1" dirty="0" smtClean="0"/>
              <a:t> </a:t>
            </a:r>
            <a:r>
              <a:rPr lang="ru-RU" sz="2400" dirty="0" smtClean="0"/>
              <a:t>Оценка макро рисков (MRA) для каждого процесса.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Второй </a:t>
            </a:r>
            <a:r>
              <a:rPr lang="ru-RU" sz="2400" b="1" dirty="0" smtClean="0"/>
              <a:t>шаг</a:t>
            </a:r>
            <a:r>
              <a:rPr lang="ru-RU" sz="2400" b="1" dirty="0" smtClean="0"/>
              <a:t> </a:t>
            </a:r>
            <a:r>
              <a:rPr lang="ru-RU" sz="2400" dirty="0" smtClean="0"/>
              <a:t>Оценка присущих данной организации рисков до выездной аудиторской работы</a:t>
            </a:r>
            <a:r>
              <a:rPr lang="ru-RU" sz="2400" dirty="0" smtClean="0"/>
              <a:t>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Оценка рисков системы контроля после заключительного отчета, а затем Оценка остаточных рисков после проведения мониторинга. </a:t>
            </a:r>
          </a:p>
          <a:p>
            <a:endParaRPr lang="ru-RU" sz="2400" dirty="0" smtClean="0"/>
          </a:p>
          <a:p>
            <a:r>
              <a:rPr lang="ru-RU" sz="2400" b="1" dirty="0" smtClean="0"/>
              <a:t>Эти оценки </a:t>
            </a:r>
            <a:r>
              <a:rPr lang="ru-RU" sz="2400" b="1" dirty="0" smtClean="0"/>
              <a:t>автоматически отражаются в Оценке макро рисков (</a:t>
            </a:r>
            <a:r>
              <a:rPr lang="ru-RU" sz="2400" b="1" dirty="0" smtClean="0"/>
              <a:t>MRA).</a:t>
            </a:r>
            <a:endParaRPr lang="ru-RU" sz="2400" b="1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effectLst/>
                <a:latin typeface="+mj-lt"/>
              </a:rPr>
              <a:t>Корректировка рисков</a:t>
            </a:r>
            <a:endParaRPr lang="ru-RU" sz="32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29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Metin kutusu 1"/>
          <p:cNvSpPr txBox="1"/>
          <p:nvPr/>
        </p:nvSpPr>
        <p:spPr>
          <a:xfrm>
            <a:off x="769343" y="1052736"/>
            <a:ext cx="79928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İçDen – это комплексный, легко конфигурируемый, </a:t>
            </a:r>
            <a:r>
              <a:rPr lang="ru-RU" sz="2400" dirty="0" smtClean="0"/>
              <a:t>мощный и легкий в использовании Инструмент управления аудитом, инструмент управления аудиторскими системами Координационного совета по внутреннему аудиту</a:t>
            </a:r>
            <a:r>
              <a:rPr lang="ru-RU" sz="2400" dirty="0" smtClean="0"/>
              <a:t> (IACB), который представляет собой специализированный программный продукт, разработанный в период 2013 и 2014 гг.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769343" y="116632"/>
            <a:ext cx="7772400" cy="10877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/>
              </a:rPr>
              <a:t>Общие характеристики</a:t>
            </a:r>
            <a:endParaRPr lang="ru-RU" sz="3200" b="1" dirty="0">
              <a:effectLst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69343" y="378904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IACB принял окончательное решение в пользу этого разработанного с учетом конкретных особенностей инструмента Управления аудиторскими системами (AMS) </a:t>
            </a:r>
            <a:r>
              <a:rPr lang="ru-RU" sz="2400" dirty="0" smtClean="0"/>
              <a:t>по причине высокого уровня </a:t>
            </a:r>
            <a:r>
              <a:rPr lang="ru-RU" sz="2400" dirty="0" smtClean="0"/>
              <a:t>адаптируемости</a:t>
            </a:r>
            <a:r>
              <a:rPr lang="ru-RU" sz="2400" dirty="0" smtClean="0"/>
              <a:t> и гибкости этого инструмента, позволяющих удовлетворить </a:t>
            </a:r>
            <a:r>
              <a:rPr lang="ru-RU" sz="2400" dirty="0" smtClean="0"/>
              <a:t>все требования IACB и его членских организаций, связанные с аудитом.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3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519360" y="548679"/>
            <a:ext cx="802391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effectLst/>
                <a:latin typeface="+mj-lt"/>
              </a:rPr>
              <a:t>Обновление </a:t>
            </a:r>
            <a:r>
              <a:rPr lang="ru-RU" sz="3200" b="1" dirty="0" smtClean="0">
                <a:effectLst/>
                <a:latin typeface="+mj-lt"/>
              </a:rPr>
              <a:t>информации о рисках</a:t>
            </a:r>
            <a:endParaRPr lang="ru-RU" sz="3200" b="1" dirty="0">
              <a:effectLst/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60" y="1628800"/>
            <a:ext cx="8352929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ğri Bağlayıcı 2"/>
          <p:cNvCxnSpPr/>
          <p:nvPr/>
        </p:nvCxnSpPr>
        <p:spPr>
          <a:xfrm rot="10800000">
            <a:off x="2915816" y="2852936"/>
            <a:ext cx="2088232" cy="1368152"/>
          </a:xfrm>
          <a:prstGeom prst="curvedConnector3">
            <a:avLst/>
          </a:prstGeom>
          <a:ln w="63500">
            <a:solidFill>
              <a:srgbClr val="FF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ğri Bağlayıcı 9"/>
          <p:cNvCxnSpPr/>
          <p:nvPr/>
        </p:nvCxnSpPr>
        <p:spPr>
          <a:xfrm rot="10800000">
            <a:off x="2915816" y="2636912"/>
            <a:ext cx="2880323" cy="2376264"/>
          </a:xfrm>
          <a:prstGeom prst="curvedConnector3">
            <a:avLst/>
          </a:prstGeom>
          <a:ln w="63500" cmpd="sng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8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pPr marL="3200400" lvl="7" indent="0">
              <a:buNone/>
            </a:pPr>
            <a:r>
              <a:rPr lang="ru-RU" sz="3200" b="1" i="1" dirty="0" smtClean="0"/>
              <a:t>Большое спасибо …</a:t>
            </a:r>
            <a:endParaRPr lang="ru-RU" sz="3200" b="1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2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3" name="Sağ Ok 22"/>
          <p:cNvSpPr/>
          <p:nvPr/>
        </p:nvSpPr>
        <p:spPr>
          <a:xfrm>
            <a:off x="250825" y="2627313"/>
            <a:ext cx="8569647" cy="465137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5" name="Düz Bağlayıcı 24"/>
          <p:cNvCxnSpPr/>
          <p:nvPr/>
        </p:nvCxnSpPr>
        <p:spPr>
          <a:xfrm>
            <a:off x="311150" y="228441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Metin kutusu 12"/>
          <p:cNvSpPr txBox="1">
            <a:spLocks noChangeArrowheads="1"/>
          </p:cNvSpPr>
          <p:nvPr/>
        </p:nvSpPr>
        <p:spPr bwMode="auto">
          <a:xfrm>
            <a:off x="104453" y="1344613"/>
            <a:ext cx="1875259" cy="1061829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tr-T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Июнь – сентябрь 2012 г.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Построение сценария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Интервью с фирмами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Техническое задание и контракт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фирмы</a:t>
            </a:r>
            <a:endParaRPr lang="ru-RU" altLang="tr-TR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Düz Bağlayıcı 26"/>
          <p:cNvCxnSpPr/>
          <p:nvPr/>
        </p:nvCxnSpPr>
        <p:spPr>
          <a:xfrm>
            <a:off x="683568" y="3001407"/>
            <a:ext cx="1587" cy="11699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Metin kutusu 14"/>
          <p:cNvSpPr txBox="1">
            <a:spLocks noChangeArrowheads="1"/>
          </p:cNvSpPr>
          <p:nvPr/>
        </p:nvSpPr>
        <p:spPr bwMode="auto">
          <a:xfrm>
            <a:off x="104453" y="4171395"/>
            <a:ext cx="1789956" cy="161582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Октябрь – декабрь 2012 г.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сценариев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Интервью с группами внутреннего аудита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потребностей и разработка программного обеспечения</a:t>
            </a:r>
            <a:endParaRPr lang="ru-RU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15 Dikdörtgen"/>
          <p:cNvSpPr>
            <a:spLocks noChangeArrowheads="1"/>
          </p:cNvSpPr>
          <p:nvPr/>
        </p:nvSpPr>
        <p:spPr bwMode="auto">
          <a:xfrm>
            <a:off x="2105844" y="1513891"/>
            <a:ext cx="1458044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Март – май 2013 г. 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 с прототипом в различных группах внутреннего аудита</a:t>
            </a:r>
            <a:endParaRPr lang="ru-RU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Düz Bağlayıcı 11"/>
          <p:cNvCxnSpPr/>
          <p:nvPr/>
        </p:nvCxnSpPr>
        <p:spPr>
          <a:xfrm>
            <a:off x="2123728" y="228566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18 Dikdörtgen"/>
          <p:cNvSpPr>
            <a:spLocks noChangeArrowheads="1"/>
          </p:cNvSpPr>
          <p:nvPr/>
        </p:nvSpPr>
        <p:spPr bwMode="auto">
          <a:xfrm>
            <a:off x="1987029" y="3451170"/>
            <a:ext cx="2076475" cy="43088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Март – июнь 2013 г.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веб приложения</a:t>
            </a:r>
            <a:endParaRPr lang="ru-RU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Düz Bağlayıcı 11"/>
          <p:cNvCxnSpPr/>
          <p:nvPr/>
        </p:nvCxnSpPr>
        <p:spPr>
          <a:xfrm>
            <a:off x="3196035" y="3001407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24 Dikdörtgen"/>
          <p:cNvSpPr>
            <a:spLocks noChangeArrowheads="1"/>
          </p:cNvSpPr>
          <p:nvPr/>
        </p:nvSpPr>
        <p:spPr bwMode="auto">
          <a:xfrm>
            <a:off x="4910312" y="1176080"/>
            <a:ext cx="2370161" cy="178510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Ноябрь – декабрь 2013 г.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3- дневный тренинг по IcDen для 45 групп внутреннег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 аудита и для 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400 внутренних аудиторов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планов внутреннего аудита Групп внутреннего аудита посредством IcDen</a:t>
            </a:r>
            <a:endParaRPr lang="ru-RU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26 Dikdörtgen"/>
          <p:cNvSpPr>
            <a:spLocks noChangeArrowheads="1"/>
          </p:cNvSpPr>
          <p:nvPr/>
        </p:nvSpPr>
        <p:spPr bwMode="auto">
          <a:xfrm>
            <a:off x="4259747" y="3433207"/>
            <a:ext cx="2160587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Январь 2014 г. – ….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IAA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(интегрированный аудит </a:t>
            </a:r>
            <a:r>
              <a:rPr lang="en-U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оценка) посредством IcDen для 45 групп внутреннего аудита</a:t>
            </a:r>
            <a:endParaRPr lang="ru-RU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Düz Bağlayıcı 11"/>
          <p:cNvCxnSpPr/>
          <p:nvPr/>
        </p:nvCxnSpPr>
        <p:spPr>
          <a:xfrm flipH="1">
            <a:off x="7092949" y="2987675"/>
            <a:ext cx="3674" cy="195349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1"/>
          <p:cNvCxnSpPr/>
          <p:nvPr/>
        </p:nvCxnSpPr>
        <p:spPr>
          <a:xfrm>
            <a:off x="4932040" y="228441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Başlık 1"/>
          <p:cNvSpPr txBox="1">
            <a:spLocks/>
          </p:cNvSpPr>
          <p:nvPr/>
        </p:nvSpPr>
        <p:spPr>
          <a:xfrm>
            <a:off x="250825" y="126198"/>
            <a:ext cx="76200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/>
              <a:t>График проекта</a:t>
            </a:r>
            <a:endParaRPr lang="ru-RU" sz="4600" dirty="0"/>
          </a:p>
        </p:txBody>
      </p:sp>
      <p:cxnSp>
        <p:nvCxnSpPr>
          <p:cNvPr id="21" name="Düz Bağlayıcı 11"/>
          <p:cNvCxnSpPr/>
          <p:nvPr/>
        </p:nvCxnSpPr>
        <p:spPr>
          <a:xfrm>
            <a:off x="8284405" y="3023397"/>
            <a:ext cx="1588" cy="113506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26 Dikdörtgen"/>
          <p:cNvSpPr>
            <a:spLocks noChangeArrowheads="1"/>
          </p:cNvSpPr>
          <p:nvPr/>
        </p:nvSpPr>
        <p:spPr bwMode="auto">
          <a:xfrm>
            <a:off x="7280473" y="4171395"/>
            <a:ext cx="1790700" cy="1954381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Январь 2015 г. – ……. 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IAA</a:t>
            </a: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посредством IcDen для 105 (45 + 60) групп внутреннего аудита из …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ru-RU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 для 636 внутренних аудиторов из 820 внутренних аудиторов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111503" y="4941168"/>
            <a:ext cx="2003004" cy="16158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Октябрь – ноябрь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2014 г.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2- дневный тренинг по IcDen для 60 групп внутреннего аудита и для внутренних аудиторов, включая военные и полицейские департаменты</a:t>
            </a: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Düz Bağlayıcı 11"/>
          <p:cNvCxnSpPr/>
          <p:nvPr/>
        </p:nvCxnSpPr>
        <p:spPr>
          <a:xfrm>
            <a:off x="5292080" y="2987675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Elmas 2"/>
          <p:cNvSpPr/>
          <p:nvPr/>
        </p:nvSpPr>
        <p:spPr>
          <a:xfrm>
            <a:off x="8068381" y="2743596"/>
            <a:ext cx="432048" cy="232569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9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Dikdörtgen 5"/>
          <p:cNvSpPr/>
          <p:nvPr/>
        </p:nvSpPr>
        <p:spPr>
          <a:xfrm>
            <a:off x="611560" y="1916832"/>
            <a:ext cx="6030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ПРОГРАММНОЕ ОБЕСПЕЧЕНИЕ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347 000 $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/>
              <a:t>АППАРАТНОЕ ОБЕСПЕЧЕНИЕ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185 000 $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Сеть хранения данных</a:t>
            </a:r>
            <a:r>
              <a:rPr lang="ru-RU" dirty="0" smtClean="0"/>
              <a:t> (</a:t>
            </a:r>
            <a:r>
              <a:rPr lang="ru-RU" dirty="0" smtClean="0"/>
              <a:t>SAN</a:t>
            </a:r>
            <a:r>
              <a:rPr lang="ru-RU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Сервер </a:t>
            </a:r>
            <a:r>
              <a:rPr lang="ru-RU" dirty="0" smtClean="0"/>
              <a:t>Windows</a:t>
            </a:r>
            <a:r>
              <a:rPr lang="ru-RU" dirty="0" smtClean="0"/>
              <a:t> 2012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Сервер баз данных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SQL</a:t>
            </a:r>
            <a:r>
              <a:rPr lang="ru-RU" dirty="0" smtClean="0"/>
              <a:t> сервер 2012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Сетевое устройство защиты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Другое оборудование</a:t>
            </a:r>
            <a:endParaRPr lang="ru-RU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323528" y="294482"/>
            <a:ext cx="76200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600" dirty="0" smtClean="0"/>
              <a:t>Издержки по проекту</a:t>
            </a:r>
            <a:endParaRPr lang="ru-RU" sz="4600" dirty="0"/>
          </a:p>
        </p:txBody>
      </p:sp>
      <p:pic>
        <p:nvPicPr>
          <p:cNvPr id="6146" name="Picture 2" descr="C:\Users\Ozan\AppData\Local\Microsoft\Windows\Temporary Internet Files\Content.IE5\K6Y76YM2\MP9003853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692" y="1144588"/>
            <a:ext cx="2998440" cy="41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0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Metin kutusu 1"/>
          <p:cNvSpPr txBox="1"/>
          <p:nvPr/>
        </p:nvSpPr>
        <p:spPr>
          <a:xfrm>
            <a:off x="442516" y="1844824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dirty="0" smtClean="0"/>
              <a:t>Отдельное приложение, работающее с множественными базами данных; IACB и его членские организации используют одно и то же программное приложение и собственные базы данных,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dirty="0" smtClean="0"/>
              <a:t>Веб приложение,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dirty="0" smtClean="0"/>
              <a:t>Типичная структура и конфигурируемое; каждая организация применяет свою собственную методологию,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dirty="0" smtClean="0"/>
              <a:t>Модель механизма защиты, основанная на ролях; все процедуры и модули привязаны к ролям, а роли назначаются группам пользователей.</a:t>
            </a:r>
            <a:endParaRPr lang="ru-RU" sz="2400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442516" y="829071"/>
            <a:ext cx="8099227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/>
              </a:rPr>
              <a:t>Основные характеристики IcDen I</a:t>
            </a:r>
            <a:endParaRPr lang="ru-RU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2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Metin kutusu 1"/>
          <p:cNvSpPr txBox="1"/>
          <p:nvPr/>
        </p:nvSpPr>
        <p:spPr>
          <a:xfrm>
            <a:off x="442516" y="2019723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Интерфейс пользователя стиля </a:t>
            </a:r>
            <a:r>
              <a:rPr lang="ru-RU" sz="2400" dirty="0" smtClean="0"/>
              <a:t>Metro</a:t>
            </a:r>
            <a:r>
              <a:rPr lang="ru-RU" sz="2400" dirty="0" smtClean="0"/>
              <a:t>; легкий в использовании и действенный интерфейс пользователя,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Безопасная хост-система; прошло тесты защиты в </a:t>
            </a:r>
            <a:r>
              <a:rPr lang="ru-RU" sz="2400" dirty="0" smtClean="0"/>
              <a:t>TUBITAK</a:t>
            </a:r>
            <a:r>
              <a:rPr lang="ru-RU" sz="2400" dirty="0" smtClean="0"/>
              <a:t> </a:t>
            </a:r>
            <a:r>
              <a:rPr lang="ru-RU" dirty="0" smtClean="0"/>
              <a:t>(Научный и технологический исследовательский совет Турции),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Поддержка многоязычия; поддерживает английский и турецкий языки.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251520" y="829071"/>
            <a:ext cx="8290223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/>
              </a:rPr>
              <a:t>Основные характеристики IcDen </a:t>
            </a:r>
            <a:r>
              <a:rPr lang="ru-RU" sz="3600" b="1" dirty="0" smtClean="0">
                <a:effectLst/>
              </a:rPr>
              <a:t>II</a:t>
            </a:r>
            <a:endParaRPr lang="ru-RU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93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Metin kutusu 1"/>
          <p:cNvSpPr txBox="1"/>
          <p:nvPr/>
        </p:nvSpPr>
        <p:spPr>
          <a:xfrm>
            <a:off x="539552" y="1700808"/>
            <a:ext cx="79208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Icden</a:t>
            </a:r>
            <a:r>
              <a:rPr lang="ru-RU" sz="2400" dirty="0" smtClean="0"/>
              <a:t> уже помогло IACB и его членским организациям получить следующие преимущества:</a:t>
            </a:r>
          </a:p>
          <a:p>
            <a:pPr algn="just"/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Повышение эффективности и результативности,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Проведение своевременных аудиторских проверок,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Оценка запланированных аудиторских проверок с целью улучшения программирования и процессов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/>
              </a:rPr>
              <a:t>Преимущества </a:t>
            </a:r>
            <a:r>
              <a:rPr lang="ru-RU" sz="3600" b="1" dirty="0" smtClean="0">
                <a:effectLst/>
              </a:rPr>
              <a:t>IcDen I</a:t>
            </a:r>
            <a:endParaRPr lang="ru-RU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4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Metin kutusu 1"/>
          <p:cNvSpPr txBox="1"/>
          <p:nvPr/>
        </p:nvSpPr>
        <p:spPr>
          <a:xfrm>
            <a:off x="550390" y="799729"/>
            <a:ext cx="79928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Обеспечение на высоком уровне стандартизации работы </a:t>
            </a:r>
            <a:r>
              <a:rPr lang="ru-RU" sz="2400" dirty="0" smtClean="0"/>
              <a:t>всех аудиторских команд в полном соответствии с требованиями пособия по аудиту,</a:t>
            </a:r>
          </a:p>
          <a:p>
            <a:pPr algn="just"/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Создание улучшенной системы контроля проверки качества,</a:t>
            </a:r>
          </a:p>
          <a:p>
            <a:pPr algn="just"/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Подготовка своевременной управленческой информации, чтобы помочь старшему руководству проводить мониторинг аудиторских проверок и принимать необходимые решения, </a:t>
            </a:r>
          </a:p>
          <a:p>
            <a:pPr algn="just"/>
            <a:endParaRPr lang="ru-RU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Облегчает обмен систематический информацией между аудиторами.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70878" y="0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/>
              </a:rPr>
              <a:t>Преимущества IcDen </a:t>
            </a:r>
            <a:r>
              <a:rPr lang="ru-RU" sz="3600" b="1" dirty="0" smtClean="0">
                <a:effectLst/>
              </a:rPr>
              <a:t>II</a:t>
            </a:r>
            <a:endParaRPr lang="ru-RU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7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Metin kutusu 4"/>
          <p:cNvSpPr txBox="1"/>
          <p:nvPr/>
        </p:nvSpPr>
        <p:spPr>
          <a:xfrm>
            <a:off x="73125" y="0"/>
            <a:ext cx="8997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Группы пользователей </a:t>
            </a:r>
            <a:r>
              <a:rPr lang="ru-RU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Центральная группа гармонизации</a:t>
            </a:r>
            <a:endParaRPr lang="ru-RU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451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2073</TotalTime>
  <Words>698</Words>
  <Application>Microsoft Office PowerPoint</Application>
  <PresentationFormat>Экран (4:3)</PresentationFormat>
  <Paragraphs>139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Courier New</vt:lpstr>
      <vt:lpstr>Palatino Linotype</vt:lpstr>
      <vt:lpstr>Wingdings</vt:lpstr>
      <vt:lpstr>Üst Düzey</vt:lpstr>
      <vt:lpstr>Оценка рисков посредством Инструмента управления аудитом (IcDen©)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değerlendirme</dc:title>
  <dc:creator>Ozan ALKAN</dc:creator>
  <cp:lastModifiedBy>ASPIRE-one</cp:lastModifiedBy>
  <cp:revision>66</cp:revision>
  <dcterms:created xsi:type="dcterms:W3CDTF">2014-09-05T07:49:46Z</dcterms:created>
  <dcterms:modified xsi:type="dcterms:W3CDTF">2014-09-15T12:45:11Z</dcterms:modified>
</cp:coreProperties>
</file>