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42" r:id="rId1"/>
  </p:sldMasterIdLst>
  <p:notesMasterIdLst>
    <p:notesMasterId r:id="rId23"/>
  </p:notesMasterIdLst>
  <p:sldIdLst>
    <p:sldId id="256" r:id="rId2"/>
    <p:sldId id="276" r:id="rId3"/>
    <p:sldId id="268" r:id="rId4"/>
    <p:sldId id="271" r:id="rId5"/>
    <p:sldId id="293" r:id="rId6"/>
    <p:sldId id="294" r:id="rId7"/>
    <p:sldId id="279" r:id="rId8"/>
    <p:sldId id="284" r:id="rId9"/>
    <p:sldId id="281" r:id="rId10"/>
    <p:sldId id="280" r:id="rId11"/>
    <p:sldId id="282" r:id="rId12"/>
    <p:sldId id="287" r:id="rId13"/>
    <p:sldId id="285" r:id="rId14"/>
    <p:sldId id="289" r:id="rId15"/>
    <p:sldId id="290" r:id="rId16"/>
    <p:sldId id="286" r:id="rId17"/>
    <p:sldId id="288" r:id="rId18"/>
    <p:sldId id="296" r:id="rId19"/>
    <p:sldId id="291" r:id="rId20"/>
    <p:sldId id="297" r:id="rId21"/>
    <p:sldId id="295" r:id="rId2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105" autoAdjust="0"/>
    <p:restoredTop sz="94660"/>
  </p:normalViewPr>
  <p:slideViewPr>
    <p:cSldViewPr>
      <p:cViewPr>
        <p:scale>
          <a:sx n="50" d="100"/>
          <a:sy n="50" d="100"/>
        </p:scale>
        <p:origin x="1284" y="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433EC0-E937-4E5E-9889-6CE40FE60A62}" type="datetimeFigureOut">
              <a:rPr lang="tr-TR" smtClean="0"/>
              <a:t>15.09.2014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30018A-DFB1-4E08-AF45-F8E49A10941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851805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30018A-DFB1-4E08-AF45-F8E49A109410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221993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30018A-DFB1-4E08-AF45-F8E49A109410}" type="slidenum">
              <a:rPr lang="tr-TR" smtClean="0"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540935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F466F-BDA4-4F18-9C7B-FF0A9A1B0E80}" type="datetime1">
              <a:rPr lang="en-US" smtClean="0"/>
              <a:pPr/>
              <a:t>9/15/2014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B4290-6522-4139-852E-05BD9E7F0D2E}" type="datetime1">
              <a:rPr lang="en-US" smtClean="0"/>
              <a:pPr/>
              <a:t>9/15/2014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955F9-81EA-47C5-8059-9E5C2B437C70}" type="datetime1">
              <a:rPr lang="en-US" smtClean="0"/>
              <a:pPr/>
              <a:t>9/15/2014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607B-A47E-422C-9BEF-122CCDB7C526}" type="datetime1">
              <a:rPr lang="en-US" smtClean="0"/>
              <a:pPr/>
              <a:t>9/15/2014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9A7CB-BEE6-4F99-898E-913F06E8E125}" type="datetime1">
              <a:rPr lang="en-US" smtClean="0"/>
              <a:pPr/>
              <a:t>9/15/2014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E300C-6FC5-4FC3-AF1A-075E4F50620D}" type="datetime1">
              <a:rPr lang="en-US" smtClean="0"/>
              <a:pPr/>
              <a:t>9/15/2014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D295D-4A77-4DEB-B04C-9F4282A8BC04}" type="datetime1">
              <a:rPr lang="en-US" smtClean="0"/>
              <a:pPr/>
              <a:t>9/15/2014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28685-4D0C-42D5-8013-B5904CD1FCBC}" type="datetime1">
              <a:rPr lang="en-US" smtClean="0"/>
              <a:pPr/>
              <a:t>9/15/2014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226C0-9885-4BA9-BBFA-A52CBFEBB775}" type="datetime1">
              <a:rPr lang="en-US" smtClean="0"/>
              <a:pPr/>
              <a:t>9/15/2014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E1B38-C5EB-4D66-9137-0AFE9CDEDE8F}" type="datetime1">
              <a:rPr lang="en-US" smtClean="0"/>
              <a:pPr/>
              <a:t>9/15/2014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B613C-1AD7-49D3-885D-F654C5CDBAA6}" type="datetime1">
              <a:rPr lang="en-US" smtClean="0"/>
              <a:pPr/>
              <a:t>9/15/2014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327B613C-1AD7-49D3-885D-F654C5CDBAA6}" type="datetime1">
              <a:rPr lang="en-US" smtClean="0"/>
              <a:pPr/>
              <a:t>9/15/2014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43" r:id="rId1"/>
    <p:sldLayoutId id="2147484144" r:id="rId2"/>
    <p:sldLayoutId id="2147484145" r:id="rId3"/>
    <p:sldLayoutId id="2147484146" r:id="rId4"/>
    <p:sldLayoutId id="2147484147" r:id="rId5"/>
    <p:sldLayoutId id="2147484148" r:id="rId6"/>
    <p:sldLayoutId id="2147484149" r:id="rId7"/>
    <p:sldLayoutId id="2147484150" r:id="rId8"/>
    <p:sldLayoutId id="2147484151" r:id="rId9"/>
    <p:sldLayoutId id="2147484152" r:id="rId10"/>
    <p:sldLayoutId id="2147484153" r:id="rId11"/>
  </p:sldLayoutIdLst>
  <p:hf hdr="0" ftr="0" dt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1259632" y="3429000"/>
            <a:ext cx="7772400" cy="1591817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effectLst/>
              </a:rPr>
              <a:t>Оценка рисков посредством Инструмента управлени</a:t>
            </a:r>
            <a:r>
              <a:rPr lang="ru-RU" sz="3600" b="1" dirty="0" smtClean="0">
                <a:effectLst/>
              </a:rPr>
              <a:t>я аудитом</a:t>
            </a:r>
            <a:r>
              <a:rPr lang="ru-RU" sz="3600" b="1" dirty="0" smtClean="0">
                <a:effectLst/>
              </a:rPr>
              <a:t> </a:t>
            </a:r>
            <a:r>
              <a:rPr lang="ru-RU" sz="3200" b="1" dirty="0" smtClean="0">
                <a:effectLst/>
              </a:rPr>
              <a:t>(IcDen</a:t>
            </a:r>
            <a:r>
              <a:rPr lang="ru-RU" sz="2000" b="1" dirty="0" smtClean="0">
                <a:effectLst/>
              </a:rPr>
              <a:t>©</a:t>
            </a:r>
            <a:r>
              <a:rPr lang="ru-RU" sz="3200" b="1" dirty="0" smtClean="0">
                <a:effectLst/>
              </a:rPr>
              <a:t>) </a:t>
            </a:r>
            <a:endParaRPr lang="ru-RU" sz="3200" b="1" dirty="0">
              <a:effectLst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2710880" y="5301208"/>
            <a:ext cx="6400800" cy="936104"/>
          </a:xfrm>
        </p:spPr>
        <p:txBody>
          <a:bodyPr>
            <a:noAutofit/>
          </a:bodyPr>
          <a:lstStyle/>
          <a:p>
            <a:r>
              <a:rPr lang="ru-RU" sz="1800" b="1" dirty="0" smtClean="0">
                <a:solidFill>
                  <a:schemeClr val="tx2"/>
                </a:solidFill>
                <a:latin typeface="+mn-lt"/>
                <a:ea typeface="+mj-ea"/>
                <a:cs typeface="+mj-cs"/>
              </a:rPr>
              <a:t>       </a:t>
            </a:r>
            <a:r>
              <a:rPr lang="ru-RU" sz="1800" b="1" dirty="0" smtClean="0">
                <a:solidFill>
                  <a:schemeClr val="tx2"/>
                </a:solidFill>
                <a:latin typeface="+mn-lt"/>
                <a:ea typeface="+mj-ea"/>
                <a:cs typeface="+mj-cs"/>
              </a:rPr>
              <a:t>Халис</a:t>
            </a:r>
            <a:r>
              <a:rPr lang="ru-RU" sz="1800" b="1" dirty="0" smtClean="0">
                <a:solidFill>
                  <a:schemeClr val="tx2"/>
                </a:solidFill>
                <a:latin typeface="+mn-lt"/>
                <a:ea typeface="+mj-ea"/>
                <a:cs typeface="+mj-cs"/>
              </a:rPr>
              <a:t> </a:t>
            </a:r>
            <a:r>
              <a:rPr lang="ru-RU" sz="1800" b="1" dirty="0" smtClean="0">
                <a:solidFill>
                  <a:schemeClr val="tx2"/>
                </a:solidFill>
                <a:latin typeface="+mn-lt"/>
                <a:ea typeface="+mj-ea"/>
                <a:cs typeface="+mj-cs"/>
              </a:rPr>
              <a:t>КИРАЛ</a:t>
            </a:r>
            <a:r>
              <a:rPr lang="ru-RU" sz="1800" b="1" dirty="0" smtClean="0">
                <a:solidFill>
                  <a:schemeClr val="tx2"/>
                </a:solidFill>
                <a:latin typeface="+mn-lt"/>
                <a:ea typeface="+mj-ea"/>
                <a:cs typeface="+mj-cs"/>
              </a:rPr>
              <a:t>, </a:t>
            </a:r>
            <a:r>
              <a:rPr lang="ru-RU" sz="1800" b="1" dirty="0" smtClean="0">
                <a:solidFill>
                  <a:schemeClr val="tx2"/>
                </a:solidFill>
                <a:latin typeface="+mn-lt"/>
                <a:ea typeface="+mj-ea"/>
                <a:cs typeface="+mj-cs"/>
              </a:rPr>
              <a:t>CIA</a:t>
            </a:r>
            <a:r>
              <a:rPr lang="ru-RU" sz="1800" b="1" dirty="0" smtClean="0">
                <a:solidFill>
                  <a:schemeClr val="tx2"/>
                </a:solidFill>
                <a:latin typeface="+mn-lt"/>
                <a:ea typeface="+mj-ea"/>
                <a:cs typeface="+mj-cs"/>
              </a:rPr>
              <a:t>, </a:t>
            </a:r>
            <a:r>
              <a:rPr lang="ru-RU" sz="1800" b="1" dirty="0" smtClean="0">
                <a:solidFill>
                  <a:schemeClr val="tx2"/>
                </a:solidFill>
                <a:latin typeface="+mn-lt"/>
                <a:ea typeface="+mj-ea"/>
                <a:cs typeface="+mj-cs"/>
              </a:rPr>
              <a:t>CCSA</a:t>
            </a:r>
            <a:r>
              <a:rPr lang="ru-RU" sz="1800" b="1" dirty="0" smtClean="0">
                <a:solidFill>
                  <a:schemeClr val="tx2"/>
                </a:solidFill>
                <a:latin typeface="+mn-lt"/>
                <a:ea typeface="+mj-ea"/>
                <a:cs typeface="+mj-cs"/>
              </a:rPr>
              <a:t>, </a:t>
            </a:r>
            <a:r>
              <a:rPr lang="ru-RU" sz="1800" b="1" dirty="0" smtClean="0">
                <a:solidFill>
                  <a:schemeClr val="tx2"/>
                </a:solidFill>
                <a:latin typeface="+mn-lt"/>
                <a:ea typeface="+mj-ea"/>
                <a:cs typeface="+mj-cs"/>
              </a:rPr>
              <a:t>CGAP</a:t>
            </a:r>
            <a:endParaRPr lang="ru-RU" sz="1800" b="1" dirty="0" smtClean="0">
              <a:solidFill>
                <a:schemeClr val="tx2"/>
              </a:solidFill>
              <a:latin typeface="+mn-lt"/>
              <a:ea typeface="+mj-ea"/>
              <a:cs typeface="+mj-cs"/>
            </a:endParaRPr>
          </a:p>
          <a:p>
            <a:r>
              <a:rPr lang="ru-RU" sz="1800" b="1" dirty="0" smtClean="0">
                <a:solidFill>
                  <a:schemeClr val="tx2"/>
                </a:solidFill>
                <a:latin typeface="+mn-lt"/>
                <a:ea typeface="+mj-ea"/>
                <a:cs typeface="+mj-cs"/>
              </a:rPr>
              <a:t>                   Руководитель Департамента внутреннего аудита </a:t>
            </a:r>
            <a:r>
              <a:rPr lang="ru-RU" sz="1600" b="1" dirty="0" smtClean="0">
                <a:solidFill>
                  <a:schemeClr val="tx2"/>
                </a:solidFill>
                <a:latin typeface="+mn-lt"/>
                <a:ea typeface="+mj-ea"/>
                <a:cs typeface="+mj-cs"/>
              </a:rPr>
              <a:t>CHU (Центральная группа гармонизации)</a:t>
            </a:r>
            <a:endParaRPr lang="ru-RU" sz="1600" b="1" dirty="0">
              <a:solidFill>
                <a:schemeClr val="tx2"/>
              </a:solidFill>
              <a:latin typeface="+mn-lt"/>
              <a:ea typeface="+mj-ea"/>
              <a:cs typeface="+mj-cs"/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E2D2B3B-882E-40F3-A32F-6DD516915044}" type="slidenum">
              <a:rPr lang="ru-RU" smtClean="0"/>
              <a:pPr/>
              <a:t>1</a:t>
            </a:fld>
            <a:endParaRPr lang="ru-RU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252" y="260648"/>
            <a:ext cx="8892480" cy="2880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29447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5" name="Metin kutusu 4"/>
          <p:cNvSpPr txBox="1"/>
          <p:nvPr/>
        </p:nvSpPr>
        <p:spPr>
          <a:xfrm>
            <a:off x="1" y="0"/>
            <a:ext cx="889248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600" spc="-1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Группы пользователей</a:t>
            </a:r>
            <a:r>
              <a:rPr lang="tr-TR" sz="4600" spc="-1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tr-TR" sz="4600" spc="-1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- CAE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340768"/>
            <a:ext cx="8892480" cy="38164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39744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ru-RU" smtClean="0"/>
              <a:pPr/>
              <a:t>11</a:t>
            </a:fld>
            <a:endParaRPr lang="ru-RU" dirty="0"/>
          </a:p>
        </p:txBody>
      </p:sp>
      <p:sp>
        <p:nvSpPr>
          <p:cNvPr id="5" name="Metin kutusu 4"/>
          <p:cNvSpPr txBox="1"/>
          <p:nvPr/>
        </p:nvSpPr>
        <p:spPr>
          <a:xfrm>
            <a:off x="1187624" y="404664"/>
            <a:ext cx="71287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spc="-1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Группы пользователей – внутренние аудиторы</a:t>
            </a:r>
            <a:endParaRPr lang="ru-RU" sz="3600" spc="-1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068" y="1700808"/>
            <a:ext cx="9036496" cy="386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5429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ru-RU" smtClean="0"/>
              <a:pPr/>
              <a:t>12</a:t>
            </a:fld>
            <a:endParaRPr lang="ru-RU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844825"/>
            <a:ext cx="2771775" cy="345638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1196752"/>
            <a:ext cx="5294264" cy="39604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" name="Düz Ok Bağlayıcısı 2"/>
          <p:cNvCxnSpPr/>
          <p:nvPr/>
        </p:nvCxnSpPr>
        <p:spPr>
          <a:xfrm flipV="1">
            <a:off x="1681758" y="2338983"/>
            <a:ext cx="1810122" cy="1090017"/>
          </a:xfrm>
          <a:prstGeom prst="straightConnector1">
            <a:avLst/>
          </a:prstGeom>
          <a:ln w="25400" cmpd="sng">
            <a:solidFill>
              <a:srgbClr val="FF0000"/>
            </a:solidFill>
            <a:prstDash val="lg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ağ Ok 7"/>
          <p:cNvSpPr/>
          <p:nvPr/>
        </p:nvSpPr>
        <p:spPr>
          <a:xfrm>
            <a:off x="683568" y="5445224"/>
            <a:ext cx="7528126" cy="1224136"/>
          </a:xfrm>
          <a:prstGeom prst="rightArrow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Yuvarlatılmış Dikdörtgen 9"/>
          <p:cNvSpPr/>
          <p:nvPr/>
        </p:nvSpPr>
        <p:spPr>
          <a:xfrm>
            <a:off x="1069690" y="5769260"/>
            <a:ext cx="1224136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Пространство аудита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Yuvarlatılmış Dikdörtgen 10"/>
          <p:cNvSpPr/>
          <p:nvPr/>
        </p:nvSpPr>
        <p:spPr>
          <a:xfrm>
            <a:off x="2843808" y="5769260"/>
            <a:ext cx="1584176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Оценка макро рисков</a:t>
            </a:r>
            <a:endParaRPr lang="ru-RU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Yuvarlatılmış Dikdörtgen 11"/>
          <p:cNvSpPr/>
          <p:nvPr/>
        </p:nvSpPr>
        <p:spPr>
          <a:xfrm>
            <a:off x="4932040" y="5769260"/>
            <a:ext cx="1224136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Пакет программ проведения аудита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Yuvarlatılmış Dikdörtgen 12"/>
          <p:cNvSpPr/>
          <p:nvPr/>
        </p:nvSpPr>
        <p:spPr>
          <a:xfrm>
            <a:off x="6444208" y="5770402"/>
            <a:ext cx="1296144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Программа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Yukarı Ok 13"/>
          <p:cNvSpPr/>
          <p:nvPr/>
        </p:nvSpPr>
        <p:spPr>
          <a:xfrm>
            <a:off x="1393726" y="5306356"/>
            <a:ext cx="576064" cy="360040"/>
          </a:xfrm>
          <a:prstGeom prst="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6" name="Başlık 1"/>
          <p:cNvSpPr txBox="1">
            <a:spLocks/>
          </p:cNvSpPr>
          <p:nvPr/>
        </p:nvSpPr>
        <p:spPr>
          <a:xfrm>
            <a:off x="395536" y="332656"/>
            <a:ext cx="8146207" cy="57606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z="3600" b="1" dirty="0" smtClean="0">
                <a:effectLst/>
              </a:rPr>
              <a:t>Оценка рисков посредством IcDen</a:t>
            </a:r>
            <a:endParaRPr lang="ru-RU" sz="3200" b="1" dirty="0">
              <a:effectLst/>
            </a:endParaRPr>
          </a:p>
        </p:txBody>
      </p:sp>
      <p:sp>
        <p:nvSpPr>
          <p:cNvPr id="17" name="Başlık 1"/>
          <p:cNvSpPr txBox="1">
            <a:spLocks/>
          </p:cNvSpPr>
          <p:nvPr/>
        </p:nvSpPr>
        <p:spPr>
          <a:xfrm>
            <a:off x="395536" y="908719"/>
            <a:ext cx="2915791" cy="57606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z="1800" b="1" dirty="0" smtClean="0">
                <a:effectLst/>
                <a:latin typeface="+mj-lt"/>
              </a:rPr>
              <a:t>Пространство аудита</a:t>
            </a:r>
            <a:endParaRPr lang="ru-RU" sz="1800" b="1" dirty="0"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319790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ru-RU" smtClean="0"/>
              <a:pPr/>
              <a:t>13</a:t>
            </a:fld>
            <a:endParaRPr lang="ru-RU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692696"/>
            <a:ext cx="2771775" cy="439248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548681"/>
            <a:ext cx="5328593" cy="45365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Düz Ok Bağlayıcısı 5"/>
          <p:cNvCxnSpPr/>
          <p:nvPr/>
        </p:nvCxnSpPr>
        <p:spPr>
          <a:xfrm flipV="1">
            <a:off x="1907704" y="752475"/>
            <a:ext cx="1521296" cy="718619"/>
          </a:xfrm>
          <a:prstGeom prst="straightConnector1">
            <a:avLst/>
          </a:prstGeom>
          <a:ln w="25400" cmpd="sng">
            <a:solidFill>
              <a:srgbClr val="FF0000"/>
            </a:solidFill>
            <a:prstDash val="lg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ağ Ok 8"/>
          <p:cNvSpPr/>
          <p:nvPr/>
        </p:nvSpPr>
        <p:spPr>
          <a:xfrm>
            <a:off x="683568" y="5445224"/>
            <a:ext cx="7528126" cy="1224136"/>
          </a:xfrm>
          <a:prstGeom prst="rightArrow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Yuvarlatılmış Dikdörtgen 9"/>
          <p:cNvSpPr/>
          <p:nvPr/>
        </p:nvSpPr>
        <p:spPr>
          <a:xfrm>
            <a:off x="1069690" y="5769260"/>
            <a:ext cx="1224136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Пространство аудита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Yuvarlatılmış Dikdörtgen 10"/>
          <p:cNvSpPr/>
          <p:nvPr/>
        </p:nvSpPr>
        <p:spPr>
          <a:xfrm>
            <a:off x="2843808" y="5769260"/>
            <a:ext cx="1584176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Оценка макро рисков</a:t>
            </a:r>
            <a:endParaRPr lang="ru-RU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Yuvarlatılmış Dikdörtgen 11"/>
          <p:cNvSpPr/>
          <p:nvPr/>
        </p:nvSpPr>
        <p:spPr>
          <a:xfrm>
            <a:off x="4788024" y="5769260"/>
            <a:ext cx="1512168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Пакет программ проведения аудита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Yuvarlatılmış Dikdörtgen 12"/>
          <p:cNvSpPr/>
          <p:nvPr/>
        </p:nvSpPr>
        <p:spPr>
          <a:xfrm>
            <a:off x="6444208" y="5770402"/>
            <a:ext cx="1224136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Программа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Yukarı Ok 13"/>
          <p:cNvSpPr/>
          <p:nvPr/>
        </p:nvSpPr>
        <p:spPr>
          <a:xfrm>
            <a:off x="3275856" y="5306356"/>
            <a:ext cx="576064" cy="360040"/>
          </a:xfrm>
          <a:prstGeom prst="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7" name="Başlık 1"/>
          <p:cNvSpPr txBox="1">
            <a:spLocks/>
          </p:cNvSpPr>
          <p:nvPr/>
        </p:nvSpPr>
        <p:spPr>
          <a:xfrm>
            <a:off x="507256" y="164680"/>
            <a:ext cx="2696591" cy="43204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z="1400" b="1" dirty="0" smtClean="0">
                <a:effectLst/>
                <a:latin typeface="+mj-lt"/>
              </a:rPr>
              <a:t>Оценка </a:t>
            </a:r>
            <a:r>
              <a:rPr lang="ru-RU" sz="1400" b="1" dirty="0" smtClean="0">
                <a:effectLst/>
                <a:latin typeface="+mj-lt"/>
              </a:rPr>
              <a:t>макро рисков</a:t>
            </a:r>
            <a:endParaRPr lang="ru-RU" sz="1400" b="1" dirty="0"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986519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ru-RU" smtClean="0"/>
              <a:pPr/>
              <a:t>14</a:t>
            </a:fld>
            <a:endParaRPr lang="ru-RU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2248" y="3789040"/>
            <a:ext cx="7398073" cy="1758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538" y="260648"/>
            <a:ext cx="3137326" cy="345638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Düz Ok Bağlayıcısı 7"/>
          <p:cNvCxnSpPr/>
          <p:nvPr/>
        </p:nvCxnSpPr>
        <p:spPr>
          <a:xfrm>
            <a:off x="1115616" y="1988840"/>
            <a:ext cx="2808312" cy="2088232"/>
          </a:xfrm>
          <a:prstGeom prst="straightConnector1">
            <a:avLst/>
          </a:prstGeom>
          <a:ln w="25400" cmpd="sng">
            <a:solidFill>
              <a:srgbClr val="FF0000"/>
            </a:solidFill>
            <a:prstDash val="lg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Başlık 1"/>
          <p:cNvSpPr txBox="1">
            <a:spLocks/>
          </p:cNvSpPr>
          <p:nvPr/>
        </p:nvSpPr>
        <p:spPr>
          <a:xfrm>
            <a:off x="4572000" y="908718"/>
            <a:ext cx="3384376" cy="57606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z="1800" b="1" dirty="0" smtClean="0">
                <a:effectLst/>
                <a:latin typeface="+mj-lt"/>
              </a:rPr>
              <a:t>Пакет программ проведения аудита</a:t>
            </a:r>
            <a:endParaRPr lang="ru-RU" sz="1800" b="1" dirty="0">
              <a:effectLst/>
              <a:latin typeface="+mj-lt"/>
            </a:endParaRPr>
          </a:p>
        </p:txBody>
      </p:sp>
      <p:sp>
        <p:nvSpPr>
          <p:cNvPr id="11" name="Yukarı Ok 10"/>
          <p:cNvSpPr/>
          <p:nvPr/>
        </p:nvSpPr>
        <p:spPr>
          <a:xfrm>
            <a:off x="5180447" y="5265204"/>
            <a:ext cx="576064" cy="360040"/>
          </a:xfrm>
          <a:prstGeom prst="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2" name="Sağ Ok 11"/>
          <p:cNvSpPr/>
          <p:nvPr/>
        </p:nvSpPr>
        <p:spPr>
          <a:xfrm>
            <a:off x="683568" y="5445224"/>
            <a:ext cx="7528126" cy="1224136"/>
          </a:xfrm>
          <a:prstGeom prst="rightArrow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3" name="Yuvarlatılmış Dikdörtgen 12"/>
          <p:cNvSpPr/>
          <p:nvPr/>
        </p:nvSpPr>
        <p:spPr>
          <a:xfrm>
            <a:off x="4932040" y="5769260"/>
            <a:ext cx="1224136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Пакет программ проведения аудита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Yuvarlatılmış Dikdörtgen 13"/>
          <p:cNvSpPr/>
          <p:nvPr/>
        </p:nvSpPr>
        <p:spPr>
          <a:xfrm>
            <a:off x="6444208" y="5770402"/>
            <a:ext cx="1224136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Программа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Yuvarlatılmış Dikdörtgen 14"/>
          <p:cNvSpPr/>
          <p:nvPr/>
        </p:nvSpPr>
        <p:spPr>
          <a:xfrm>
            <a:off x="1069690" y="5769260"/>
            <a:ext cx="1224136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Пространство аудита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Yuvarlatılmış Dikdörtgen 15"/>
          <p:cNvSpPr/>
          <p:nvPr/>
        </p:nvSpPr>
        <p:spPr>
          <a:xfrm>
            <a:off x="2843808" y="5769260"/>
            <a:ext cx="1584176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Оценка макро рисков</a:t>
            </a:r>
            <a:endParaRPr lang="ru-RU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5737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ru-RU" smtClean="0"/>
              <a:pPr/>
              <a:t>15</a:t>
            </a:fld>
            <a:endParaRPr lang="ru-RU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3356992"/>
            <a:ext cx="9144000" cy="16483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Başlık 1"/>
          <p:cNvSpPr txBox="1">
            <a:spLocks/>
          </p:cNvSpPr>
          <p:nvPr/>
        </p:nvSpPr>
        <p:spPr>
          <a:xfrm>
            <a:off x="4067944" y="908718"/>
            <a:ext cx="4143750" cy="57606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z="1800" b="1" dirty="0" smtClean="0">
                <a:effectLst/>
                <a:latin typeface="+mj-lt"/>
              </a:rPr>
              <a:t>Программа проведения аудита</a:t>
            </a:r>
            <a:endParaRPr lang="ru-RU" sz="1800" b="1" dirty="0">
              <a:effectLst/>
              <a:latin typeface="+mj-lt"/>
            </a:endParaRPr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332656"/>
            <a:ext cx="3137326" cy="280831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Düz Ok Bağlayıcısı 7"/>
          <p:cNvCxnSpPr/>
          <p:nvPr/>
        </p:nvCxnSpPr>
        <p:spPr>
          <a:xfrm>
            <a:off x="1979712" y="1988840"/>
            <a:ext cx="1872208" cy="1296144"/>
          </a:xfrm>
          <a:prstGeom prst="straightConnector1">
            <a:avLst/>
          </a:prstGeom>
          <a:ln w="25400" cmpd="sng">
            <a:solidFill>
              <a:srgbClr val="FF0000"/>
            </a:solidFill>
            <a:prstDash val="lg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ağ Ok 9"/>
          <p:cNvSpPr/>
          <p:nvPr/>
        </p:nvSpPr>
        <p:spPr>
          <a:xfrm>
            <a:off x="683568" y="5445224"/>
            <a:ext cx="7528126" cy="1224136"/>
          </a:xfrm>
          <a:prstGeom prst="rightArrow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" name="Yuvarlatılmış Dikdörtgen 10"/>
          <p:cNvSpPr/>
          <p:nvPr/>
        </p:nvSpPr>
        <p:spPr>
          <a:xfrm>
            <a:off x="4932040" y="5769260"/>
            <a:ext cx="1224136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Пакет программ проведения аудита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Yuvarlatılmış Dikdörtgen 11"/>
          <p:cNvSpPr/>
          <p:nvPr/>
        </p:nvSpPr>
        <p:spPr>
          <a:xfrm>
            <a:off x="6444208" y="5770402"/>
            <a:ext cx="1296144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Программа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Yuvarlatılmış Dikdörtgen 12"/>
          <p:cNvSpPr/>
          <p:nvPr/>
        </p:nvSpPr>
        <p:spPr>
          <a:xfrm>
            <a:off x="1069690" y="5769260"/>
            <a:ext cx="1224136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Пространство аудита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Yuvarlatılmış Dikdörtgen 13"/>
          <p:cNvSpPr/>
          <p:nvPr/>
        </p:nvSpPr>
        <p:spPr>
          <a:xfrm>
            <a:off x="2843808" y="5769260"/>
            <a:ext cx="1584176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Оценка макро рисков</a:t>
            </a:r>
            <a:endParaRPr lang="ru-RU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Yukarı Ok 14"/>
          <p:cNvSpPr/>
          <p:nvPr/>
        </p:nvSpPr>
        <p:spPr>
          <a:xfrm>
            <a:off x="6732240" y="5294895"/>
            <a:ext cx="576064" cy="360040"/>
          </a:xfrm>
          <a:prstGeom prst="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79176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ru-RU" smtClean="0"/>
              <a:pPr/>
              <a:t>16</a:t>
            </a:fld>
            <a:endParaRPr lang="ru-RU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332656"/>
            <a:ext cx="2809875" cy="439248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Başlık 1"/>
          <p:cNvSpPr txBox="1">
            <a:spLocks/>
          </p:cNvSpPr>
          <p:nvPr/>
        </p:nvSpPr>
        <p:spPr>
          <a:xfrm>
            <a:off x="3241651" y="332654"/>
            <a:ext cx="5863601" cy="57606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z="1600" b="1" dirty="0" smtClean="0">
                <a:effectLst/>
                <a:latin typeface="+mj-lt"/>
              </a:rPr>
              <a:t>Аудиторская деятельность – </a:t>
            </a:r>
            <a:r>
              <a:rPr lang="ru-RU" sz="1400" b="1" dirty="0" smtClean="0">
                <a:effectLst/>
                <a:latin typeface="+mj-lt"/>
              </a:rPr>
              <a:t>Матрица контроля риска</a:t>
            </a:r>
            <a:endParaRPr lang="ru-RU" sz="1400" b="1" dirty="0">
              <a:effectLst/>
              <a:latin typeface="+mj-lt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1651" y="1035551"/>
            <a:ext cx="5615607" cy="20505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Düz Ok Bağlayıcısı 6"/>
          <p:cNvCxnSpPr/>
          <p:nvPr/>
        </p:nvCxnSpPr>
        <p:spPr>
          <a:xfrm flipV="1">
            <a:off x="1115616" y="1700808"/>
            <a:ext cx="2736304" cy="1278960"/>
          </a:xfrm>
          <a:prstGeom prst="straightConnector1">
            <a:avLst/>
          </a:prstGeom>
          <a:ln w="25400" cmpd="sng">
            <a:solidFill>
              <a:srgbClr val="FF0000"/>
            </a:solidFill>
            <a:prstDash val="lg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ağ Ok 8"/>
          <p:cNvSpPr/>
          <p:nvPr/>
        </p:nvSpPr>
        <p:spPr>
          <a:xfrm>
            <a:off x="827584" y="5157192"/>
            <a:ext cx="7524356" cy="93610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Yuvarlatılmış Dikdörtgen 9"/>
          <p:cNvSpPr/>
          <p:nvPr/>
        </p:nvSpPr>
        <p:spPr>
          <a:xfrm>
            <a:off x="827584" y="5337212"/>
            <a:ext cx="1672105" cy="56495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Предварительное исследование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Yuvarlatılmış Dikdörtgen 10"/>
          <p:cNvSpPr/>
          <p:nvPr/>
        </p:nvSpPr>
        <p:spPr>
          <a:xfrm>
            <a:off x="2499689" y="5337212"/>
            <a:ext cx="1404156" cy="56495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Матрица контроля риска</a:t>
            </a:r>
            <a:endParaRPr lang="ru-RU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Yuvarlatılmış Dikdörtgen 11"/>
          <p:cNvSpPr/>
          <p:nvPr/>
        </p:nvSpPr>
        <p:spPr>
          <a:xfrm>
            <a:off x="4091294" y="5351251"/>
            <a:ext cx="1090842" cy="5620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Работа на местах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Yuvarlatılmış Dikdörtgen 12"/>
          <p:cNvSpPr/>
          <p:nvPr/>
        </p:nvSpPr>
        <p:spPr>
          <a:xfrm>
            <a:off x="5294614" y="5326099"/>
            <a:ext cx="1201519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Результаты проверки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Yuvarlatılmış Dikdörtgen 13"/>
          <p:cNvSpPr/>
          <p:nvPr/>
        </p:nvSpPr>
        <p:spPr>
          <a:xfrm>
            <a:off x="6698769" y="5326099"/>
            <a:ext cx="1278291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Отчетность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Yukarı Ok 14"/>
          <p:cNvSpPr/>
          <p:nvPr/>
        </p:nvSpPr>
        <p:spPr>
          <a:xfrm>
            <a:off x="2953619" y="4863803"/>
            <a:ext cx="576064" cy="360040"/>
          </a:xfrm>
          <a:prstGeom prst="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59321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ru-RU" smtClean="0"/>
              <a:pPr/>
              <a:t>17</a:t>
            </a:fld>
            <a:endParaRPr lang="ru-RU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905743"/>
            <a:ext cx="2638425" cy="50482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Başlık 1"/>
          <p:cNvSpPr txBox="1">
            <a:spLocks/>
          </p:cNvSpPr>
          <p:nvPr/>
        </p:nvSpPr>
        <p:spPr>
          <a:xfrm>
            <a:off x="4211960" y="908718"/>
            <a:ext cx="3240360" cy="57606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z="1800" b="1" dirty="0" smtClean="0">
                <a:effectLst/>
                <a:latin typeface="+mj-lt"/>
              </a:rPr>
              <a:t>Отчетность и мониторинг</a:t>
            </a:r>
            <a:endParaRPr lang="ru-RU" sz="1800" b="1" dirty="0">
              <a:effectLst/>
              <a:latin typeface="+mj-lt"/>
            </a:endParaRPr>
          </a:p>
        </p:txBody>
      </p:sp>
      <p:cxnSp>
        <p:nvCxnSpPr>
          <p:cNvPr id="6" name="Düz Ok Bağlayıcısı 5"/>
          <p:cNvCxnSpPr/>
          <p:nvPr/>
        </p:nvCxnSpPr>
        <p:spPr>
          <a:xfrm flipV="1">
            <a:off x="2555776" y="2276872"/>
            <a:ext cx="1918345" cy="792088"/>
          </a:xfrm>
          <a:prstGeom prst="straightConnector1">
            <a:avLst/>
          </a:prstGeom>
          <a:ln w="25400" cmpd="sng">
            <a:solidFill>
              <a:schemeClr val="tx2"/>
            </a:solidFill>
            <a:prstDash val="lg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03902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ru-RU" smtClean="0"/>
              <a:pPr/>
              <a:t>18</a:t>
            </a:fld>
            <a:endParaRPr lang="ru-RU" dirty="0"/>
          </a:p>
        </p:txBody>
      </p:sp>
      <p:sp>
        <p:nvSpPr>
          <p:cNvPr id="8" name="Başlık 1"/>
          <p:cNvSpPr txBox="1">
            <a:spLocks/>
          </p:cNvSpPr>
          <p:nvPr/>
        </p:nvSpPr>
        <p:spPr>
          <a:xfrm>
            <a:off x="1907704" y="548679"/>
            <a:ext cx="5576242" cy="93610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endParaRPr lang="ru-RU" sz="1800" b="1" dirty="0">
              <a:effectLst/>
              <a:latin typeface="+mj-lt"/>
            </a:endParaRPr>
          </a:p>
        </p:txBody>
      </p:sp>
      <p:sp>
        <p:nvSpPr>
          <p:cNvPr id="6" name="Başlık 1"/>
          <p:cNvSpPr txBox="1">
            <a:spLocks/>
          </p:cNvSpPr>
          <p:nvPr/>
        </p:nvSpPr>
        <p:spPr>
          <a:xfrm>
            <a:off x="1043608" y="548679"/>
            <a:ext cx="5472608" cy="75608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ru-RU" sz="3200" b="1" dirty="0" smtClean="0">
                <a:effectLst/>
                <a:latin typeface="+mj-lt"/>
              </a:rPr>
              <a:t>Оценка рисков</a:t>
            </a:r>
            <a:endParaRPr lang="ru-RU" sz="3200" b="1" dirty="0">
              <a:effectLst/>
              <a:latin typeface="+mj-lt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511048"/>
            <a:ext cx="8352929" cy="4161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" name="Eğri Bağlayıcı 2"/>
          <p:cNvCxnSpPr/>
          <p:nvPr/>
        </p:nvCxnSpPr>
        <p:spPr>
          <a:xfrm flipV="1">
            <a:off x="899592" y="2636912"/>
            <a:ext cx="2016224" cy="576064"/>
          </a:xfrm>
          <a:prstGeom prst="curvedConnector3">
            <a:avLst/>
          </a:prstGeom>
          <a:ln w="25400">
            <a:solidFill>
              <a:srgbClr val="7030A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Eğri Bağlayıcı 21"/>
          <p:cNvCxnSpPr/>
          <p:nvPr/>
        </p:nvCxnSpPr>
        <p:spPr>
          <a:xfrm rot="16200000" flipH="1">
            <a:off x="2269840" y="3426904"/>
            <a:ext cx="1368152" cy="76200"/>
          </a:xfrm>
          <a:prstGeom prst="curvedConnector3">
            <a:avLst/>
          </a:prstGeom>
          <a:ln w="25400">
            <a:solidFill>
              <a:srgbClr val="7030A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Eğri Bağlayıcı 26"/>
          <p:cNvCxnSpPr/>
          <p:nvPr/>
        </p:nvCxnSpPr>
        <p:spPr>
          <a:xfrm>
            <a:off x="3068215" y="4149080"/>
            <a:ext cx="783705" cy="152400"/>
          </a:xfrm>
          <a:prstGeom prst="curvedConnector3">
            <a:avLst/>
          </a:prstGeom>
          <a:ln w="25400">
            <a:solidFill>
              <a:srgbClr val="7030A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Eğri Bağlayıcı 30"/>
          <p:cNvCxnSpPr/>
          <p:nvPr/>
        </p:nvCxnSpPr>
        <p:spPr>
          <a:xfrm rot="5400000" flipH="1" flipV="1">
            <a:off x="3851920" y="3212976"/>
            <a:ext cx="1728192" cy="1584176"/>
          </a:xfrm>
          <a:prstGeom prst="curvedConnector3">
            <a:avLst/>
          </a:prstGeom>
          <a:ln w="25400">
            <a:solidFill>
              <a:srgbClr val="7030A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86761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ru-RU" smtClean="0"/>
              <a:pPr/>
              <a:t>19</a:t>
            </a:fld>
            <a:endParaRPr lang="ru-RU" dirty="0"/>
          </a:p>
        </p:txBody>
      </p:sp>
      <p:sp>
        <p:nvSpPr>
          <p:cNvPr id="5" name="Metin kutusu 4"/>
          <p:cNvSpPr txBox="1"/>
          <p:nvPr/>
        </p:nvSpPr>
        <p:spPr>
          <a:xfrm>
            <a:off x="611560" y="1628800"/>
            <a:ext cx="835292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dirty="0" smtClean="0"/>
              <a:t>Усовершенствованная оценка рисков; </a:t>
            </a:r>
            <a:r>
              <a:rPr lang="ru-RU" sz="2400" b="1" dirty="0" smtClean="0"/>
              <a:t>первый </a:t>
            </a:r>
            <a:r>
              <a:rPr lang="ru-RU" sz="2400" b="1" dirty="0" smtClean="0"/>
              <a:t>шаг</a:t>
            </a:r>
            <a:r>
              <a:rPr lang="ru-RU" sz="2400" b="1" dirty="0" smtClean="0"/>
              <a:t> </a:t>
            </a:r>
            <a:r>
              <a:rPr lang="ru-RU" sz="2400" dirty="0" smtClean="0"/>
              <a:t>Оценка макро рисков (MRA) для каждого процесса. </a:t>
            </a:r>
          </a:p>
          <a:p>
            <a:pPr algn="just"/>
            <a:endParaRPr lang="ru-RU" sz="2400" dirty="0" smtClean="0"/>
          </a:p>
          <a:p>
            <a:pPr algn="just"/>
            <a:r>
              <a:rPr lang="ru-RU" sz="2400" b="1" dirty="0" smtClean="0"/>
              <a:t>Второй </a:t>
            </a:r>
            <a:r>
              <a:rPr lang="ru-RU" sz="2400" b="1" dirty="0" smtClean="0"/>
              <a:t>шаг</a:t>
            </a:r>
            <a:r>
              <a:rPr lang="ru-RU" sz="2400" b="1" dirty="0" smtClean="0"/>
              <a:t> </a:t>
            </a:r>
            <a:r>
              <a:rPr lang="ru-RU" sz="2400" dirty="0" smtClean="0"/>
              <a:t>Оценка присущих данной организации рисков до выездной аудиторской работы</a:t>
            </a:r>
            <a:r>
              <a:rPr lang="ru-RU" sz="2400" dirty="0" smtClean="0"/>
              <a:t>. </a:t>
            </a:r>
          </a:p>
          <a:p>
            <a:pPr algn="just"/>
            <a:endParaRPr lang="ru-RU" sz="2400" dirty="0" smtClean="0"/>
          </a:p>
          <a:p>
            <a:pPr algn="just"/>
            <a:r>
              <a:rPr lang="ru-RU" sz="2400" dirty="0" smtClean="0"/>
              <a:t>Оценка рисков системы контроля после заключительного отчета, а затем Оценка остаточных рисков после проведения мониторинга. </a:t>
            </a:r>
          </a:p>
          <a:p>
            <a:endParaRPr lang="ru-RU" sz="2400" dirty="0" smtClean="0"/>
          </a:p>
          <a:p>
            <a:r>
              <a:rPr lang="ru-RU" sz="2400" b="1" dirty="0" smtClean="0"/>
              <a:t>Эти оценки </a:t>
            </a:r>
            <a:r>
              <a:rPr lang="ru-RU" sz="2400" b="1" dirty="0" smtClean="0"/>
              <a:t>автоматически отражаются в Оценке макро рисков (</a:t>
            </a:r>
            <a:r>
              <a:rPr lang="ru-RU" sz="2400" b="1" dirty="0" smtClean="0"/>
              <a:t>MRA).</a:t>
            </a:r>
            <a:endParaRPr lang="ru-RU" sz="2400" b="1" dirty="0"/>
          </a:p>
        </p:txBody>
      </p:sp>
      <p:sp>
        <p:nvSpPr>
          <p:cNvPr id="8" name="Başlık 1"/>
          <p:cNvSpPr txBox="1">
            <a:spLocks/>
          </p:cNvSpPr>
          <p:nvPr/>
        </p:nvSpPr>
        <p:spPr>
          <a:xfrm>
            <a:off x="1907704" y="548679"/>
            <a:ext cx="5576242" cy="93610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endParaRPr lang="ru-RU" sz="1800" b="1" dirty="0">
              <a:effectLst/>
              <a:latin typeface="+mj-lt"/>
            </a:endParaRPr>
          </a:p>
        </p:txBody>
      </p:sp>
      <p:sp>
        <p:nvSpPr>
          <p:cNvPr id="6" name="Başlık 1"/>
          <p:cNvSpPr txBox="1">
            <a:spLocks/>
          </p:cNvSpPr>
          <p:nvPr/>
        </p:nvSpPr>
        <p:spPr>
          <a:xfrm>
            <a:off x="1043608" y="548679"/>
            <a:ext cx="5472608" cy="75608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ru-RU" sz="3200" b="1" dirty="0" smtClean="0">
                <a:effectLst/>
                <a:latin typeface="+mj-lt"/>
              </a:rPr>
              <a:t>Корректировка рисков</a:t>
            </a:r>
            <a:endParaRPr lang="ru-RU" sz="3200" b="1" dirty="0"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922969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ru-RU" smtClean="0"/>
              <a:pPr/>
              <a:t>2</a:t>
            </a:fld>
            <a:endParaRPr lang="ru-RU" dirty="0"/>
          </a:p>
        </p:txBody>
      </p:sp>
      <p:sp>
        <p:nvSpPr>
          <p:cNvPr id="2" name="Metin kutusu 1"/>
          <p:cNvSpPr txBox="1"/>
          <p:nvPr/>
        </p:nvSpPr>
        <p:spPr>
          <a:xfrm>
            <a:off x="769343" y="1052736"/>
            <a:ext cx="7992888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dirty="0" smtClean="0"/>
              <a:t>İçDen – это комплексный, легко конфигурируемый, </a:t>
            </a:r>
            <a:r>
              <a:rPr lang="ru-RU" sz="2400" dirty="0" smtClean="0"/>
              <a:t>мощный и легкий в использовании Инструмент управления аудитом, инструмент управления аудиторскими системами Координационного совета по внутреннему аудиту</a:t>
            </a:r>
            <a:r>
              <a:rPr lang="ru-RU" sz="2400" dirty="0" smtClean="0"/>
              <a:t> (IACB), который представляет собой специализированный программный продукт, разработанный в период 2013 и 2014 гг.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2000" dirty="0"/>
          </a:p>
        </p:txBody>
      </p:sp>
      <p:sp>
        <p:nvSpPr>
          <p:cNvPr id="5" name="Başlık 1"/>
          <p:cNvSpPr txBox="1">
            <a:spLocks/>
          </p:cNvSpPr>
          <p:nvPr/>
        </p:nvSpPr>
        <p:spPr>
          <a:xfrm>
            <a:off x="769343" y="116632"/>
            <a:ext cx="7772400" cy="108776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z="3600" b="1" dirty="0" smtClean="0">
                <a:effectLst/>
              </a:rPr>
              <a:t>Общие характеристики</a:t>
            </a:r>
            <a:endParaRPr lang="ru-RU" sz="3200" b="1" dirty="0">
              <a:effectLst/>
            </a:endParaRPr>
          </a:p>
        </p:txBody>
      </p:sp>
      <p:sp>
        <p:nvSpPr>
          <p:cNvPr id="6" name="Metin kutusu 5"/>
          <p:cNvSpPr txBox="1"/>
          <p:nvPr/>
        </p:nvSpPr>
        <p:spPr>
          <a:xfrm>
            <a:off x="769343" y="3789040"/>
            <a:ext cx="799288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dirty="0" smtClean="0"/>
              <a:t>IACB принял окончательное решение в пользу этого разработанного с учетом конкретных особенностей инструмента Управления аудиторскими системами (AMS) </a:t>
            </a:r>
            <a:r>
              <a:rPr lang="ru-RU" sz="2400" dirty="0" smtClean="0"/>
              <a:t>по причине высокого уровня </a:t>
            </a:r>
            <a:r>
              <a:rPr lang="ru-RU" sz="2400" dirty="0" smtClean="0"/>
              <a:t>адаптируемости</a:t>
            </a:r>
            <a:r>
              <a:rPr lang="ru-RU" sz="2400" dirty="0" smtClean="0"/>
              <a:t> и гибкости этого инструмента, позволяющих удовлетворить </a:t>
            </a:r>
            <a:r>
              <a:rPr lang="ru-RU" sz="2400" dirty="0" smtClean="0"/>
              <a:t>все требования IACB и его членских организаций, связанные с аудитом. 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62384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ru-RU" smtClean="0"/>
              <a:pPr/>
              <a:t>20</a:t>
            </a:fld>
            <a:endParaRPr lang="ru-RU" dirty="0"/>
          </a:p>
        </p:txBody>
      </p:sp>
      <p:sp>
        <p:nvSpPr>
          <p:cNvPr id="8" name="Başlık 1"/>
          <p:cNvSpPr txBox="1">
            <a:spLocks/>
          </p:cNvSpPr>
          <p:nvPr/>
        </p:nvSpPr>
        <p:spPr>
          <a:xfrm>
            <a:off x="1907704" y="548679"/>
            <a:ext cx="5576242" cy="93610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endParaRPr lang="ru-RU" sz="1800" b="1" dirty="0">
              <a:effectLst/>
              <a:latin typeface="+mj-lt"/>
            </a:endParaRPr>
          </a:p>
        </p:txBody>
      </p:sp>
      <p:sp>
        <p:nvSpPr>
          <p:cNvPr id="6" name="Başlık 1"/>
          <p:cNvSpPr txBox="1">
            <a:spLocks/>
          </p:cNvSpPr>
          <p:nvPr/>
        </p:nvSpPr>
        <p:spPr>
          <a:xfrm>
            <a:off x="519360" y="548679"/>
            <a:ext cx="8023918" cy="75608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ru-RU" sz="3200" b="1" dirty="0" smtClean="0">
                <a:effectLst/>
                <a:latin typeface="+mj-lt"/>
              </a:rPr>
              <a:t>Обновление </a:t>
            </a:r>
            <a:r>
              <a:rPr lang="ru-RU" sz="3200" b="1" dirty="0" smtClean="0">
                <a:effectLst/>
                <a:latin typeface="+mj-lt"/>
              </a:rPr>
              <a:t>информации о рисках</a:t>
            </a:r>
            <a:endParaRPr lang="ru-RU" sz="3200" b="1" dirty="0">
              <a:effectLst/>
              <a:latin typeface="+mj-lt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360" y="1628800"/>
            <a:ext cx="8352929" cy="4161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" name="Eğri Bağlayıcı 2"/>
          <p:cNvCxnSpPr/>
          <p:nvPr/>
        </p:nvCxnSpPr>
        <p:spPr>
          <a:xfrm rot="10800000">
            <a:off x="2915816" y="2852936"/>
            <a:ext cx="2088232" cy="1368152"/>
          </a:xfrm>
          <a:prstGeom prst="curvedConnector3">
            <a:avLst/>
          </a:prstGeom>
          <a:ln w="63500">
            <a:solidFill>
              <a:srgbClr val="FFFF0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Eğri Bağlayıcı 9"/>
          <p:cNvCxnSpPr/>
          <p:nvPr/>
        </p:nvCxnSpPr>
        <p:spPr>
          <a:xfrm rot="10800000">
            <a:off x="2915816" y="2636912"/>
            <a:ext cx="2880323" cy="2376264"/>
          </a:xfrm>
          <a:prstGeom prst="curvedConnector3">
            <a:avLst/>
          </a:prstGeom>
          <a:ln w="63500" cmpd="sng">
            <a:solidFill>
              <a:srgbClr val="00B05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4853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ru-RU" sz="4000" b="1" dirty="0" smtClean="0"/>
          </a:p>
          <a:p>
            <a:endParaRPr lang="ru-RU" sz="4000" b="1" dirty="0" smtClean="0"/>
          </a:p>
          <a:p>
            <a:endParaRPr lang="ru-RU" sz="4000" b="1" dirty="0" smtClean="0"/>
          </a:p>
          <a:p>
            <a:pPr marL="3200400" lvl="7" indent="0">
              <a:buNone/>
            </a:pPr>
            <a:r>
              <a:rPr lang="ru-RU" sz="3200" b="1" i="1" dirty="0" smtClean="0"/>
              <a:t>Большое спасибо …</a:t>
            </a:r>
            <a:endParaRPr lang="ru-RU" sz="3200" b="1" i="1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ru-RU" smtClean="0"/>
              <a:pPr/>
              <a:t>21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19245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ru-RU" smtClean="0"/>
              <a:pPr/>
              <a:t>3</a:t>
            </a:fld>
            <a:endParaRPr lang="ru-RU" dirty="0"/>
          </a:p>
        </p:txBody>
      </p:sp>
      <p:sp>
        <p:nvSpPr>
          <p:cNvPr id="23" name="Sağ Ok 22"/>
          <p:cNvSpPr/>
          <p:nvPr/>
        </p:nvSpPr>
        <p:spPr>
          <a:xfrm>
            <a:off x="250825" y="2627313"/>
            <a:ext cx="8569647" cy="465137"/>
          </a:xfrm>
          <a:prstGeom prst="rightArrow">
            <a:avLst/>
          </a:prstGeom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cxnSp>
        <p:nvCxnSpPr>
          <p:cNvPr id="25" name="Düz Bağlayıcı 24"/>
          <p:cNvCxnSpPr/>
          <p:nvPr/>
        </p:nvCxnSpPr>
        <p:spPr>
          <a:xfrm>
            <a:off x="311150" y="2284413"/>
            <a:ext cx="0" cy="43180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6" name="Metin kutusu 12"/>
          <p:cNvSpPr txBox="1">
            <a:spLocks noChangeArrowheads="1"/>
          </p:cNvSpPr>
          <p:nvPr/>
        </p:nvSpPr>
        <p:spPr bwMode="auto">
          <a:xfrm>
            <a:off x="104453" y="1344613"/>
            <a:ext cx="1875259" cy="1061829"/>
          </a:xfrm>
          <a:prstGeom prst="rect">
            <a:avLst/>
          </a:prstGeom>
          <a:ln/>
          <a:ex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tr-TR" sz="1050" b="1" dirty="0" smtClean="0">
                <a:latin typeface="Arial" panose="020B0604020202020204" pitchFamily="34" charset="0"/>
                <a:cs typeface="Arial" panose="020B0604020202020204" pitchFamily="34" charset="0"/>
              </a:rPr>
              <a:t>Июнь – сентябрь 2012 г.</a:t>
            </a:r>
          </a:p>
          <a:p>
            <a:pPr marL="171450" indent="-171450" eaLnBrk="1" hangingPunct="1">
              <a:spcBef>
                <a:spcPct val="0"/>
              </a:spcBef>
            </a:pPr>
            <a:r>
              <a:rPr lang="ru-RU" altLang="tr-TR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Построение сценария</a:t>
            </a:r>
          </a:p>
          <a:p>
            <a:pPr marL="171450" indent="-171450" eaLnBrk="1" hangingPunct="1">
              <a:spcBef>
                <a:spcPct val="0"/>
              </a:spcBef>
            </a:pPr>
            <a:r>
              <a:rPr lang="ru-RU" altLang="tr-TR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Интервью с фирмами</a:t>
            </a:r>
          </a:p>
          <a:p>
            <a:pPr marL="171450" indent="-171450" eaLnBrk="1" hangingPunct="1">
              <a:spcBef>
                <a:spcPct val="0"/>
              </a:spcBef>
            </a:pPr>
            <a:r>
              <a:rPr lang="ru-RU" altLang="tr-TR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Техническое задание и контракт</a:t>
            </a:r>
          </a:p>
          <a:p>
            <a:pPr marL="171450" indent="-171450" eaLnBrk="1" hangingPunct="1">
              <a:spcBef>
                <a:spcPct val="0"/>
              </a:spcBef>
            </a:pPr>
            <a:r>
              <a:rPr lang="ru-RU" altLang="tr-TR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Выбор фирмы</a:t>
            </a:r>
            <a:endParaRPr lang="ru-RU" altLang="tr-TR" sz="105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7" name="Düz Bağlayıcı 26"/>
          <p:cNvCxnSpPr/>
          <p:nvPr/>
        </p:nvCxnSpPr>
        <p:spPr>
          <a:xfrm>
            <a:off x="683568" y="3001407"/>
            <a:ext cx="1587" cy="116998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8" name="Metin kutusu 14"/>
          <p:cNvSpPr txBox="1">
            <a:spLocks noChangeArrowheads="1"/>
          </p:cNvSpPr>
          <p:nvPr/>
        </p:nvSpPr>
        <p:spPr bwMode="auto">
          <a:xfrm>
            <a:off x="104453" y="4171395"/>
            <a:ext cx="1789956" cy="1615827"/>
          </a:xfrm>
          <a:prstGeom prst="rect">
            <a:avLst/>
          </a:prstGeom>
          <a:ln/>
          <a:ex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tr-TR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Октябрь – декабрь 2012 г.</a:t>
            </a:r>
          </a:p>
          <a:p>
            <a:pPr marL="171450" indent="-171450" eaLnBrk="1" hangingPunct="1">
              <a:spcBef>
                <a:spcPct val="0"/>
              </a:spcBef>
            </a:pPr>
            <a:r>
              <a:rPr lang="ru-RU" altLang="tr-T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Анализ сценариев</a:t>
            </a:r>
          </a:p>
          <a:p>
            <a:pPr marL="171450" indent="-171450" eaLnBrk="1" hangingPunct="1">
              <a:spcBef>
                <a:spcPct val="0"/>
              </a:spcBef>
            </a:pPr>
            <a:r>
              <a:rPr lang="ru-RU" altLang="tr-T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Интервью с группами внутреннего аудита</a:t>
            </a:r>
          </a:p>
          <a:p>
            <a:pPr marL="171450" indent="-171450" eaLnBrk="1" hangingPunct="1">
              <a:spcBef>
                <a:spcPct val="0"/>
              </a:spcBef>
            </a:pPr>
            <a:r>
              <a:rPr lang="ru-RU" altLang="tr-T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Анализ потребностей и разработка программного обеспечения</a:t>
            </a:r>
            <a:endParaRPr lang="ru-RU" altLang="tr-TR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15 Dikdörtgen"/>
          <p:cNvSpPr>
            <a:spLocks noChangeArrowheads="1"/>
          </p:cNvSpPr>
          <p:nvPr/>
        </p:nvSpPr>
        <p:spPr bwMode="auto">
          <a:xfrm>
            <a:off x="2105844" y="1513891"/>
            <a:ext cx="1458044" cy="1107996"/>
          </a:xfrm>
          <a:prstGeom prst="rect">
            <a:avLst/>
          </a:prstGeom>
          <a:ln/>
          <a:ex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ru-RU" altLang="tr-TR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Март – май 2013 г. </a:t>
            </a:r>
            <a:r>
              <a:rPr lang="ru-RU" altLang="tr-T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Эксперимент с прототипом в различных группах внутреннего аудита</a:t>
            </a:r>
            <a:endParaRPr lang="ru-RU" altLang="tr-TR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0" name="Düz Bağlayıcı 11"/>
          <p:cNvCxnSpPr/>
          <p:nvPr/>
        </p:nvCxnSpPr>
        <p:spPr>
          <a:xfrm>
            <a:off x="2123728" y="2285663"/>
            <a:ext cx="0" cy="43180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1" name="18 Dikdörtgen"/>
          <p:cNvSpPr>
            <a:spLocks noChangeArrowheads="1"/>
          </p:cNvSpPr>
          <p:nvPr/>
        </p:nvSpPr>
        <p:spPr bwMode="auto">
          <a:xfrm>
            <a:off x="1987029" y="3451170"/>
            <a:ext cx="2076475" cy="430887"/>
          </a:xfrm>
          <a:prstGeom prst="rect">
            <a:avLst/>
          </a:prstGeom>
          <a:ln/>
          <a:ex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ru-RU" altLang="tr-TR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Март – июнь 2013 г.</a:t>
            </a:r>
          </a:p>
          <a:p>
            <a:pPr eaLnBrk="1" hangingPunct="1">
              <a:spcBef>
                <a:spcPct val="0"/>
              </a:spcBef>
              <a:buNone/>
            </a:pPr>
            <a:r>
              <a:rPr lang="ru-RU" altLang="tr-T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Подготовка веб приложения</a:t>
            </a:r>
            <a:endParaRPr lang="ru-RU" altLang="tr-TR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2" name="Düz Bağlayıcı 11"/>
          <p:cNvCxnSpPr/>
          <p:nvPr/>
        </p:nvCxnSpPr>
        <p:spPr>
          <a:xfrm>
            <a:off x="3196035" y="3001407"/>
            <a:ext cx="0" cy="43180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7" name="24 Dikdörtgen"/>
          <p:cNvSpPr>
            <a:spLocks noChangeArrowheads="1"/>
          </p:cNvSpPr>
          <p:nvPr/>
        </p:nvSpPr>
        <p:spPr bwMode="auto">
          <a:xfrm>
            <a:off x="4910312" y="1176080"/>
            <a:ext cx="2370161" cy="1785104"/>
          </a:xfrm>
          <a:prstGeom prst="rect">
            <a:avLst/>
          </a:prstGeom>
          <a:ln/>
          <a:ex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ru-RU" altLang="tr-TR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Ноябрь – декабрь 2013 г.</a:t>
            </a:r>
          </a:p>
          <a:p>
            <a:pPr marL="171450" indent="-171450" eaLnBrk="1" hangingPunct="1">
              <a:spcBef>
                <a:spcPct val="0"/>
              </a:spcBef>
            </a:pPr>
            <a:r>
              <a:rPr lang="ru-RU" altLang="tr-T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3- дневный тренинг по IcDen для 45 групп внутреннег</a:t>
            </a:r>
            <a:r>
              <a:rPr lang="ru-RU" altLang="tr-T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о аудита и для </a:t>
            </a:r>
            <a:r>
              <a:rPr lang="ru-RU" altLang="tr-T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400 внутренних аудиторов</a:t>
            </a:r>
          </a:p>
          <a:p>
            <a:pPr eaLnBrk="1" hangingPunct="1">
              <a:spcBef>
                <a:spcPct val="0"/>
              </a:spcBef>
              <a:buNone/>
            </a:pPr>
            <a:endParaRPr lang="ru-RU" altLang="tr-TR" sz="1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eaLnBrk="1" hangingPunct="1">
              <a:spcBef>
                <a:spcPct val="0"/>
              </a:spcBef>
            </a:pPr>
            <a:r>
              <a:rPr lang="ru-RU" altLang="tr-T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Подготовка планов внутреннего аудита Групп внутреннего аудита посредством IcDen</a:t>
            </a:r>
            <a:endParaRPr lang="ru-RU" altLang="tr-TR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26 Dikdörtgen"/>
          <p:cNvSpPr>
            <a:spLocks noChangeArrowheads="1"/>
          </p:cNvSpPr>
          <p:nvPr/>
        </p:nvSpPr>
        <p:spPr bwMode="auto">
          <a:xfrm>
            <a:off x="4259747" y="3433207"/>
            <a:ext cx="2160587" cy="1107996"/>
          </a:xfrm>
          <a:prstGeom prst="rect">
            <a:avLst/>
          </a:prstGeom>
          <a:ln/>
          <a:ex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ru-RU" altLang="tr-TR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Январь 2014 г. – ….</a:t>
            </a:r>
          </a:p>
          <a:p>
            <a:pPr eaLnBrk="1" hangingPunct="1">
              <a:spcBef>
                <a:spcPct val="0"/>
              </a:spcBef>
              <a:buNone/>
            </a:pPr>
            <a:r>
              <a:rPr lang="ru-RU" altLang="tr-T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Проведение </a:t>
            </a:r>
            <a:r>
              <a:rPr lang="ru-RU" altLang="tr-T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IAA</a:t>
            </a:r>
            <a:r>
              <a:rPr lang="ru-RU" altLang="tr-T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 (интегрированный аудит </a:t>
            </a:r>
            <a:r>
              <a:rPr lang="en-US" altLang="tr-T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ru-RU" altLang="tr-T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 оценка) посредством IcDen для 45 групп внутреннего аудита</a:t>
            </a:r>
            <a:endParaRPr lang="ru-RU" altLang="tr-TR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0" name="Düz Bağlayıcı 11"/>
          <p:cNvCxnSpPr/>
          <p:nvPr/>
        </p:nvCxnSpPr>
        <p:spPr>
          <a:xfrm flipH="1">
            <a:off x="7092949" y="2987675"/>
            <a:ext cx="3674" cy="1953493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2" name="Düz Bağlayıcı 11"/>
          <p:cNvCxnSpPr/>
          <p:nvPr/>
        </p:nvCxnSpPr>
        <p:spPr>
          <a:xfrm>
            <a:off x="4932040" y="2284413"/>
            <a:ext cx="0" cy="43180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43" name="Başlık 1"/>
          <p:cNvSpPr txBox="1">
            <a:spLocks/>
          </p:cNvSpPr>
          <p:nvPr/>
        </p:nvSpPr>
        <p:spPr>
          <a:xfrm>
            <a:off x="250825" y="126198"/>
            <a:ext cx="7620000" cy="85010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6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z="4800" dirty="0" smtClean="0"/>
              <a:t>График проекта</a:t>
            </a:r>
            <a:endParaRPr lang="ru-RU" sz="4600" dirty="0"/>
          </a:p>
        </p:txBody>
      </p:sp>
      <p:cxnSp>
        <p:nvCxnSpPr>
          <p:cNvPr id="21" name="Düz Bağlayıcı 11"/>
          <p:cNvCxnSpPr/>
          <p:nvPr/>
        </p:nvCxnSpPr>
        <p:spPr>
          <a:xfrm>
            <a:off x="8284405" y="3023397"/>
            <a:ext cx="1588" cy="1135062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24" name="26 Dikdörtgen"/>
          <p:cNvSpPr>
            <a:spLocks noChangeArrowheads="1"/>
          </p:cNvSpPr>
          <p:nvPr/>
        </p:nvSpPr>
        <p:spPr bwMode="auto">
          <a:xfrm>
            <a:off x="7280473" y="4171395"/>
            <a:ext cx="1790700" cy="1954381"/>
          </a:xfrm>
          <a:prstGeom prst="rect">
            <a:avLst/>
          </a:prstGeom>
          <a:ln/>
          <a:ex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ru-RU" altLang="tr-TR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Январь 2015 г. – ……. </a:t>
            </a:r>
          </a:p>
          <a:p>
            <a:pPr marL="171450" indent="-171450" eaLnBrk="1" hangingPunct="1">
              <a:spcBef>
                <a:spcPct val="0"/>
              </a:spcBef>
            </a:pPr>
            <a:r>
              <a:rPr lang="ru-RU" altLang="tr-T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Проведение </a:t>
            </a:r>
            <a:r>
              <a:rPr lang="ru-RU" altLang="tr-T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IAA</a:t>
            </a:r>
            <a:r>
              <a:rPr lang="ru-RU" altLang="tr-T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 посредством IcDen для 105 (45 + 60) групп внутреннего аудита из …</a:t>
            </a:r>
          </a:p>
          <a:p>
            <a:pPr marL="171450" indent="-171450" eaLnBrk="1" hangingPunct="1">
              <a:spcBef>
                <a:spcPct val="0"/>
              </a:spcBef>
            </a:pPr>
            <a:r>
              <a:rPr lang="ru-RU" altLang="tr-T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И для 636 внутренних аудиторов из 820 внутренних аудиторов</a:t>
            </a:r>
          </a:p>
          <a:p>
            <a:pPr eaLnBrk="1" hangingPunct="1">
              <a:spcBef>
                <a:spcPct val="0"/>
              </a:spcBef>
              <a:buNone/>
            </a:pPr>
            <a:endParaRPr lang="ru-RU" altLang="tr-TR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Metin kutusu 1"/>
          <p:cNvSpPr txBox="1"/>
          <p:nvPr/>
        </p:nvSpPr>
        <p:spPr>
          <a:xfrm>
            <a:off x="5111503" y="4941168"/>
            <a:ext cx="2003004" cy="161582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Октябрь – ноябрь </a:t>
            </a:r>
            <a:r>
              <a:rPr lang="ru-RU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2014 г.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2- дневный тренинг по IcDen для 60 групп внутреннего аудита и для внутренних аудиторов, включая военные и полицейские департаменты</a:t>
            </a:r>
          </a:p>
          <a:p>
            <a:endParaRPr lang="ru-RU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1" name="Düz Bağlayıcı 11"/>
          <p:cNvCxnSpPr/>
          <p:nvPr/>
        </p:nvCxnSpPr>
        <p:spPr>
          <a:xfrm>
            <a:off x="5292080" y="2987675"/>
            <a:ext cx="0" cy="43180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" name="Elmas 2"/>
          <p:cNvSpPr/>
          <p:nvPr/>
        </p:nvSpPr>
        <p:spPr>
          <a:xfrm>
            <a:off x="8068381" y="2743596"/>
            <a:ext cx="432048" cy="232569"/>
          </a:xfrm>
          <a:prstGeom prst="diamond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78965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ru-RU" smtClean="0"/>
              <a:pPr/>
              <a:t>4</a:t>
            </a:fld>
            <a:endParaRPr lang="ru-RU" dirty="0"/>
          </a:p>
        </p:txBody>
      </p:sp>
      <p:sp>
        <p:nvSpPr>
          <p:cNvPr id="6" name="Dikdörtgen 5"/>
          <p:cNvSpPr/>
          <p:nvPr/>
        </p:nvSpPr>
        <p:spPr>
          <a:xfrm>
            <a:off x="611560" y="1916832"/>
            <a:ext cx="603041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b="1" dirty="0" smtClean="0"/>
              <a:t>ПРОГРАММНОЕ ОБЕСПЕЧЕНИЕ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ru-RU" dirty="0" smtClean="0"/>
              <a:t>347 000 $</a:t>
            </a:r>
          </a:p>
          <a:p>
            <a:pPr>
              <a:defRPr/>
            </a:pPr>
            <a:endParaRPr lang="ru-RU" dirty="0" smtClean="0"/>
          </a:p>
          <a:p>
            <a:pPr>
              <a:defRPr/>
            </a:pPr>
            <a:endParaRPr lang="ru-RU" dirty="0" smtClean="0"/>
          </a:p>
          <a:p>
            <a:pPr>
              <a:defRPr/>
            </a:pPr>
            <a:r>
              <a:rPr lang="ru-RU" b="1" dirty="0" smtClean="0"/>
              <a:t>АППАРАТНОЕ ОБЕСПЕЧЕНИЕ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ru-RU" dirty="0" smtClean="0"/>
              <a:t>185 000 $</a:t>
            </a:r>
          </a:p>
          <a:p>
            <a:pPr marL="742950" lvl="1" indent="-285750">
              <a:buFont typeface="Arial" panose="020B0604020202020204" pitchFamily="34" charset="0"/>
              <a:buChar char="•"/>
              <a:defRPr/>
            </a:pPr>
            <a:r>
              <a:rPr lang="ru-RU" dirty="0" smtClean="0"/>
              <a:t>Сеть хранения данных</a:t>
            </a:r>
            <a:r>
              <a:rPr lang="ru-RU" dirty="0" smtClean="0"/>
              <a:t> (</a:t>
            </a:r>
            <a:r>
              <a:rPr lang="ru-RU" dirty="0" smtClean="0"/>
              <a:t>SAN</a:t>
            </a:r>
            <a:r>
              <a:rPr lang="ru-RU" dirty="0" smtClean="0"/>
              <a:t>)</a:t>
            </a:r>
          </a:p>
          <a:p>
            <a:pPr marL="742950" lvl="1" indent="-285750">
              <a:buFont typeface="Arial" panose="020B0604020202020204" pitchFamily="34" charset="0"/>
              <a:buChar char="•"/>
              <a:defRPr/>
            </a:pPr>
            <a:r>
              <a:rPr lang="ru-RU" dirty="0" smtClean="0"/>
              <a:t>Сервер </a:t>
            </a:r>
            <a:r>
              <a:rPr lang="ru-RU" dirty="0" smtClean="0"/>
              <a:t>Windows</a:t>
            </a:r>
            <a:r>
              <a:rPr lang="ru-RU" dirty="0" smtClean="0"/>
              <a:t> 2012</a:t>
            </a:r>
          </a:p>
          <a:p>
            <a:pPr marL="742950" lvl="1" indent="-285750">
              <a:buFont typeface="Arial" panose="020B0604020202020204" pitchFamily="34" charset="0"/>
              <a:buChar char="•"/>
              <a:defRPr/>
            </a:pPr>
            <a:r>
              <a:rPr lang="ru-RU" dirty="0" smtClean="0"/>
              <a:t>Сервер баз данных</a:t>
            </a:r>
          </a:p>
          <a:p>
            <a:pPr marL="742950" lvl="1" indent="-285750">
              <a:buFont typeface="Arial" panose="020B0604020202020204" pitchFamily="34" charset="0"/>
              <a:buChar char="•"/>
              <a:defRPr/>
            </a:pPr>
            <a:r>
              <a:rPr lang="ru-RU" dirty="0" smtClean="0"/>
              <a:t>SQL</a:t>
            </a:r>
            <a:r>
              <a:rPr lang="ru-RU" dirty="0" smtClean="0"/>
              <a:t> сервер 2012</a:t>
            </a:r>
          </a:p>
          <a:p>
            <a:pPr marL="742950" lvl="1" indent="-285750">
              <a:buFont typeface="Arial" panose="020B0604020202020204" pitchFamily="34" charset="0"/>
              <a:buChar char="•"/>
              <a:defRPr/>
            </a:pPr>
            <a:r>
              <a:rPr lang="ru-RU" dirty="0" smtClean="0"/>
              <a:t>Сетевое устройство защиты</a:t>
            </a:r>
          </a:p>
          <a:p>
            <a:pPr marL="742950" lvl="1" indent="-285750">
              <a:buFont typeface="Arial" panose="020B0604020202020204" pitchFamily="34" charset="0"/>
              <a:buChar char="•"/>
              <a:defRPr/>
            </a:pPr>
            <a:r>
              <a:rPr lang="ru-RU" dirty="0" smtClean="0"/>
              <a:t>Другое оборудование</a:t>
            </a:r>
            <a:endParaRPr lang="ru-RU" dirty="0"/>
          </a:p>
        </p:txBody>
      </p:sp>
      <p:sp>
        <p:nvSpPr>
          <p:cNvPr id="7" name="Başlık 1"/>
          <p:cNvSpPr txBox="1">
            <a:spLocks/>
          </p:cNvSpPr>
          <p:nvPr/>
        </p:nvSpPr>
        <p:spPr>
          <a:xfrm>
            <a:off x="323528" y="294482"/>
            <a:ext cx="7620000" cy="85010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6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z="4600" dirty="0" smtClean="0"/>
              <a:t>Издержки по проекту</a:t>
            </a:r>
            <a:endParaRPr lang="ru-RU" sz="4600" dirty="0"/>
          </a:p>
        </p:txBody>
      </p:sp>
      <p:pic>
        <p:nvPicPr>
          <p:cNvPr id="6146" name="Picture 2" descr="C:\Users\Ozan\AppData\Local\Microsoft\Windows\Temporary Internet Files\Content.IE5\K6Y76YM2\MP900385342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8692" y="1144588"/>
            <a:ext cx="2998440" cy="4197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11095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ru-RU" smtClean="0"/>
              <a:pPr/>
              <a:t>5</a:t>
            </a:fld>
            <a:endParaRPr lang="ru-RU" dirty="0"/>
          </a:p>
        </p:txBody>
      </p:sp>
      <p:sp>
        <p:nvSpPr>
          <p:cNvPr id="2" name="Metin kutusu 1"/>
          <p:cNvSpPr txBox="1"/>
          <p:nvPr/>
        </p:nvSpPr>
        <p:spPr>
          <a:xfrm>
            <a:off x="442516" y="1844824"/>
            <a:ext cx="7992888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ru-RU" sz="2400" dirty="0" smtClean="0"/>
              <a:t>Отдельное приложение, работающее с множественными базами данных; IACB и его членские организации используют одно и то же программное приложение и собственные базы данных,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ru-RU" sz="2400" dirty="0" smtClean="0"/>
              <a:t>Веб приложение,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ru-RU" sz="2400" dirty="0" smtClean="0"/>
              <a:t>Типичная структура и конфигурируемое; каждая организация применяет свою собственную методологию,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ru-RU" sz="2400" dirty="0" smtClean="0"/>
              <a:t>Модель механизма защиты, основанная на ролях; все процедуры и модули привязаны к ролям, а роли назначаются группам пользователей.</a:t>
            </a:r>
            <a:endParaRPr lang="ru-RU" sz="2400" dirty="0"/>
          </a:p>
        </p:txBody>
      </p:sp>
      <p:sp>
        <p:nvSpPr>
          <p:cNvPr id="7" name="Başlık 1"/>
          <p:cNvSpPr txBox="1">
            <a:spLocks/>
          </p:cNvSpPr>
          <p:nvPr/>
        </p:nvSpPr>
        <p:spPr>
          <a:xfrm>
            <a:off x="442516" y="829071"/>
            <a:ext cx="8099227" cy="79972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z="3600" b="1" dirty="0" smtClean="0">
                <a:effectLst/>
              </a:rPr>
              <a:t>Основные характеристики IcDen I</a:t>
            </a:r>
            <a:endParaRPr lang="ru-RU" sz="3200" b="1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72064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ru-RU" smtClean="0"/>
              <a:pPr/>
              <a:t>6</a:t>
            </a:fld>
            <a:endParaRPr lang="ru-RU" dirty="0"/>
          </a:p>
        </p:txBody>
      </p:sp>
      <p:sp>
        <p:nvSpPr>
          <p:cNvPr id="2" name="Metin kutusu 1"/>
          <p:cNvSpPr txBox="1"/>
          <p:nvPr/>
        </p:nvSpPr>
        <p:spPr>
          <a:xfrm>
            <a:off x="442516" y="2019723"/>
            <a:ext cx="7992888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2400" dirty="0" smtClean="0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ru-RU" sz="2400" dirty="0" smtClean="0"/>
              <a:t>Интерфейс пользователя стиля </a:t>
            </a:r>
            <a:r>
              <a:rPr lang="ru-RU" sz="2400" dirty="0" smtClean="0"/>
              <a:t>Metro</a:t>
            </a:r>
            <a:r>
              <a:rPr lang="ru-RU" sz="2400" dirty="0" smtClean="0"/>
              <a:t>; легкий в использовании и действенный интерфейс пользователя,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ru-RU" sz="2400" dirty="0" smtClean="0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ru-RU" sz="2400" dirty="0" smtClean="0"/>
              <a:t>Безопасная хост-система; прошло тесты защиты в </a:t>
            </a:r>
            <a:r>
              <a:rPr lang="ru-RU" sz="2400" dirty="0" smtClean="0"/>
              <a:t>TUBITAK</a:t>
            </a:r>
            <a:r>
              <a:rPr lang="ru-RU" sz="2400" dirty="0" smtClean="0"/>
              <a:t> </a:t>
            </a:r>
            <a:r>
              <a:rPr lang="ru-RU" dirty="0" smtClean="0"/>
              <a:t>(Научный и технологический исследовательский совет Турции),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ru-RU" sz="2400" dirty="0" smtClean="0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ru-RU" sz="2400" dirty="0" smtClean="0"/>
              <a:t>Поддержка многоязычия; поддерживает английский и турецкий языки.</a:t>
            </a:r>
          </a:p>
          <a:p>
            <a:endParaRPr lang="ru-RU" sz="2000" dirty="0" smtClean="0"/>
          </a:p>
          <a:p>
            <a:endParaRPr lang="ru-RU" sz="2000" dirty="0"/>
          </a:p>
        </p:txBody>
      </p:sp>
      <p:sp>
        <p:nvSpPr>
          <p:cNvPr id="6" name="Başlık 1"/>
          <p:cNvSpPr txBox="1">
            <a:spLocks/>
          </p:cNvSpPr>
          <p:nvPr/>
        </p:nvSpPr>
        <p:spPr>
          <a:xfrm>
            <a:off x="251520" y="829071"/>
            <a:ext cx="8290223" cy="79972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z="3600" b="1" dirty="0" smtClean="0">
                <a:effectLst/>
              </a:rPr>
              <a:t>Основные характеристики IcDen </a:t>
            </a:r>
            <a:r>
              <a:rPr lang="ru-RU" sz="3600" b="1" dirty="0" smtClean="0">
                <a:effectLst/>
              </a:rPr>
              <a:t>II</a:t>
            </a:r>
            <a:endParaRPr lang="ru-RU" sz="3200" b="1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989306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ru-RU" smtClean="0"/>
              <a:pPr/>
              <a:t>7</a:t>
            </a:fld>
            <a:endParaRPr lang="ru-RU" dirty="0"/>
          </a:p>
        </p:txBody>
      </p:sp>
      <p:sp>
        <p:nvSpPr>
          <p:cNvPr id="2" name="Metin kutusu 1"/>
          <p:cNvSpPr txBox="1"/>
          <p:nvPr/>
        </p:nvSpPr>
        <p:spPr>
          <a:xfrm>
            <a:off x="539552" y="1700808"/>
            <a:ext cx="7920880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dirty="0" smtClean="0"/>
              <a:t>Icden</a:t>
            </a:r>
            <a:r>
              <a:rPr lang="ru-RU" sz="2400" dirty="0" smtClean="0"/>
              <a:t> уже помогло IACB и его членским организациям получить следующие преимущества:</a:t>
            </a:r>
          </a:p>
          <a:p>
            <a:pPr algn="just"/>
            <a:endParaRPr lang="ru-RU" sz="24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2400" dirty="0" smtClean="0"/>
              <a:t>Повышение эффективности и результативности,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sz="24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2400" dirty="0" smtClean="0"/>
              <a:t>Проведение своевременных аудиторских проверок,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sz="24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2400" dirty="0" smtClean="0"/>
              <a:t>Оценка запланированных аудиторских проверок с целью улучшения программирования и процессов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2000" dirty="0"/>
          </a:p>
        </p:txBody>
      </p:sp>
      <p:sp>
        <p:nvSpPr>
          <p:cNvPr id="6" name="Başlık 1"/>
          <p:cNvSpPr txBox="1">
            <a:spLocks/>
          </p:cNvSpPr>
          <p:nvPr/>
        </p:nvSpPr>
        <p:spPr>
          <a:xfrm>
            <a:off x="769343" y="829071"/>
            <a:ext cx="7772400" cy="79972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z="3600" b="1" dirty="0" smtClean="0">
                <a:effectLst/>
              </a:rPr>
              <a:t>Преимущества </a:t>
            </a:r>
            <a:r>
              <a:rPr lang="ru-RU" sz="3600" b="1" dirty="0" smtClean="0">
                <a:effectLst/>
              </a:rPr>
              <a:t>IcDen I</a:t>
            </a:r>
            <a:endParaRPr lang="ru-RU" sz="3200" b="1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96404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ru-RU" smtClean="0"/>
              <a:pPr/>
              <a:t>8</a:t>
            </a:fld>
            <a:endParaRPr lang="ru-RU" dirty="0"/>
          </a:p>
        </p:txBody>
      </p:sp>
      <p:sp>
        <p:nvSpPr>
          <p:cNvPr id="2" name="Metin kutusu 1"/>
          <p:cNvSpPr txBox="1"/>
          <p:nvPr/>
        </p:nvSpPr>
        <p:spPr>
          <a:xfrm>
            <a:off x="550390" y="799729"/>
            <a:ext cx="7992888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2400" dirty="0"/>
              <a:t>Обеспечение на высоком уровне стандартизации работы </a:t>
            </a:r>
            <a:r>
              <a:rPr lang="ru-RU" sz="2400" dirty="0" smtClean="0"/>
              <a:t>всех аудиторских команд в полном соответствии с требованиями пособия по аудиту,</a:t>
            </a:r>
          </a:p>
          <a:p>
            <a:pPr algn="just"/>
            <a:endParaRPr lang="ru-RU" sz="24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2400" dirty="0" smtClean="0"/>
              <a:t>Создание улучшенной системы контроля проверки качества,</a:t>
            </a:r>
          </a:p>
          <a:p>
            <a:pPr algn="just"/>
            <a:endParaRPr lang="ru-RU" sz="24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2400" dirty="0" smtClean="0"/>
              <a:t>Подготовка своевременной управленческой информации, чтобы помочь старшему руководству проводить мониторинг аудиторских проверок и принимать необходимые решения, </a:t>
            </a:r>
          </a:p>
          <a:p>
            <a:pPr algn="just"/>
            <a:endParaRPr lang="ru-RU" sz="24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2400" dirty="0" smtClean="0"/>
              <a:t>Облегчает обмен систематический информацией между аудиторами.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sz="2000" dirty="0"/>
          </a:p>
        </p:txBody>
      </p:sp>
      <p:sp>
        <p:nvSpPr>
          <p:cNvPr id="6" name="Başlık 1"/>
          <p:cNvSpPr txBox="1">
            <a:spLocks/>
          </p:cNvSpPr>
          <p:nvPr/>
        </p:nvSpPr>
        <p:spPr>
          <a:xfrm>
            <a:off x="770878" y="0"/>
            <a:ext cx="7772400" cy="79972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z="3600" b="1" dirty="0" smtClean="0">
                <a:effectLst/>
              </a:rPr>
              <a:t>Преимущества IcDen </a:t>
            </a:r>
            <a:r>
              <a:rPr lang="ru-RU" sz="3600" b="1" dirty="0" smtClean="0">
                <a:effectLst/>
              </a:rPr>
              <a:t>II</a:t>
            </a:r>
            <a:endParaRPr lang="ru-RU" sz="3200" b="1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75790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ru-RU" smtClean="0"/>
              <a:pPr/>
              <a:t>9</a:t>
            </a:fld>
            <a:endParaRPr lang="ru-RU" dirty="0"/>
          </a:p>
        </p:txBody>
      </p:sp>
      <p:sp>
        <p:nvSpPr>
          <p:cNvPr id="5" name="Metin kutusu 4"/>
          <p:cNvSpPr txBox="1"/>
          <p:nvPr/>
        </p:nvSpPr>
        <p:spPr>
          <a:xfrm>
            <a:off x="73125" y="0"/>
            <a:ext cx="899774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spc="-1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Группы пользователей </a:t>
            </a:r>
            <a:r>
              <a:rPr lang="ru-RU" sz="4000" spc="-1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– Центральная группа гармонизации</a:t>
            </a:r>
            <a:endParaRPr lang="ru-RU" sz="4000" spc="-1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96752"/>
            <a:ext cx="9144000" cy="4511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64683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Üst Düzey">
  <a:themeElements>
    <a:clrScheme name="Üst Düzey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Üst Düzey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Üst Düze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2073</TotalTime>
  <Words>698</Words>
  <Application>Microsoft Office PowerPoint</Application>
  <PresentationFormat>Экран (4:3)</PresentationFormat>
  <Paragraphs>139</Paragraphs>
  <Slides>21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8" baseType="lpstr">
      <vt:lpstr>Arial</vt:lpstr>
      <vt:lpstr>Calibri</vt:lpstr>
      <vt:lpstr>Century Gothic</vt:lpstr>
      <vt:lpstr>Courier New</vt:lpstr>
      <vt:lpstr>Palatino Linotype</vt:lpstr>
      <vt:lpstr>Wingdings</vt:lpstr>
      <vt:lpstr>Üst Düzey</vt:lpstr>
      <vt:lpstr>Оценка рисков посредством Инструмента управления аудитом (IcDen©)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Risk değerlendirme</dc:title>
  <dc:creator>Ozan ALKAN</dc:creator>
  <cp:lastModifiedBy>ASPIRE-one</cp:lastModifiedBy>
  <cp:revision>66</cp:revision>
  <dcterms:created xsi:type="dcterms:W3CDTF">2014-09-05T07:49:46Z</dcterms:created>
  <dcterms:modified xsi:type="dcterms:W3CDTF">2014-09-15T12:45:11Z</dcterms:modified>
</cp:coreProperties>
</file>