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2" r:id="rId1"/>
  </p:sldMasterIdLst>
  <p:notesMasterIdLst>
    <p:notesMasterId r:id="rId23"/>
  </p:notesMasterIdLst>
  <p:sldIdLst>
    <p:sldId id="256" r:id="rId2"/>
    <p:sldId id="276" r:id="rId3"/>
    <p:sldId id="268" r:id="rId4"/>
    <p:sldId id="271" r:id="rId5"/>
    <p:sldId id="293" r:id="rId6"/>
    <p:sldId id="294" r:id="rId7"/>
    <p:sldId id="279" r:id="rId8"/>
    <p:sldId id="284" r:id="rId9"/>
    <p:sldId id="281" r:id="rId10"/>
    <p:sldId id="280" r:id="rId11"/>
    <p:sldId id="282" r:id="rId12"/>
    <p:sldId id="287" r:id="rId13"/>
    <p:sldId id="285" r:id="rId14"/>
    <p:sldId id="289" r:id="rId15"/>
    <p:sldId id="290" r:id="rId16"/>
    <p:sldId id="286" r:id="rId17"/>
    <p:sldId id="288" r:id="rId18"/>
    <p:sldId id="296" r:id="rId19"/>
    <p:sldId id="291" r:id="rId20"/>
    <p:sldId id="297" r:id="rId21"/>
    <p:sldId id="295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05" autoAdjust="0"/>
    <p:restoredTop sz="94660"/>
  </p:normalViewPr>
  <p:slideViewPr>
    <p:cSldViewPr>
      <p:cViewPr>
        <p:scale>
          <a:sx n="100" d="100"/>
          <a:sy n="100" d="100"/>
        </p:scale>
        <p:origin x="-54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33EC0-E937-4E5E-9889-6CE40FE60A62}" type="datetimeFigureOut">
              <a:rPr lang="tr-TR" smtClean="0"/>
              <a:t>12.09.2014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0018A-DFB1-4E08-AF45-F8E49A1094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180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0018A-DFB1-4E08-AF45-F8E49A109410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2199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27B613C-1AD7-49D3-885D-F654C5CDBAA6}" type="datetime1">
              <a:rPr lang="en-US" smtClean="0"/>
              <a:pPr/>
              <a:t>9/12/2014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259632" y="3429000"/>
            <a:ext cx="7772400" cy="1591817"/>
          </a:xfrm>
        </p:spPr>
        <p:txBody>
          <a:bodyPr>
            <a:noAutofit/>
          </a:bodyPr>
          <a:lstStyle/>
          <a:p>
            <a:r>
              <a:rPr lang="en-US" sz="3600" b="1" dirty="0">
                <a:effectLst/>
              </a:rPr>
              <a:t>Risk Assessment via </a:t>
            </a:r>
            <a:r>
              <a:rPr lang="en-US" sz="3600" b="1" dirty="0" smtClean="0">
                <a:effectLst/>
              </a:rPr>
              <a:t>the </a:t>
            </a:r>
            <a:r>
              <a:rPr lang="en-US" sz="3600" b="1" dirty="0">
                <a:effectLst/>
              </a:rPr>
              <a:t>Audit Management Tool </a:t>
            </a:r>
            <a:r>
              <a:rPr lang="en-US" sz="3200" b="1" dirty="0">
                <a:effectLst/>
              </a:rPr>
              <a:t>(</a:t>
            </a:r>
            <a:r>
              <a:rPr lang="en-US" sz="3200" b="1" dirty="0" err="1" smtClean="0">
                <a:effectLst/>
              </a:rPr>
              <a:t>IcDen</a:t>
            </a:r>
            <a:r>
              <a:rPr lang="tr-TR" sz="2000" b="1" dirty="0" smtClean="0">
                <a:effectLst/>
              </a:rPr>
              <a:t>©</a:t>
            </a:r>
            <a:r>
              <a:rPr lang="tr-TR" sz="3200" b="1" dirty="0" smtClean="0">
                <a:effectLst/>
              </a:rPr>
              <a:t>)</a:t>
            </a:r>
            <a:r>
              <a:rPr lang="en-US" sz="3200" b="1" dirty="0" smtClean="0">
                <a:effectLst/>
              </a:rPr>
              <a:t> </a:t>
            </a:r>
            <a:endParaRPr lang="tr-TR" sz="3200" b="1" dirty="0">
              <a:effectLst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10880" y="5301208"/>
            <a:ext cx="6400800" cy="936104"/>
          </a:xfrm>
        </p:spPr>
        <p:txBody>
          <a:bodyPr>
            <a:noAutofit/>
          </a:bodyPr>
          <a:lstStyle/>
          <a:p>
            <a:r>
              <a:rPr lang="tr-TR" sz="18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      Halis </a:t>
            </a:r>
            <a:r>
              <a:rPr lang="tr-TR" sz="1800" b="1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KIRAL, CIA, CCSA, CGAP</a:t>
            </a:r>
          </a:p>
          <a:p>
            <a:r>
              <a:rPr lang="tr-TR" sz="18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                   </a:t>
            </a:r>
            <a:r>
              <a:rPr lang="en-US" sz="1600" b="1" dirty="0" smtClean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Head of Department for Internal Audit CHU</a:t>
            </a:r>
            <a:endParaRPr lang="en-US" sz="1600" b="1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52" y="260648"/>
            <a:ext cx="889248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944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1187624" y="404664"/>
            <a:ext cx="71287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User </a:t>
            </a:r>
            <a:r>
              <a:rPr lang="en-US" sz="4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Groups</a:t>
            </a:r>
            <a:r>
              <a:rPr lang="tr-TR" sz="4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sz="4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CAE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40768"/>
            <a:ext cx="8892480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74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1187624" y="40466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User </a:t>
            </a:r>
            <a:r>
              <a:rPr lang="en-US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Groups</a:t>
            </a:r>
            <a:r>
              <a:rPr lang="tr-TR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Internal Auditors</a:t>
            </a:r>
            <a:endParaRPr lang="en-US" sz="36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68" y="1700808"/>
            <a:ext cx="9036496" cy="386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42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5"/>
            <a:ext cx="2771775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196752"/>
            <a:ext cx="5294264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Düz Ok Bağlayıcısı 2"/>
          <p:cNvCxnSpPr/>
          <p:nvPr/>
        </p:nvCxnSpPr>
        <p:spPr>
          <a:xfrm flipV="1">
            <a:off x="1681758" y="2338983"/>
            <a:ext cx="1810122" cy="1090017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ağ Ok 7"/>
          <p:cNvSpPr/>
          <p:nvPr/>
        </p:nvSpPr>
        <p:spPr>
          <a:xfrm>
            <a:off x="683568" y="5445224"/>
            <a:ext cx="7528126" cy="122413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Yuvarlatılmış Dikdörtgen 9"/>
          <p:cNvSpPr/>
          <p:nvPr/>
        </p:nvSpPr>
        <p:spPr>
          <a:xfrm>
            <a:off x="106969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Audit Universe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2843808" y="5769260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Macro Risk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493204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Audit Package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6444208" y="5770402"/>
            <a:ext cx="11521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Yukarı Ok 13"/>
          <p:cNvSpPr/>
          <p:nvPr/>
        </p:nvSpPr>
        <p:spPr>
          <a:xfrm>
            <a:off x="1393726" y="5306356"/>
            <a:ext cx="576064" cy="3600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Başlık 1"/>
          <p:cNvSpPr txBox="1">
            <a:spLocks/>
          </p:cNvSpPr>
          <p:nvPr/>
        </p:nvSpPr>
        <p:spPr>
          <a:xfrm>
            <a:off x="769343" y="332656"/>
            <a:ext cx="7772400" cy="576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effectLst/>
              </a:rPr>
              <a:t>Risk Assessment via</a:t>
            </a:r>
            <a:r>
              <a:rPr lang="tr-TR" sz="3600" b="1" dirty="0" smtClean="0">
                <a:effectLst/>
              </a:rPr>
              <a:t> </a:t>
            </a:r>
            <a:r>
              <a:rPr lang="tr-TR" sz="3600" b="1" dirty="0" err="1" smtClean="0">
                <a:effectLst/>
              </a:rPr>
              <a:t>IcDen</a:t>
            </a:r>
            <a:endParaRPr lang="en-US" sz="3200" b="1" dirty="0">
              <a:effectLst/>
            </a:endParaRPr>
          </a:p>
        </p:txBody>
      </p:sp>
      <p:sp>
        <p:nvSpPr>
          <p:cNvPr id="17" name="Başlık 1"/>
          <p:cNvSpPr txBox="1">
            <a:spLocks/>
          </p:cNvSpPr>
          <p:nvPr/>
        </p:nvSpPr>
        <p:spPr>
          <a:xfrm>
            <a:off x="729061" y="908719"/>
            <a:ext cx="1857758" cy="576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effectLst/>
                <a:latin typeface="+mj-lt"/>
              </a:rPr>
              <a:t>Audit Universe</a:t>
            </a:r>
            <a:endParaRPr lang="en-US" sz="1800" b="1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979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92696"/>
            <a:ext cx="2771775" cy="43924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48681"/>
            <a:ext cx="5328593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Düz Ok Bağlayıcısı 5"/>
          <p:cNvCxnSpPr/>
          <p:nvPr/>
        </p:nvCxnSpPr>
        <p:spPr>
          <a:xfrm flipV="1">
            <a:off x="1907704" y="752475"/>
            <a:ext cx="1521296" cy="718619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ağ Ok 8"/>
          <p:cNvSpPr/>
          <p:nvPr/>
        </p:nvSpPr>
        <p:spPr>
          <a:xfrm>
            <a:off x="683568" y="5445224"/>
            <a:ext cx="7528126" cy="122413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Yuvarlatılmış Dikdörtgen 9"/>
          <p:cNvSpPr/>
          <p:nvPr/>
        </p:nvSpPr>
        <p:spPr>
          <a:xfrm>
            <a:off x="106969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Universe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2843808" y="5769260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Macro Risk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493204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Audit Package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6444208" y="5770402"/>
            <a:ext cx="11521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Yukarı Ok 13"/>
          <p:cNvSpPr/>
          <p:nvPr/>
        </p:nvSpPr>
        <p:spPr>
          <a:xfrm>
            <a:off x="3275856" y="5306356"/>
            <a:ext cx="576064" cy="3600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Başlık 1"/>
          <p:cNvSpPr txBox="1">
            <a:spLocks/>
          </p:cNvSpPr>
          <p:nvPr/>
        </p:nvSpPr>
        <p:spPr>
          <a:xfrm>
            <a:off x="507256" y="164680"/>
            <a:ext cx="2696591" cy="4320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z="1400" b="1" dirty="0" smtClean="0">
                <a:effectLst/>
                <a:latin typeface="+mj-lt"/>
              </a:rPr>
              <a:t>Macro Risk </a:t>
            </a:r>
            <a:r>
              <a:rPr lang="en-US" sz="1400" b="1" dirty="0" smtClean="0">
                <a:effectLst/>
                <a:latin typeface="+mj-lt"/>
              </a:rPr>
              <a:t>Assessment</a:t>
            </a:r>
            <a:endParaRPr lang="en-US" sz="1400" b="1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651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248" y="3789040"/>
            <a:ext cx="7398073" cy="175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38" y="260648"/>
            <a:ext cx="3137326" cy="34563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Ok Bağlayıcısı 7"/>
          <p:cNvCxnSpPr/>
          <p:nvPr/>
        </p:nvCxnSpPr>
        <p:spPr>
          <a:xfrm>
            <a:off x="1115616" y="1988840"/>
            <a:ext cx="2808312" cy="2088232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aşlık 1"/>
          <p:cNvSpPr txBox="1">
            <a:spLocks/>
          </p:cNvSpPr>
          <p:nvPr/>
        </p:nvSpPr>
        <p:spPr>
          <a:xfrm>
            <a:off x="4572000" y="908718"/>
            <a:ext cx="2880320" cy="576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effectLst/>
                <a:latin typeface="+mj-lt"/>
              </a:rPr>
              <a:t>Audit Package</a:t>
            </a:r>
            <a:endParaRPr lang="en-US" sz="1800" b="1" dirty="0">
              <a:effectLst/>
              <a:latin typeface="+mj-lt"/>
            </a:endParaRPr>
          </a:p>
        </p:txBody>
      </p:sp>
      <p:sp>
        <p:nvSpPr>
          <p:cNvPr id="11" name="Yukarı Ok 10"/>
          <p:cNvSpPr/>
          <p:nvPr/>
        </p:nvSpPr>
        <p:spPr>
          <a:xfrm>
            <a:off x="5180447" y="5265204"/>
            <a:ext cx="576064" cy="3600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Ok 11"/>
          <p:cNvSpPr/>
          <p:nvPr/>
        </p:nvSpPr>
        <p:spPr>
          <a:xfrm>
            <a:off x="683568" y="5445224"/>
            <a:ext cx="7528126" cy="122413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3" name="Yuvarlatılmış Dikdörtgen 12"/>
          <p:cNvSpPr/>
          <p:nvPr/>
        </p:nvSpPr>
        <p:spPr>
          <a:xfrm>
            <a:off x="493204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Audit Package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Yuvarlatılmış Dikdörtgen 13"/>
          <p:cNvSpPr/>
          <p:nvPr/>
        </p:nvSpPr>
        <p:spPr>
          <a:xfrm>
            <a:off x="6444208" y="5770402"/>
            <a:ext cx="11521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Yuvarlatılmış Dikdörtgen 14"/>
          <p:cNvSpPr/>
          <p:nvPr/>
        </p:nvSpPr>
        <p:spPr>
          <a:xfrm>
            <a:off x="106969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Audit Universe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Yuvarlatılmış Dikdörtgen 15"/>
          <p:cNvSpPr/>
          <p:nvPr/>
        </p:nvSpPr>
        <p:spPr>
          <a:xfrm>
            <a:off x="2843808" y="5769260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Macro Risk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73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356992"/>
            <a:ext cx="9144000" cy="1648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aşlık 1"/>
          <p:cNvSpPr txBox="1">
            <a:spLocks/>
          </p:cNvSpPr>
          <p:nvPr/>
        </p:nvSpPr>
        <p:spPr>
          <a:xfrm>
            <a:off x="4572000" y="908718"/>
            <a:ext cx="2880320" cy="576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effectLst/>
                <a:latin typeface="+mj-lt"/>
              </a:rPr>
              <a:t>Audit Program</a:t>
            </a:r>
            <a:endParaRPr lang="en-US" sz="1800" b="1" dirty="0">
              <a:effectLst/>
              <a:latin typeface="+mj-lt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3137326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Düz Ok Bağlayıcısı 7"/>
          <p:cNvCxnSpPr/>
          <p:nvPr/>
        </p:nvCxnSpPr>
        <p:spPr>
          <a:xfrm>
            <a:off x="1979712" y="1988840"/>
            <a:ext cx="1872208" cy="1296144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ağ Ok 9"/>
          <p:cNvSpPr/>
          <p:nvPr/>
        </p:nvSpPr>
        <p:spPr>
          <a:xfrm>
            <a:off x="683568" y="5445224"/>
            <a:ext cx="7528126" cy="1224136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Yuvarlatılmış Dikdörtgen 10"/>
          <p:cNvSpPr/>
          <p:nvPr/>
        </p:nvSpPr>
        <p:spPr>
          <a:xfrm>
            <a:off x="493204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Audit Package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6444208" y="5770402"/>
            <a:ext cx="11521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endParaRPr lang="tr-T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1069690" y="57692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Audit Universe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Yuvarlatılmış Dikdörtgen 13"/>
          <p:cNvSpPr/>
          <p:nvPr/>
        </p:nvSpPr>
        <p:spPr>
          <a:xfrm>
            <a:off x="2843808" y="5769260"/>
            <a:ext cx="15841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Macro Risk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Yukarı Ok 14"/>
          <p:cNvSpPr/>
          <p:nvPr/>
        </p:nvSpPr>
        <p:spPr>
          <a:xfrm>
            <a:off x="6732240" y="5294895"/>
            <a:ext cx="576064" cy="3600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917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2809875" cy="4392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aşlık 1"/>
          <p:cNvSpPr txBox="1">
            <a:spLocks/>
          </p:cNvSpPr>
          <p:nvPr/>
        </p:nvSpPr>
        <p:spPr>
          <a:xfrm>
            <a:off x="4355976" y="332654"/>
            <a:ext cx="4501282" cy="576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effectLst/>
                <a:latin typeface="+mj-lt"/>
              </a:rPr>
              <a:t>Audit Activities</a:t>
            </a:r>
            <a:r>
              <a:rPr lang="tr-TR" sz="1800" b="1" dirty="0" smtClean="0">
                <a:effectLst/>
                <a:latin typeface="+mj-lt"/>
              </a:rPr>
              <a:t> – </a:t>
            </a:r>
            <a:r>
              <a:rPr lang="tr-TR" sz="1600" b="1" dirty="0" smtClean="0">
                <a:effectLst/>
                <a:latin typeface="+mj-lt"/>
              </a:rPr>
              <a:t>Risk </a:t>
            </a:r>
            <a:r>
              <a:rPr lang="en-US" sz="1600" b="1" dirty="0" smtClean="0">
                <a:effectLst/>
                <a:latin typeface="+mj-lt"/>
              </a:rPr>
              <a:t>Control Matrix</a:t>
            </a:r>
            <a:endParaRPr lang="en-US" sz="1600" b="1" dirty="0">
              <a:effectLst/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51" y="1035551"/>
            <a:ext cx="5615607" cy="2050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Düz Ok Bağlayıcısı 6"/>
          <p:cNvCxnSpPr/>
          <p:nvPr/>
        </p:nvCxnSpPr>
        <p:spPr>
          <a:xfrm flipV="1">
            <a:off x="1115616" y="1700808"/>
            <a:ext cx="2736304" cy="1278960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ağ Ok 8"/>
          <p:cNvSpPr/>
          <p:nvPr/>
        </p:nvSpPr>
        <p:spPr>
          <a:xfrm>
            <a:off x="827584" y="5157192"/>
            <a:ext cx="752435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Yuvarlatılmış Dikdörtgen 9"/>
          <p:cNvSpPr/>
          <p:nvPr/>
        </p:nvSpPr>
        <p:spPr>
          <a:xfrm>
            <a:off x="1191577" y="5337212"/>
            <a:ext cx="1308112" cy="5649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Preliminary Study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Yuvarlatılmış Dikdörtgen 10"/>
          <p:cNvSpPr/>
          <p:nvPr/>
        </p:nvSpPr>
        <p:spPr>
          <a:xfrm>
            <a:off x="2499689" y="5337212"/>
            <a:ext cx="1404156" cy="5649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Risk Control Matrix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Yuvarlatılmış Dikdörtgen 11"/>
          <p:cNvSpPr/>
          <p:nvPr/>
        </p:nvSpPr>
        <p:spPr>
          <a:xfrm>
            <a:off x="4091294" y="5351251"/>
            <a:ext cx="1033450" cy="562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Field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5384773" y="5326099"/>
            <a:ext cx="11113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Yuvarlatılmış Dikdörtgen 13"/>
          <p:cNvSpPr/>
          <p:nvPr/>
        </p:nvSpPr>
        <p:spPr>
          <a:xfrm>
            <a:off x="6698770" y="5326099"/>
            <a:ext cx="11113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Yukarı Ok 14"/>
          <p:cNvSpPr/>
          <p:nvPr/>
        </p:nvSpPr>
        <p:spPr>
          <a:xfrm>
            <a:off x="2953619" y="4863803"/>
            <a:ext cx="576064" cy="3600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32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5743"/>
            <a:ext cx="2638425" cy="5048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Başlık 1"/>
          <p:cNvSpPr txBox="1">
            <a:spLocks/>
          </p:cNvSpPr>
          <p:nvPr/>
        </p:nvSpPr>
        <p:spPr>
          <a:xfrm>
            <a:off x="4211960" y="908718"/>
            <a:ext cx="3240360" cy="576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effectLst/>
                <a:latin typeface="+mj-lt"/>
              </a:rPr>
              <a:t>Reporting and Monitoring</a:t>
            </a:r>
            <a:endParaRPr lang="en-US" sz="1800" b="1" dirty="0">
              <a:effectLst/>
              <a:latin typeface="+mj-lt"/>
            </a:endParaRPr>
          </a:p>
        </p:txBody>
      </p:sp>
      <p:cxnSp>
        <p:nvCxnSpPr>
          <p:cNvPr id="6" name="Düz Ok Bağlayıcısı 5"/>
          <p:cNvCxnSpPr/>
          <p:nvPr/>
        </p:nvCxnSpPr>
        <p:spPr>
          <a:xfrm flipV="1">
            <a:off x="2555776" y="2276872"/>
            <a:ext cx="1918345" cy="792088"/>
          </a:xfrm>
          <a:prstGeom prst="straightConnector1">
            <a:avLst/>
          </a:prstGeom>
          <a:ln w="25400" cmpd="sng">
            <a:solidFill>
              <a:schemeClr val="tx2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90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Başlık 1"/>
          <p:cNvSpPr txBox="1">
            <a:spLocks/>
          </p:cNvSpPr>
          <p:nvPr/>
        </p:nvSpPr>
        <p:spPr>
          <a:xfrm>
            <a:off x="1907704" y="548679"/>
            <a:ext cx="5576242" cy="936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US" sz="1800" b="1" dirty="0">
              <a:effectLst/>
              <a:latin typeface="+mj-lt"/>
            </a:endParaRPr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1043608" y="548679"/>
            <a:ext cx="5472608" cy="756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r-TR" sz="3200" b="1" dirty="0" smtClean="0">
                <a:effectLst/>
                <a:latin typeface="+mj-lt"/>
              </a:rPr>
              <a:t>Risk </a:t>
            </a:r>
            <a:r>
              <a:rPr lang="en-US" sz="3200" b="1" dirty="0" smtClean="0">
                <a:effectLst/>
                <a:latin typeface="+mj-lt"/>
              </a:rPr>
              <a:t>Assessment</a:t>
            </a:r>
            <a:endParaRPr lang="en-US" sz="3200" b="1" dirty="0">
              <a:effectLst/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11048"/>
            <a:ext cx="8352929" cy="416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Eğri Bağlayıcı 2"/>
          <p:cNvCxnSpPr/>
          <p:nvPr/>
        </p:nvCxnSpPr>
        <p:spPr>
          <a:xfrm flipV="1">
            <a:off x="899592" y="2636912"/>
            <a:ext cx="2016224" cy="576064"/>
          </a:xfrm>
          <a:prstGeom prst="curvedConnector3">
            <a:avLst/>
          </a:prstGeom>
          <a:ln w="254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ğri Bağlayıcı 21"/>
          <p:cNvCxnSpPr/>
          <p:nvPr/>
        </p:nvCxnSpPr>
        <p:spPr>
          <a:xfrm rot="16200000" flipH="1">
            <a:off x="2269840" y="3426904"/>
            <a:ext cx="1368152" cy="76200"/>
          </a:xfrm>
          <a:prstGeom prst="curvedConnector3">
            <a:avLst/>
          </a:prstGeom>
          <a:ln w="254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ğri Bağlayıcı 26"/>
          <p:cNvCxnSpPr/>
          <p:nvPr/>
        </p:nvCxnSpPr>
        <p:spPr>
          <a:xfrm>
            <a:off x="3068215" y="4149080"/>
            <a:ext cx="783705" cy="152400"/>
          </a:xfrm>
          <a:prstGeom prst="curvedConnector3">
            <a:avLst/>
          </a:prstGeom>
          <a:ln w="254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ğri Bağlayıcı 30"/>
          <p:cNvCxnSpPr/>
          <p:nvPr/>
        </p:nvCxnSpPr>
        <p:spPr>
          <a:xfrm rot="5400000" flipH="1" flipV="1">
            <a:off x="3851920" y="3212976"/>
            <a:ext cx="1728192" cy="1584176"/>
          </a:xfrm>
          <a:prstGeom prst="curvedConnector3">
            <a:avLst/>
          </a:prstGeom>
          <a:ln w="254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76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611560" y="1628800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Enhanced Risk Assessment; </a:t>
            </a:r>
            <a:r>
              <a:rPr lang="en-US" sz="2400" b="1" dirty="0" smtClean="0"/>
              <a:t>first step </a:t>
            </a:r>
            <a:r>
              <a:rPr lang="en-US" sz="2400" dirty="0" smtClean="0"/>
              <a:t>macro Risk Assessment (MRA) for each process.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b="1" dirty="0" smtClean="0"/>
              <a:t>Second step </a:t>
            </a:r>
            <a:r>
              <a:rPr lang="en-US" sz="2400" dirty="0" smtClean="0"/>
              <a:t>Inherent Risk Assessment before audit fieldwork.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Control Risk Assessment after final report and then Residual Risk Assessment after monitoring. </a:t>
            </a:r>
          </a:p>
          <a:p>
            <a:endParaRPr lang="en-US" sz="2400" dirty="0" smtClean="0"/>
          </a:p>
          <a:p>
            <a:r>
              <a:rPr lang="en-US" sz="2400" b="1" dirty="0" smtClean="0"/>
              <a:t>These assessment are automatically reflected in the MRA.</a:t>
            </a:r>
            <a:endParaRPr lang="en-US" sz="2400" b="1" dirty="0"/>
          </a:p>
        </p:txBody>
      </p:sp>
      <p:sp>
        <p:nvSpPr>
          <p:cNvPr id="8" name="Başlık 1"/>
          <p:cNvSpPr txBox="1">
            <a:spLocks/>
          </p:cNvSpPr>
          <p:nvPr/>
        </p:nvSpPr>
        <p:spPr>
          <a:xfrm>
            <a:off x="1907704" y="548679"/>
            <a:ext cx="5576242" cy="936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US" sz="1800" b="1" dirty="0">
              <a:effectLst/>
              <a:latin typeface="+mj-lt"/>
            </a:endParaRPr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1043608" y="548679"/>
            <a:ext cx="5472608" cy="756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r-TR" sz="3200" b="1" dirty="0" smtClean="0">
                <a:effectLst/>
                <a:latin typeface="+mj-lt"/>
              </a:rPr>
              <a:t>Risk </a:t>
            </a:r>
            <a:r>
              <a:rPr lang="en-US" sz="3200" b="1" dirty="0" smtClean="0">
                <a:effectLst/>
                <a:latin typeface="+mj-lt"/>
              </a:rPr>
              <a:t>Updating</a:t>
            </a:r>
            <a:endParaRPr lang="en-US" sz="3200" b="1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296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Metin kutusu 1"/>
          <p:cNvSpPr txBox="1"/>
          <p:nvPr/>
        </p:nvSpPr>
        <p:spPr>
          <a:xfrm>
            <a:off x="769343" y="2420888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İçDen</a:t>
            </a:r>
            <a:r>
              <a:rPr lang="en-US" sz="2400" dirty="0" smtClean="0"/>
              <a:t> is a comprehensive, highly configurable, powerful and easy to use Audit Management Tool, the audit management system tool of the </a:t>
            </a:r>
            <a:r>
              <a:rPr lang="en-US" sz="2400" dirty="0"/>
              <a:t>Internal Audit Coordination </a:t>
            </a:r>
            <a:r>
              <a:rPr lang="tr-TR" sz="2400" dirty="0"/>
              <a:t>Board </a:t>
            </a:r>
            <a:r>
              <a:rPr lang="tr-TR" sz="2400" dirty="0" smtClean="0"/>
              <a:t>(</a:t>
            </a:r>
            <a:r>
              <a:rPr lang="en-US" sz="2400" dirty="0" smtClean="0"/>
              <a:t>IACB</a:t>
            </a:r>
            <a:r>
              <a:rPr lang="tr-TR" sz="2400" dirty="0" smtClean="0"/>
              <a:t>)</a:t>
            </a:r>
            <a:r>
              <a:rPr lang="en-US" sz="2400" dirty="0" smtClean="0"/>
              <a:t>, is a customized software product developed between 2013 and 2014</a:t>
            </a:r>
            <a:r>
              <a:rPr lang="tr-TR" sz="2400" dirty="0" smtClean="0"/>
              <a:t>.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/>
          </a:p>
        </p:txBody>
      </p:sp>
      <p:sp>
        <p:nvSpPr>
          <p:cNvPr id="5" name="Başlık 1"/>
          <p:cNvSpPr txBox="1">
            <a:spLocks/>
          </p:cNvSpPr>
          <p:nvPr/>
        </p:nvSpPr>
        <p:spPr>
          <a:xfrm>
            <a:off x="769343" y="829071"/>
            <a:ext cx="7772400" cy="10877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z="3600" b="1" dirty="0" smtClean="0">
                <a:effectLst/>
              </a:rPr>
              <a:t>General </a:t>
            </a:r>
            <a:r>
              <a:rPr lang="en-US" sz="3600" b="1" dirty="0" smtClean="0">
                <a:effectLst/>
              </a:rPr>
              <a:t>Features</a:t>
            </a:r>
            <a:r>
              <a:rPr lang="tr-TR" sz="3600" b="1" dirty="0" smtClean="0">
                <a:effectLst/>
              </a:rPr>
              <a:t> </a:t>
            </a:r>
            <a:endParaRPr lang="tr-TR" sz="3200" b="1" dirty="0">
              <a:effectLst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69343" y="4667657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IACB </a:t>
            </a:r>
            <a:r>
              <a:rPr lang="en-US" sz="2400" dirty="0"/>
              <a:t>made the final decision in favor of using this tailor-made </a:t>
            </a:r>
            <a:r>
              <a:rPr lang="en-US" sz="2400" dirty="0" smtClean="0"/>
              <a:t>Audit Management System</a:t>
            </a:r>
            <a:r>
              <a:rPr lang="tr-TR" sz="2400" dirty="0" smtClean="0"/>
              <a:t> (</a:t>
            </a:r>
            <a:r>
              <a:rPr lang="en-US" sz="2400" dirty="0" smtClean="0"/>
              <a:t>AMS</a:t>
            </a:r>
            <a:r>
              <a:rPr lang="tr-TR" sz="2400" dirty="0" smtClean="0"/>
              <a:t>)</a:t>
            </a:r>
            <a:r>
              <a:rPr lang="en-US" sz="2400" dirty="0" smtClean="0"/>
              <a:t> </a:t>
            </a:r>
            <a:r>
              <a:rPr lang="en-US" sz="2400" dirty="0"/>
              <a:t>tool due to its high level of adaptability and flexibility which enables to meet all the requirements of the IACB and its member institutions audits. 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238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Başlık 1"/>
          <p:cNvSpPr txBox="1">
            <a:spLocks/>
          </p:cNvSpPr>
          <p:nvPr/>
        </p:nvSpPr>
        <p:spPr>
          <a:xfrm>
            <a:off x="1907704" y="548679"/>
            <a:ext cx="5576242" cy="9361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US" sz="1800" b="1" dirty="0">
              <a:effectLst/>
              <a:latin typeface="+mj-lt"/>
            </a:endParaRPr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1043608" y="548679"/>
            <a:ext cx="5472608" cy="7560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r-TR" sz="3200" b="1" dirty="0" smtClean="0">
                <a:effectLst/>
                <a:latin typeface="+mj-lt"/>
              </a:rPr>
              <a:t>Risk </a:t>
            </a:r>
            <a:r>
              <a:rPr lang="en-US" sz="3200" b="1" dirty="0" smtClean="0">
                <a:effectLst/>
                <a:latin typeface="+mj-lt"/>
              </a:rPr>
              <a:t>Updating</a:t>
            </a:r>
            <a:endParaRPr lang="en-US" sz="3200" b="1" dirty="0">
              <a:effectLst/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60" y="1628800"/>
            <a:ext cx="8352929" cy="416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Eğri Bağlayıcı 2"/>
          <p:cNvCxnSpPr/>
          <p:nvPr/>
        </p:nvCxnSpPr>
        <p:spPr>
          <a:xfrm rot="10800000">
            <a:off x="2915816" y="2852936"/>
            <a:ext cx="2088232" cy="1368152"/>
          </a:xfrm>
          <a:prstGeom prst="curvedConnector3">
            <a:avLst/>
          </a:prstGeom>
          <a:ln w="63500">
            <a:solidFill>
              <a:srgbClr val="FFFF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ğri Bağlayıcı 9"/>
          <p:cNvCxnSpPr/>
          <p:nvPr/>
        </p:nvCxnSpPr>
        <p:spPr>
          <a:xfrm rot="10800000">
            <a:off x="2915816" y="2636912"/>
            <a:ext cx="2880323" cy="2376264"/>
          </a:xfrm>
          <a:prstGeom prst="curvedConnector3">
            <a:avLst/>
          </a:prstGeom>
          <a:ln w="63500" cmpd="sng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85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4000" b="1" dirty="0" smtClean="0"/>
          </a:p>
          <a:p>
            <a:endParaRPr lang="tr-TR" sz="4000" b="1" dirty="0"/>
          </a:p>
          <a:p>
            <a:endParaRPr lang="tr-TR" sz="4000" b="1" dirty="0" smtClean="0"/>
          </a:p>
          <a:p>
            <a:pPr marL="3200400" lvl="7" indent="0">
              <a:buNone/>
            </a:pPr>
            <a:r>
              <a:rPr lang="en-US" sz="3200" b="1" i="1" dirty="0" smtClean="0"/>
              <a:t>Many thanks…</a:t>
            </a:r>
            <a:endParaRPr lang="en-US" sz="3200" b="1" i="1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3" name="Sağ Ok 22"/>
          <p:cNvSpPr/>
          <p:nvPr/>
        </p:nvSpPr>
        <p:spPr>
          <a:xfrm>
            <a:off x="250825" y="2627313"/>
            <a:ext cx="8569647" cy="465137"/>
          </a:xfrm>
          <a:prstGeom prst="rightArrow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cxnSp>
        <p:nvCxnSpPr>
          <p:cNvPr id="25" name="Düz Bağlayıcı 24"/>
          <p:cNvCxnSpPr/>
          <p:nvPr/>
        </p:nvCxnSpPr>
        <p:spPr>
          <a:xfrm>
            <a:off x="311150" y="2284413"/>
            <a:ext cx="0" cy="431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Metin kutusu 12"/>
          <p:cNvSpPr txBox="1">
            <a:spLocks noChangeArrowheads="1"/>
          </p:cNvSpPr>
          <p:nvPr/>
        </p:nvSpPr>
        <p:spPr bwMode="auto">
          <a:xfrm>
            <a:off x="250825" y="1344613"/>
            <a:ext cx="1728887" cy="938719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June-September</a:t>
            </a: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b="1" dirty="0">
                <a:latin typeface="Arial" panose="020B0604020202020204" pitchFamily="34" charset="0"/>
                <a:cs typeface="Arial" panose="020B0604020202020204" pitchFamily="34" charset="0"/>
              </a:rPr>
              <a:t>2012 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Scenario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Building</a:t>
            </a:r>
            <a:endParaRPr lang="tr-TR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</a:pP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Interview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firms</a:t>
            </a:r>
            <a:endParaRPr lang="tr-TR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</a:pP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ToR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Contract</a:t>
            </a:r>
            <a:endParaRPr lang="tr-TR" alt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</a:pP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Firm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Choice</a:t>
            </a:r>
            <a:endParaRPr lang="tr-TR" alt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Düz Bağlayıcı 26"/>
          <p:cNvCxnSpPr/>
          <p:nvPr/>
        </p:nvCxnSpPr>
        <p:spPr>
          <a:xfrm>
            <a:off x="683568" y="3001407"/>
            <a:ext cx="1587" cy="11699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Metin kutusu 14"/>
          <p:cNvSpPr txBox="1">
            <a:spLocks noChangeArrowheads="1"/>
          </p:cNvSpPr>
          <p:nvPr/>
        </p:nvSpPr>
        <p:spPr bwMode="auto">
          <a:xfrm>
            <a:off x="104453" y="4171395"/>
            <a:ext cx="1789956" cy="938719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October-December</a:t>
            </a: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b="1" dirty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Scenario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Analysis</a:t>
            </a:r>
            <a:endParaRPr lang="tr-TR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</a:pP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Interview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IAUs</a:t>
            </a:r>
            <a:endParaRPr lang="tr-TR" alt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</a:pP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software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endParaRPr lang="tr-TR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15 Dikdörtgen"/>
          <p:cNvSpPr>
            <a:spLocks noChangeArrowheads="1"/>
          </p:cNvSpPr>
          <p:nvPr/>
        </p:nvSpPr>
        <p:spPr bwMode="auto">
          <a:xfrm>
            <a:off x="2105844" y="1513891"/>
            <a:ext cx="1379562" cy="769441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tr-TR" altLang="tr-TR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-May 2013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Prototype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experiment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various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IAUs</a:t>
            </a:r>
            <a:endParaRPr lang="tr-TR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Düz Bağlayıcı 11"/>
          <p:cNvCxnSpPr/>
          <p:nvPr/>
        </p:nvCxnSpPr>
        <p:spPr>
          <a:xfrm>
            <a:off x="2123728" y="2285663"/>
            <a:ext cx="0" cy="431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18 Dikdörtgen"/>
          <p:cNvSpPr>
            <a:spLocks noChangeArrowheads="1"/>
          </p:cNvSpPr>
          <p:nvPr/>
        </p:nvSpPr>
        <p:spPr bwMode="auto">
          <a:xfrm>
            <a:off x="1987029" y="3451170"/>
            <a:ext cx="2076475" cy="43088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tr-TR" altLang="tr-TR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March-June</a:t>
            </a: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2013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Preparing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web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lang="tr-TR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Düz Bağlayıcı 11"/>
          <p:cNvCxnSpPr/>
          <p:nvPr/>
        </p:nvCxnSpPr>
        <p:spPr>
          <a:xfrm>
            <a:off x="3196035" y="3001407"/>
            <a:ext cx="0" cy="431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24 Dikdörtgen"/>
          <p:cNvSpPr>
            <a:spLocks noChangeArrowheads="1"/>
          </p:cNvSpPr>
          <p:nvPr/>
        </p:nvSpPr>
        <p:spPr bwMode="auto">
          <a:xfrm>
            <a:off x="4910312" y="1176080"/>
            <a:ext cx="2136949" cy="110799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tr-TR" altLang="tr-TR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November-December</a:t>
            </a: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2013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3-day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IcDen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Training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45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IAUs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400 IA</a:t>
            </a:r>
          </a:p>
          <a:p>
            <a:pPr eaLnBrk="1" hangingPunct="1">
              <a:spcBef>
                <a:spcPct val="0"/>
              </a:spcBef>
              <a:buNone/>
            </a:pPr>
            <a:endParaRPr lang="tr-TR" alt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eaLnBrk="1" hangingPunct="1">
              <a:spcBef>
                <a:spcPct val="0"/>
              </a:spcBef>
            </a:pP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Prepairng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audit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of IAU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via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IcDen</a:t>
            </a:r>
            <a:endParaRPr lang="tr-TR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26 Dikdörtgen"/>
          <p:cNvSpPr>
            <a:spLocks noChangeArrowheads="1"/>
          </p:cNvSpPr>
          <p:nvPr/>
        </p:nvSpPr>
        <p:spPr bwMode="auto">
          <a:xfrm>
            <a:off x="4259747" y="3433207"/>
            <a:ext cx="2160587" cy="600164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tr-TR" altLang="tr-TR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b="1" dirty="0">
                <a:latin typeface="Arial" panose="020B0604020202020204" pitchFamily="34" charset="0"/>
                <a:cs typeface="Arial" panose="020B0604020202020204" pitchFamily="34" charset="0"/>
              </a:rPr>
              <a:t>2014 </a:t>
            </a: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–….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tr-TR" alt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arrying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IAA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via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IcDen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45 IAU</a:t>
            </a:r>
            <a:endParaRPr lang="tr-TR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Düz Bağlayıcı 11"/>
          <p:cNvCxnSpPr/>
          <p:nvPr/>
        </p:nvCxnSpPr>
        <p:spPr>
          <a:xfrm flipH="1">
            <a:off x="7092949" y="2987675"/>
            <a:ext cx="3674" cy="195349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Düz Bağlayıcı 11"/>
          <p:cNvCxnSpPr/>
          <p:nvPr/>
        </p:nvCxnSpPr>
        <p:spPr>
          <a:xfrm>
            <a:off x="4932040" y="2284413"/>
            <a:ext cx="0" cy="431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Başlık 1"/>
          <p:cNvSpPr txBox="1">
            <a:spLocks/>
          </p:cNvSpPr>
          <p:nvPr/>
        </p:nvSpPr>
        <p:spPr>
          <a:xfrm>
            <a:off x="250825" y="126198"/>
            <a:ext cx="7620000" cy="8501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z="4800" dirty="0" smtClean="0"/>
              <a:t>Project Schedule</a:t>
            </a:r>
            <a:endParaRPr lang="tr-TR" sz="4600" dirty="0"/>
          </a:p>
        </p:txBody>
      </p:sp>
      <p:cxnSp>
        <p:nvCxnSpPr>
          <p:cNvPr id="21" name="Düz Bağlayıcı 11"/>
          <p:cNvCxnSpPr/>
          <p:nvPr/>
        </p:nvCxnSpPr>
        <p:spPr>
          <a:xfrm>
            <a:off x="8284405" y="3023397"/>
            <a:ext cx="1588" cy="113506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26 Dikdörtgen"/>
          <p:cNvSpPr>
            <a:spLocks noChangeArrowheads="1"/>
          </p:cNvSpPr>
          <p:nvPr/>
        </p:nvSpPr>
        <p:spPr bwMode="auto">
          <a:xfrm>
            <a:off x="7280473" y="4171395"/>
            <a:ext cx="1790700" cy="1446550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tr-TR" altLang="tr-TR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  <a:r>
              <a:rPr lang="tr-TR" alt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2015 –……. 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Carrying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IAA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via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IcDen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105 (45+60)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IAUs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of…</a:t>
            </a:r>
          </a:p>
          <a:p>
            <a:pPr marL="171450" indent="-171450" eaLnBrk="1" hangingPunct="1">
              <a:spcBef>
                <a:spcPct val="0"/>
              </a:spcBef>
            </a:pP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636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auditors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of 820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auditors</a:t>
            </a:r>
            <a:r>
              <a:rPr lang="tr-TR" alt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None/>
            </a:pPr>
            <a:endParaRPr lang="tr-TR" alt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111503" y="4941168"/>
            <a:ext cx="2003004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October-November</a:t>
            </a:r>
            <a:r>
              <a:rPr 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2014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2-day </a:t>
            </a:r>
            <a:r>
              <a:rPr 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IcDen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Training </a:t>
            </a:r>
            <a:r>
              <a:rPr 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60 </a:t>
            </a:r>
            <a:r>
              <a:rPr 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IAUs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auditors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incuding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milittary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police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departments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Düz Bağlayıcı 11"/>
          <p:cNvCxnSpPr/>
          <p:nvPr/>
        </p:nvCxnSpPr>
        <p:spPr>
          <a:xfrm>
            <a:off x="5292080" y="2987675"/>
            <a:ext cx="0" cy="431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Elmas 2"/>
          <p:cNvSpPr/>
          <p:nvPr/>
        </p:nvSpPr>
        <p:spPr>
          <a:xfrm>
            <a:off x="8068381" y="2743596"/>
            <a:ext cx="432048" cy="232569"/>
          </a:xfrm>
          <a:prstGeom prst="diamon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896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611560" y="1916832"/>
            <a:ext cx="60304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b="1" dirty="0" smtClean="0"/>
              <a:t>SOFTWARE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347.000 $</a:t>
            </a:r>
            <a:endParaRPr lang="tr-TR" dirty="0"/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/>
          </a:p>
          <a:p>
            <a:pPr>
              <a:defRPr/>
            </a:pPr>
            <a:r>
              <a:rPr lang="tr-TR" b="1" dirty="0" smtClean="0"/>
              <a:t>HARDWARE</a:t>
            </a:r>
            <a:endParaRPr lang="tr-TR" b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185.000 $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Storage </a:t>
            </a:r>
            <a:r>
              <a:rPr lang="tr-TR" dirty="0" err="1"/>
              <a:t>Area</a:t>
            </a:r>
            <a:r>
              <a:rPr lang="tr-TR" dirty="0"/>
              <a:t> Network (</a:t>
            </a:r>
            <a:r>
              <a:rPr lang="tr-TR" dirty="0" smtClean="0"/>
              <a:t>SAN)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Windows </a:t>
            </a:r>
            <a:r>
              <a:rPr lang="tr-TR" dirty="0"/>
              <a:t>Server </a:t>
            </a:r>
            <a:r>
              <a:rPr lang="tr-TR" dirty="0" smtClean="0"/>
              <a:t>2012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Database Server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SQL </a:t>
            </a:r>
            <a:r>
              <a:rPr lang="tr-TR" dirty="0"/>
              <a:t>Server </a:t>
            </a:r>
            <a:r>
              <a:rPr lang="tr-TR" dirty="0" smtClean="0"/>
              <a:t>2012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Firewall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equipment</a:t>
            </a:r>
            <a:endParaRPr lang="tr-TR" dirty="0"/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323528" y="294482"/>
            <a:ext cx="7620000" cy="8501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z="4600" dirty="0" smtClean="0"/>
              <a:t>Project </a:t>
            </a:r>
            <a:r>
              <a:rPr lang="en-US" sz="4600" dirty="0" smtClean="0"/>
              <a:t>Cost</a:t>
            </a:r>
            <a:endParaRPr lang="en-US" sz="4600" dirty="0"/>
          </a:p>
        </p:txBody>
      </p:sp>
      <p:pic>
        <p:nvPicPr>
          <p:cNvPr id="6146" name="Picture 2" descr="C:\Users\Ozan\AppData\Local\Microsoft\Windows\Temporary Internet Files\Content.IE5\K6Y76YM2\MP90038534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692" y="1144588"/>
            <a:ext cx="2998440" cy="419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0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Metin kutusu 1"/>
          <p:cNvSpPr txBox="1"/>
          <p:nvPr/>
        </p:nvSpPr>
        <p:spPr>
          <a:xfrm>
            <a:off x="442516" y="2028655"/>
            <a:ext cx="799288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Single </a:t>
            </a:r>
            <a:r>
              <a:rPr lang="en-US" sz="2400" dirty="0"/>
              <a:t>Application Multi Database; IACB and its member institutions are using the same application and own </a:t>
            </a:r>
            <a:r>
              <a:rPr lang="en-US" sz="2400" dirty="0" smtClean="0"/>
              <a:t>database</a:t>
            </a:r>
            <a:r>
              <a:rPr lang="tr-TR" sz="2400" dirty="0" smtClean="0"/>
              <a:t>,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Web </a:t>
            </a:r>
            <a:r>
              <a:rPr lang="en-US" sz="2400" dirty="0"/>
              <a:t>based </a:t>
            </a:r>
            <a:r>
              <a:rPr lang="en-US" sz="2400" dirty="0" smtClean="0"/>
              <a:t>application</a:t>
            </a:r>
            <a:r>
              <a:rPr lang="tr-TR" sz="2400" dirty="0" smtClean="0"/>
              <a:t>,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Generic </a:t>
            </a:r>
            <a:r>
              <a:rPr lang="en-US" sz="2400" dirty="0"/>
              <a:t>structure and configurable; each institution apply their own </a:t>
            </a:r>
            <a:r>
              <a:rPr lang="en-US" sz="2400" dirty="0" smtClean="0"/>
              <a:t>methodology</a:t>
            </a:r>
            <a:r>
              <a:rPr lang="tr-TR" sz="2400" dirty="0" smtClean="0"/>
              <a:t>,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Role </a:t>
            </a:r>
            <a:r>
              <a:rPr lang="en-US" sz="2400" dirty="0"/>
              <a:t>Based Security Model; all procedures and modules are connected to a role and roles are assigned to user groups.</a:t>
            </a: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769343" y="829071"/>
            <a:ext cx="7772400" cy="7997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effectLst/>
              </a:rPr>
              <a:t>Key Features of </a:t>
            </a:r>
            <a:r>
              <a:rPr lang="en-US" sz="3600" b="1" dirty="0" err="1" smtClean="0">
                <a:effectLst/>
              </a:rPr>
              <a:t>IcDen</a:t>
            </a:r>
            <a:r>
              <a:rPr lang="en-US" sz="3600" b="1" dirty="0" smtClean="0">
                <a:effectLst/>
              </a:rPr>
              <a:t> </a:t>
            </a:r>
            <a:r>
              <a:rPr lang="tr-TR" sz="3600" b="1" dirty="0" smtClean="0">
                <a:effectLst/>
              </a:rPr>
              <a:t>I</a:t>
            </a:r>
            <a:endParaRPr lang="en-US" sz="3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720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Metin kutusu 1"/>
          <p:cNvSpPr txBox="1"/>
          <p:nvPr/>
        </p:nvSpPr>
        <p:spPr>
          <a:xfrm>
            <a:off x="442516" y="2019723"/>
            <a:ext cx="799288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Metro </a:t>
            </a:r>
            <a:r>
              <a:rPr lang="en-US" sz="2400" dirty="0"/>
              <a:t>Style User Interface; easy to use and effective user </a:t>
            </a:r>
            <a:r>
              <a:rPr lang="en-US" sz="2400" dirty="0" smtClean="0"/>
              <a:t>interface</a:t>
            </a:r>
            <a:r>
              <a:rPr lang="tr-TR" sz="2400" dirty="0" smtClean="0"/>
              <a:t>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tr-TR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Secure </a:t>
            </a:r>
            <a:r>
              <a:rPr lang="en-US" sz="2400" dirty="0"/>
              <a:t>Host; has passed the security tests by </a:t>
            </a:r>
            <a:r>
              <a:rPr lang="en-US" sz="2400" dirty="0" smtClean="0"/>
              <a:t>TUBITAK</a:t>
            </a:r>
            <a:r>
              <a:rPr lang="tr-TR" sz="2400" dirty="0" smtClean="0"/>
              <a:t> </a:t>
            </a:r>
            <a:r>
              <a:rPr lang="en-US" dirty="0" smtClean="0"/>
              <a:t>(The Scientific and Technological Research Council of Turkey),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Multi-Language</a:t>
            </a:r>
            <a:r>
              <a:rPr lang="en-US" sz="2400" dirty="0"/>
              <a:t>; supports English and Turkish.</a:t>
            </a:r>
          </a:p>
          <a:p>
            <a:endParaRPr lang="tr-TR" sz="2000" dirty="0" smtClean="0"/>
          </a:p>
          <a:p>
            <a:endParaRPr lang="en-US" sz="2000" dirty="0"/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769343" y="829071"/>
            <a:ext cx="7772400" cy="7997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effectLst/>
              </a:rPr>
              <a:t>Key Features of </a:t>
            </a:r>
            <a:r>
              <a:rPr lang="en-US" sz="3600" b="1" dirty="0" err="1" smtClean="0">
                <a:effectLst/>
              </a:rPr>
              <a:t>IcDen</a:t>
            </a:r>
            <a:r>
              <a:rPr lang="en-US" sz="3600" b="1" dirty="0" smtClean="0">
                <a:effectLst/>
              </a:rPr>
              <a:t> </a:t>
            </a:r>
            <a:r>
              <a:rPr lang="tr-TR" sz="3600" b="1" dirty="0" smtClean="0">
                <a:effectLst/>
              </a:rPr>
              <a:t>II</a:t>
            </a:r>
            <a:endParaRPr lang="en-US" sz="3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930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Metin kutusu 1"/>
          <p:cNvSpPr txBox="1"/>
          <p:nvPr/>
        </p:nvSpPr>
        <p:spPr>
          <a:xfrm>
            <a:off x="539552" y="1700808"/>
            <a:ext cx="792088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/>
              <a:t>I</a:t>
            </a:r>
            <a:r>
              <a:rPr lang="en-US" sz="2400" dirty="0" err="1" smtClean="0"/>
              <a:t>cden</a:t>
            </a:r>
            <a:r>
              <a:rPr lang="en-US" sz="2400" dirty="0" smtClean="0"/>
              <a:t> </a:t>
            </a:r>
            <a:r>
              <a:rPr lang="en-US" sz="2400" dirty="0"/>
              <a:t>has already helped the IACB and its member institutions achieve following benefits</a:t>
            </a:r>
            <a:r>
              <a:rPr lang="en-US" sz="2400" dirty="0" smtClean="0"/>
              <a:t>;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Improving efficiency and effectiveness</a:t>
            </a:r>
            <a:r>
              <a:rPr lang="tr-TR" sz="2400" dirty="0" smtClean="0"/>
              <a:t>,</a:t>
            </a:r>
            <a:endParaRPr lang="en-U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Carrying out timely audits</a:t>
            </a:r>
            <a:r>
              <a:rPr lang="tr-TR" sz="2400" dirty="0" smtClean="0"/>
              <a:t>,</a:t>
            </a:r>
            <a:endParaRPr lang="en-U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Measuring the planned of audits in order to improve programming and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000" dirty="0"/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769343" y="829071"/>
            <a:ext cx="7772400" cy="7997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effectLst/>
              </a:rPr>
              <a:t>Benefits of </a:t>
            </a:r>
            <a:r>
              <a:rPr lang="en-US" sz="3600" b="1" dirty="0" err="1" smtClean="0">
                <a:effectLst/>
              </a:rPr>
              <a:t>IcDen</a:t>
            </a:r>
            <a:r>
              <a:rPr lang="en-US" sz="3600" b="1" dirty="0" smtClean="0">
                <a:effectLst/>
              </a:rPr>
              <a:t> I</a:t>
            </a:r>
            <a:endParaRPr lang="en-US" sz="3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40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Metin kutusu 1"/>
          <p:cNvSpPr txBox="1"/>
          <p:nvPr/>
        </p:nvSpPr>
        <p:spPr>
          <a:xfrm>
            <a:off x="442516" y="2028655"/>
            <a:ext cx="79928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Providing a high level of standardizations among the works of all audit teams completely in line with regularity audit manual</a:t>
            </a:r>
            <a:r>
              <a:rPr lang="tr-TR" sz="2400" dirty="0" smtClean="0"/>
              <a:t>,</a:t>
            </a:r>
          </a:p>
          <a:p>
            <a:pPr algn="just"/>
            <a:endParaRPr lang="en-U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Establishing a better quality control review system</a:t>
            </a:r>
            <a:r>
              <a:rPr lang="tr-TR" sz="2400" dirty="0" smtClean="0"/>
              <a:t>,</a:t>
            </a:r>
          </a:p>
          <a:p>
            <a:pPr algn="just"/>
            <a:endParaRPr lang="en-U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Producing timely management information to help senior management monitor audits and take necessary decisions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pPr algn="just"/>
            <a:endParaRPr lang="en-U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Facilitating information sharing in systematic way among auditors</a:t>
            </a:r>
            <a:r>
              <a:rPr lang="tr-TR" sz="2400" dirty="0" smtClean="0"/>
              <a:t>.</a:t>
            </a:r>
            <a:endParaRPr lang="en-US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000" dirty="0"/>
          </a:p>
        </p:txBody>
      </p:sp>
      <p:sp>
        <p:nvSpPr>
          <p:cNvPr id="6" name="Başlık 1"/>
          <p:cNvSpPr txBox="1">
            <a:spLocks/>
          </p:cNvSpPr>
          <p:nvPr/>
        </p:nvSpPr>
        <p:spPr>
          <a:xfrm>
            <a:off x="769343" y="829071"/>
            <a:ext cx="7772400" cy="7997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effectLst/>
              </a:rPr>
              <a:t>Benefits of </a:t>
            </a:r>
            <a:r>
              <a:rPr lang="en-US" sz="3600" b="1" dirty="0" err="1" smtClean="0">
                <a:effectLst/>
              </a:rPr>
              <a:t>IcDen</a:t>
            </a:r>
            <a:r>
              <a:rPr lang="en-US" sz="3600" b="1" dirty="0" smtClean="0">
                <a:effectLst/>
              </a:rPr>
              <a:t> I</a:t>
            </a:r>
            <a:r>
              <a:rPr lang="tr-TR" sz="3600" b="1" dirty="0" smtClean="0">
                <a:effectLst/>
              </a:rPr>
              <a:t>I</a:t>
            </a:r>
            <a:endParaRPr lang="en-US" sz="32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579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1187624" y="332656"/>
            <a:ext cx="71287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User </a:t>
            </a:r>
            <a:r>
              <a:rPr lang="en-US" sz="4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Groups</a:t>
            </a:r>
            <a:r>
              <a:rPr lang="tr-TR" sz="46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sz="46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CHU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451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468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1694</TotalTime>
  <Words>611</Words>
  <Application>Microsoft Office PowerPoint</Application>
  <PresentationFormat>Ekran Gösterisi (4:3)</PresentationFormat>
  <Paragraphs>139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Üst Düzey</vt:lpstr>
      <vt:lpstr>Risk Assessment via the Audit Management Tool (IcDen©)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değerlendirme</dc:title>
  <dc:creator>Ozan ALKAN</dc:creator>
  <cp:lastModifiedBy>Halis KIRAL</cp:lastModifiedBy>
  <cp:revision>64</cp:revision>
  <dcterms:created xsi:type="dcterms:W3CDTF">2014-09-05T07:49:46Z</dcterms:created>
  <dcterms:modified xsi:type="dcterms:W3CDTF">2014-09-12T15:09:00Z</dcterms:modified>
</cp:coreProperties>
</file>