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2" r:id="rId1"/>
  </p:sldMasterIdLst>
  <p:notesMasterIdLst>
    <p:notesMasterId r:id="rId23"/>
  </p:notesMasterIdLst>
  <p:sldIdLst>
    <p:sldId id="256" r:id="rId2"/>
    <p:sldId id="276" r:id="rId3"/>
    <p:sldId id="268" r:id="rId4"/>
    <p:sldId id="271" r:id="rId5"/>
    <p:sldId id="293" r:id="rId6"/>
    <p:sldId id="294" r:id="rId7"/>
    <p:sldId id="279" r:id="rId8"/>
    <p:sldId id="284" r:id="rId9"/>
    <p:sldId id="281" r:id="rId10"/>
    <p:sldId id="280" r:id="rId11"/>
    <p:sldId id="282" r:id="rId12"/>
    <p:sldId id="287" r:id="rId13"/>
    <p:sldId id="285" r:id="rId14"/>
    <p:sldId id="289" r:id="rId15"/>
    <p:sldId id="290" r:id="rId16"/>
    <p:sldId id="286" r:id="rId17"/>
    <p:sldId id="288" r:id="rId18"/>
    <p:sldId id="296" r:id="rId19"/>
    <p:sldId id="291" r:id="rId20"/>
    <p:sldId id="297" r:id="rId21"/>
    <p:sldId id="29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5" autoAdjust="0"/>
    <p:restoredTop sz="94660"/>
  </p:normalViewPr>
  <p:slideViewPr>
    <p:cSldViewPr>
      <p:cViewPr>
        <p:scale>
          <a:sx n="100" d="100"/>
          <a:sy n="100" d="100"/>
        </p:scale>
        <p:origin x="-54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33EC0-E937-4E5E-9889-6CE40FE60A6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0018A-DFB1-4E08-AF45-F8E49A109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18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199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7B613C-1AD7-49D3-885D-F654C5CDBAA6}" type="datetime1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3429000"/>
            <a:ext cx="7772400" cy="1591817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</a:rPr>
              <a:t>Risk Assessment via </a:t>
            </a:r>
            <a:r>
              <a:rPr lang="en-US" sz="3600" b="1" dirty="0" smtClean="0">
                <a:effectLst/>
              </a:rPr>
              <a:t>the </a:t>
            </a:r>
            <a:r>
              <a:rPr lang="en-US" sz="3600" b="1" dirty="0">
                <a:effectLst/>
              </a:rPr>
              <a:t>Audit Management Tool </a:t>
            </a:r>
            <a:r>
              <a:rPr lang="en-US" sz="3200" b="1" dirty="0">
                <a:effectLst/>
              </a:rPr>
              <a:t>(</a:t>
            </a:r>
            <a:r>
              <a:rPr lang="en-US" sz="3200" b="1" dirty="0" err="1" smtClean="0">
                <a:effectLst/>
              </a:rPr>
              <a:t>IcDen</a:t>
            </a:r>
            <a:r>
              <a:rPr lang="tr-TR" sz="2000" b="1" dirty="0" smtClean="0">
                <a:effectLst/>
              </a:rPr>
              <a:t>©</a:t>
            </a:r>
            <a:r>
              <a:rPr lang="tr-TR" sz="3200" b="1" dirty="0" smtClean="0">
                <a:effectLst/>
              </a:rPr>
              <a:t>)</a:t>
            </a:r>
            <a:r>
              <a:rPr lang="en-US" sz="3200" b="1" dirty="0" smtClean="0">
                <a:effectLst/>
              </a:rPr>
              <a:t> </a:t>
            </a:r>
            <a:endParaRPr lang="tr-TR" sz="3200" b="1" dirty="0">
              <a:effectLst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10880" y="5301208"/>
            <a:ext cx="6400800" cy="936104"/>
          </a:xfrm>
        </p:spPr>
        <p:txBody>
          <a:bodyPr>
            <a:noAutofit/>
          </a:bodyPr>
          <a:lstStyle/>
          <a:p>
            <a:r>
              <a:rPr lang="tr-TR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Halis </a:t>
            </a:r>
            <a:r>
              <a:rPr lang="tr-TR" sz="18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KIRAL, CIA, CCSA, CGAP</a:t>
            </a:r>
          </a:p>
          <a:p>
            <a:r>
              <a:rPr lang="tr-TR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            </a:t>
            </a:r>
            <a:r>
              <a:rPr lang="en-US" sz="1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Head of Department for Internal Audit CHU</a:t>
            </a:r>
            <a:endParaRPr lang="en-US" sz="1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52" y="260648"/>
            <a:ext cx="889248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4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404664"/>
            <a:ext cx="712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User </a:t>
            </a:r>
            <a:r>
              <a:rPr lang="en-US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Groups</a:t>
            </a:r>
            <a:r>
              <a:rPr lang="tr-TR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4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CAE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40768"/>
            <a:ext cx="889248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7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40466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User </a:t>
            </a:r>
            <a:r>
              <a:rPr lang="en-U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Groups</a:t>
            </a:r>
            <a:r>
              <a:rPr lang="tr-TR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Internal Auditors</a:t>
            </a:r>
            <a:endParaRPr lang="en-US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8" y="1700808"/>
            <a:ext cx="9036496" cy="386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5"/>
            <a:ext cx="2771775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96752"/>
            <a:ext cx="529426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V="1">
            <a:off x="1681758" y="2338983"/>
            <a:ext cx="1810122" cy="109001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ağ Ok 7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Universe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Macro Risk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Package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139372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Başlık 1"/>
          <p:cNvSpPr txBox="1">
            <a:spLocks/>
          </p:cNvSpPr>
          <p:nvPr/>
        </p:nvSpPr>
        <p:spPr>
          <a:xfrm>
            <a:off x="769343" y="332656"/>
            <a:ext cx="777240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effectLst/>
              </a:rPr>
              <a:t>Risk Assessment via</a:t>
            </a:r>
            <a:r>
              <a:rPr lang="tr-TR" sz="3600" b="1" dirty="0" smtClean="0">
                <a:effectLst/>
              </a:rPr>
              <a:t> </a:t>
            </a:r>
            <a:r>
              <a:rPr lang="tr-TR" sz="3600" b="1" dirty="0" err="1" smtClean="0">
                <a:effectLst/>
              </a:rPr>
              <a:t>IcDen</a:t>
            </a:r>
            <a:endParaRPr lang="en-US" sz="3200" b="1" dirty="0">
              <a:effectLst/>
            </a:endParaRPr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729061" y="908719"/>
            <a:ext cx="1857758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Audit Universe</a:t>
            </a:r>
            <a:endParaRPr lang="en-US" sz="18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97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2771775" cy="4392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8681"/>
            <a:ext cx="532859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Düz Ok Bağlayıcısı 5"/>
          <p:cNvCxnSpPr/>
          <p:nvPr/>
        </p:nvCxnSpPr>
        <p:spPr>
          <a:xfrm flipV="1">
            <a:off x="1907704" y="752475"/>
            <a:ext cx="1521296" cy="71861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Universe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Macro Risk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Package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327585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507256" y="164680"/>
            <a:ext cx="2696591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z="1400" b="1" dirty="0" smtClean="0">
                <a:effectLst/>
                <a:latin typeface="+mj-lt"/>
              </a:rPr>
              <a:t>Macro Risk </a:t>
            </a:r>
            <a:r>
              <a:rPr lang="en-US" sz="1400" b="1" dirty="0" smtClean="0">
                <a:effectLst/>
                <a:latin typeface="+mj-lt"/>
              </a:rPr>
              <a:t>Assessment</a:t>
            </a:r>
            <a:endParaRPr lang="en-US" sz="14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65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248" y="3789040"/>
            <a:ext cx="7398073" cy="175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8" y="260648"/>
            <a:ext cx="3137326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115616" y="1988840"/>
            <a:ext cx="2808312" cy="208823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şlık 1"/>
          <p:cNvSpPr txBox="1">
            <a:spLocks/>
          </p:cNvSpPr>
          <p:nvPr/>
        </p:nvSpPr>
        <p:spPr>
          <a:xfrm>
            <a:off x="4572000" y="908718"/>
            <a:ext cx="288032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Audit Package</a:t>
            </a:r>
            <a:endParaRPr lang="en-US" sz="1800" b="1" dirty="0">
              <a:effectLst/>
              <a:latin typeface="+mj-lt"/>
            </a:endParaRPr>
          </a:p>
        </p:txBody>
      </p:sp>
      <p:sp>
        <p:nvSpPr>
          <p:cNvPr id="11" name="Yukarı Ok 10"/>
          <p:cNvSpPr/>
          <p:nvPr/>
        </p:nvSpPr>
        <p:spPr>
          <a:xfrm>
            <a:off x="5180447" y="5265204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Ok 11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Yuvarlatılmış Dikdörtgen 12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Package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Universe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Macro Risk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7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56992"/>
            <a:ext cx="9144000" cy="1648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572000" y="908718"/>
            <a:ext cx="288032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Audit Program</a:t>
            </a:r>
            <a:endParaRPr lang="en-US" sz="1800" b="1" dirty="0">
              <a:effectLst/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3137326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979712" y="1988840"/>
            <a:ext cx="1872208" cy="129614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ağ Ok 9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Package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Audit Universe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Macro Risk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6732240" y="5294895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17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809875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355976" y="332654"/>
            <a:ext cx="4501282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Audit Activities</a:t>
            </a:r>
            <a:r>
              <a:rPr lang="tr-TR" sz="1800" b="1" dirty="0" smtClean="0">
                <a:effectLst/>
                <a:latin typeface="+mj-lt"/>
              </a:rPr>
              <a:t> – </a:t>
            </a:r>
            <a:r>
              <a:rPr lang="tr-TR" sz="1600" b="1" dirty="0" smtClean="0">
                <a:effectLst/>
                <a:latin typeface="+mj-lt"/>
              </a:rPr>
              <a:t>Risk </a:t>
            </a:r>
            <a:r>
              <a:rPr lang="en-US" sz="1600" b="1" dirty="0" smtClean="0">
                <a:effectLst/>
                <a:latin typeface="+mj-lt"/>
              </a:rPr>
              <a:t>Control Matrix</a:t>
            </a:r>
            <a:endParaRPr lang="en-US" sz="1600" b="1" dirty="0">
              <a:effectLst/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51" y="1035551"/>
            <a:ext cx="5615607" cy="20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Düz Ok Bağlayıcısı 6"/>
          <p:cNvCxnSpPr/>
          <p:nvPr/>
        </p:nvCxnSpPr>
        <p:spPr>
          <a:xfrm flipV="1">
            <a:off x="1115616" y="1700808"/>
            <a:ext cx="2736304" cy="127896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827584" y="5157192"/>
            <a:ext cx="752435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1191577" y="5337212"/>
            <a:ext cx="1308112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Preliminary Study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499689" y="5337212"/>
            <a:ext cx="1404156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 Control Matrix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091294" y="5351251"/>
            <a:ext cx="1033450" cy="56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384773" y="5326099"/>
            <a:ext cx="1111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698770" y="5326099"/>
            <a:ext cx="1111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2953619" y="4863803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32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5743"/>
            <a:ext cx="2638425" cy="504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211960" y="908718"/>
            <a:ext cx="324036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Reporting and Monitoring</a:t>
            </a:r>
            <a:endParaRPr lang="en-US" sz="1800" b="1" dirty="0">
              <a:effectLst/>
              <a:latin typeface="+mj-lt"/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2555776" y="2276872"/>
            <a:ext cx="1918345" cy="792088"/>
          </a:xfrm>
          <a:prstGeom prst="straightConnector1">
            <a:avLst/>
          </a:prstGeom>
          <a:ln w="25400" cmpd="sng">
            <a:solidFill>
              <a:schemeClr val="tx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9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3200" b="1" dirty="0" smtClean="0">
                <a:effectLst/>
                <a:latin typeface="+mj-lt"/>
              </a:rPr>
              <a:t>Risk </a:t>
            </a:r>
            <a:r>
              <a:rPr lang="en-US" sz="3200" b="1" dirty="0" smtClean="0">
                <a:effectLst/>
                <a:latin typeface="+mj-lt"/>
              </a:rPr>
              <a:t>Assessment</a:t>
            </a:r>
            <a:endParaRPr lang="en-US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1048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flipV="1">
            <a:off x="899592" y="2636912"/>
            <a:ext cx="2016224" cy="576064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ğri Bağlayıcı 21"/>
          <p:cNvCxnSpPr/>
          <p:nvPr/>
        </p:nvCxnSpPr>
        <p:spPr>
          <a:xfrm rot="16200000" flipH="1">
            <a:off x="2269840" y="3426904"/>
            <a:ext cx="1368152" cy="762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ğri Bağlayıcı 26"/>
          <p:cNvCxnSpPr/>
          <p:nvPr/>
        </p:nvCxnSpPr>
        <p:spPr>
          <a:xfrm>
            <a:off x="3068215" y="4149080"/>
            <a:ext cx="783705" cy="1524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ğri Bağlayıcı 30"/>
          <p:cNvCxnSpPr/>
          <p:nvPr/>
        </p:nvCxnSpPr>
        <p:spPr>
          <a:xfrm rot="5400000" flipH="1" flipV="1">
            <a:off x="3851920" y="3212976"/>
            <a:ext cx="1728192" cy="1584176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7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611560" y="1628800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Enhanced Risk Assessment; </a:t>
            </a:r>
            <a:r>
              <a:rPr lang="en-US" sz="2400" b="1" dirty="0" smtClean="0"/>
              <a:t>first step </a:t>
            </a:r>
            <a:r>
              <a:rPr lang="en-US" sz="2400" dirty="0" smtClean="0"/>
              <a:t>macro Risk Assessment (MRA) for each process.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b="1" dirty="0" smtClean="0"/>
              <a:t>Second step </a:t>
            </a:r>
            <a:r>
              <a:rPr lang="en-US" sz="2400" dirty="0" smtClean="0"/>
              <a:t>Inherent Risk Assessment before audit fieldwork.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Control Risk Assessment after final report and then Residual Risk Assessment after monitoring. </a:t>
            </a:r>
          </a:p>
          <a:p>
            <a:endParaRPr lang="en-US" sz="2400" dirty="0" smtClean="0"/>
          </a:p>
          <a:p>
            <a:r>
              <a:rPr lang="en-US" sz="2400" b="1" dirty="0" smtClean="0"/>
              <a:t>These assessment are automatically reflected in the MRA.</a:t>
            </a:r>
            <a:endParaRPr lang="en-US" sz="2400" b="1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3200" b="1" dirty="0" smtClean="0">
                <a:effectLst/>
                <a:latin typeface="+mj-lt"/>
              </a:rPr>
              <a:t>Risk </a:t>
            </a:r>
            <a:r>
              <a:rPr lang="en-US" sz="3200" b="1" dirty="0" smtClean="0">
                <a:effectLst/>
                <a:latin typeface="+mj-lt"/>
              </a:rPr>
              <a:t>Updating</a:t>
            </a:r>
            <a:endParaRPr lang="en-US" sz="32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29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769343" y="2420888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İçDen</a:t>
            </a:r>
            <a:r>
              <a:rPr lang="en-US" sz="2400" dirty="0" smtClean="0"/>
              <a:t> is a comprehensive, highly configurable, powerful and easy to use Audit Management Tool, the audit management system tool of the </a:t>
            </a:r>
            <a:r>
              <a:rPr lang="en-US" sz="2400" dirty="0"/>
              <a:t>Internal Audit Coordination </a:t>
            </a:r>
            <a:r>
              <a:rPr lang="tr-TR" sz="2400" dirty="0"/>
              <a:t>Board </a:t>
            </a:r>
            <a:r>
              <a:rPr lang="tr-TR" sz="2400" dirty="0" smtClean="0"/>
              <a:t>(</a:t>
            </a:r>
            <a:r>
              <a:rPr lang="en-US" sz="2400" dirty="0" smtClean="0"/>
              <a:t>IACB</a:t>
            </a:r>
            <a:r>
              <a:rPr lang="tr-TR" sz="2400" dirty="0" smtClean="0"/>
              <a:t>)</a:t>
            </a:r>
            <a:r>
              <a:rPr lang="en-US" sz="2400" dirty="0" smtClean="0"/>
              <a:t>, is a customized software product developed between 2013 and 2014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769343" y="829071"/>
            <a:ext cx="7772400" cy="10877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z="3600" b="1" dirty="0" smtClean="0">
                <a:effectLst/>
              </a:rPr>
              <a:t>General </a:t>
            </a:r>
            <a:r>
              <a:rPr lang="en-US" sz="3600" b="1" dirty="0" smtClean="0">
                <a:effectLst/>
              </a:rPr>
              <a:t>Features</a:t>
            </a:r>
            <a:r>
              <a:rPr lang="tr-TR" sz="3600" b="1" dirty="0" smtClean="0">
                <a:effectLst/>
              </a:rPr>
              <a:t> </a:t>
            </a:r>
            <a:endParaRPr lang="tr-TR" sz="3200" b="1" dirty="0">
              <a:effectLst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69343" y="4667657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IACB </a:t>
            </a:r>
            <a:r>
              <a:rPr lang="en-US" sz="2400" dirty="0"/>
              <a:t>made the final decision in favor of using this tailor-made </a:t>
            </a:r>
            <a:r>
              <a:rPr lang="en-US" sz="2400" dirty="0" smtClean="0"/>
              <a:t>Audit Management System</a:t>
            </a:r>
            <a:r>
              <a:rPr lang="tr-TR" sz="2400" dirty="0" smtClean="0"/>
              <a:t> (</a:t>
            </a:r>
            <a:r>
              <a:rPr lang="en-US" sz="2400" dirty="0" smtClean="0"/>
              <a:t>AMS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tool due to its high level of adaptability and flexibility which enables to meet all the requirements of the IACB and its member institutions audits. 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23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3200" b="1" dirty="0" smtClean="0">
                <a:effectLst/>
                <a:latin typeface="+mj-lt"/>
              </a:rPr>
              <a:t>Risk </a:t>
            </a:r>
            <a:r>
              <a:rPr lang="en-US" sz="3200" b="1" dirty="0" smtClean="0">
                <a:effectLst/>
                <a:latin typeface="+mj-lt"/>
              </a:rPr>
              <a:t>Updating</a:t>
            </a:r>
            <a:endParaRPr lang="en-US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60" y="1628800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rot="10800000">
            <a:off x="2915816" y="2852936"/>
            <a:ext cx="2088232" cy="1368152"/>
          </a:xfrm>
          <a:prstGeom prst="curvedConnector3">
            <a:avLst/>
          </a:prstGeom>
          <a:ln w="63500">
            <a:solidFill>
              <a:srgbClr val="FFFF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ğri Bağlayıcı 9"/>
          <p:cNvCxnSpPr/>
          <p:nvPr/>
        </p:nvCxnSpPr>
        <p:spPr>
          <a:xfrm rot="10800000">
            <a:off x="2915816" y="2636912"/>
            <a:ext cx="2880323" cy="2376264"/>
          </a:xfrm>
          <a:prstGeom prst="curvedConnector3">
            <a:avLst/>
          </a:prstGeom>
          <a:ln w="63500" cmpd="sng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8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b="1" dirty="0" smtClean="0"/>
          </a:p>
          <a:p>
            <a:endParaRPr lang="tr-TR" sz="4000" b="1" dirty="0"/>
          </a:p>
          <a:p>
            <a:endParaRPr lang="tr-TR" sz="4000" b="1" dirty="0" smtClean="0"/>
          </a:p>
          <a:p>
            <a:pPr marL="3200400" lvl="7" indent="0">
              <a:buNone/>
            </a:pPr>
            <a:r>
              <a:rPr lang="en-US" sz="3200" b="1" i="1" dirty="0" smtClean="0"/>
              <a:t>Many thanks…</a:t>
            </a:r>
            <a:endParaRPr lang="en-US" sz="3200" b="1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" name="Sağ Ok 22"/>
          <p:cNvSpPr/>
          <p:nvPr/>
        </p:nvSpPr>
        <p:spPr>
          <a:xfrm>
            <a:off x="250825" y="2627313"/>
            <a:ext cx="8569647" cy="465137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25" name="Düz Bağlayıcı 24"/>
          <p:cNvCxnSpPr/>
          <p:nvPr/>
        </p:nvCxnSpPr>
        <p:spPr>
          <a:xfrm>
            <a:off x="31115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Metin kutusu 12"/>
          <p:cNvSpPr txBox="1">
            <a:spLocks noChangeArrowheads="1"/>
          </p:cNvSpPr>
          <p:nvPr/>
        </p:nvSpPr>
        <p:spPr bwMode="auto">
          <a:xfrm>
            <a:off x="250825" y="1344613"/>
            <a:ext cx="1728887" cy="93871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June-September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Scenario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Firm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Choice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Düz Bağlayıcı 26"/>
          <p:cNvCxnSpPr/>
          <p:nvPr/>
        </p:nvCxnSpPr>
        <p:spPr>
          <a:xfrm>
            <a:off x="683568" y="3001407"/>
            <a:ext cx="1587" cy="11699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Metin kutusu 14"/>
          <p:cNvSpPr txBox="1">
            <a:spLocks noChangeArrowheads="1"/>
          </p:cNvSpPr>
          <p:nvPr/>
        </p:nvSpPr>
        <p:spPr bwMode="auto">
          <a:xfrm>
            <a:off x="104453" y="4171395"/>
            <a:ext cx="1789956" cy="93871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October-December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Scenario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Analysis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IAUs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5 Dikdörtgen"/>
          <p:cNvSpPr>
            <a:spLocks noChangeArrowheads="1"/>
          </p:cNvSpPr>
          <p:nvPr/>
        </p:nvSpPr>
        <p:spPr bwMode="auto">
          <a:xfrm>
            <a:off x="2105844" y="1513891"/>
            <a:ext cx="1379562" cy="769441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-May 2013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Prototype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experiment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IAUs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Düz Bağlayıcı 11"/>
          <p:cNvCxnSpPr/>
          <p:nvPr/>
        </p:nvCxnSpPr>
        <p:spPr>
          <a:xfrm>
            <a:off x="2123728" y="228566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18 Dikdörtgen"/>
          <p:cNvSpPr>
            <a:spLocks noChangeArrowheads="1"/>
          </p:cNvSpPr>
          <p:nvPr/>
        </p:nvSpPr>
        <p:spPr bwMode="auto">
          <a:xfrm>
            <a:off x="1987029" y="3451170"/>
            <a:ext cx="2076475" cy="43088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March-June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2013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Preparing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web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Düz Bağlayıcı 11"/>
          <p:cNvCxnSpPr/>
          <p:nvPr/>
        </p:nvCxnSpPr>
        <p:spPr>
          <a:xfrm>
            <a:off x="3196035" y="3001407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24 Dikdörtgen"/>
          <p:cNvSpPr>
            <a:spLocks noChangeArrowheads="1"/>
          </p:cNvSpPr>
          <p:nvPr/>
        </p:nvSpPr>
        <p:spPr bwMode="auto">
          <a:xfrm>
            <a:off x="4910312" y="1176080"/>
            <a:ext cx="2136949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November-December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2013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3-day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IcDen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Training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45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IAUs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400 IA</a:t>
            </a:r>
          </a:p>
          <a:p>
            <a:pPr eaLnBrk="1" hangingPunct="1">
              <a:spcBef>
                <a:spcPct val="0"/>
              </a:spcBef>
              <a:buNone/>
            </a:pP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Prepairng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IAU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IcDen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26 Dikdörtgen"/>
          <p:cNvSpPr>
            <a:spLocks noChangeArrowheads="1"/>
          </p:cNvSpPr>
          <p:nvPr/>
        </p:nvSpPr>
        <p:spPr bwMode="auto">
          <a:xfrm>
            <a:off x="4259747" y="3433207"/>
            <a:ext cx="2160587" cy="60016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–….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tr-TR" alt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arrying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IAA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IcDen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45 IAU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Düz Bağlayıcı 11"/>
          <p:cNvCxnSpPr/>
          <p:nvPr/>
        </p:nvCxnSpPr>
        <p:spPr>
          <a:xfrm flipH="1">
            <a:off x="7092949" y="2987675"/>
            <a:ext cx="3674" cy="195349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1"/>
          <p:cNvCxnSpPr/>
          <p:nvPr/>
        </p:nvCxnSpPr>
        <p:spPr>
          <a:xfrm>
            <a:off x="493204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Başlık 1"/>
          <p:cNvSpPr txBox="1">
            <a:spLocks/>
          </p:cNvSpPr>
          <p:nvPr/>
        </p:nvSpPr>
        <p:spPr>
          <a:xfrm>
            <a:off x="250825" y="126198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z="4800" dirty="0" smtClean="0"/>
              <a:t>Project Schedule</a:t>
            </a:r>
            <a:endParaRPr lang="tr-TR" sz="4600" dirty="0"/>
          </a:p>
        </p:txBody>
      </p:sp>
      <p:cxnSp>
        <p:nvCxnSpPr>
          <p:cNvPr id="21" name="Düz Bağlayıcı 11"/>
          <p:cNvCxnSpPr/>
          <p:nvPr/>
        </p:nvCxnSpPr>
        <p:spPr>
          <a:xfrm>
            <a:off x="8284405" y="3023397"/>
            <a:ext cx="1588" cy="113506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26 Dikdörtgen"/>
          <p:cNvSpPr>
            <a:spLocks noChangeArrowheads="1"/>
          </p:cNvSpPr>
          <p:nvPr/>
        </p:nvSpPr>
        <p:spPr bwMode="auto">
          <a:xfrm>
            <a:off x="7280473" y="4171395"/>
            <a:ext cx="1790700" cy="144655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2015 –……. 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Carrying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IAA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IcDen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105 (45+60)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IAUs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of…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636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820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111503" y="4941168"/>
            <a:ext cx="2003004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October-November</a:t>
            </a: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2-day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IcDen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Training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IAUs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incuding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milittary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police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departments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Düz Bağlayıcı 11"/>
          <p:cNvCxnSpPr/>
          <p:nvPr/>
        </p:nvCxnSpPr>
        <p:spPr>
          <a:xfrm>
            <a:off x="5292080" y="2987675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Elmas 2"/>
          <p:cNvSpPr/>
          <p:nvPr/>
        </p:nvSpPr>
        <p:spPr>
          <a:xfrm>
            <a:off x="8068381" y="2743596"/>
            <a:ext cx="432048" cy="232569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9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1560" y="1916832"/>
            <a:ext cx="60304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b="1" dirty="0" smtClean="0"/>
              <a:t>SOFTWARE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347.000 $</a:t>
            </a:r>
            <a:endParaRPr lang="tr-TR" dirty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b="1" dirty="0" smtClean="0"/>
              <a:t>HARDWARE</a:t>
            </a:r>
            <a:endParaRPr lang="tr-TR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185.000 $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Storage </a:t>
            </a:r>
            <a:r>
              <a:rPr lang="tr-TR" dirty="0" err="1"/>
              <a:t>Area</a:t>
            </a:r>
            <a:r>
              <a:rPr lang="tr-TR" dirty="0"/>
              <a:t> Network (</a:t>
            </a:r>
            <a:r>
              <a:rPr lang="tr-TR" dirty="0" smtClean="0"/>
              <a:t>SAN)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Windows </a:t>
            </a:r>
            <a:r>
              <a:rPr lang="tr-TR" dirty="0"/>
              <a:t>Server </a:t>
            </a:r>
            <a:r>
              <a:rPr lang="tr-TR" dirty="0" smtClean="0"/>
              <a:t>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Database Server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SQL </a:t>
            </a:r>
            <a:r>
              <a:rPr lang="tr-TR" dirty="0"/>
              <a:t>Server </a:t>
            </a:r>
            <a:r>
              <a:rPr lang="tr-TR" dirty="0" smtClean="0"/>
              <a:t>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Firewall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equipment</a:t>
            </a:r>
            <a:endParaRPr lang="tr-TR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323528" y="294482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z="4600" dirty="0" smtClean="0"/>
              <a:t>Project </a:t>
            </a:r>
            <a:r>
              <a:rPr lang="en-US" sz="4600" dirty="0" smtClean="0"/>
              <a:t>Cost</a:t>
            </a:r>
            <a:endParaRPr lang="en-US" sz="4600" dirty="0"/>
          </a:p>
        </p:txBody>
      </p:sp>
      <p:pic>
        <p:nvPicPr>
          <p:cNvPr id="6146" name="Picture 2" descr="C:\Users\Ozan\AppData\Local\Microsoft\Windows\Temporary Internet Files\Content.IE5\K6Y76YM2\MP9003853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692" y="1144588"/>
            <a:ext cx="2998440" cy="41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0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28655"/>
            <a:ext cx="799288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Single </a:t>
            </a:r>
            <a:r>
              <a:rPr lang="en-US" sz="2400" dirty="0"/>
              <a:t>Application Multi Database; IACB and its member institutions are using the same application and own </a:t>
            </a:r>
            <a:r>
              <a:rPr lang="en-US" sz="2400" dirty="0" smtClean="0"/>
              <a:t>database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Web </a:t>
            </a:r>
            <a:r>
              <a:rPr lang="en-US" sz="2400" dirty="0"/>
              <a:t>based </a:t>
            </a:r>
            <a:r>
              <a:rPr lang="en-US" sz="2400" dirty="0" smtClean="0"/>
              <a:t>application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Generic </a:t>
            </a:r>
            <a:r>
              <a:rPr lang="en-US" sz="2400" dirty="0"/>
              <a:t>structure and configurable; each institution apply their own </a:t>
            </a:r>
            <a:r>
              <a:rPr lang="en-US" sz="2400" dirty="0" smtClean="0"/>
              <a:t>methodology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Role </a:t>
            </a:r>
            <a:r>
              <a:rPr lang="en-US" sz="2400" dirty="0"/>
              <a:t>Based Security Model; all procedures and modules are connected to a role and roles are assigned to user groups.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effectLst/>
              </a:rPr>
              <a:t>Key Features of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</a:t>
            </a:r>
            <a:r>
              <a:rPr lang="tr-TR" sz="3600" b="1" dirty="0" smtClean="0">
                <a:effectLst/>
              </a:rPr>
              <a:t>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2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19723"/>
            <a:ext cx="79928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Metro </a:t>
            </a:r>
            <a:r>
              <a:rPr lang="en-US" sz="2400" dirty="0"/>
              <a:t>Style User Interface; easy to use and effective user </a:t>
            </a:r>
            <a:r>
              <a:rPr lang="en-US" sz="2400" dirty="0" smtClean="0"/>
              <a:t>interface</a:t>
            </a:r>
            <a:r>
              <a:rPr lang="tr-TR" sz="2400" dirty="0" smtClean="0"/>
              <a:t>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Secure </a:t>
            </a:r>
            <a:r>
              <a:rPr lang="en-US" sz="2400" dirty="0"/>
              <a:t>Host; has passed the security tests by </a:t>
            </a:r>
            <a:r>
              <a:rPr lang="en-US" sz="2400" dirty="0" smtClean="0"/>
              <a:t>TUBITAK</a:t>
            </a:r>
            <a:r>
              <a:rPr lang="tr-TR" sz="2400" dirty="0" smtClean="0"/>
              <a:t> </a:t>
            </a:r>
            <a:r>
              <a:rPr lang="en-US" dirty="0" smtClean="0"/>
              <a:t>(The Scientific and Technological Research Council of Turkey),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Multi-Language</a:t>
            </a:r>
            <a:r>
              <a:rPr lang="en-US" sz="2400" dirty="0"/>
              <a:t>; supports English and Turkish.</a:t>
            </a:r>
          </a:p>
          <a:p>
            <a:endParaRPr lang="tr-TR" sz="2000" dirty="0" smtClean="0"/>
          </a:p>
          <a:p>
            <a:endParaRPr lang="en-US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effectLst/>
              </a:rPr>
              <a:t>Key Features of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</a:t>
            </a:r>
            <a:r>
              <a:rPr lang="tr-TR" sz="3600" b="1" dirty="0" smtClean="0">
                <a:effectLst/>
              </a:rPr>
              <a:t>II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93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539552" y="1700808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I</a:t>
            </a:r>
            <a:r>
              <a:rPr lang="en-US" sz="2400" dirty="0" err="1" smtClean="0"/>
              <a:t>cden</a:t>
            </a:r>
            <a:r>
              <a:rPr lang="en-US" sz="2400" dirty="0" smtClean="0"/>
              <a:t> </a:t>
            </a:r>
            <a:r>
              <a:rPr lang="en-US" sz="2400" dirty="0"/>
              <a:t>has already helped the IACB and its member institutions achieve following benefits</a:t>
            </a:r>
            <a:r>
              <a:rPr lang="en-US" sz="2400" dirty="0" smtClean="0"/>
              <a:t>;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Improving efficiency and effectiveness</a:t>
            </a:r>
            <a:r>
              <a:rPr lang="tr-TR" sz="2400" dirty="0" smtClean="0"/>
              <a:t>,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Carrying out timely audits</a:t>
            </a:r>
            <a:r>
              <a:rPr lang="tr-TR" sz="2400" dirty="0" smtClean="0"/>
              <a:t>,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Measuring the planned of audits in order to improve programming and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effectLst/>
              </a:rPr>
              <a:t>Benefits of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4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28655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Providing a high level of standardizations among the works of all audit teams completely in line with regularity audit manual</a:t>
            </a:r>
            <a:r>
              <a:rPr lang="tr-TR" sz="2400" dirty="0" smtClean="0"/>
              <a:t>,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Establishing a better quality control review system</a:t>
            </a:r>
            <a:r>
              <a:rPr lang="tr-TR" sz="2400" dirty="0" smtClean="0"/>
              <a:t>,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Producing timely management information to help senior management monitor audits and take necessary decisions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Facilitating information sharing in systematic way among auditors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effectLst/>
              </a:rPr>
              <a:t>Benefits of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I</a:t>
            </a:r>
            <a:r>
              <a:rPr lang="tr-TR" sz="3600" b="1" dirty="0" smtClean="0">
                <a:effectLst/>
              </a:rPr>
              <a:t>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7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332656"/>
            <a:ext cx="712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User </a:t>
            </a:r>
            <a:r>
              <a:rPr lang="en-US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Groups</a:t>
            </a:r>
            <a:r>
              <a:rPr lang="tr-TR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4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CHU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451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1694</TotalTime>
  <Words>611</Words>
  <Application>Microsoft Office PowerPoint</Application>
  <PresentationFormat>Ekran Gösterisi (4:3)</PresentationFormat>
  <Paragraphs>139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Üst Düzey</vt:lpstr>
      <vt:lpstr>Risk Assessment via the Audit Management Tool (IcDen©)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değerlendirme</dc:title>
  <dc:creator>Ozan ALKAN</dc:creator>
  <cp:lastModifiedBy>Halis KIRAL</cp:lastModifiedBy>
  <cp:revision>64</cp:revision>
  <dcterms:created xsi:type="dcterms:W3CDTF">2014-09-05T07:49:46Z</dcterms:created>
  <dcterms:modified xsi:type="dcterms:W3CDTF">2014-09-12T15:09:00Z</dcterms:modified>
</cp:coreProperties>
</file>