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2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6" r:id="rId3"/>
    <p:sldId id="268" r:id="rId4"/>
    <p:sldId id="271" r:id="rId5"/>
    <p:sldId id="293" r:id="rId6"/>
    <p:sldId id="294" r:id="rId7"/>
    <p:sldId id="279" r:id="rId8"/>
    <p:sldId id="284" r:id="rId9"/>
    <p:sldId id="281" r:id="rId10"/>
    <p:sldId id="280" r:id="rId11"/>
    <p:sldId id="282" r:id="rId12"/>
    <p:sldId id="287" r:id="rId13"/>
    <p:sldId id="285" r:id="rId14"/>
    <p:sldId id="289" r:id="rId15"/>
    <p:sldId id="290" r:id="rId16"/>
    <p:sldId id="286" r:id="rId17"/>
    <p:sldId id="288" r:id="rId18"/>
    <p:sldId id="296" r:id="rId19"/>
    <p:sldId id="291" r:id="rId20"/>
    <p:sldId id="297" r:id="rId21"/>
    <p:sldId id="295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AF98"/>
    <a:srgbClr val="28C6AC"/>
    <a:srgbClr val="85409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3891" autoAdjust="0"/>
    <p:restoredTop sz="68627" autoAdjust="0"/>
  </p:normalViewPr>
  <p:slideViewPr>
    <p:cSldViewPr>
      <p:cViewPr varScale="1">
        <p:scale>
          <a:sx n="79" d="100"/>
          <a:sy n="79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D9B002-0395-41EB-9F3E-B3B349F5D262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1C054-C7A4-4E46-9ECE-3533B67F2D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33EC0-E937-4E5E-9889-6CE40FE60A62}" type="datetimeFigureOut">
              <a:rPr lang="tr-TR" smtClean="0"/>
              <a:pPr/>
              <a:t>16.09.2014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0018A-DFB1-4E08-AF45-F8E49A10941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85180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smtClean="0"/>
          </a:p>
          <a:p>
            <a:endParaRPr lang="sr-Latn-CS" baseline="0" smtClean="0"/>
          </a:p>
          <a:p>
            <a:r>
              <a:rPr lang="sr-Latn-CS" baseline="0" smtClean="0"/>
              <a:t>Opšti podaci</a:t>
            </a:r>
          </a:p>
          <a:p>
            <a:r>
              <a:rPr lang="sr-Latn-CS" baseline="0" smtClean="0"/>
              <a:t>Parametri / Kalendar</a:t>
            </a:r>
          </a:p>
          <a:p>
            <a:r>
              <a:rPr lang="sr-Latn-CS" baseline="0" smtClean="0"/>
              <a:t>Aktivni korisnici</a:t>
            </a:r>
          </a:p>
          <a:p>
            <a:endParaRPr lang="sr-Latn-CS" baseline="0" smtClean="0"/>
          </a:p>
          <a:p>
            <a:r>
              <a:rPr lang="sr-Latn-CS" baseline="0" smtClean="0"/>
              <a:t>Biblioteka</a:t>
            </a:r>
          </a:p>
          <a:p>
            <a:r>
              <a:rPr lang="sr-Latn-CS" baseline="0" smtClean="0"/>
              <a:t>Rizik / Kontrola</a:t>
            </a:r>
          </a:p>
          <a:p>
            <a:r>
              <a:rPr lang="sr-Latn-CS" baseline="0" smtClean="0"/>
              <a:t>Test / Obrazac za inteligentnu pretragu</a:t>
            </a:r>
          </a:p>
          <a:p>
            <a:r>
              <a:rPr lang="sr-Latn-CS" baseline="0" smtClean="0"/>
              <a:t>Pitanje za obrazac za inteligentnu pretragu</a:t>
            </a:r>
            <a:endParaRPr lang="sr-Latn-CS" baseline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0018A-DFB1-4E08-AF45-F8E49A109410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221993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CS" baseline="0" dirty="0" smtClean="0"/>
              <a:t>Izveštavanje i praćenje</a:t>
            </a:r>
          </a:p>
          <a:p>
            <a:r>
              <a:rPr lang="sr-Latn-CS" baseline="0" dirty="0" smtClean="0"/>
              <a:t>Deljenje nalaza / Komentar lica koje je predmer revizije</a:t>
            </a:r>
          </a:p>
          <a:p>
            <a:r>
              <a:rPr lang="sr-Latn-CS" baseline="0" dirty="0" smtClean="0"/>
              <a:t>Mišljenje revizije/ Konačni izveštaj</a:t>
            </a:r>
          </a:p>
          <a:p>
            <a:r>
              <a:rPr lang="sr-Latn-CS" baseline="0" dirty="0" smtClean="0"/>
              <a:t>Procena kontrolnog rizika </a:t>
            </a:r>
            <a:r>
              <a:rPr lang="sr-Latn-CS" baseline="0" dirty="0" smtClean="0"/>
              <a:t>/     </a:t>
            </a:r>
            <a:r>
              <a:rPr lang="sr-Latn-CS" u="none" baseline="0" dirty="0" smtClean="0"/>
              <a:t>Pronalaženje angažovanja</a:t>
            </a:r>
          </a:p>
          <a:p>
            <a:r>
              <a:rPr lang="sr-Latn-CS" baseline="0" dirty="0" smtClean="0"/>
              <a:t>Praćenje / Procena preostalog rizika</a:t>
            </a:r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0018A-DFB1-4E08-AF45-F8E49A109410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CS" dirty="0" smtClean="0"/>
              <a:t>Revizorski</a:t>
            </a:r>
            <a:r>
              <a:rPr lang="sr-Latn-CS" baseline="0" dirty="0" smtClean="0"/>
              <a:t> univerzum</a:t>
            </a:r>
            <a:r>
              <a:rPr lang="sr-Latn-CS" dirty="0" smtClean="0"/>
              <a:t> </a:t>
            </a:r>
          </a:p>
          <a:p>
            <a:r>
              <a:rPr lang="sr-Latn-CS" dirty="0" smtClean="0"/>
              <a:t>Revizor</a:t>
            </a:r>
            <a:r>
              <a:rPr lang="sr-Latn-CS" baseline="0" dirty="0" smtClean="0"/>
              <a:t>/ Jedinice	</a:t>
            </a:r>
          </a:p>
          <a:p>
            <a:r>
              <a:rPr lang="sr-Latn-CS" baseline="0" dirty="0" smtClean="0"/>
              <a:t>Proces / Resursi za reviziju</a:t>
            </a:r>
          </a:p>
          <a:p>
            <a:endParaRPr lang="sr-Latn-CS" dirty="0" smtClean="0"/>
          </a:p>
          <a:p>
            <a:r>
              <a:rPr lang="sr-Latn-CS" dirty="0" smtClean="0"/>
              <a:t>Administrativni poslovi</a:t>
            </a:r>
          </a:p>
          <a:p>
            <a:r>
              <a:rPr lang="sr-Latn-CS" dirty="0" smtClean="0"/>
              <a:t>Period</a:t>
            </a:r>
            <a:r>
              <a:rPr lang="sr-Latn-CS" baseline="0" dirty="0" smtClean="0"/>
              <a:t> revizije/ Procena makro rizika</a:t>
            </a:r>
            <a:endParaRPr lang="sr-Latn-CS" u="sng" baseline="0" dirty="0" smtClean="0"/>
          </a:p>
          <a:p>
            <a:r>
              <a:rPr lang="sr-Latn-CS" dirty="0" smtClean="0"/>
              <a:t>Paket za reviziju/ Strategija revizije</a:t>
            </a:r>
          </a:p>
          <a:p>
            <a:r>
              <a:rPr lang="sr-Latn-CS" dirty="0" smtClean="0"/>
              <a:t>Plan revizije/ Program revizije</a:t>
            </a:r>
          </a:p>
          <a:p>
            <a:r>
              <a:rPr lang="sr-Latn-CS" dirty="0" smtClean="0"/>
              <a:t>Neplanirana revizija</a:t>
            </a:r>
          </a:p>
          <a:p>
            <a:endParaRPr lang="sr-Latn-CS" dirty="0" smtClean="0"/>
          </a:p>
          <a:p>
            <a:r>
              <a:rPr lang="sr-Latn-CS" dirty="0" smtClean="0"/>
              <a:t>Aktivnosti revizije</a:t>
            </a:r>
          </a:p>
          <a:p>
            <a:r>
              <a:rPr lang="sr-Latn-CS" dirty="0" smtClean="0"/>
              <a:t>Početak revizije/ Plan angažovanja</a:t>
            </a:r>
          </a:p>
          <a:p>
            <a:r>
              <a:rPr lang="sr-Latn-CS" dirty="0" smtClean="0"/>
              <a:t>Preliminarna studija</a:t>
            </a:r>
          </a:p>
          <a:p>
            <a:r>
              <a:rPr lang="sr-Latn-CS" dirty="0" smtClean="0"/>
              <a:t>Matrica kontrole rizika / Program rada</a:t>
            </a:r>
          </a:p>
          <a:p>
            <a:r>
              <a:rPr lang="sr-Latn-CS" dirty="0" smtClean="0"/>
              <a:t>Rad na</a:t>
            </a:r>
            <a:r>
              <a:rPr lang="sr-Latn-CS" baseline="0" dirty="0" smtClean="0"/>
              <a:t> terenu</a:t>
            </a:r>
          </a:p>
          <a:p>
            <a:endParaRPr lang="sr-Latn-CS" baseline="0" dirty="0" smtClean="0"/>
          </a:p>
          <a:p>
            <a:r>
              <a:rPr lang="sr-Latn-CS" baseline="0" dirty="0" smtClean="0"/>
              <a:t>Izveštavanje i praćenje</a:t>
            </a:r>
          </a:p>
          <a:p>
            <a:r>
              <a:rPr lang="sr-Latn-CS" baseline="0" dirty="0" smtClean="0"/>
              <a:t>Deljenje nalaza / Komentar lica koje je predmet revizije</a:t>
            </a:r>
          </a:p>
          <a:p>
            <a:r>
              <a:rPr lang="sr-Latn-CS" baseline="0" dirty="0" smtClean="0"/>
              <a:t>Mišljenje revizije/ Konačni izveštaj</a:t>
            </a:r>
          </a:p>
          <a:p>
            <a:r>
              <a:rPr lang="sr-Latn-CS" u="none" baseline="0" dirty="0" smtClean="0"/>
              <a:t>Procena kontrolnog rizika </a:t>
            </a:r>
            <a:r>
              <a:rPr lang="sr-Latn-CS" u="none" baseline="0" dirty="0" smtClean="0"/>
              <a:t>/     Pronalaženje angažovanja</a:t>
            </a:r>
          </a:p>
          <a:p>
            <a:r>
              <a:rPr lang="sr-Latn-CS" baseline="0" dirty="0" smtClean="0"/>
              <a:t>Naknadne aktivnosti / Procena preostalog rizika</a:t>
            </a:r>
          </a:p>
          <a:p>
            <a:endParaRPr lang="sr-Latn-CS" baseline="0" dirty="0" smtClean="0"/>
          </a:p>
          <a:p>
            <a:r>
              <a:rPr lang="sr-Latn-CS" baseline="0" dirty="0" smtClean="0"/>
              <a:t>Opšti podaci</a:t>
            </a:r>
          </a:p>
          <a:p>
            <a:r>
              <a:rPr lang="sr-Latn-CS" baseline="0" dirty="0" smtClean="0"/>
              <a:t>Parametri / Kalendar</a:t>
            </a:r>
          </a:p>
          <a:p>
            <a:r>
              <a:rPr lang="sr-Latn-CS" baseline="0" dirty="0" smtClean="0"/>
              <a:t>Aktivni korisnici</a:t>
            </a:r>
          </a:p>
          <a:p>
            <a:endParaRPr lang="sr-Latn-CS" baseline="0" dirty="0" smtClean="0"/>
          </a:p>
          <a:p>
            <a:r>
              <a:rPr lang="sr-Latn-CS" baseline="0" dirty="0" smtClean="0"/>
              <a:t>Biblioteka</a:t>
            </a:r>
          </a:p>
          <a:p>
            <a:r>
              <a:rPr lang="sr-Latn-CS" baseline="0" dirty="0" smtClean="0"/>
              <a:t>Rizik / Kontrola</a:t>
            </a:r>
          </a:p>
          <a:p>
            <a:r>
              <a:rPr lang="sr-Latn-CS" baseline="0" dirty="0" smtClean="0"/>
              <a:t>Test / Obrazac za inteligentnu pretragu</a:t>
            </a:r>
          </a:p>
          <a:p>
            <a:r>
              <a:rPr lang="sr-Latn-CS" baseline="0" dirty="0" smtClean="0"/>
              <a:t>Pitanje za obrazac za inteligentnu pretragu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0018A-DFB1-4E08-AF45-F8E49A109410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CS" dirty="0" smtClean="0"/>
              <a:t>Revizorski</a:t>
            </a:r>
            <a:r>
              <a:rPr lang="sr-Latn-CS" baseline="0" dirty="0" smtClean="0"/>
              <a:t> univerzum</a:t>
            </a:r>
            <a:r>
              <a:rPr lang="sr-Latn-CS" dirty="0" smtClean="0"/>
              <a:t> </a:t>
            </a:r>
          </a:p>
          <a:p>
            <a:r>
              <a:rPr lang="sr-Latn-CS" dirty="0" smtClean="0"/>
              <a:t>Revizor</a:t>
            </a:r>
            <a:r>
              <a:rPr lang="sr-Latn-CS" baseline="0" dirty="0" smtClean="0"/>
              <a:t>/ Jedinice	</a:t>
            </a:r>
          </a:p>
          <a:p>
            <a:r>
              <a:rPr lang="sr-Latn-CS" baseline="0" dirty="0" smtClean="0"/>
              <a:t>Proces / Resursi za reviziju</a:t>
            </a:r>
          </a:p>
          <a:p>
            <a:endParaRPr lang="sr-Latn-CS" dirty="0" smtClean="0"/>
          </a:p>
          <a:p>
            <a:r>
              <a:rPr lang="sr-Latn-CS" dirty="0" smtClean="0"/>
              <a:t>Administrativni poslovi</a:t>
            </a:r>
          </a:p>
          <a:p>
            <a:r>
              <a:rPr lang="sr-Latn-CS" dirty="0" smtClean="0"/>
              <a:t>Period</a:t>
            </a:r>
            <a:r>
              <a:rPr lang="sr-Latn-CS" baseline="0" dirty="0" smtClean="0"/>
              <a:t> revizije/ Procena makro rizika</a:t>
            </a:r>
            <a:endParaRPr lang="sr-Latn-CS" u="sng" baseline="0" dirty="0" smtClean="0"/>
          </a:p>
          <a:p>
            <a:r>
              <a:rPr lang="sr-Latn-CS" dirty="0" smtClean="0"/>
              <a:t>Paket za reviziju/ Strategija revizije</a:t>
            </a:r>
          </a:p>
          <a:p>
            <a:r>
              <a:rPr lang="sr-Latn-CS" dirty="0" smtClean="0"/>
              <a:t>Plan revizije/ Program revizije</a:t>
            </a:r>
          </a:p>
          <a:p>
            <a:r>
              <a:rPr lang="sr-Latn-CS" dirty="0" smtClean="0"/>
              <a:t>Neplanirana revizija</a:t>
            </a:r>
          </a:p>
          <a:p>
            <a:endParaRPr lang="sr-Latn-CS" dirty="0" smtClean="0"/>
          </a:p>
          <a:p>
            <a:r>
              <a:rPr lang="sr-Latn-CS" dirty="0" smtClean="0"/>
              <a:t>Aktivnosti revizije</a:t>
            </a:r>
          </a:p>
          <a:p>
            <a:r>
              <a:rPr lang="sr-Latn-CS" dirty="0" smtClean="0"/>
              <a:t>Početak revizije/ Plan angažovanja</a:t>
            </a:r>
          </a:p>
          <a:p>
            <a:r>
              <a:rPr lang="sr-Latn-CS" dirty="0" smtClean="0"/>
              <a:t>Preliminarna studija</a:t>
            </a:r>
          </a:p>
          <a:p>
            <a:r>
              <a:rPr lang="sr-Latn-CS" dirty="0" smtClean="0"/>
              <a:t>Matrica kontrole rizika / Program rada</a:t>
            </a:r>
          </a:p>
          <a:p>
            <a:r>
              <a:rPr lang="sr-Latn-CS" dirty="0" smtClean="0"/>
              <a:t>Rad na</a:t>
            </a:r>
            <a:r>
              <a:rPr lang="sr-Latn-CS" baseline="0" dirty="0" smtClean="0"/>
              <a:t> terenu</a:t>
            </a:r>
          </a:p>
          <a:p>
            <a:endParaRPr lang="sr-Latn-CS" baseline="0" dirty="0" smtClean="0"/>
          </a:p>
          <a:p>
            <a:r>
              <a:rPr lang="sr-Latn-CS" baseline="0" dirty="0" smtClean="0"/>
              <a:t>Izveštavanje i praćenje</a:t>
            </a:r>
          </a:p>
          <a:p>
            <a:r>
              <a:rPr lang="sr-Latn-CS" baseline="0" dirty="0" smtClean="0"/>
              <a:t>Deljenje nalaza / Komentar lica koje je predmet revizije</a:t>
            </a:r>
          </a:p>
          <a:p>
            <a:r>
              <a:rPr lang="sr-Latn-CS" baseline="0" dirty="0" smtClean="0"/>
              <a:t>Mišljenje revizije/ Konačni izveštaj</a:t>
            </a:r>
          </a:p>
          <a:p>
            <a:r>
              <a:rPr lang="sr-Latn-CS" u="none" baseline="0" dirty="0" smtClean="0"/>
              <a:t>Procena kontrolnog rizika </a:t>
            </a:r>
            <a:r>
              <a:rPr lang="sr-Latn-CS" u="none" baseline="0" dirty="0" smtClean="0"/>
              <a:t>/     Pronalaženje angažovanja</a:t>
            </a:r>
          </a:p>
          <a:p>
            <a:r>
              <a:rPr lang="sr-Latn-CS" baseline="0" dirty="0" smtClean="0"/>
              <a:t>Naknadne aktivnosti / Procena preostalog rizika</a:t>
            </a:r>
          </a:p>
          <a:p>
            <a:endParaRPr lang="sr-Latn-CS" baseline="0" dirty="0" smtClean="0"/>
          </a:p>
          <a:p>
            <a:r>
              <a:rPr lang="sr-Latn-CS" baseline="0" dirty="0" smtClean="0"/>
              <a:t>Opšti podaci</a:t>
            </a:r>
          </a:p>
          <a:p>
            <a:r>
              <a:rPr lang="sr-Latn-CS" baseline="0" dirty="0" smtClean="0"/>
              <a:t>Parametri / Kalendar</a:t>
            </a:r>
          </a:p>
          <a:p>
            <a:r>
              <a:rPr lang="sr-Latn-CS" baseline="0" dirty="0" smtClean="0"/>
              <a:t>Aktivni korisnici</a:t>
            </a:r>
          </a:p>
          <a:p>
            <a:endParaRPr lang="sr-Latn-CS" baseline="0" dirty="0" smtClean="0"/>
          </a:p>
          <a:p>
            <a:r>
              <a:rPr lang="sr-Latn-CS" baseline="0" dirty="0" smtClean="0"/>
              <a:t>Biblioteka</a:t>
            </a:r>
          </a:p>
          <a:p>
            <a:r>
              <a:rPr lang="sr-Latn-CS" baseline="0" dirty="0" smtClean="0"/>
              <a:t>Rizik / Kontrola</a:t>
            </a:r>
          </a:p>
          <a:p>
            <a:r>
              <a:rPr lang="sr-Latn-CS" baseline="0" dirty="0" smtClean="0"/>
              <a:t>Test / Obrazac za inteligentnu pretragu</a:t>
            </a:r>
          </a:p>
          <a:p>
            <a:r>
              <a:rPr lang="sr-Latn-CS" baseline="0" dirty="0" smtClean="0"/>
              <a:t>Pitanje za obrazac za inteligentnu pretragu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0018A-DFB1-4E08-AF45-F8E49A109410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0018A-DFB1-4E08-AF45-F8E49A109410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 dirty="0" smtClean="0"/>
          </a:p>
          <a:p>
            <a:r>
              <a:rPr lang="sr-Latn-CS" baseline="0" dirty="0" smtClean="0"/>
              <a:t>Opšti podaci</a:t>
            </a:r>
          </a:p>
          <a:p>
            <a:r>
              <a:rPr lang="sr-Latn-CS" baseline="0" dirty="0" smtClean="0"/>
              <a:t>Parametri / Grupa korisnika</a:t>
            </a:r>
          </a:p>
          <a:p>
            <a:r>
              <a:rPr lang="sr-Latn-CS" baseline="0" dirty="0" smtClean="0"/>
              <a:t>Metodologija procene rizika / Korisnik</a:t>
            </a:r>
          </a:p>
          <a:p>
            <a:r>
              <a:rPr lang="sr-Latn-CS" baseline="0" dirty="0" smtClean="0"/>
              <a:t>Kalendar / Aktivni korisnici</a:t>
            </a:r>
          </a:p>
          <a:p>
            <a:endParaRPr lang="sr-Latn-CS" baseline="0" dirty="0" smtClean="0"/>
          </a:p>
          <a:p>
            <a:r>
              <a:rPr lang="sr-Latn-CS" baseline="0" dirty="0" smtClean="0"/>
              <a:t>Biblioteka</a:t>
            </a:r>
          </a:p>
          <a:p>
            <a:r>
              <a:rPr lang="sr-Latn-CS" baseline="0" dirty="0" smtClean="0"/>
              <a:t>Obrazac za inteligentnu pretragu</a:t>
            </a:r>
          </a:p>
          <a:p>
            <a:r>
              <a:rPr lang="sr-Latn-CS" baseline="0" dirty="0" smtClean="0"/>
              <a:t>Pitanje za obrazac za inteligentnu pretragu</a:t>
            </a:r>
          </a:p>
          <a:p>
            <a:endParaRPr lang="sr-Latn-CS" baseline="0" dirty="0" smtClean="0"/>
          </a:p>
          <a:p>
            <a:endParaRPr lang="sr-Latn-CS" baseline="0" dirty="0" smtClean="0"/>
          </a:p>
          <a:p>
            <a:endParaRPr lang="sr-Latn-CS" baseline="0" dirty="0" smtClean="0"/>
          </a:p>
          <a:p>
            <a:endParaRPr lang="sr-Latn-CS" baseline="0" dirty="0" smtClean="0"/>
          </a:p>
          <a:p>
            <a:endParaRPr lang="sr-Latn-CS" dirty="0" smtClean="0"/>
          </a:p>
          <a:p>
            <a:endParaRPr lang="tr-TR" dirty="0" smtClean="0"/>
          </a:p>
          <a:p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0018A-DFB1-4E08-AF45-F8E49A109410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CS" baseline="0" smtClean="0"/>
              <a:t>Rizik </a:t>
            </a:r>
            <a:r>
              <a:rPr lang="sr-Latn-CS" baseline="0" dirty="0" smtClean="0"/>
              <a:t>/ Kontrola</a:t>
            </a:r>
          </a:p>
          <a:p>
            <a:r>
              <a:rPr lang="sr-Latn-CS" baseline="0" dirty="0" smtClean="0"/>
              <a:t>Test / Obrazac za inteligentnu pretragu</a:t>
            </a:r>
          </a:p>
          <a:p>
            <a:r>
              <a:rPr lang="sr-Latn-CS" baseline="0" dirty="0" smtClean="0"/>
              <a:t>Pitanje za obrazac za inteligentnu pretragu</a:t>
            </a:r>
          </a:p>
          <a:p>
            <a:endParaRPr lang="sr-Latn-CS" baseline="0" dirty="0" smtClean="0"/>
          </a:p>
          <a:p>
            <a:endParaRPr lang="sr-Latn-CS" baseline="0" dirty="0" smtClean="0"/>
          </a:p>
          <a:p>
            <a:endParaRPr lang="sr-Latn-CS" baseline="0" dirty="0" smtClean="0"/>
          </a:p>
          <a:p>
            <a:endParaRPr lang="sr-Latn-CS" baseline="0" dirty="0" smtClean="0"/>
          </a:p>
          <a:p>
            <a:endParaRPr lang="sr-Latn-CS" dirty="0" smtClean="0"/>
          </a:p>
          <a:p>
            <a:endParaRPr lang="tr-TR" dirty="0" smtClean="0"/>
          </a:p>
          <a:p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0018A-DFB1-4E08-AF45-F8E49A109410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sr-Latn-CS" baseline="0" dirty="0" smtClean="0"/>
          </a:p>
          <a:p>
            <a:endParaRPr lang="sr-Latn-CS" baseline="0" dirty="0" smtClean="0"/>
          </a:p>
          <a:p>
            <a:r>
              <a:rPr lang="sr-Latn-CS" baseline="0" dirty="0" smtClean="0"/>
              <a:t>Izveštavanje i praćenje</a:t>
            </a:r>
          </a:p>
          <a:p>
            <a:r>
              <a:rPr lang="sr-Latn-CS" baseline="0" dirty="0" smtClean="0"/>
              <a:t>Deljenje nalaza / Komentar lica koje je predmet revizije</a:t>
            </a:r>
          </a:p>
          <a:p>
            <a:r>
              <a:rPr lang="sr-Latn-CS" baseline="0" dirty="0" smtClean="0"/>
              <a:t>Mišljenje revizije/ Konačni izveštaj</a:t>
            </a:r>
          </a:p>
          <a:p>
            <a:r>
              <a:rPr lang="sr-Latn-CS" u="none" baseline="0" dirty="0" smtClean="0"/>
              <a:t>Procena kontrolnog rizika </a:t>
            </a:r>
            <a:r>
              <a:rPr lang="sr-Latn-CS" u="none" baseline="0" dirty="0" smtClean="0"/>
              <a:t>/ </a:t>
            </a:r>
            <a:r>
              <a:rPr lang="sr-Latn-CS" baseline="0" dirty="0" smtClean="0"/>
              <a:t>Naknadne aktivnosti</a:t>
            </a:r>
          </a:p>
          <a:p>
            <a:r>
              <a:rPr lang="sr-Latn-CS" baseline="0" dirty="0" smtClean="0"/>
              <a:t>Procena preostalog rizika</a:t>
            </a:r>
          </a:p>
          <a:p>
            <a:endParaRPr lang="sr-Latn-CS" baseline="0" dirty="0" smtClean="0"/>
          </a:p>
          <a:p>
            <a:r>
              <a:rPr lang="sr-Latn-CS" baseline="0" dirty="0" smtClean="0"/>
              <a:t>Opšti podaci</a:t>
            </a:r>
          </a:p>
          <a:p>
            <a:r>
              <a:rPr lang="sr-Latn-CS" baseline="0" dirty="0" smtClean="0"/>
              <a:t>Kalendar</a:t>
            </a:r>
          </a:p>
          <a:p>
            <a:endParaRPr lang="sr-Latn-CS" baseline="0" dirty="0" smtClean="0"/>
          </a:p>
          <a:p>
            <a:r>
              <a:rPr lang="sr-Latn-CS" baseline="0" dirty="0" smtClean="0"/>
              <a:t>Biblioteka</a:t>
            </a:r>
          </a:p>
          <a:p>
            <a:r>
              <a:rPr lang="sr-Latn-CS" baseline="0" dirty="0" smtClean="0"/>
              <a:t>Rizik / Kontrola</a:t>
            </a:r>
          </a:p>
          <a:p>
            <a:r>
              <a:rPr lang="sr-Latn-CS" baseline="0" dirty="0" smtClean="0"/>
              <a:t>Test / Obrazac za inteligentnu pretragu</a:t>
            </a:r>
          </a:p>
          <a:p>
            <a:r>
              <a:rPr lang="sr-Latn-CS" baseline="0" dirty="0" smtClean="0"/>
              <a:t>Pitanje za obrazac za inteligentnu pretragu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0018A-DFB1-4E08-AF45-F8E49A109410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CS" dirty="0" smtClean="0"/>
              <a:t>Revizorski univerzum</a:t>
            </a:r>
          </a:p>
          <a:p>
            <a:r>
              <a:rPr lang="sr-Latn-CS" dirty="0" smtClean="0"/>
              <a:t>Revizor</a:t>
            </a:r>
            <a:r>
              <a:rPr lang="sr-Latn-CS" baseline="0" dirty="0" smtClean="0"/>
              <a:t>/ Jedinice	</a:t>
            </a:r>
          </a:p>
          <a:p>
            <a:r>
              <a:rPr lang="sr-Latn-CS" baseline="0" dirty="0" smtClean="0"/>
              <a:t>Proces / Resursi za kontrolu</a:t>
            </a:r>
          </a:p>
          <a:p>
            <a:endParaRPr lang="sr-Latn-C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0018A-DFB1-4E08-AF45-F8E49A109410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Administrativni poslovi</a:t>
            </a:r>
          </a:p>
          <a:p>
            <a:r>
              <a:rPr lang="sr-Latn-CS" dirty="0" smtClean="0"/>
              <a:t>Period</a:t>
            </a:r>
            <a:r>
              <a:rPr lang="sr-Latn-CS" baseline="0" dirty="0" smtClean="0"/>
              <a:t> revizije/ Procena makro rizika</a:t>
            </a:r>
            <a:endParaRPr lang="sr-Latn-CS" u="sng" baseline="0" dirty="0" smtClean="0"/>
          </a:p>
          <a:p>
            <a:r>
              <a:rPr lang="sr-Latn-CS" dirty="0" smtClean="0"/>
              <a:t>Paket za reviziju/ Strategija revizije</a:t>
            </a:r>
          </a:p>
          <a:p>
            <a:r>
              <a:rPr lang="sr-Latn-CS" dirty="0" smtClean="0"/>
              <a:t>Plan revizije/ Program revizije</a:t>
            </a:r>
          </a:p>
          <a:p>
            <a:r>
              <a:rPr lang="sr-Latn-CS" dirty="0" smtClean="0"/>
              <a:t>Neplanirana revizija</a:t>
            </a:r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0018A-DFB1-4E08-AF45-F8E49A109410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Administrativni poslovi</a:t>
            </a:r>
          </a:p>
          <a:p>
            <a:r>
              <a:rPr lang="sr-Latn-CS" dirty="0" smtClean="0"/>
              <a:t>Period</a:t>
            </a:r>
            <a:r>
              <a:rPr lang="sr-Latn-CS" baseline="0" dirty="0" smtClean="0"/>
              <a:t> revizije/ Procena makro rizika</a:t>
            </a:r>
            <a:endParaRPr lang="sr-Latn-CS" u="sng" baseline="0" dirty="0" smtClean="0"/>
          </a:p>
          <a:p>
            <a:r>
              <a:rPr lang="sr-Latn-CS" dirty="0" smtClean="0"/>
              <a:t>Paket za reviziju/ Strategija revizije</a:t>
            </a:r>
          </a:p>
          <a:p>
            <a:r>
              <a:rPr lang="sr-Latn-CS" dirty="0" smtClean="0"/>
              <a:t>Plan revizije/ Program revizije</a:t>
            </a:r>
          </a:p>
          <a:p>
            <a:r>
              <a:rPr lang="sr-Latn-CS" dirty="0" smtClean="0"/>
              <a:t>Neplanirana revizija</a:t>
            </a:r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0018A-DFB1-4E08-AF45-F8E49A109410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Administrativni poslovi</a:t>
            </a:r>
          </a:p>
          <a:p>
            <a:r>
              <a:rPr lang="sr-Latn-CS" dirty="0" smtClean="0"/>
              <a:t>Period</a:t>
            </a:r>
            <a:r>
              <a:rPr lang="sr-Latn-CS" baseline="0" dirty="0" smtClean="0"/>
              <a:t> revizije/ Procena makro rizika</a:t>
            </a:r>
            <a:endParaRPr lang="sr-Latn-CS" u="sng" baseline="0" dirty="0" smtClean="0"/>
          </a:p>
          <a:p>
            <a:r>
              <a:rPr lang="sr-Latn-CS" dirty="0" smtClean="0"/>
              <a:t>Paket za reviziju/ Strategija revizije</a:t>
            </a:r>
          </a:p>
          <a:p>
            <a:r>
              <a:rPr lang="sr-Latn-CS" dirty="0" smtClean="0"/>
              <a:t>Plan revizije/ Program revizije</a:t>
            </a:r>
          </a:p>
          <a:p>
            <a:r>
              <a:rPr lang="sr-Latn-CS" dirty="0" smtClean="0"/>
              <a:t>Neplanirana revizija</a:t>
            </a:r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0018A-DFB1-4E08-AF45-F8E49A109410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Aktivnosti revizije</a:t>
            </a:r>
          </a:p>
          <a:p>
            <a:r>
              <a:rPr lang="sr-Latn-CS" dirty="0" smtClean="0"/>
              <a:t>Početak revizije/ Plan angažovanja</a:t>
            </a:r>
          </a:p>
          <a:p>
            <a:r>
              <a:rPr lang="sr-Latn-CS" dirty="0" smtClean="0"/>
              <a:t>Preliminarna studija</a:t>
            </a:r>
          </a:p>
          <a:p>
            <a:r>
              <a:rPr lang="sr-Latn-CS" dirty="0" smtClean="0"/>
              <a:t>Matrica kontrole rizika / Program rada</a:t>
            </a:r>
          </a:p>
          <a:p>
            <a:r>
              <a:rPr lang="sr-Latn-CS" dirty="0" smtClean="0"/>
              <a:t>Rad na</a:t>
            </a:r>
            <a:r>
              <a:rPr lang="sr-Latn-CS" baseline="0" dirty="0" smtClean="0"/>
              <a:t> terenu</a:t>
            </a:r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0018A-DFB1-4E08-AF45-F8E49A109410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9/16/2014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9/16/2014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9/16/2014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9/16/2014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27B613C-1AD7-49D3-885D-F654C5CDBAA6}" type="datetime1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44" r:id="rId2"/>
    <p:sldLayoutId id="2147484145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1" r:id="rId9"/>
    <p:sldLayoutId id="2147484152" r:id="rId10"/>
    <p:sldLayoutId id="214748415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259632" y="3429000"/>
            <a:ext cx="7772400" cy="1591817"/>
          </a:xfrm>
        </p:spPr>
        <p:txBody>
          <a:bodyPr>
            <a:noAutofit/>
          </a:bodyPr>
          <a:lstStyle/>
          <a:p>
            <a:r>
              <a:rPr lang="sr-Latn-CS" sz="3600" b="1" dirty="0" smtClean="0">
                <a:effectLst/>
              </a:rPr>
              <a:t>Procena rizika pomoću Alata za upravljanje revizijom </a:t>
            </a:r>
            <a:r>
              <a:rPr lang="en-US" sz="3200" b="1" dirty="0" smtClean="0">
                <a:effectLst/>
              </a:rPr>
              <a:t>(</a:t>
            </a:r>
            <a:r>
              <a:rPr lang="en-US" sz="3200" b="1" dirty="0" err="1" smtClean="0">
                <a:effectLst/>
              </a:rPr>
              <a:t>IcDen</a:t>
            </a:r>
            <a:r>
              <a:rPr lang="tr-TR" sz="2000" b="1" dirty="0" smtClean="0">
                <a:effectLst/>
              </a:rPr>
              <a:t>©</a:t>
            </a:r>
            <a:r>
              <a:rPr lang="tr-TR" sz="3200" b="1" dirty="0" smtClean="0">
                <a:effectLst/>
              </a:rPr>
              <a:t>)</a:t>
            </a:r>
            <a:r>
              <a:rPr lang="en-US" sz="3200" b="1" dirty="0" smtClean="0">
                <a:effectLst/>
              </a:rPr>
              <a:t> </a:t>
            </a:r>
            <a:endParaRPr lang="tr-TR" sz="3200" b="1" dirty="0">
              <a:effectLst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710880" y="5301208"/>
            <a:ext cx="6400800" cy="936104"/>
          </a:xfrm>
        </p:spPr>
        <p:txBody>
          <a:bodyPr>
            <a:noAutofit/>
          </a:bodyPr>
          <a:lstStyle/>
          <a:p>
            <a:r>
              <a:rPr lang="tr-TR" sz="18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      Halis </a:t>
            </a:r>
            <a:r>
              <a:rPr lang="tr-TR" sz="1800" b="1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KIRAL, CIA, CCSA, CGAP</a:t>
            </a:r>
          </a:p>
          <a:p>
            <a:r>
              <a:rPr lang="tr-TR" sz="18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                  </a:t>
            </a:r>
            <a:r>
              <a:rPr lang="sr-Latn-CS" sz="1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Rukovodilac Sektora za internu reviziju </a:t>
            </a:r>
            <a:r>
              <a:rPr lang="en-US" sz="1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C</a:t>
            </a:r>
            <a:r>
              <a:rPr lang="sr-Latn-CS" sz="1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JH</a:t>
            </a:r>
            <a:endParaRPr lang="en-US" sz="1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52" y="260648"/>
            <a:ext cx="8892480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280954" y="681015"/>
            <a:ext cx="571504" cy="2308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sr-Latn-CS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Revizor</a:t>
            </a:r>
            <a:endParaRPr lang="en-GB" sz="9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42950" y="672859"/>
            <a:ext cx="557216" cy="193899"/>
          </a:xfrm>
          <a:prstGeom prst="rect">
            <a:avLst/>
          </a:prstGeom>
          <a:solidFill>
            <a:srgbClr val="00B0F0"/>
          </a:solidFill>
        </p:spPr>
        <p:txBody>
          <a:bodyPr wrap="square" lIns="9144" tIns="9144" rIns="9144">
            <a:spAutoFit/>
          </a:bodyPr>
          <a:lstStyle/>
          <a:p>
            <a:r>
              <a:rPr lang="en-US" sz="9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Jedinice</a:t>
            </a:r>
            <a:r>
              <a:rPr lang="sr-Latn-CS" sz="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9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0954" y="1238237"/>
            <a:ext cx="492443" cy="230832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en-GB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Proces</a:t>
            </a:r>
            <a:endParaRPr lang="en-GB" sz="9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38185" y="1238237"/>
            <a:ext cx="466728" cy="246221"/>
          </a:xfrm>
          <a:prstGeom prst="rect">
            <a:avLst/>
          </a:prstGeom>
          <a:solidFill>
            <a:srgbClr val="00B0F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Resursi za reviziju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9014" y="426375"/>
            <a:ext cx="1236236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sr-Latn-CS" sz="90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Revizorski univerzum </a:t>
            </a:r>
            <a:endParaRPr lang="sr-Latn-CS" sz="9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90688" y="426375"/>
            <a:ext cx="1284326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sr-Latn-CS" sz="9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Administrativni poslovi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324773" y="426375"/>
            <a:ext cx="771365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sr-Latn-CS" sz="9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Opšti podaci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829577" y="426375"/>
            <a:ext cx="856696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sr-Latn-CS" sz="900" smtClean="0">
                <a:solidFill>
                  <a:srgbClr val="28C6AC"/>
                </a:solidFill>
                <a:latin typeface="Times New Roman" pitchFamily="18" charset="0"/>
                <a:cs typeface="Times New Roman" pitchFamily="18" charset="0"/>
              </a:rPr>
              <a:t>Biblioteka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287674" y="426375"/>
            <a:ext cx="1047082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en-US" sz="9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Aktivnosti revizije</a:t>
            </a:r>
            <a:endParaRPr lang="sr-Latn-CS" sz="900" smtClean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86314" y="426375"/>
            <a:ext cx="1285884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sz="9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Izveštavanje i praćenje</a:t>
            </a:r>
            <a:endParaRPr lang="sr-Latn-CS" sz="9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785911" y="695293"/>
            <a:ext cx="594360" cy="10002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Period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443142" y="685755"/>
            <a:ext cx="594360" cy="200055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Procena makro rizika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781148" y="1252508"/>
            <a:ext cx="594360" cy="10002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Paket za reviziju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433595" y="1257271"/>
            <a:ext cx="594360" cy="10002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Strategija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785918" y="1785926"/>
            <a:ext cx="594360" cy="10002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Plan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457438" y="1787585"/>
            <a:ext cx="594360" cy="10002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Program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800207" y="2343141"/>
            <a:ext cx="594360" cy="200055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Neplanirana </a:t>
            </a:r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revizija</a:t>
            </a:r>
            <a:endParaRPr lang="sr-Latn-CS" sz="65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309924" y="695282"/>
            <a:ext cx="594360" cy="1000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Početak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967155" y="685744"/>
            <a:ext cx="594360" cy="1000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Plan angažovanja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305161" y="1257248"/>
            <a:ext cx="1090622" cy="1000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Preliminarna studija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309931" y="1785915"/>
            <a:ext cx="594360" cy="20005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Matrica kontrole rizika 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67155" y="1787574"/>
            <a:ext cx="594360" cy="1000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Program rada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309924" y="2343130"/>
            <a:ext cx="594360" cy="1000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Rad na terenu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825391" y="690541"/>
            <a:ext cx="594360" cy="100027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Deljenje nalaza 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477838" y="690541"/>
            <a:ext cx="594360" cy="300082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nl-NL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Komentar lica koje je predmet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825391" y="1257294"/>
            <a:ext cx="594360" cy="100027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Mišljenje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477838" y="1257294"/>
            <a:ext cx="594360" cy="100027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Konačni izveštaj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825391" y="1790712"/>
            <a:ext cx="594360" cy="200055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Procena</a:t>
            </a:r>
            <a:r>
              <a:rPr lang="en-US" sz="6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kontrolnog</a:t>
            </a:r>
            <a:r>
              <a:rPr lang="en-US" sz="6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rizika</a:t>
            </a:r>
            <a:r>
              <a:rPr lang="en-US" sz="6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65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477838" y="1790712"/>
            <a:ext cx="594360" cy="200055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Pronalaženje angažovanja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825391" y="2347927"/>
            <a:ext cx="594360" cy="200055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Naknadne aktivnosti 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477838" y="2343162"/>
            <a:ext cx="594360" cy="200055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Procena preostalog rizika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357950" y="693575"/>
            <a:ext cx="519125" cy="180425"/>
          </a:xfrm>
          <a:prstGeom prst="rect">
            <a:avLst/>
          </a:prstGeom>
          <a:solidFill>
            <a:srgbClr val="854090"/>
          </a:solidFill>
        </p:spPr>
        <p:txBody>
          <a:bodyPr wrap="square" lIns="36000" tIns="36000" rIns="36000" bIns="36000">
            <a:spAutoFit/>
          </a:bodyPr>
          <a:lstStyle/>
          <a:p>
            <a:r>
              <a:rPr lang="sr-Latn-CS" sz="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Parametri </a:t>
            </a:r>
            <a:endParaRPr lang="en-GB" sz="7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000892" y="688956"/>
            <a:ext cx="547444" cy="180425"/>
          </a:xfrm>
          <a:prstGeom prst="rect">
            <a:avLst/>
          </a:prstGeom>
          <a:solidFill>
            <a:srgbClr val="854090"/>
          </a:solidFill>
        </p:spPr>
        <p:txBody>
          <a:bodyPr wrap="square" lIns="0" tIns="36000" rIns="0" bIns="36000">
            <a:spAutoFit/>
          </a:bodyPr>
          <a:lstStyle/>
          <a:p>
            <a:r>
              <a:rPr lang="en-US" sz="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Kalendar</a:t>
            </a:r>
            <a:endParaRPr lang="en-GB" sz="7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338900" y="1220773"/>
            <a:ext cx="571504" cy="172731"/>
          </a:xfrm>
          <a:prstGeom prst="rect">
            <a:avLst/>
          </a:prstGeom>
          <a:solidFill>
            <a:srgbClr val="854090"/>
          </a:solidFill>
        </p:spPr>
        <p:txBody>
          <a:bodyPr wrap="square" lIns="0" tIns="36000" rIns="0" bIns="3600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Aktivni korisnici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839098" y="692077"/>
            <a:ext cx="594360" cy="100027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Rizik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491545" y="692077"/>
            <a:ext cx="594360" cy="100027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nl-NL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Kontrola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839098" y="1246130"/>
            <a:ext cx="594360" cy="100027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Test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491545" y="1225020"/>
            <a:ext cx="594360" cy="184666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Obrazac za inteli</a:t>
            </a:r>
            <a:r>
              <a:rPr lang="en-US" sz="6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r-Latn-CS" sz="6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gentnu pretragu</a:t>
            </a:r>
            <a:endParaRPr lang="en-GB" sz="6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858148" y="1785926"/>
            <a:ext cx="594360" cy="276999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pl-PL" sz="6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Pitanje za obrazac za inteligentnu pretragu</a:t>
            </a:r>
          </a:p>
        </p:txBody>
      </p:sp>
    </p:spTree>
    <p:extLst>
      <p:ext uri="{BB962C8B-B14F-4D97-AF65-F5344CB8AC3E}">
        <p14:creationId xmlns="" xmlns:p14="http://schemas.microsoft.com/office/powerpoint/2010/main" val="182944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Metin kutusu 4"/>
          <p:cNvSpPr txBox="1"/>
          <p:nvPr/>
        </p:nvSpPr>
        <p:spPr>
          <a:xfrm>
            <a:off x="0" y="40466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spc="-1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Grup</a:t>
            </a:r>
            <a:r>
              <a:rPr lang="sr-Latn-CS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 korisnika</a:t>
            </a:r>
            <a:r>
              <a:rPr lang="tr-TR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sr-Latn-CS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Izvršni rukovodilac revizije</a:t>
            </a:r>
            <a:endParaRPr lang="tr-TR" sz="3600" spc="-1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7088"/>
            <a:ext cx="8892480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61881" y="1890702"/>
            <a:ext cx="571504" cy="2308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sr-Latn-CS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Revizor</a:t>
            </a:r>
            <a:endParaRPr lang="en-GB" sz="9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4348" y="1893234"/>
            <a:ext cx="591829" cy="230832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en-US" sz="9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Jedinice</a:t>
            </a:r>
            <a:r>
              <a:rPr lang="sr-Latn-CS" sz="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9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44" y="2643182"/>
            <a:ext cx="492443" cy="230832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en-GB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Proces</a:t>
            </a:r>
            <a:endParaRPr lang="en-GB" sz="9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4348" y="2621157"/>
            <a:ext cx="619129" cy="307777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US" sz="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Resursi za reviziju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576367" y="1909709"/>
            <a:ext cx="594360" cy="10002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Period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33598" y="1900171"/>
            <a:ext cx="594360" cy="200055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Procena makro rizika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571604" y="2638378"/>
            <a:ext cx="594360" cy="10002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Paket za reviziju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24051" y="2643141"/>
            <a:ext cx="594360" cy="10002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Strategija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576374" y="3357562"/>
            <a:ext cx="594360" cy="10002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Plan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33598" y="3359221"/>
            <a:ext cx="594360" cy="10002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Program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576367" y="4090994"/>
            <a:ext cx="594360" cy="200055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Neplanirana </a:t>
            </a:r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revizija</a:t>
            </a:r>
            <a:endParaRPr lang="sr-Latn-CS" sz="65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7594" y="1612028"/>
            <a:ext cx="1407758" cy="2539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sr-Latn-CS" sz="100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Revizorski univerzum </a:t>
            </a:r>
            <a:endParaRPr lang="sr-Latn-CS" sz="10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573162" y="1635112"/>
            <a:ext cx="1284326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sr-Latn-CS" sz="9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Administrativni poslovi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083590" y="1635112"/>
            <a:ext cx="1047082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en-US" sz="9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Aktivnosti revizije</a:t>
            </a:r>
            <a:endParaRPr lang="sr-Latn-CS" sz="900" smtClean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572000" y="1635112"/>
            <a:ext cx="1285884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sz="9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Izveštavanje i praćenje</a:t>
            </a:r>
            <a:endParaRPr lang="sr-Latn-CS" sz="9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072198" y="1635112"/>
            <a:ext cx="771365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sr-Latn-CS" sz="9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Opšti podaci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556527" y="1635112"/>
            <a:ext cx="856696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sr-Latn-CS" sz="900" smtClean="0">
                <a:solidFill>
                  <a:srgbClr val="28C6AC"/>
                </a:solidFill>
                <a:latin typeface="Times New Roman" pitchFamily="18" charset="0"/>
                <a:cs typeface="Times New Roman" pitchFamily="18" charset="0"/>
              </a:rPr>
              <a:t>Biblioteka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087043" y="1914491"/>
            <a:ext cx="594360" cy="1000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Početak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744274" y="1914513"/>
            <a:ext cx="594360" cy="1000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Plan angažovanja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082280" y="2657430"/>
            <a:ext cx="1090622" cy="1000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Preliminarna studija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087050" y="3362314"/>
            <a:ext cx="594360" cy="20005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Matrica kontrole rizika 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744274" y="3363973"/>
            <a:ext cx="594360" cy="1000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Program rada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087043" y="4114791"/>
            <a:ext cx="594360" cy="1000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Rad na terenu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600578" y="1890645"/>
            <a:ext cx="594360" cy="100027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Deljenje nalaza 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253025" y="1890645"/>
            <a:ext cx="594360" cy="300082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nl-NL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Komentar lica koje je predmet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600578" y="2614604"/>
            <a:ext cx="594360" cy="100027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Mišljenje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253025" y="2614604"/>
            <a:ext cx="594360" cy="100027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Konačni izveštaj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600577" y="3352799"/>
            <a:ext cx="594360" cy="200055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Procena</a:t>
            </a:r>
            <a:r>
              <a:rPr lang="en-US" sz="6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kontrolnog</a:t>
            </a:r>
            <a:r>
              <a:rPr lang="en-US" sz="6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rizika</a:t>
            </a:r>
            <a:r>
              <a:rPr lang="en-US" sz="6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65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253024" y="3352799"/>
            <a:ext cx="594360" cy="200055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Pronalaženje angažovanja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600577" y="4090964"/>
            <a:ext cx="594360" cy="200055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Naknadne aktivnosti 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253024" y="4086199"/>
            <a:ext cx="594360" cy="200055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Procena preostalog rizika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148646" y="1893733"/>
            <a:ext cx="519125" cy="180425"/>
          </a:xfrm>
          <a:prstGeom prst="rect">
            <a:avLst/>
          </a:prstGeom>
          <a:solidFill>
            <a:srgbClr val="854090"/>
          </a:solidFill>
        </p:spPr>
        <p:txBody>
          <a:bodyPr wrap="square" lIns="36000" tIns="36000" rIns="36000" bIns="36000">
            <a:spAutoFit/>
          </a:bodyPr>
          <a:lstStyle/>
          <a:p>
            <a:r>
              <a:rPr lang="sr-Latn-CS" sz="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Parametri </a:t>
            </a:r>
            <a:endParaRPr lang="en-GB" sz="7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791588" y="1889114"/>
            <a:ext cx="547444" cy="180425"/>
          </a:xfrm>
          <a:prstGeom prst="rect">
            <a:avLst/>
          </a:prstGeom>
          <a:solidFill>
            <a:srgbClr val="854090"/>
          </a:solidFill>
        </p:spPr>
        <p:txBody>
          <a:bodyPr wrap="square" lIns="0" tIns="36000" rIns="0" bIns="36000">
            <a:spAutoFit/>
          </a:bodyPr>
          <a:lstStyle/>
          <a:p>
            <a:r>
              <a:rPr lang="en-US" sz="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Kalendar</a:t>
            </a:r>
            <a:endParaRPr lang="en-GB" sz="7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116896" y="2626027"/>
            <a:ext cx="571504" cy="172731"/>
          </a:xfrm>
          <a:prstGeom prst="rect">
            <a:avLst/>
          </a:prstGeom>
          <a:solidFill>
            <a:srgbClr val="854090"/>
          </a:solidFill>
        </p:spPr>
        <p:txBody>
          <a:bodyPr wrap="square" lIns="0" tIns="36000" rIns="0" bIns="3600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Aktivni korisnici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617823" y="1903402"/>
            <a:ext cx="594360" cy="107722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Rizik</a:t>
            </a:r>
            <a:endParaRPr lang="en-GB" sz="7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270270" y="1903402"/>
            <a:ext cx="594360" cy="107722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nl-NL" sz="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Kontrola</a:t>
            </a:r>
            <a:endParaRPr lang="en-GB" sz="7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617823" y="2592854"/>
            <a:ext cx="594360" cy="107722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Test</a:t>
            </a:r>
            <a:endParaRPr lang="en-GB" sz="7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270270" y="2571744"/>
            <a:ext cx="594360" cy="323165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Obrazac za </a:t>
            </a:r>
            <a:r>
              <a:rPr lang="sr-Latn-CS" sz="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inteligentnu </a:t>
            </a:r>
            <a:r>
              <a:rPr lang="sr-Latn-CS" sz="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pretragu</a:t>
            </a:r>
            <a:endParaRPr lang="en-GB" sz="7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611473" y="3355303"/>
            <a:ext cx="594360" cy="276999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pl-PL" sz="6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Pitanje za obrazac za inteligentnu pretragu</a:t>
            </a:r>
          </a:p>
        </p:txBody>
      </p:sp>
    </p:spTree>
    <p:extLst>
      <p:ext uri="{BB962C8B-B14F-4D97-AF65-F5344CB8AC3E}">
        <p14:creationId xmlns="" xmlns:p14="http://schemas.microsoft.com/office/powerpoint/2010/main" val="343974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Metin kutusu 4"/>
          <p:cNvSpPr txBox="1"/>
          <p:nvPr/>
        </p:nvSpPr>
        <p:spPr>
          <a:xfrm>
            <a:off x="1187624" y="404664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Grupe korisnika</a:t>
            </a:r>
            <a:r>
              <a:rPr lang="tr-TR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sr-Latn-CS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interni revizori</a:t>
            </a:r>
            <a:endParaRPr lang="en-US" sz="36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68" y="1700808"/>
            <a:ext cx="9036496" cy="386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7594" y="2247892"/>
            <a:ext cx="571504" cy="2308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sr-Latn-CS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Revizor</a:t>
            </a:r>
            <a:endParaRPr lang="en-GB" sz="9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061" y="2250424"/>
            <a:ext cx="591829" cy="230832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en-US" sz="9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Jedinice</a:t>
            </a:r>
            <a:r>
              <a:rPr lang="sr-Latn-CS" sz="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9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357" y="3000372"/>
            <a:ext cx="492443" cy="230832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en-GB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Proces</a:t>
            </a:r>
            <a:endParaRPr lang="en-GB" sz="9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0061" y="2978347"/>
            <a:ext cx="619129" cy="307777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US" sz="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Resursi za reviziju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71604" y="2262196"/>
            <a:ext cx="594360" cy="10002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Period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28835" y="2252658"/>
            <a:ext cx="594360" cy="200055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Procena makro rizika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66841" y="2995568"/>
            <a:ext cx="594360" cy="10002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Paket za reviziju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19288" y="3000331"/>
            <a:ext cx="594360" cy="10002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Strategija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71611" y="3743300"/>
            <a:ext cx="594360" cy="10002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Plan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28835" y="3744959"/>
            <a:ext cx="594360" cy="10002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Program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194" y="1964456"/>
            <a:ext cx="1407758" cy="2539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sr-Latn-CS" sz="100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Revizorski univerzum </a:t>
            </a:r>
            <a:endParaRPr lang="sr-Latn-CS" sz="10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573162" y="1987540"/>
            <a:ext cx="1284326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sr-Latn-CS" sz="9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Administrativni poslovi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090824" y="1987540"/>
            <a:ext cx="1047082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en-US" sz="9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Aktivnosti revizije</a:t>
            </a:r>
            <a:endParaRPr lang="sr-Latn-CS" sz="900" smtClean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637088" y="1987540"/>
            <a:ext cx="1285884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sz="9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Izveštavanje i praćenje</a:t>
            </a:r>
            <a:endParaRPr lang="sr-Latn-CS" sz="9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86651" y="1987540"/>
            <a:ext cx="771365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sr-Latn-CS" sz="9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Opšti podaci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683527" y="1987540"/>
            <a:ext cx="856696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sr-Latn-CS" sz="900" smtClean="0">
                <a:solidFill>
                  <a:srgbClr val="28C6AC"/>
                </a:solidFill>
                <a:latin typeface="Times New Roman" pitchFamily="18" charset="0"/>
                <a:cs typeface="Times New Roman" pitchFamily="18" charset="0"/>
              </a:rPr>
              <a:t>Biblioteka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110858" y="2257392"/>
            <a:ext cx="594360" cy="1000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Početak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68089" y="2257414"/>
            <a:ext cx="594360" cy="1000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Plan angažovanja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106095" y="3000331"/>
            <a:ext cx="1090622" cy="1000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Preliminarna studija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110865" y="3729011"/>
            <a:ext cx="594360" cy="20005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Matrica kontrole rizika 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768089" y="3738567"/>
            <a:ext cx="594360" cy="1000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Program rada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110858" y="4471981"/>
            <a:ext cx="594360" cy="1000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Rad na terenu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652965" y="2257354"/>
            <a:ext cx="594360" cy="100027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Deljenje nalaza 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5412" y="2257354"/>
            <a:ext cx="594360" cy="300082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nl-NL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Komentar lica koje je predmet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652965" y="2981313"/>
            <a:ext cx="594360" cy="100027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Mišljenje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305412" y="2981313"/>
            <a:ext cx="594360" cy="100027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Konačni izveštaj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652964" y="3719508"/>
            <a:ext cx="594360" cy="200055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Procena</a:t>
            </a:r>
            <a:r>
              <a:rPr lang="en-US" sz="6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kontrolnog</a:t>
            </a:r>
            <a:r>
              <a:rPr lang="en-US" sz="6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rizika</a:t>
            </a:r>
            <a:r>
              <a:rPr lang="en-US" sz="6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65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305411" y="3719508"/>
            <a:ext cx="594360" cy="200055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Naknadne aktivnosti 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652964" y="4457673"/>
            <a:ext cx="594360" cy="200055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Procena preostalog rizika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189674" y="2254793"/>
            <a:ext cx="547444" cy="180425"/>
          </a:xfrm>
          <a:prstGeom prst="rect">
            <a:avLst/>
          </a:prstGeom>
          <a:solidFill>
            <a:srgbClr val="854090"/>
          </a:solidFill>
        </p:spPr>
        <p:txBody>
          <a:bodyPr wrap="square" lIns="0" tIns="36000" rIns="0" bIns="36000">
            <a:spAutoFit/>
          </a:bodyPr>
          <a:lstStyle/>
          <a:p>
            <a:r>
              <a:rPr lang="en-US" sz="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Kalendar</a:t>
            </a:r>
            <a:endParaRPr lang="en-GB" sz="7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715272" y="2252554"/>
            <a:ext cx="594360" cy="107722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Rizik</a:t>
            </a:r>
            <a:endParaRPr lang="en-GB" sz="7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374069" y="2252554"/>
            <a:ext cx="594360" cy="107722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nl-NL" sz="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Kontrola</a:t>
            </a:r>
            <a:endParaRPr lang="en-GB" sz="7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715272" y="3007094"/>
            <a:ext cx="594360" cy="107722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Test</a:t>
            </a:r>
            <a:endParaRPr lang="en-GB" sz="7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374069" y="2985984"/>
            <a:ext cx="594360" cy="323165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Obrazac za </a:t>
            </a:r>
            <a:r>
              <a:rPr lang="sr-Latn-CS" sz="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inteligentnu </a:t>
            </a:r>
            <a:r>
              <a:rPr lang="sr-Latn-CS" sz="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pretragu</a:t>
            </a:r>
            <a:endParaRPr lang="en-GB" sz="7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708922" y="3737793"/>
            <a:ext cx="594360" cy="276999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pl-PL" sz="6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Pitanje za obrazac za inteligentnu pretragu</a:t>
            </a:r>
          </a:p>
        </p:txBody>
      </p:sp>
    </p:spTree>
    <p:extLst>
      <p:ext uri="{BB962C8B-B14F-4D97-AF65-F5344CB8AC3E}">
        <p14:creationId xmlns="" xmlns:p14="http://schemas.microsoft.com/office/powerpoint/2010/main" val="29542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825"/>
            <a:ext cx="2771775" cy="34563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196752"/>
            <a:ext cx="5294264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Düz Ok Bağlayıcısı 2"/>
          <p:cNvCxnSpPr/>
          <p:nvPr/>
        </p:nvCxnSpPr>
        <p:spPr>
          <a:xfrm flipV="1">
            <a:off x="1681758" y="2338983"/>
            <a:ext cx="1810122" cy="1090017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ağ Ok 7"/>
          <p:cNvSpPr/>
          <p:nvPr/>
        </p:nvSpPr>
        <p:spPr>
          <a:xfrm>
            <a:off x="683568" y="5445224"/>
            <a:ext cx="7528126" cy="1224136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0" name="Yuvarlatılmış Dikdörtgen 9"/>
          <p:cNvSpPr/>
          <p:nvPr/>
        </p:nvSpPr>
        <p:spPr>
          <a:xfrm>
            <a:off x="1069690" y="57692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Revizorski univerzum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Yuvarlatılmış Dikdörtgen 10"/>
          <p:cNvSpPr/>
          <p:nvPr/>
        </p:nvSpPr>
        <p:spPr>
          <a:xfrm>
            <a:off x="2843808" y="5769260"/>
            <a:ext cx="15841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1400" b="1" smtClean="0">
                <a:latin typeface="Arial" panose="020B0604020202020204" pitchFamily="34" charset="0"/>
                <a:cs typeface="Arial" panose="020B0604020202020204" pitchFamily="34" charset="0"/>
              </a:rPr>
              <a:t>Procena makro rizika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Yuvarlatılmış Dikdörtgen 11"/>
          <p:cNvSpPr/>
          <p:nvPr/>
        </p:nvSpPr>
        <p:spPr>
          <a:xfrm>
            <a:off x="4932040" y="57692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Paket za reviziju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Yuvarlatılmış Dikdörtgen 12"/>
          <p:cNvSpPr/>
          <p:nvPr/>
        </p:nvSpPr>
        <p:spPr>
          <a:xfrm>
            <a:off x="6444208" y="5770402"/>
            <a:ext cx="115212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Yukarı Ok 13"/>
          <p:cNvSpPr/>
          <p:nvPr/>
        </p:nvSpPr>
        <p:spPr>
          <a:xfrm>
            <a:off x="1393726" y="5306356"/>
            <a:ext cx="576064" cy="36004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Başlık 1"/>
          <p:cNvSpPr txBox="1">
            <a:spLocks/>
          </p:cNvSpPr>
          <p:nvPr/>
        </p:nvSpPr>
        <p:spPr>
          <a:xfrm>
            <a:off x="769343" y="332656"/>
            <a:ext cx="7772400" cy="5760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sr-Latn-CS" sz="3600" b="1" smtClean="0">
                <a:effectLst/>
              </a:rPr>
              <a:t>Procena rizika pomoću</a:t>
            </a:r>
            <a:r>
              <a:rPr lang="tr-TR" sz="3600" b="1" smtClean="0">
                <a:effectLst/>
              </a:rPr>
              <a:t> </a:t>
            </a:r>
            <a:r>
              <a:rPr lang="tr-TR" sz="3600" b="1" dirty="0" err="1" smtClean="0">
                <a:effectLst/>
              </a:rPr>
              <a:t>IcDen</a:t>
            </a:r>
            <a:endParaRPr lang="en-US" sz="3200" b="1" dirty="0">
              <a:effectLst/>
            </a:endParaRPr>
          </a:p>
        </p:txBody>
      </p:sp>
      <p:sp>
        <p:nvSpPr>
          <p:cNvPr id="17" name="Başlık 1"/>
          <p:cNvSpPr txBox="1">
            <a:spLocks/>
          </p:cNvSpPr>
          <p:nvPr/>
        </p:nvSpPr>
        <p:spPr>
          <a:xfrm>
            <a:off x="571472" y="908719"/>
            <a:ext cx="2643206" cy="5760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sr-Latn-CS" sz="1800" b="1" dirty="0" smtClean="0">
                <a:effectLst/>
                <a:latin typeface="+mj-lt"/>
              </a:rPr>
              <a:t>Revizorski univerzum</a:t>
            </a:r>
            <a:endParaRPr lang="en-US" sz="1800" b="1" dirty="0">
              <a:effectLst/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14348" y="2155559"/>
            <a:ext cx="857256" cy="246221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sr-Latn-CS" sz="1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Revizor</a:t>
            </a:r>
            <a:endParaRPr lang="en-GB" sz="1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14302" y="2155559"/>
            <a:ext cx="957474" cy="246221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US" sz="1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Jedinice</a:t>
            </a:r>
            <a:r>
              <a:rPr lang="sr-Latn-CS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14348" y="3165273"/>
            <a:ext cx="791564" cy="246221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GB" sz="1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Proces</a:t>
            </a:r>
            <a:endParaRPr lang="en-GB" sz="1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928794" y="3214686"/>
            <a:ext cx="928694" cy="40011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US" sz="1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Resursi za reviziju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42910" y="1857364"/>
            <a:ext cx="1590500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sr-Latn-CS" sz="120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Revizorski univerzum </a:t>
            </a:r>
            <a:endParaRPr lang="sr-Latn-CS" sz="12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979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92696"/>
            <a:ext cx="2771775" cy="43924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48681"/>
            <a:ext cx="5328593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Düz Ok Bağlayıcısı 5"/>
          <p:cNvCxnSpPr/>
          <p:nvPr/>
        </p:nvCxnSpPr>
        <p:spPr>
          <a:xfrm flipV="1">
            <a:off x="1907704" y="752475"/>
            <a:ext cx="1521296" cy="718619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ağ Ok 8"/>
          <p:cNvSpPr/>
          <p:nvPr/>
        </p:nvSpPr>
        <p:spPr>
          <a:xfrm>
            <a:off x="683568" y="5445224"/>
            <a:ext cx="7528126" cy="1224136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0" name="Yuvarlatılmış Dikdörtgen 9"/>
          <p:cNvSpPr/>
          <p:nvPr/>
        </p:nvSpPr>
        <p:spPr>
          <a:xfrm>
            <a:off x="1069690" y="57692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Revizorski univerzum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Yuvarlatılmış Dikdörtgen 10"/>
          <p:cNvSpPr/>
          <p:nvPr/>
        </p:nvSpPr>
        <p:spPr>
          <a:xfrm>
            <a:off x="2843808" y="5769260"/>
            <a:ext cx="15841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1400" b="1" smtClean="0">
                <a:latin typeface="Arial" panose="020B0604020202020204" pitchFamily="34" charset="0"/>
                <a:cs typeface="Arial" panose="020B0604020202020204" pitchFamily="34" charset="0"/>
              </a:rPr>
              <a:t>Procena makro rizika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Yuvarlatılmış Dikdörtgen 11"/>
          <p:cNvSpPr/>
          <p:nvPr/>
        </p:nvSpPr>
        <p:spPr>
          <a:xfrm>
            <a:off x="4932040" y="57692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Paket za reviziju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Yuvarlatılmış Dikdörtgen 12"/>
          <p:cNvSpPr/>
          <p:nvPr/>
        </p:nvSpPr>
        <p:spPr>
          <a:xfrm>
            <a:off x="6444208" y="5770402"/>
            <a:ext cx="115212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Yukarı Ok 13"/>
          <p:cNvSpPr/>
          <p:nvPr/>
        </p:nvSpPr>
        <p:spPr>
          <a:xfrm>
            <a:off x="3275856" y="5306356"/>
            <a:ext cx="576064" cy="36004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Başlık 1"/>
          <p:cNvSpPr txBox="1">
            <a:spLocks/>
          </p:cNvSpPr>
          <p:nvPr/>
        </p:nvSpPr>
        <p:spPr>
          <a:xfrm>
            <a:off x="507256" y="164680"/>
            <a:ext cx="2696591" cy="4320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sr-Latn-CS" sz="1400" b="1" smtClean="0">
                <a:effectLst/>
                <a:latin typeface="+mj-lt"/>
              </a:rPr>
              <a:t>Procena makro rizika</a:t>
            </a:r>
            <a:endParaRPr lang="en-US" sz="1400" b="1" dirty="0">
              <a:effectLst/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0303" y="987408"/>
            <a:ext cx="1097280" cy="18466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Period revizije</a:t>
            </a:r>
            <a:endParaRPr lang="en-GB" sz="1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500166" y="977870"/>
            <a:ext cx="714380" cy="338554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11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Procena makro rizika</a:t>
            </a:r>
            <a:endParaRPr lang="en-GB" sz="11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19055" y="2024055"/>
            <a:ext cx="1097280" cy="18466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Paket za reviziju</a:t>
            </a:r>
            <a:endParaRPr lang="en-GB" sz="1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00166" y="2000240"/>
            <a:ext cx="1097280" cy="18466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Strategija revizije</a:t>
            </a:r>
            <a:endParaRPr lang="en-GB" sz="1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11899" y="3060195"/>
            <a:ext cx="1097280" cy="18466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Plan revizije</a:t>
            </a:r>
            <a:endParaRPr lang="en-GB" sz="1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00166" y="3055420"/>
            <a:ext cx="1097280" cy="18466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Program revizije</a:t>
            </a:r>
            <a:endParaRPr lang="en-GB" sz="1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1891" y="4095240"/>
            <a:ext cx="1097280" cy="18466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Neplanirana </a:t>
            </a:r>
            <a:r>
              <a:rPr lang="sr-Latn-C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revizij</a:t>
            </a:r>
            <a:r>
              <a:rPr lang="en-U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GB" sz="1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58716" y="653388"/>
            <a:ext cx="2141582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sr-Latn-CS" sz="12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Administrativni poslovi</a:t>
            </a:r>
          </a:p>
        </p:txBody>
      </p:sp>
    </p:spTree>
    <p:extLst>
      <p:ext uri="{BB962C8B-B14F-4D97-AF65-F5344CB8AC3E}">
        <p14:creationId xmlns="" xmlns:p14="http://schemas.microsoft.com/office/powerpoint/2010/main" val="298651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248" y="3789040"/>
            <a:ext cx="7398073" cy="175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38" y="260648"/>
            <a:ext cx="3137326" cy="34563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Düz Ok Bağlayıcısı 7"/>
          <p:cNvCxnSpPr/>
          <p:nvPr/>
        </p:nvCxnSpPr>
        <p:spPr>
          <a:xfrm>
            <a:off x="1115616" y="1988840"/>
            <a:ext cx="2808312" cy="2088232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Başlık 1"/>
          <p:cNvSpPr txBox="1">
            <a:spLocks/>
          </p:cNvSpPr>
          <p:nvPr/>
        </p:nvSpPr>
        <p:spPr>
          <a:xfrm>
            <a:off x="4572000" y="908718"/>
            <a:ext cx="2880320" cy="5760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sr-Latn-CS" sz="1800" b="1" dirty="0" smtClean="0">
                <a:effectLst/>
                <a:latin typeface="+mj-lt"/>
              </a:rPr>
              <a:t>Paket za reviziju</a:t>
            </a:r>
            <a:endParaRPr lang="en-US" sz="1800" b="1" dirty="0">
              <a:effectLst/>
              <a:latin typeface="+mj-lt"/>
            </a:endParaRPr>
          </a:p>
        </p:txBody>
      </p:sp>
      <p:sp>
        <p:nvSpPr>
          <p:cNvPr id="11" name="Yukarı Ok 10"/>
          <p:cNvSpPr/>
          <p:nvPr/>
        </p:nvSpPr>
        <p:spPr>
          <a:xfrm>
            <a:off x="5180447" y="5265204"/>
            <a:ext cx="576064" cy="36004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Ok 11"/>
          <p:cNvSpPr/>
          <p:nvPr/>
        </p:nvSpPr>
        <p:spPr>
          <a:xfrm>
            <a:off x="683568" y="5445224"/>
            <a:ext cx="7528126" cy="1224136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3" name="Yuvarlatılmış Dikdörtgen 12"/>
          <p:cNvSpPr/>
          <p:nvPr/>
        </p:nvSpPr>
        <p:spPr>
          <a:xfrm>
            <a:off x="4932040" y="57692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Paket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C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reviziju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Yuvarlatılmış Dikdörtgen 13"/>
          <p:cNvSpPr/>
          <p:nvPr/>
        </p:nvSpPr>
        <p:spPr>
          <a:xfrm>
            <a:off x="6444208" y="5770402"/>
            <a:ext cx="115212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Yuvarlatılmış Dikdörtgen 14"/>
          <p:cNvSpPr/>
          <p:nvPr/>
        </p:nvSpPr>
        <p:spPr>
          <a:xfrm>
            <a:off x="1069690" y="57692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Revizorski univerzum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Yuvarlatılmış Dikdörtgen 15"/>
          <p:cNvSpPr/>
          <p:nvPr/>
        </p:nvSpPr>
        <p:spPr>
          <a:xfrm>
            <a:off x="2843808" y="5769260"/>
            <a:ext cx="15841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smtClean="0">
                <a:latin typeface="Arial" panose="020B0604020202020204" pitchFamily="34" charset="0"/>
                <a:cs typeface="Arial" panose="020B0604020202020204" pitchFamily="34" charset="0"/>
              </a:rPr>
              <a:t>Procena makro rizika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0034" y="493692"/>
            <a:ext cx="1097280" cy="18466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Period revizije</a:t>
            </a:r>
            <a:endParaRPr lang="en-GB" sz="1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792268" y="503204"/>
            <a:ext cx="1285884" cy="16927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11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Procena makro rizika</a:t>
            </a:r>
            <a:endParaRPr lang="en-GB" sz="11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08786" y="1323960"/>
            <a:ext cx="1097280" cy="18466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Paket za reviziju</a:t>
            </a:r>
            <a:endParaRPr lang="en-GB" sz="1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831646" y="1323960"/>
            <a:ext cx="1097280" cy="18466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Strategija revizije</a:t>
            </a:r>
            <a:endParaRPr lang="en-GB" sz="1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28596" y="2130416"/>
            <a:ext cx="928694" cy="18466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Plan revizije</a:t>
            </a:r>
            <a:endParaRPr lang="en-GB" sz="1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825606" y="2128314"/>
            <a:ext cx="1097280" cy="18466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Program revizije</a:t>
            </a:r>
            <a:endParaRPr lang="en-GB" sz="1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47646" y="2945882"/>
            <a:ext cx="1254134" cy="18466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Neplanirana </a:t>
            </a:r>
            <a:r>
              <a:rPr lang="sr-Latn-C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revizij</a:t>
            </a:r>
            <a:r>
              <a:rPr lang="en-U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GB" sz="1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28596" y="151605"/>
            <a:ext cx="2643206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sr-Latn-CS" sz="12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Administrativni poslovi</a:t>
            </a:r>
          </a:p>
        </p:txBody>
      </p:sp>
    </p:spTree>
    <p:extLst>
      <p:ext uri="{BB962C8B-B14F-4D97-AF65-F5344CB8AC3E}">
        <p14:creationId xmlns="" xmlns:p14="http://schemas.microsoft.com/office/powerpoint/2010/main" val="411573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356992"/>
            <a:ext cx="9144000" cy="1648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aşlık 1"/>
          <p:cNvSpPr txBox="1">
            <a:spLocks/>
          </p:cNvSpPr>
          <p:nvPr/>
        </p:nvSpPr>
        <p:spPr>
          <a:xfrm>
            <a:off x="4572000" y="908718"/>
            <a:ext cx="2880320" cy="5760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effectLst/>
                <a:latin typeface="+mj-lt"/>
              </a:rPr>
              <a:t>Program </a:t>
            </a:r>
            <a:r>
              <a:rPr lang="sr-Latn-CS" sz="1800" b="1" dirty="0" smtClean="0">
                <a:effectLst/>
                <a:latin typeface="+mj-lt"/>
              </a:rPr>
              <a:t>revizije</a:t>
            </a:r>
            <a:endParaRPr lang="en-US" sz="1800" b="1" dirty="0">
              <a:effectLst/>
              <a:latin typeface="+mj-lt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2656"/>
            <a:ext cx="3137326" cy="28083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Düz Ok Bağlayıcısı 7"/>
          <p:cNvCxnSpPr/>
          <p:nvPr/>
        </p:nvCxnSpPr>
        <p:spPr>
          <a:xfrm>
            <a:off x="1979712" y="1988840"/>
            <a:ext cx="1872208" cy="1296144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ağ Ok 9"/>
          <p:cNvSpPr/>
          <p:nvPr/>
        </p:nvSpPr>
        <p:spPr>
          <a:xfrm>
            <a:off x="683568" y="5445224"/>
            <a:ext cx="7528126" cy="1224136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1" name="Yuvarlatılmış Dikdörtgen 10"/>
          <p:cNvSpPr/>
          <p:nvPr/>
        </p:nvSpPr>
        <p:spPr>
          <a:xfrm>
            <a:off x="4932040" y="57692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Paket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C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reviziju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Yuvarlatılmış Dikdörtgen 11"/>
          <p:cNvSpPr/>
          <p:nvPr/>
        </p:nvSpPr>
        <p:spPr>
          <a:xfrm>
            <a:off x="6444208" y="5770402"/>
            <a:ext cx="115212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Yuvarlatılmış Dikdörtgen 12"/>
          <p:cNvSpPr/>
          <p:nvPr/>
        </p:nvSpPr>
        <p:spPr>
          <a:xfrm>
            <a:off x="1069690" y="57692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Revizorski univerzum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Yuvarlatılmış Dikdörtgen 13"/>
          <p:cNvSpPr/>
          <p:nvPr/>
        </p:nvSpPr>
        <p:spPr>
          <a:xfrm>
            <a:off x="2843808" y="5769260"/>
            <a:ext cx="15841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smtClean="0">
                <a:latin typeface="Arial" panose="020B0604020202020204" pitchFamily="34" charset="0"/>
                <a:cs typeface="Arial" panose="020B0604020202020204" pitchFamily="34" charset="0"/>
              </a:rPr>
              <a:t>Procena makro rizika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Yukarı Ok 14"/>
          <p:cNvSpPr/>
          <p:nvPr/>
        </p:nvSpPr>
        <p:spPr>
          <a:xfrm>
            <a:off x="6732240" y="5294895"/>
            <a:ext cx="576064" cy="36004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403196" y="525442"/>
            <a:ext cx="1097280" cy="18466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Period revizije</a:t>
            </a:r>
            <a:endParaRPr lang="en-GB" sz="1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695430" y="534954"/>
            <a:ext cx="1285884" cy="16927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11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Procena makro rizika</a:t>
            </a:r>
            <a:endParaRPr lang="en-GB" sz="11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11948" y="1182672"/>
            <a:ext cx="1097280" cy="18466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Paket za reviziju</a:t>
            </a:r>
            <a:endParaRPr lang="en-GB" sz="1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734808" y="1182672"/>
            <a:ext cx="1097280" cy="18466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Strategija revizije</a:t>
            </a:r>
            <a:endParaRPr lang="en-GB" sz="1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31758" y="1846766"/>
            <a:ext cx="928694" cy="18466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Plan revizije</a:t>
            </a:r>
            <a:endParaRPr lang="en-GB" sz="1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728768" y="1844664"/>
            <a:ext cx="1097280" cy="18466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Program revizije</a:t>
            </a:r>
            <a:endParaRPr lang="en-GB" sz="1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44458" y="2500306"/>
            <a:ext cx="1254134" cy="18466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Neplanirana </a:t>
            </a:r>
            <a:r>
              <a:rPr lang="sr-Latn-C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revizij</a:t>
            </a:r>
            <a:r>
              <a:rPr lang="en-U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GB" sz="1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58716" y="187302"/>
            <a:ext cx="2570210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sr-Latn-CS" sz="12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Administrativni poslovi</a:t>
            </a:r>
          </a:p>
        </p:txBody>
      </p:sp>
    </p:spTree>
    <p:extLst>
      <p:ext uri="{BB962C8B-B14F-4D97-AF65-F5344CB8AC3E}">
        <p14:creationId xmlns="" xmlns:p14="http://schemas.microsoft.com/office/powerpoint/2010/main" val="257917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2809875" cy="43924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aşlık 1"/>
          <p:cNvSpPr txBox="1">
            <a:spLocks/>
          </p:cNvSpPr>
          <p:nvPr/>
        </p:nvSpPr>
        <p:spPr>
          <a:xfrm>
            <a:off x="3286116" y="332654"/>
            <a:ext cx="5571142" cy="5760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dirty="0" err="1" smtClean="0">
                <a:effectLst/>
                <a:latin typeface="+mj-lt"/>
              </a:rPr>
              <a:t>Aktivnosti</a:t>
            </a:r>
            <a:r>
              <a:rPr lang="en-US" sz="1800" b="1" dirty="0" smtClean="0">
                <a:effectLst/>
                <a:latin typeface="+mj-lt"/>
              </a:rPr>
              <a:t> </a:t>
            </a:r>
            <a:r>
              <a:rPr lang="sr-Latn-CS" sz="1800" b="1" dirty="0" smtClean="0">
                <a:effectLst/>
                <a:latin typeface="+mj-lt"/>
              </a:rPr>
              <a:t>revizije </a:t>
            </a:r>
            <a:r>
              <a:rPr lang="tr-TR" sz="1800" b="1" dirty="0" smtClean="0">
                <a:effectLst/>
                <a:latin typeface="+mj-lt"/>
              </a:rPr>
              <a:t>– </a:t>
            </a:r>
            <a:r>
              <a:rPr lang="tr-TR" sz="1600" b="1" dirty="0" smtClean="0">
                <a:effectLst/>
                <a:latin typeface="+mj-lt"/>
              </a:rPr>
              <a:t>Matrica kontrole rizika</a:t>
            </a:r>
            <a:endParaRPr lang="en-US" sz="1600" b="1" dirty="0">
              <a:effectLst/>
              <a:latin typeface="+mj-l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651" y="1035551"/>
            <a:ext cx="5615607" cy="2050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Düz Ok Bağlayıcısı 6"/>
          <p:cNvCxnSpPr/>
          <p:nvPr/>
        </p:nvCxnSpPr>
        <p:spPr>
          <a:xfrm flipV="1">
            <a:off x="1115616" y="1700808"/>
            <a:ext cx="2736304" cy="1278960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ağ Ok 8"/>
          <p:cNvSpPr/>
          <p:nvPr/>
        </p:nvSpPr>
        <p:spPr>
          <a:xfrm>
            <a:off x="827584" y="5157192"/>
            <a:ext cx="7524356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Yuvarlatılmış Dikdörtgen 9"/>
          <p:cNvSpPr/>
          <p:nvPr/>
        </p:nvSpPr>
        <p:spPr>
          <a:xfrm>
            <a:off x="1191577" y="5337212"/>
            <a:ext cx="1308112" cy="5649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Preliminar</a:t>
            </a:r>
            <a:r>
              <a:rPr lang="sr-Latn-CS" sz="1400" smtClean="0">
                <a:latin typeface="Arial" panose="020B0604020202020204" pitchFamily="34" charset="0"/>
                <a:cs typeface="Arial" panose="020B0604020202020204" pitchFamily="34" charset="0"/>
              </a:rPr>
              <a:t>na studija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Yuvarlatılmış Dikdörtgen 10"/>
          <p:cNvSpPr/>
          <p:nvPr/>
        </p:nvSpPr>
        <p:spPr>
          <a:xfrm>
            <a:off x="2499689" y="5337212"/>
            <a:ext cx="1404156" cy="5649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smtClean="0">
                <a:latin typeface="Arial" panose="020B0604020202020204" pitchFamily="34" charset="0"/>
                <a:cs typeface="Arial" panose="020B0604020202020204" pitchFamily="34" charset="0"/>
              </a:rPr>
              <a:t>Matrica kontrole rizika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Yuvarlatılmış Dikdörtgen 11"/>
          <p:cNvSpPr/>
          <p:nvPr/>
        </p:nvSpPr>
        <p:spPr>
          <a:xfrm>
            <a:off x="4091294" y="5351251"/>
            <a:ext cx="1033450" cy="5620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1400" smtClean="0">
                <a:latin typeface="Arial" panose="020B0604020202020204" pitchFamily="34" charset="0"/>
                <a:cs typeface="Arial" panose="020B0604020202020204" pitchFamily="34" charset="0"/>
              </a:rPr>
              <a:t>Rad na terenu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Yuvarlatılmış Dikdörtgen 12"/>
          <p:cNvSpPr/>
          <p:nvPr/>
        </p:nvSpPr>
        <p:spPr>
          <a:xfrm>
            <a:off x="5384773" y="5326099"/>
            <a:ext cx="11113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1400" smtClean="0">
                <a:latin typeface="Arial" panose="020B0604020202020204" pitchFamily="34" charset="0"/>
                <a:cs typeface="Arial" panose="020B0604020202020204" pitchFamily="34" charset="0"/>
              </a:rPr>
              <a:t>Nalazi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Yuvarlatılmış Dikdörtgen 13"/>
          <p:cNvSpPr/>
          <p:nvPr/>
        </p:nvSpPr>
        <p:spPr>
          <a:xfrm>
            <a:off x="6588224" y="5326099"/>
            <a:ext cx="129614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Izveštavanje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Yukarı Ok 14"/>
          <p:cNvSpPr/>
          <p:nvPr/>
        </p:nvSpPr>
        <p:spPr>
          <a:xfrm>
            <a:off x="2953619" y="4863803"/>
            <a:ext cx="576064" cy="36004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428596" y="285728"/>
            <a:ext cx="1975776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sz="12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Aktivnosti revizije</a:t>
            </a:r>
            <a:endParaRPr lang="sr-Latn-CS" sz="1200" smtClean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61935" y="616506"/>
            <a:ext cx="981080" cy="1692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11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Početak revizije</a:t>
            </a:r>
            <a:endParaRPr lang="en-GB" sz="11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671620" y="616506"/>
            <a:ext cx="981080" cy="1692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11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Plan angažovanja</a:t>
            </a:r>
            <a:endParaRPr lang="en-GB" sz="11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57171" y="1657332"/>
            <a:ext cx="1800235" cy="1692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11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11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Preliminarna studija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28601" y="2673937"/>
            <a:ext cx="1000127" cy="1692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11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Matrica kontrole </a:t>
            </a:r>
            <a:endParaRPr lang="en-GB" sz="11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700191" y="2714620"/>
            <a:ext cx="981080" cy="1692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11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Program rada</a:t>
            </a:r>
            <a:endParaRPr lang="en-GB" sz="11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8122" y="3743330"/>
            <a:ext cx="1038224" cy="1692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11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Rad na terenu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28601" y="2809873"/>
            <a:ext cx="385758" cy="1692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11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rizika </a:t>
            </a:r>
            <a:endParaRPr lang="en-GB" sz="11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932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5743"/>
            <a:ext cx="2638425" cy="5048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Başlık 1"/>
          <p:cNvSpPr txBox="1">
            <a:spLocks/>
          </p:cNvSpPr>
          <p:nvPr/>
        </p:nvSpPr>
        <p:spPr>
          <a:xfrm>
            <a:off x="4211960" y="908718"/>
            <a:ext cx="3240360" cy="5760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1800" b="1" smtClean="0">
                <a:effectLst/>
                <a:latin typeface="+mj-lt"/>
              </a:rPr>
              <a:t>Izveštavanje i praćenje</a:t>
            </a:r>
            <a:endParaRPr lang="en-US" sz="1800" b="1" dirty="0">
              <a:effectLst/>
              <a:latin typeface="+mj-lt"/>
            </a:endParaRPr>
          </a:p>
        </p:txBody>
      </p:sp>
      <p:cxnSp>
        <p:nvCxnSpPr>
          <p:cNvPr id="6" name="Düz Ok Bağlayıcısı 5"/>
          <p:cNvCxnSpPr/>
          <p:nvPr/>
        </p:nvCxnSpPr>
        <p:spPr>
          <a:xfrm flipV="1">
            <a:off x="2555776" y="2276872"/>
            <a:ext cx="1918345" cy="792088"/>
          </a:xfrm>
          <a:prstGeom prst="straightConnector1">
            <a:avLst/>
          </a:prstGeom>
          <a:ln w="25400" cmpd="sng">
            <a:solidFill>
              <a:schemeClr val="tx2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57158" y="888982"/>
            <a:ext cx="2143140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Izveštavanje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praćenje</a:t>
            </a:r>
            <a:endParaRPr lang="sr-Latn-CS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8596" y="1214422"/>
            <a:ext cx="1058703" cy="184666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Deljenje nalaza </a:t>
            </a:r>
            <a:endParaRPr lang="en-GB" sz="1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90654" y="1214422"/>
            <a:ext cx="1097280" cy="369332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nl-NL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Komentar lica koje je predmet revizije</a:t>
            </a:r>
            <a:endParaRPr lang="en-GB" sz="1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7796" y="2416726"/>
            <a:ext cx="1143008" cy="184666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Mišljenje revizije</a:t>
            </a:r>
            <a:endParaRPr lang="en-GB" sz="1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93613" y="2429938"/>
            <a:ext cx="1097280" cy="184666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Konačni izveštaj</a:t>
            </a:r>
            <a:endParaRPr lang="en-GB" sz="1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8596" y="3631172"/>
            <a:ext cx="1071569" cy="369332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1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Procena</a:t>
            </a:r>
            <a:r>
              <a:rPr lang="sr-Latn-C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kontrolnog</a:t>
            </a:r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rizika</a:t>
            </a:r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71552" y="3643314"/>
            <a:ext cx="1097280" cy="184666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Pronalaženje angažovanja</a:t>
            </a:r>
            <a:endParaRPr lang="en-GB" sz="1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8596" y="4857760"/>
            <a:ext cx="1085228" cy="369332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Naknadne </a:t>
            </a:r>
            <a:r>
              <a:rPr lang="en-U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aktivnosti</a:t>
            </a:r>
            <a:endParaRPr lang="sr-Latn-CS" sz="120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71604" y="4818072"/>
            <a:ext cx="1143008" cy="369332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1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Procena preostalog rizika</a:t>
            </a:r>
          </a:p>
        </p:txBody>
      </p:sp>
    </p:spTree>
    <p:extLst>
      <p:ext uri="{BB962C8B-B14F-4D97-AF65-F5344CB8AC3E}">
        <p14:creationId xmlns="" xmlns:p14="http://schemas.microsoft.com/office/powerpoint/2010/main" val="390390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Başlık 1"/>
          <p:cNvSpPr txBox="1">
            <a:spLocks/>
          </p:cNvSpPr>
          <p:nvPr/>
        </p:nvSpPr>
        <p:spPr>
          <a:xfrm>
            <a:off x="1907704" y="548679"/>
            <a:ext cx="5576242" cy="9361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en-US" sz="1800" b="1" dirty="0">
              <a:effectLst/>
              <a:latin typeface="+mj-lt"/>
            </a:endParaRPr>
          </a:p>
        </p:txBody>
      </p:sp>
      <p:sp>
        <p:nvSpPr>
          <p:cNvPr id="6" name="Başlık 1"/>
          <p:cNvSpPr txBox="1">
            <a:spLocks/>
          </p:cNvSpPr>
          <p:nvPr/>
        </p:nvSpPr>
        <p:spPr>
          <a:xfrm>
            <a:off x="1043608" y="548679"/>
            <a:ext cx="5472608" cy="7560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tr-TR" sz="3200" b="1" smtClean="0">
                <a:effectLst/>
                <a:latin typeface="+mj-lt"/>
              </a:rPr>
              <a:t>Procena rizika</a:t>
            </a:r>
            <a:endParaRPr lang="en-US" sz="3200" b="1" dirty="0">
              <a:effectLst/>
              <a:latin typeface="+mj-lt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11048"/>
            <a:ext cx="8352929" cy="416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Eğri Bağlayıcı 2"/>
          <p:cNvCxnSpPr/>
          <p:nvPr/>
        </p:nvCxnSpPr>
        <p:spPr>
          <a:xfrm flipV="1">
            <a:off x="899592" y="2636912"/>
            <a:ext cx="2016224" cy="576064"/>
          </a:xfrm>
          <a:prstGeom prst="curvedConnector3">
            <a:avLst/>
          </a:prstGeom>
          <a:ln w="25400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ğri Bağlayıcı 21"/>
          <p:cNvCxnSpPr/>
          <p:nvPr/>
        </p:nvCxnSpPr>
        <p:spPr>
          <a:xfrm rot="16200000" flipH="1">
            <a:off x="2269840" y="3426904"/>
            <a:ext cx="1368152" cy="76200"/>
          </a:xfrm>
          <a:prstGeom prst="curvedConnector3">
            <a:avLst/>
          </a:prstGeom>
          <a:ln w="25400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ğri Bağlayıcı 26"/>
          <p:cNvCxnSpPr/>
          <p:nvPr/>
        </p:nvCxnSpPr>
        <p:spPr>
          <a:xfrm>
            <a:off x="3068215" y="4149080"/>
            <a:ext cx="783705" cy="152400"/>
          </a:xfrm>
          <a:prstGeom prst="curvedConnector3">
            <a:avLst/>
          </a:prstGeom>
          <a:ln w="25400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ğri Bağlayıcı 30"/>
          <p:cNvCxnSpPr/>
          <p:nvPr/>
        </p:nvCxnSpPr>
        <p:spPr>
          <a:xfrm rot="5400000" flipH="1" flipV="1">
            <a:off x="3851920" y="3212976"/>
            <a:ext cx="1728192" cy="1584176"/>
          </a:xfrm>
          <a:prstGeom prst="curvedConnector3">
            <a:avLst/>
          </a:prstGeom>
          <a:ln w="25400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52409" y="2126598"/>
            <a:ext cx="571504" cy="2308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sr-Latn-CS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Revizor</a:t>
            </a:r>
            <a:endParaRPr lang="en-GB" sz="9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85827" y="2143116"/>
            <a:ext cx="557216" cy="193899"/>
          </a:xfrm>
          <a:prstGeom prst="rect">
            <a:avLst/>
          </a:prstGeom>
          <a:solidFill>
            <a:srgbClr val="00B0F0"/>
          </a:solidFill>
        </p:spPr>
        <p:txBody>
          <a:bodyPr wrap="square" lIns="9144" tIns="9144" rIns="9144">
            <a:spAutoFit/>
          </a:bodyPr>
          <a:lstStyle/>
          <a:p>
            <a:r>
              <a:rPr lang="en-US" sz="9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Jedinic</a:t>
            </a:r>
            <a:r>
              <a:rPr lang="sr-Latn-CS" sz="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endParaRPr lang="en-GB" sz="9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172" y="2928934"/>
            <a:ext cx="492443" cy="230832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en-GB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Proces</a:t>
            </a:r>
            <a:endParaRPr lang="en-GB" sz="9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04877" y="2928934"/>
            <a:ext cx="466728" cy="246221"/>
          </a:xfrm>
          <a:prstGeom prst="rect">
            <a:avLst/>
          </a:prstGeom>
          <a:solidFill>
            <a:srgbClr val="00B0F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Resursi za reviziju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871645" y="2133609"/>
            <a:ext cx="542926" cy="10002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Period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28876" y="2124071"/>
            <a:ext cx="542926" cy="200055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Procena makro rizika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09742" y="2951049"/>
            <a:ext cx="542926" cy="200055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Paket za reviziju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495514" y="2927234"/>
            <a:ext cx="404834" cy="200055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Strategija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76415" y="3733786"/>
            <a:ext cx="542926" cy="10002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Plan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19350" y="3729011"/>
            <a:ext cx="395287" cy="200055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Program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876408" y="4514829"/>
            <a:ext cx="571504" cy="200055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Neplanirana </a:t>
            </a:r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revizij</a:t>
            </a:r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49598" y="1859896"/>
            <a:ext cx="1236236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sr-Latn-CS" sz="90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Revizorski univerzum </a:t>
            </a:r>
            <a:endParaRPr lang="sr-Latn-CS" sz="9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785918" y="1859896"/>
            <a:ext cx="1357322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sr-Latn-CS" sz="9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Administrativni poslovi</a:t>
            </a:r>
            <a:endParaRPr lang="sr-Latn-CS" sz="100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87674" y="1859896"/>
            <a:ext cx="1047082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en-US" sz="9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Aktivnosti revizije</a:t>
            </a:r>
            <a:endParaRPr lang="sr-Latn-CS" sz="900" smtClean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638676" y="1859896"/>
            <a:ext cx="1285884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sz="9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Izveštavanje i praćenje</a:t>
            </a:r>
            <a:endParaRPr lang="sr-Latn-CS" sz="9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72198" y="1859896"/>
            <a:ext cx="771365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sr-Latn-CS" sz="9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Opšti podaci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500958" y="1859896"/>
            <a:ext cx="856696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sr-Latn-CS" sz="900" smtClean="0">
                <a:solidFill>
                  <a:srgbClr val="28C6AC"/>
                </a:solidFill>
                <a:latin typeface="Times New Roman" pitchFamily="18" charset="0"/>
                <a:cs typeface="Times New Roman" pitchFamily="18" charset="0"/>
              </a:rPr>
              <a:t>Biblioteka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286116" y="2157405"/>
            <a:ext cx="566741" cy="8573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no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Početak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900480" y="2147894"/>
            <a:ext cx="594360" cy="1000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no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Plan angažovanja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86116" y="2943205"/>
            <a:ext cx="1090622" cy="1000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no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Preliminarna studija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290886" y="3714752"/>
            <a:ext cx="594360" cy="20005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no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Matrica kontrole rizika 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915728" y="3743312"/>
            <a:ext cx="522922" cy="1000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no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Program rada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295642" y="4524367"/>
            <a:ext cx="594360" cy="1000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no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Rad na terenu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733928" y="2133590"/>
            <a:ext cx="518138" cy="100027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Deljenje nalaza 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349251" y="2119248"/>
            <a:ext cx="594360" cy="300082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nl-NL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Komentar lica koje je predmet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696804" y="2928923"/>
            <a:ext cx="594360" cy="100027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Mišljenje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348299" y="2905119"/>
            <a:ext cx="546737" cy="200055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Konačni izveštaj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738691" y="3719515"/>
            <a:ext cx="375263" cy="300082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Procena</a:t>
            </a:r>
            <a:r>
              <a:rPr lang="en-US" sz="6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kontrolnog</a:t>
            </a:r>
            <a:r>
              <a:rPr lang="en-US" sz="6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rizika</a:t>
            </a:r>
            <a:r>
              <a:rPr lang="en-US" sz="6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65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339724" y="3719515"/>
            <a:ext cx="556264" cy="200055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Pronalaženje angažovanja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738684" y="4514829"/>
            <a:ext cx="380046" cy="200055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Naknadne </a:t>
            </a:r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aktivnosti</a:t>
            </a:r>
            <a:endParaRPr lang="sr-Latn-CS" sz="65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319721" y="4514829"/>
            <a:ext cx="566741" cy="200055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Procena preostalog rizika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129348" y="2122335"/>
            <a:ext cx="519125" cy="180425"/>
          </a:xfrm>
          <a:prstGeom prst="rect">
            <a:avLst/>
          </a:prstGeom>
          <a:solidFill>
            <a:srgbClr val="854090"/>
          </a:solidFill>
        </p:spPr>
        <p:txBody>
          <a:bodyPr wrap="square" lIns="36000" tIns="36000" rIns="36000" bIns="36000">
            <a:spAutoFit/>
          </a:bodyPr>
          <a:lstStyle/>
          <a:p>
            <a:r>
              <a:rPr lang="sr-Latn-CS" sz="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Parametri </a:t>
            </a:r>
            <a:endParaRPr lang="en-GB" sz="7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772290" y="2117716"/>
            <a:ext cx="547444" cy="180425"/>
          </a:xfrm>
          <a:prstGeom prst="rect">
            <a:avLst/>
          </a:prstGeom>
          <a:solidFill>
            <a:srgbClr val="854090"/>
          </a:solidFill>
        </p:spPr>
        <p:txBody>
          <a:bodyPr wrap="square" lIns="0" tIns="36000" rIns="0" bIns="36000">
            <a:spAutoFit/>
          </a:bodyPr>
          <a:lstStyle/>
          <a:p>
            <a:r>
              <a:rPr lang="en-US" sz="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Kalendar</a:t>
            </a:r>
            <a:endParaRPr lang="en-GB" sz="7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124586" y="2922584"/>
            <a:ext cx="571504" cy="172731"/>
          </a:xfrm>
          <a:prstGeom prst="rect">
            <a:avLst/>
          </a:prstGeom>
          <a:solidFill>
            <a:srgbClr val="854090"/>
          </a:solidFill>
        </p:spPr>
        <p:txBody>
          <a:bodyPr wrap="square" lIns="0" tIns="36000" rIns="0" bIns="3600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Aktivni korisnici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540035" y="2143116"/>
            <a:ext cx="532427" cy="107722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Rizik</a:t>
            </a:r>
            <a:endParaRPr lang="en-GB" sz="7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92482" y="2143116"/>
            <a:ext cx="451484" cy="107722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nl-NL" sz="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Kontrola</a:t>
            </a:r>
            <a:endParaRPr lang="en-GB" sz="7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540035" y="2928934"/>
            <a:ext cx="460989" cy="107722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Test</a:t>
            </a:r>
            <a:endParaRPr lang="en-GB" sz="7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192482" y="2868508"/>
            <a:ext cx="522922" cy="323165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Obrazac za inteligentnu pretragu</a:t>
            </a:r>
            <a:endParaRPr lang="en-GB" sz="7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533685" y="3704455"/>
            <a:ext cx="610215" cy="276999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pl-PL" sz="6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Pitanje za obrazac za inteligentnu pretragu</a:t>
            </a:r>
          </a:p>
        </p:txBody>
      </p:sp>
    </p:spTree>
    <p:extLst>
      <p:ext uri="{BB962C8B-B14F-4D97-AF65-F5344CB8AC3E}">
        <p14:creationId xmlns="" xmlns:p14="http://schemas.microsoft.com/office/powerpoint/2010/main" val="128676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Metin kutusu 4"/>
          <p:cNvSpPr txBox="1"/>
          <p:nvPr/>
        </p:nvSpPr>
        <p:spPr>
          <a:xfrm>
            <a:off x="611560" y="1628800"/>
            <a:ext cx="83529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CS" sz="2400" dirty="0" smtClean="0"/>
              <a:t>Poboljšana p</a:t>
            </a:r>
            <a:r>
              <a:rPr lang="en-US" sz="2400" dirty="0" err="1" smtClean="0"/>
              <a:t>rocena</a:t>
            </a:r>
            <a:r>
              <a:rPr lang="en-US" sz="2400" dirty="0" smtClean="0"/>
              <a:t> </a:t>
            </a:r>
            <a:r>
              <a:rPr lang="en-US" sz="2400" dirty="0" err="1" smtClean="0"/>
              <a:t>rizika</a:t>
            </a:r>
            <a:r>
              <a:rPr lang="en-US" sz="2400" dirty="0" smtClean="0"/>
              <a:t>; </a:t>
            </a:r>
            <a:r>
              <a:rPr lang="sr-Latn-CS" sz="2400" b="1" dirty="0" smtClean="0"/>
              <a:t>prvi korak</a:t>
            </a:r>
            <a:r>
              <a:rPr lang="en-US" sz="2400" b="1" dirty="0" smtClean="0"/>
              <a:t> </a:t>
            </a:r>
            <a:r>
              <a:rPr lang="en-US" sz="2400" dirty="0" err="1" smtClean="0"/>
              <a:t>Procena</a:t>
            </a:r>
            <a:r>
              <a:rPr lang="en-US" sz="2400" dirty="0" smtClean="0"/>
              <a:t> </a:t>
            </a:r>
            <a:r>
              <a:rPr lang="en-US" sz="2400" dirty="0" err="1" smtClean="0"/>
              <a:t>makro</a:t>
            </a:r>
            <a:r>
              <a:rPr lang="en-US" sz="2400" dirty="0" smtClean="0"/>
              <a:t> </a:t>
            </a:r>
            <a:r>
              <a:rPr lang="en-US" sz="2400" dirty="0" err="1" smtClean="0"/>
              <a:t>rizika</a:t>
            </a:r>
            <a:r>
              <a:rPr lang="en-US" sz="2400" dirty="0" smtClean="0"/>
              <a:t> (</a:t>
            </a:r>
            <a:r>
              <a:rPr lang="sr-Latn-CS" sz="2400" dirty="0" smtClean="0"/>
              <a:t>MRA</a:t>
            </a:r>
            <a:r>
              <a:rPr lang="en-US" sz="2400" dirty="0" smtClean="0"/>
              <a:t>) </a:t>
            </a:r>
            <a:r>
              <a:rPr lang="sr-Latn-CS" sz="2400" dirty="0" smtClean="0"/>
              <a:t>za svaki proces</a:t>
            </a:r>
            <a:r>
              <a:rPr lang="en-US" sz="2400" dirty="0" smtClean="0"/>
              <a:t>. </a:t>
            </a:r>
          </a:p>
          <a:p>
            <a:pPr algn="just"/>
            <a:endParaRPr lang="en-US" sz="2400" dirty="0" smtClean="0"/>
          </a:p>
          <a:p>
            <a:pPr algn="just"/>
            <a:r>
              <a:rPr lang="sr-Latn-CS" sz="2400" b="1" dirty="0" smtClean="0"/>
              <a:t>Drugi korak</a:t>
            </a:r>
            <a:r>
              <a:rPr lang="en-US" sz="2400" b="1" dirty="0" smtClean="0"/>
              <a:t> </a:t>
            </a:r>
            <a:r>
              <a:rPr lang="en-US" sz="2400" dirty="0" err="1" smtClean="0"/>
              <a:t>Procena</a:t>
            </a:r>
            <a:r>
              <a:rPr lang="en-US" sz="2400" dirty="0" smtClean="0"/>
              <a:t> </a:t>
            </a:r>
            <a:r>
              <a:rPr lang="sr-Latn-CS" sz="2400" dirty="0" smtClean="0"/>
              <a:t>inherentnog </a:t>
            </a:r>
            <a:r>
              <a:rPr lang="en-US" sz="2400" dirty="0" err="1" smtClean="0"/>
              <a:t>rizika</a:t>
            </a:r>
            <a:r>
              <a:rPr lang="en-US" sz="2400" dirty="0" smtClean="0"/>
              <a:t> </a:t>
            </a:r>
            <a:r>
              <a:rPr lang="sr-Latn-CS" sz="2400" dirty="0" smtClean="0"/>
              <a:t>pre obavljanja revizije na terenu</a:t>
            </a:r>
            <a:r>
              <a:rPr lang="en-US" sz="2400" dirty="0" smtClean="0"/>
              <a:t>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err="1" smtClean="0"/>
              <a:t>Procena</a:t>
            </a:r>
            <a:r>
              <a:rPr lang="en-US" sz="2400" dirty="0" smtClean="0"/>
              <a:t> </a:t>
            </a:r>
            <a:r>
              <a:rPr lang="en-US" sz="2400" dirty="0" err="1" smtClean="0"/>
              <a:t>kontrolnog</a:t>
            </a:r>
            <a:r>
              <a:rPr lang="en-US" sz="2400" dirty="0" smtClean="0"/>
              <a:t> </a:t>
            </a:r>
            <a:r>
              <a:rPr lang="en-US" sz="2400" dirty="0" err="1" smtClean="0"/>
              <a:t>rizika</a:t>
            </a:r>
            <a:r>
              <a:rPr lang="sr-Latn-CS" sz="2400" dirty="0" smtClean="0"/>
              <a:t> </a:t>
            </a:r>
            <a:r>
              <a:rPr lang="sr-Latn-CS" sz="2400" dirty="0" smtClean="0"/>
              <a:t>posle konačnog izveštaja pa potom P</a:t>
            </a:r>
            <a:r>
              <a:rPr lang="en-US" sz="2400" dirty="0" err="1" smtClean="0"/>
              <a:t>rocena</a:t>
            </a:r>
            <a:r>
              <a:rPr lang="sr-Latn-CS" sz="2400" dirty="0" smtClean="0"/>
              <a:t> preostalog</a:t>
            </a:r>
            <a:r>
              <a:rPr lang="en-US" sz="2400" dirty="0" smtClean="0"/>
              <a:t> </a:t>
            </a:r>
            <a:r>
              <a:rPr lang="en-US" sz="2400" dirty="0" err="1" smtClean="0"/>
              <a:t>rizika</a:t>
            </a:r>
            <a:r>
              <a:rPr lang="en-US" sz="2400" dirty="0" smtClean="0"/>
              <a:t> </a:t>
            </a:r>
            <a:r>
              <a:rPr lang="sr-Latn-CS" sz="2400" dirty="0" smtClean="0"/>
              <a:t>posle praćenja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sr-Latn-CS" sz="2400" b="1" dirty="0" smtClean="0"/>
              <a:t>Te procene se automatski prenose u MRA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p:sp>
        <p:nvSpPr>
          <p:cNvPr id="8" name="Başlık 1"/>
          <p:cNvSpPr txBox="1">
            <a:spLocks/>
          </p:cNvSpPr>
          <p:nvPr/>
        </p:nvSpPr>
        <p:spPr>
          <a:xfrm>
            <a:off x="1907704" y="548679"/>
            <a:ext cx="5576242" cy="9361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en-US" sz="1800" b="1" dirty="0">
              <a:effectLst/>
              <a:latin typeface="+mj-lt"/>
            </a:endParaRPr>
          </a:p>
        </p:txBody>
      </p:sp>
      <p:sp>
        <p:nvSpPr>
          <p:cNvPr id="6" name="Başlık 1"/>
          <p:cNvSpPr txBox="1">
            <a:spLocks/>
          </p:cNvSpPr>
          <p:nvPr/>
        </p:nvSpPr>
        <p:spPr>
          <a:xfrm>
            <a:off x="1043608" y="548679"/>
            <a:ext cx="5472608" cy="7560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sr-Latn-CS" sz="3200" b="1" smtClean="0">
                <a:effectLst/>
                <a:latin typeface="+mj-lt"/>
              </a:rPr>
              <a:t>Ažuriranje rizika</a:t>
            </a:r>
            <a:endParaRPr lang="en-US" sz="3200" b="1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296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Metin kutusu 1"/>
          <p:cNvSpPr txBox="1"/>
          <p:nvPr/>
        </p:nvSpPr>
        <p:spPr>
          <a:xfrm>
            <a:off x="769343" y="2132856"/>
            <a:ext cx="79928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/>
              <a:t>İçDen</a:t>
            </a:r>
            <a:r>
              <a:rPr lang="en-US" sz="2400" dirty="0" smtClean="0"/>
              <a:t> </a:t>
            </a:r>
            <a:r>
              <a:rPr lang="sr-Latn-CS" sz="2400" dirty="0" smtClean="0"/>
              <a:t>je sveobuhvatan, veoma konfigurabilan, moćan i lak za korišćenje Alat za upravljanje revizijom</a:t>
            </a:r>
            <a:r>
              <a:rPr lang="en-US" sz="2400" dirty="0" smtClean="0"/>
              <a:t>, </a:t>
            </a:r>
            <a:r>
              <a:rPr lang="sr-Latn-CS" sz="2400" dirty="0" smtClean="0"/>
              <a:t>alat sistema za upravljanje revizijom Odbora za koordinaciju interne revizije </a:t>
            </a:r>
            <a:r>
              <a:rPr lang="tr-TR" sz="2400" dirty="0" smtClean="0"/>
              <a:t>(</a:t>
            </a:r>
            <a:r>
              <a:rPr lang="en-US" sz="2400" dirty="0" smtClean="0"/>
              <a:t>IACB</a:t>
            </a:r>
            <a:r>
              <a:rPr lang="tr-TR" sz="2400" dirty="0" smtClean="0"/>
              <a:t>)</a:t>
            </a:r>
            <a:r>
              <a:rPr lang="sr-Latn-CS" sz="2400" dirty="0" smtClean="0"/>
              <a:t>, posebno prilagođen softverski proizvod razvijan između</a:t>
            </a:r>
            <a:r>
              <a:rPr lang="en-US" sz="2400" dirty="0" smtClean="0"/>
              <a:t> 2013</a:t>
            </a:r>
            <a:r>
              <a:rPr lang="sr-Latn-CS" sz="2400" dirty="0" smtClean="0"/>
              <a:t>. i</a:t>
            </a:r>
            <a:r>
              <a:rPr lang="en-US" sz="2400" dirty="0" smtClean="0"/>
              <a:t> 2014</a:t>
            </a:r>
            <a:r>
              <a:rPr lang="sr-Latn-CS" sz="2400" dirty="0" smtClean="0"/>
              <a:t>. godine</a:t>
            </a:r>
            <a:r>
              <a:rPr lang="tr-TR" sz="2400" dirty="0" smtClean="0"/>
              <a:t>.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/>
          </a:p>
        </p:txBody>
      </p:sp>
      <p:sp>
        <p:nvSpPr>
          <p:cNvPr id="5" name="Başlık 1"/>
          <p:cNvSpPr txBox="1">
            <a:spLocks/>
          </p:cNvSpPr>
          <p:nvPr/>
        </p:nvSpPr>
        <p:spPr>
          <a:xfrm>
            <a:off x="769343" y="829071"/>
            <a:ext cx="7772400" cy="108776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sr-Latn-CS" sz="3600" b="1" smtClean="0">
                <a:effectLst/>
              </a:rPr>
              <a:t>Opšte karakteristike</a:t>
            </a:r>
            <a:r>
              <a:rPr lang="tr-TR" sz="3600" b="1" smtClean="0">
                <a:effectLst/>
              </a:rPr>
              <a:t> </a:t>
            </a:r>
            <a:endParaRPr lang="tr-TR" sz="3200" b="1" dirty="0">
              <a:effectLst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769343" y="4221088"/>
            <a:ext cx="79928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IACB </a:t>
            </a:r>
            <a:r>
              <a:rPr lang="sr-Latn-CS" sz="2400" dirty="0" smtClean="0"/>
              <a:t>je doneo konačnu odluku da se koristi ovaj prilagođeni alat Sistema za upravljanje revizijom </a:t>
            </a:r>
            <a:r>
              <a:rPr lang="tr-TR" sz="2400" dirty="0" smtClean="0"/>
              <a:t>(</a:t>
            </a:r>
            <a:r>
              <a:rPr lang="sr-Latn-CS" sz="2400" dirty="0" smtClean="0"/>
              <a:t>AMS</a:t>
            </a:r>
            <a:r>
              <a:rPr lang="tr-TR" sz="2400" dirty="0" smtClean="0"/>
              <a:t>)</a:t>
            </a:r>
            <a:r>
              <a:rPr lang="en-US" sz="2400" dirty="0" smtClean="0"/>
              <a:t> </a:t>
            </a:r>
            <a:r>
              <a:rPr lang="sr-Latn-CS" sz="2400" dirty="0" smtClean="0"/>
              <a:t>zbog njegovog visokog nivoa prilagodljivosti i fleksibilnosti koji mu omogućava da ispuni sve zahteve</a:t>
            </a:r>
            <a:r>
              <a:rPr lang="en-US" sz="2400" dirty="0" smtClean="0"/>
              <a:t> IACB </a:t>
            </a:r>
            <a:r>
              <a:rPr lang="sr-Latn-CS" sz="2400" dirty="0" smtClean="0"/>
              <a:t>i njegovih institucija članica u pogledu kontrola</a:t>
            </a:r>
            <a:r>
              <a:rPr lang="en-US" sz="2400" dirty="0" smtClean="0"/>
              <a:t>.</a:t>
            </a:r>
            <a:r>
              <a:rPr lang="en-US" sz="2400" dirty="0"/>
              <a:t> </a:t>
            </a: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16238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Başlık 1"/>
          <p:cNvSpPr txBox="1">
            <a:spLocks/>
          </p:cNvSpPr>
          <p:nvPr/>
        </p:nvSpPr>
        <p:spPr>
          <a:xfrm>
            <a:off x="1907704" y="548679"/>
            <a:ext cx="5576242" cy="9361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en-US" sz="1800" b="1" dirty="0">
              <a:effectLst/>
              <a:latin typeface="+mj-lt"/>
            </a:endParaRPr>
          </a:p>
        </p:txBody>
      </p:sp>
      <p:sp>
        <p:nvSpPr>
          <p:cNvPr id="6" name="Başlık 1"/>
          <p:cNvSpPr txBox="1">
            <a:spLocks/>
          </p:cNvSpPr>
          <p:nvPr/>
        </p:nvSpPr>
        <p:spPr>
          <a:xfrm>
            <a:off x="1043608" y="548679"/>
            <a:ext cx="5472608" cy="7560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sr-Latn-CS" sz="3200" b="1" smtClean="0">
                <a:effectLst/>
                <a:latin typeface="+mj-lt"/>
              </a:rPr>
              <a:t>Ažuriranje rizika</a:t>
            </a:r>
            <a:endParaRPr lang="en-US" sz="3200" b="1" dirty="0">
              <a:effectLst/>
              <a:latin typeface="+mj-lt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360" y="1628800"/>
            <a:ext cx="8352929" cy="416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Eğri Bağlayıcı 2"/>
          <p:cNvCxnSpPr/>
          <p:nvPr/>
        </p:nvCxnSpPr>
        <p:spPr>
          <a:xfrm rot="10800000">
            <a:off x="2915816" y="2852936"/>
            <a:ext cx="2088232" cy="1368152"/>
          </a:xfrm>
          <a:prstGeom prst="curvedConnector3">
            <a:avLst/>
          </a:prstGeom>
          <a:ln w="63500">
            <a:solidFill>
              <a:srgbClr val="FFFF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ğri Bağlayıcı 9"/>
          <p:cNvCxnSpPr/>
          <p:nvPr/>
        </p:nvCxnSpPr>
        <p:spPr>
          <a:xfrm rot="10800000">
            <a:off x="2915816" y="2636912"/>
            <a:ext cx="2880323" cy="2376264"/>
          </a:xfrm>
          <a:prstGeom prst="curvedConnector3">
            <a:avLst/>
          </a:prstGeom>
          <a:ln w="63500" cmpd="sng">
            <a:solidFill>
              <a:srgbClr val="00B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76234" y="2214554"/>
            <a:ext cx="571504" cy="2308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sr-Latn-CS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Revizor</a:t>
            </a:r>
            <a:endParaRPr lang="en-GB" sz="9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09652" y="2231072"/>
            <a:ext cx="557216" cy="193899"/>
          </a:xfrm>
          <a:prstGeom prst="rect">
            <a:avLst/>
          </a:prstGeom>
          <a:solidFill>
            <a:srgbClr val="00B0F0"/>
          </a:solidFill>
        </p:spPr>
        <p:txBody>
          <a:bodyPr wrap="square" lIns="9144" tIns="9144" rIns="9144">
            <a:spAutoFit/>
          </a:bodyPr>
          <a:lstStyle/>
          <a:p>
            <a:r>
              <a:rPr lang="en-US" sz="9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Jedinice</a:t>
            </a:r>
            <a:r>
              <a:rPr lang="sr-Latn-CS" sz="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9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0997" y="3016890"/>
            <a:ext cx="492443" cy="230832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en-GB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Proces</a:t>
            </a:r>
            <a:endParaRPr lang="en-GB" sz="9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28702" y="3016890"/>
            <a:ext cx="466728" cy="246221"/>
          </a:xfrm>
          <a:prstGeom prst="rect">
            <a:avLst/>
          </a:prstGeom>
          <a:solidFill>
            <a:srgbClr val="00B0F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Resursi za reviziju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004995" y="2247907"/>
            <a:ext cx="542926" cy="10002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Period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28864" y="2238369"/>
            <a:ext cx="542926" cy="200055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Procena makro rizika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04995" y="3065347"/>
            <a:ext cx="542926" cy="200055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Paket za reviziju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28864" y="3041532"/>
            <a:ext cx="404834" cy="200055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Strategija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04995" y="3848084"/>
            <a:ext cx="542926" cy="10002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Plan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28864" y="3843309"/>
            <a:ext cx="395287" cy="200055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Program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004995" y="4629127"/>
            <a:ext cx="571504" cy="200055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Neplanirana </a:t>
            </a:r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revizij</a:t>
            </a:r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47660" y="1983722"/>
            <a:ext cx="1236236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sr-Latn-CS" sz="90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Revizorski univerzum </a:t>
            </a:r>
            <a:endParaRPr lang="sr-Latn-CS" sz="9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928794" y="1983722"/>
            <a:ext cx="1357322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sr-Latn-CS" sz="9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Administrativni poslovi</a:t>
            </a:r>
            <a:endParaRPr lang="sr-Latn-CS" sz="100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420142" y="1983722"/>
            <a:ext cx="1151858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sz="9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Aktivnosti revizije</a:t>
            </a:r>
            <a:endParaRPr lang="sr-Latn-CS" sz="900" smtClean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786314" y="1983722"/>
            <a:ext cx="1285884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sz="9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Izveštavanje i praćenje</a:t>
            </a:r>
            <a:endParaRPr lang="sr-Latn-CS" sz="9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215074" y="1983722"/>
            <a:ext cx="771365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sr-Latn-CS" sz="9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Opšti podaci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671382" y="1983722"/>
            <a:ext cx="856696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sr-Latn-CS" sz="900" smtClean="0">
                <a:solidFill>
                  <a:srgbClr val="28C6AC"/>
                </a:solidFill>
                <a:latin typeface="Times New Roman" pitchFamily="18" charset="0"/>
                <a:cs typeface="Times New Roman" pitchFamily="18" charset="0"/>
              </a:rPr>
              <a:t>Biblioteka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410899" y="2271696"/>
            <a:ext cx="566741" cy="8573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no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Početak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025263" y="2266955"/>
            <a:ext cx="594360" cy="1000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no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Plan angažovanja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410899" y="3052740"/>
            <a:ext cx="1090622" cy="1000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no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Preliminarna studija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415669" y="3838576"/>
            <a:ext cx="584827" cy="20005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no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Matrica kontrole rizika 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040511" y="3867136"/>
            <a:ext cx="522922" cy="1000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no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Program rada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420425" y="4648191"/>
            <a:ext cx="594360" cy="1000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no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Rad na terenu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825391" y="2257361"/>
            <a:ext cx="594360" cy="100027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Deljenje nalaza 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477838" y="2257361"/>
            <a:ext cx="594360" cy="300082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nl-NL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Komentar lica koje je predmet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825391" y="3043221"/>
            <a:ext cx="594360" cy="100027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Mišljenje revizije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476886" y="3043232"/>
            <a:ext cx="546737" cy="200055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Konačni izveštaj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825390" y="3871887"/>
            <a:ext cx="594360" cy="200055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6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Procena</a:t>
            </a:r>
            <a:r>
              <a:rPr lang="en-US" sz="6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kontrolnog</a:t>
            </a:r>
            <a:r>
              <a:rPr lang="en-US" sz="6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rizika</a:t>
            </a:r>
            <a:r>
              <a:rPr lang="en-US" sz="6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65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444496" y="3857628"/>
            <a:ext cx="556264" cy="200055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Pronalaženje angažovanja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919664" y="4629146"/>
            <a:ext cx="380046" cy="100027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Naknadne 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448308" y="4652942"/>
            <a:ext cx="566741" cy="200055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Procena preostalog rizika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072064" y="4724410"/>
            <a:ext cx="347666" cy="100027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aktivnosti 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251834" y="2241706"/>
            <a:ext cx="519125" cy="180425"/>
          </a:xfrm>
          <a:prstGeom prst="rect">
            <a:avLst/>
          </a:prstGeom>
          <a:solidFill>
            <a:srgbClr val="854090"/>
          </a:solidFill>
        </p:spPr>
        <p:txBody>
          <a:bodyPr wrap="square" lIns="36000" tIns="36000" rIns="36000" bIns="36000">
            <a:spAutoFit/>
          </a:bodyPr>
          <a:lstStyle/>
          <a:p>
            <a:r>
              <a:rPr lang="sr-Latn-CS" sz="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Parametri </a:t>
            </a:r>
            <a:endParaRPr lang="en-GB" sz="7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894776" y="2237087"/>
            <a:ext cx="547444" cy="180425"/>
          </a:xfrm>
          <a:prstGeom prst="rect">
            <a:avLst/>
          </a:prstGeom>
          <a:solidFill>
            <a:srgbClr val="854090"/>
          </a:solidFill>
        </p:spPr>
        <p:txBody>
          <a:bodyPr wrap="square" lIns="0" tIns="36000" rIns="0" bIns="36000">
            <a:spAutoFit/>
          </a:bodyPr>
          <a:lstStyle/>
          <a:p>
            <a:r>
              <a:rPr lang="en-US" sz="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Kalendar</a:t>
            </a:r>
            <a:endParaRPr lang="en-GB" sz="7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247072" y="3041955"/>
            <a:ext cx="571504" cy="172731"/>
          </a:xfrm>
          <a:prstGeom prst="rect">
            <a:avLst/>
          </a:prstGeom>
          <a:solidFill>
            <a:srgbClr val="854090"/>
          </a:solidFill>
        </p:spPr>
        <p:txBody>
          <a:bodyPr wrap="square" lIns="0" tIns="36000" rIns="0" bIns="36000">
            <a:spAutoFit/>
          </a:bodyPr>
          <a:lstStyle/>
          <a:p>
            <a:r>
              <a:rPr lang="sr-Latn-CS" sz="65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Aktivni korisnici</a:t>
            </a:r>
            <a:endParaRPr lang="en-GB" sz="65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682911" y="2259004"/>
            <a:ext cx="532427" cy="107722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Rizik</a:t>
            </a:r>
            <a:endParaRPr lang="en-GB" sz="7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335358" y="2259004"/>
            <a:ext cx="451484" cy="107722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nl-NL" sz="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Kontrola</a:t>
            </a:r>
            <a:endParaRPr lang="en-GB" sz="7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682911" y="3044822"/>
            <a:ext cx="460989" cy="107722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Test</a:t>
            </a:r>
            <a:endParaRPr lang="en-GB" sz="7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305826" y="3040747"/>
            <a:ext cx="522922" cy="323165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7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Obrazac za inteligentnu pretragu</a:t>
            </a:r>
            <a:endParaRPr lang="en-GB" sz="7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676561" y="3820343"/>
            <a:ext cx="610215" cy="276999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pl-PL" sz="6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Pitanje za obrazac za inteligentnu pretragu</a:t>
            </a:r>
          </a:p>
        </p:txBody>
      </p:sp>
    </p:spTree>
    <p:extLst>
      <p:ext uri="{BB962C8B-B14F-4D97-AF65-F5344CB8AC3E}">
        <p14:creationId xmlns="" xmlns:p14="http://schemas.microsoft.com/office/powerpoint/2010/main" val="359485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4000" b="1" dirty="0" smtClean="0"/>
          </a:p>
          <a:p>
            <a:endParaRPr lang="tr-TR" sz="4000" b="1" dirty="0"/>
          </a:p>
          <a:p>
            <a:endParaRPr lang="tr-TR" sz="4000" b="1" dirty="0" smtClean="0"/>
          </a:p>
          <a:p>
            <a:pPr marL="3200400" lvl="7" indent="0">
              <a:buNone/>
            </a:pPr>
            <a:r>
              <a:rPr lang="sr-Latn-CS" sz="3200" b="1" i="1" dirty="0" smtClean="0"/>
              <a:t>Hvala</a:t>
            </a:r>
            <a:r>
              <a:rPr lang="en-US" sz="3200" b="1" i="1" dirty="0" smtClean="0"/>
              <a:t>…</a:t>
            </a:r>
            <a:endParaRPr lang="en-US" sz="3200" b="1" i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1924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3" name="Sağ Ok 22"/>
          <p:cNvSpPr/>
          <p:nvPr/>
        </p:nvSpPr>
        <p:spPr>
          <a:xfrm>
            <a:off x="250825" y="2627313"/>
            <a:ext cx="8569647" cy="465137"/>
          </a:xfrm>
          <a:prstGeom prst="rightArrow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cxnSp>
        <p:nvCxnSpPr>
          <p:cNvPr id="25" name="Düz Bağlayıcı 24"/>
          <p:cNvCxnSpPr/>
          <p:nvPr/>
        </p:nvCxnSpPr>
        <p:spPr>
          <a:xfrm>
            <a:off x="311150" y="2284413"/>
            <a:ext cx="0" cy="431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Metin kutusu 12"/>
          <p:cNvSpPr txBox="1">
            <a:spLocks noChangeArrowheads="1"/>
          </p:cNvSpPr>
          <p:nvPr/>
        </p:nvSpPr>
        <p:spPr bwMode="auto">
          <a:xfrm>
            <a:off x="250825" y="1344613"/>
            <a:ext cx="1728887" cy="1107996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Jun</a:t>
            </a:r>
            <a:r>
              <a:rPr lang="sr-Latn-CS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s</a:t>
            </a:r>
            <a:r>
              <a:rPr lang="tr-TR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eptemb</a:t>
            </a:r>
            <a:r>
              <a:rPr lang="sr-Latn-CS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tr-TR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 2012</a:t>
            </a:r>
            <a:r>
              <a:rPr lang="sr-Latn-CS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altLang="tr-TR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eaLnBrk="1" hangingPunct="1">
              <a:spcBef>
                <a:spcPct val="0"/>
              </a:spcBef>
            </a:pP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Pravljenje scenarija</a:t>
            </a:r>
            <a:endParaRPr lang="tr-TR" alt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eaLnBrk="1" hangingPunct="1">
              <a:spcBef>
                <a:spcPct val="0"/>
              </a:spcBef>
            </a:pP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Razgovor sa firmama</a:t>
            </a:r>
            <a:endParaRPr lang="tr-TR" alt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eaLnBrk="1" hangingPunct="1">
              <a:spcBef>
                <a:spcPct val="0"/>
              </a:spcBef>
            </a:pP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Projektni zadatak i ugovor</a:t>
            </a:r>
            <a:endParaRPr lang="tr-TR" alt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eaLnBrk="1" hangingPunct="1">
              <a:spcBef>
                <a:spcPct val="0"/>
              </a:spcBef>
            </a:pP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Izbor firme</a:t>
            </a:r>
            <a:endParaRPr lang="tr-TR" alt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Düz Bağlayıcı 26"/>
          <p:cNvCxnSpPr/>
          <p:nvPr/>
        </p:nvCxnSpPr>
        <p:spPr>
          <a:xfrm>
            <a:off x="683568" y="3001407"/>
            <a:ext cx="1587" cy="11699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Metin kutusu 14"/>
          <p:cNvSpPr txBox="1">
            <a:spLocks noChangeArrowheads="1"/>
          </p:cNvSpPr>
          <p:nvPr/>
        </p:nvSpPr>
        <p:spPr bwMode="auto">
          <a:xfrm>
            <a:off x="104453" y="4171395"/>
            <a:ext cx="1789956" cy="1277273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sr-Latn-CS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ktobar – decembar </a:t>
            </a:r>
            <a:r>
              <a:rPr lang="tr-TR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r>
              <a:rPr lang="sr-Latn-CS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altLang="tr-TR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eaLnBrk="1" hangingPunct="1">
              <a:spcBef>
                <a:spcPct val="0"/>
              </a:spcBef>
            </a:pP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Analiza scenarija</a:t>
            </a:r>
            <a:endParaRPr lang="tr-TR" alt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eaLnBrk="1" hangingPunct="1">
              <a:spcBef>
                <a:spcPct val="0"/>
              </a:spcBef>
            </a:pP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Razgovor sa </a:t>
            </a: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jedinicama za IR</a:t>
            </a:r>
            <a:endParaRPr lang="tr-TR" alt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eaLnBrk="1" hangingPunct="1">
              <a:spcBef>
                <a:spcPct val="0"/>
              </a:spcBef>
            </a:pP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Analiza potreba i razvoj softvera</a:t>
            </a:r>
            <a:endParaRPr lang="tr-TR" alt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15 Dikdörtgen"/>
          <p:cNvSpPr>
            <a:spLocks noChangeArrowheads="1"/>
          </p:cNvSpPr>
          <p:nvPr/>
        </p:nvSpPr>
        <p:spPr bwMode="auto">
          <a:xfrm>
            <a:off x="2105844" y="1513891"/>
            <a:ext cx="1537462" cy="769441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tr-TR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</a:t>
            </a:r>
            <a:r>
              <a:rPr lang="sr-Latn-CS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 – maj </a:t>
            </a:r>
            <a:r>
              <a:rPr lang="tr-TR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2013</a:t>
            </a:r>
            <a:r>
              <a:rPr lang="sr-Latn-CS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altLang="tr-TR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Testiranje prototipa u raznim jedinicama za internu reviziju </a:t>
            </a:r>
            <a:endParaRPr lang="tr-TR" alt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Düz Bağlayıcı 11"/>
          <p:cNvCxnSpPr/>
          <p:nvPr/>
        </p:nvCxnSpPr>
        <p:spPr>
          <a:xfrm>
            <a:off x="2123728" y="2285663"/>
            <a:ext cx="0" cy="431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18 Dikdörtgen"/>
          <p:cNvSpPr>
            <a:spLocks noChangeArrowheads="1"/>
          </p:cNvSpPr>
          <p:nvPr/>
        </p:nvSpPr>
        <p:spPr bwMode="auto">
          <a:xfrm>
            <a:off x="1987029" y="3451170"/>
            <a:ext cx="2076475" cy="430887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tr-TR" altLang="tr-TR" sz="1100" b="1" smtClean="0">
                <a:latin typeface="Arial" panose="020B0604020202020204" pitchFamily="34" charset="0"/>
                <a:cs typeface="Arial" panose="020B0604020202020204" pitchFamily="34" charset="0"/>
              </a:rPr>
              <a:t>Mar</a:t>
            </a:r>
            <a:r>
              <a:rPr lang="sr-Latn-CS" altLang="tr-TR" sz="1100" b="1" smtClean="0">
                <a:latin typeface="Arial" panose="020B0604020202020204" pitchFamily="34" charset="0"/>
                <a:cs typeface="Arial" panose="020B0604020202020204" pitchFamily="34" charset="0"/>
              </a:rPr>
              <a:t>t – jun </a:t>
            </a:r>
            <a:r>
              <a:rPr lang="tr-TR" altLang="tr-TR" sz="1100" b="1" smtClean="0">
                <a:latin typeface="Arial" panose="020B0604020202020204" pitchFamily="34" charset="0"/>
                <a:cs typeface="Arial" panose="020B0604020202020204" pitchFamily="34" charset="0"/>
              </a:rPr>
              <a:t>2013</a:t>
            </a:r>
            <a:r>
              <a:rPr lang="sr-Latn-CS" altLang="tr-TR" sz="1100" b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altLang="tr-TR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tr-TR" altLang="tr-TR" sz="1100" smtClean="0"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sr-Latn-CS" altLang="tr-TR" sz="1100" smtClean="0">
                <a:latin typeface="Arial" panose="020B0604020202020204" pitchFamily="34" charset="0"/>
                <a:cs typeface="Arial" panose="020B0604020202020204" pitchFamily="34" charset="0"/>
              </a:rPr>
              <a:t>iprema </a:t>
            </a:r>
            <a:r>
              <a:rPr lang="tr-TR" altLang="tr-TR" sz="1100" smtClean="0">
                <a:latin typeface="Arial" panose="020B0604020202020204" pitchFamily="34" charset="0"/>
                <a:cs typeface="Arial" panose="020B0604020202020204" pitchFamily="34" charset="0"/>
              </a:rPr>
              <a:t>web ap</a:t>
            </a:r>
            <a:r>
              <a:rPr lang="sr-Latn-CS" altLang="tr-TR" sz="1100" smtClean="0">
                <a:latin typeface="Arial" panose="020B0604020202020204" pitchFamily="34" charset="0"/>
                <a:cs typeface="Arial" panose="020B0604020202020204" pitchFamily="34" charset="0"/>
              </a:rPr>
              <a:t>likacije</a:t>
            </a:r>
            <a:endParaRPr lang="tr-TR" alt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Düz Bağlayıcı 11"/>
          <p:cNvCxnSpPr/>
          <p:nvPr/>
        </p:nvCxnSpPr>
        <p:spPr>
          <a:xfrm>
            <a:off x="3196035" y="3001407"/>
            <a:ext cx="0" cy="431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7" name="24 Dikdörtgen"/>
          <p:cNvSpPr>
            <a:spLocks noChangeArrowheads="1"/>
          </p:cNvSpPr>
          <p:nvPr/>
        </p:nvSpPr>
        <p:spPr bwMode="auto">
          <a:xfrm>
            <a:off x="4910312" y="1176080"/>
            <a:ext cx="2136949" cy="1277273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tr-TR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Novemb</a:t>
            </a:r>
            <a:r>
              <a:rPr lang="sr-Latn-CS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tr-TR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sr-Latn-CS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decembar </a:t>
            </a:r>
            <a:r>
              <a:rPr lang="tr-TR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2013</a:t>
            </a:r>
            <a:r>
              <a:rPr lang="sr-Latn-CS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altLang="tr-TR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eaLnBrk="1" hangingPunct="1">
              <a:spcBef>
                <a:spcPct val="0"/>
              </a:spcBef>
            </a:pP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3-d</a:t>
            </a: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nevna obuka za 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IcDen </a:t>
            </a: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45 </a:t>
            </a: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jedinica za </a:t>
            </a: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400 </a:t>
            </a: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internih revizora</a:t>
            </a:r>
            <a:endParaRPr lang="tr-TR" alt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tr-TR" alt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eaLnBrk="1" hangingPunct="1">
              <a:spcBef>
                <a:spcPct val="0"/>
              </a:spcBef>
            </a:pP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riprema planova interne revizije JIR pomoću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IcDen</a:t>
            </a:r>
            <a:endParaRPr lang="tr-TR" alt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26 Dikdörtgen"/>
          <p:cNvSpPr>
            <a:spLocks noChangeArrowheads="1"/>
          </p:cNvSpPr>
          <p:nvPr/>
        </p:nvSpPr>
        <p:spPr bwMode="auto">
          <a:xfrm>
            <a:off x="4259747" y="3433207"/>
            <a:ext cx="2160587" cy="600164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tr-TR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Januar </a:t>
            </a:r>
            <a:r>
              <a:rPr lang="tr-TR" altLang="tr-TR" sz="1100" b="1" dirty="0">
                <a:latin typeface="Arial" panose="020B0604020202020204" pitchFamily="34" charset="0"/>
                <a:cs typeface="Arial" panose="020B0604020202020204" pitchFamily="34" charset="0"/>
              </a:rPr>
              <a:t>2014 </a:t>
            </a:r>
            <a:r>
              <a:rPr lang="tr-TR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–….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Sprovođenje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interne revizije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pomoću 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IcDen </a:t>
            </a: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45 </a:t>
            </a: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JIR</a:t>
            </a:r>
            <a:endParaRPr lang="tr-TR" alt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Düz Bağlayıcı 11"/>
          <p:cNvCxnSpPr/>
          <p:nvPr/>
        </p:nvCxnSpPr>
        <p:spPr>
          <a:xfrm flipH="1">
            <a:off x="7092949" y="2987675"/>
            <a:ext cx="3674" cy="195349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Düz Bağlayıcı 11"/>
          <p:cNvCxnSpPr/>
          <p:nvPr/>
        </p:nvCxnSpPr>
        <p:spPr>
          <a:xfrm>
            <a:off x="4932040" y="2284413"/>
            <a:ext cx="0" cy="431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3" name="Başlık 1"/>
          <p:cNvSpPr txBox="1">
            <a:spLocks/>
          </p:cNvSpPr>
          <p:nvPr/>
        </p:nvSpPr>
        <p:spPr>
          <a:xfrm>
            <a:off x="250825" y="126198"/>
            <a:ext cx="7620000" cy="8501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r-Latn-CS" sz="4800" smtClean="0"/>
              <a:t>Kalendar projekta</a:t>
            </a:r>
            <a:endParaRPr lang="tr-TR" sz="4600" dirty="0"/>
          </a:p>
        </p:txBody>
      </p:sp>
      <p:cxnSp>
        <p:nvCxnSpPr>
          <p:cNvPr id="21" name="Düz Bağlayıcı 11"/>
          <p:cNvCxnSpPr/>
          <p:nvPr/>
        </p:nvCxnSpPr>
        <p:spPr>
          <a:xfrm>
            <a:off x="8284405" y="3023397"/>
            <a:ext cx="1588" cy="113506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4" name="26 Dikdörtgen"/>
          <p:cNvSpPr>
            <a:spLocks noChangeArrowheads="1"/>
          </p:cNvSpPr>
          <p:nvPr/>
        </p:nvSpPr>
        <p:spPr bwMode="auto">
          <a:xfrm>
            <a:off x="7280473" y="4171395"/>
            <a:ext cx="1790700" cy="1615827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tr-TR" alt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Januar 2015 –……. </a:t>
            </a:r>
          </a:p>
          <a:p>
            <a:pPr marL="171450" indent="-171450" eaLnBrk="1" hangingPunct="1">
              <a:spcBef>
                <a:spcPct val="0"/>
              </a:spcBef>
            </a:pP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Sprovođenje </a:t>
            </a: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interne revizije pomoću 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IcDen </a:t>
            </a: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105 (45+60) </a:t>
            </a: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jedinica za </a:t>
            </a: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171450" indent="-171450" eaLnBrk="1" hangingPunct="1">
              <a:spcBef>
                <a:spcPct val="0"/>
              </a:spcBef>
            </a:pP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636 intern</a:t>
            </a: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ih revizora od</a:t>
            </a:r>
            <a:r>
              <a:rPr lang="tr-TR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820 intern</a:t>
            </a:r>
            <a:r>
              <a:rPr lang="sr-Latn-CS" alt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ih revizora</a:t>
            </a:r>
            <a:endParaRPr lang="tr-TR" alt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tr-TR" alt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5111503" y="4941168"/>
            <a:ext cx="2003004" cy="93871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sr-Latn-C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ktobar - novembar</a:t>
            </a:r>
            <a:r>
              <a:rPr 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2014</a:t>
            </a:r>
            <a:r>
              <a:rPr lang="sr-Latn-C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2-d</a:t>
            </a:r>
            <a:r>
              <a:rPr lang="sr-Latn-C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nevna obuka za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IcDen </a:t>
            </a:r>
            <a:r>
              <a:rPr lang="sr-Latn-C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60 </a:t>
            </a:r>
            <a:r>
              <a:rPr lang="sr-Latn-C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jedinica za </a:t>
            </a:r>
            <a:r>
              <a:rPr lang="sr-Latn-C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sr-Latn-C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 interne revizore uključujući i vojsku i policiju</a:t>
            </a:r>
            <a:endParaRPr 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Düz Bağlayıcı 11"/>
          <p:cNvCxnSpPr/>
          <p:nvPr/>
        </p:nvCxnSpPr>
        <p:spPr>
          <a:xfrm>
            <a:off x="5292080" y="2987675"/>
            <a:ext cx="0" cy="431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Elmas 2"/>
          <p:cNvSpPr/>
          <p:nvPr/>
        </p:nvSpPr>
        <p:spPr>
          <a:xfrm>
            <a:off x="8068381" y="2743596"/>
            <a:ext cx="432048" cy="232569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7896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ikdörtgen 5"/>
          <p:cNvSpPr/>
          <p:nvPr/>
        </p:nvSpPr>
        <p:spPr>
          <a:xfrm>
            <a:off x="611560" y="1916832"/>
            <a:ext cx="60304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b="1" smtClean="0"/>
              <a:t>SOFT</a:t>
            </a:r>
            <a:r>
              <a:rPr lang="sr-Latn-CS" b="1" smtClean="0"/>
              <a:t>VER</a:t>
            </a:r>
            <a:endParaRPr lang="tr-TR" b="1" dirty="0" smtClean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347.000 $</a:t>
            </a:r>
            <a:endParaRPr lang="tr-TR" dirty="0"/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endParaRPr lang="tr-TR" dirty="0"/>
          </a:p>
          <a:p>
            <a:pPr>
              <a:defRPr/>
            </a:pPr>
            <a:r>
              <a:rPr lang="tr-TR" b="1" smtClean="0"/>
              <a:t>HARD</a:t>
            </a:r>
            <a:r>
              <a:rPr lang="sr-Latn-CS" b="1" smtClean="0"/>
              <a:t>VER</a:t>
            </a:r>
            <a:endParaRPr lang="tr-TR" b="1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185.000 $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sr-Latn-CS" smtClean="0"/>
              <a:t>Mreža za čuvanje podataka</a:t>
            </a:r>
            <a:r>
              <a:rPr lang="tr-TR" smtClean="0"/>
              <a:t> </a:t>
            </a:r>
            <a:r>
              <a:rPr lang="tr-TR" dirty="0"/>
              <a:t>(</a:t>
            </a:r>
            <a:r>
              <a:rPr lang="tr-TR" dirty="0" smtClean="0"/>
              <a:t>SAN)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Windows </a:t>
            </a:r>
            <a:r>
              <a:rPr lang="tr-TR" dirty="0"/>
              <a:t>Server </a:t>
            </a:r>
            <a:r>
              <a:rPr lang="tr-TR" dirty="0" smtClean="0"/>
              <a:t>2012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tr-TR" smtClean="0"/>
              <a:t>Database Server</a:t>
            </a:r>
            <a:endParaRPr lang="tr-TR" dirty="0" smtClean="0"/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SQL </a:t>
            </a:r>
            <a:r>
              <a:rPr lang="tr-TR" dirty="0"/>
              <a:t>Server </a:t>
            </a:r>
            <a:r>
              <a:rPr lang="tr-TR" dirty="0" smtClean="0"/>
              <a:t>2012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Firewall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sr-Latn-CS" smtClean="0"/>
              <a:t>Ostala oprema</a:t>
            </a:r>
            <a:endParaRPr lang="tr-TR" dirty="0"/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323528" y="294482"/>
            <a:ext cx="7620000" cy="8501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r-Latn-CS" sz="4600" smtClean="0"/>
              <a:t>Cena projekta</a:t>
            </a:r>
            <a:endParaRPr lang="en-US" sz="4600" dirty="0"/>
          </a:p>
        </p:txBody>
      </p:sp>
      <p:pic>
        <p:nvPicPr>
          <p:cNvPr id="6146" name="Picture 2" descr="C:\Users\Ozan\AppData\Local\Microsoft\Windows\Temporary Internet Files\Content.IE5\K6Y76YM2\MP90038534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8692" y="1144588"/>
            <a:ext cx="2998440" cy="41978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1109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Metin kutusu 1"/>
          <p:cNvSpPr txBox="1"/>
          <p:nvPr/>
        </p:nvSpPr>
        <p:spPr>
          <a:xfrm>
            <a:off x="442516" y="2028655"/>
            <a:ext cx="7992888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r-Latn-CS" sz="2400" dirty="0" smtClean="0"/>
              <a:t>Više baza podataka u jedinstvenoj aplikaciji</a:t>
            </a:r>
            <a:r>
              <a:rPr lang="en-US" sz="2400" dirty="0" smtClean="0"/>
              <a:t>; </a:t>
            </a:r>
            <a:r>
              <a:rPr lang="en-US" sz="2400" dirty="0"/>
              <a:t>IACB </a:t>
            </a:r>
            <a:r>
              <a:rPr lang="sr-Latn-CS" sz="2400" dirty="0" smtClean="0"/>
              <a:t>i njegove institucije članice koriste istu aplikaciju i sopstvenu bazu podataka</a:t>
            </a:r>
            <a:r>
              <a:rPr lang="tr-TR" sz="2400" dirty="0" smtClean="0"/>
              <a:t>,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r-Latn-CS" sz="2400" dirty="0" smtClean="0"/>
              <a:t>Aplikacija na bazi </a:t>
            </a:r>
            <a:r>
              <a:rPr lang="en-US" sz="2400" dirty="0" smtClean="0"/>
              <a:t>Web</a:t>
            </a:r>
            <a:r>
              <a:rPr lang="sr-Latn-CS" sz="2400" dirty="0" smtClean="0"/>
              <a:t>-a</a:t>
            </a:r>
            <a:r>
              <a:rPr lang="tr-TR" sz="2400" dirty="0" smtClean="0"/>
              <a:t>,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r-Latn-CS" sz="2400" dirty="0" smtClean="0"/>
              <a:t>Ima generičku strukturu i konfigurabilan je; svaka institucija primenjuje sopstvenu metodologiju</a:t>
            </a:r>
            <a:r>
              <a:rPr lang="tr-TR" sz="2400" dirty="0" smtClean="0"/>
              <a:t>,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r-Latn-CS" sz="2400" dirty="0" smtClean="0"/>
              <a:t>Model bezbednosti na bazi uloga</a:t>
            </a:r>
            <a:r>
              <a:rPr lang="en-US" sz="2400" dirty="0" smtClean="0"/>
              <a:t>; </a:t>
            </a:r>
            <a:r>
              <a:rPr lang="sr-Latn-CS" sz="2400" dirty="0" smtClean="0"/>
              <a:t>sve</a:t>
            </a:r>
            <a:r>
              <a:rPr lang="en-US" sz="2400" dirty="0" smtClean="0"/>
              <a:t> procedure</a:t>
            </a:r>
            <a:r>
              <a:rPr lang="sr-Latn-CS" sz="2400" dirty="0" smtClean="0"/>
              <a:t> i</a:t>
            </a:r>
            <a:r>
              <a:rPr lang="en-US" sz="2400" dirty="0" smtClean="0"/>
              <a:t> </a:t>
            </a:r>
            <a:r>
              <a:rPr lang="en-US" sz="2400" dirty="0" err="1" smtClean="0"/>
              <a:t>modul</a:t>
            </a:r>
            <a:r>
              <a:rPr lang="sr-Latn-CS" sz="2400" dirty="0" smtClean="0"/>
              <a:t>i povezani su sa nekom ulogom, a uloge su dodeljene grupama korisnika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769343" y="829071"/>
            <a:ext cx="7772400" cy="7997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sr-Latn-CS" sz="3600" b="1" smtClean="0">
                <a:effectLst/>
              </a:rPr>
              <a:t>Glavne karakteristike</a:t>
            </a:r>
            <a:r>
              <a:rPr lang="en-US" sz="3600" b="1" smtClean="0">
                <a:effectLst/>
              </a:rPr>
              <a:t> </a:t>
            </a:r>
            <a:r>
              <a:rPr lang="en-US" sz="3600" b="1" dirty="0" err="1" smtClean="0">
                <a:effectLst/>
              </a:rPr>
              <a:t>IcDen</a:t>
            </a:r>
            <a:r>
              <a:rPr lang="en-US" sz="3600" b="1" dirty="0" smtClean="0">
                <a:effectLst/>
              </a:rPr>
              <a:t> </a:t>
            </a:r>
            <a:r>
              <a:rPr lang="tr-TR" sz="3600" b="1" dirty="0" smtClean="0">
                <a:effectLst/>
              </a:rPr>
              <a:t>I</a:t>
            </a:r>
            <a:endParaRPr lang="en-US" sz="3200" b="1" dirty="0"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206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Metin kutusu 1"/>
          <p:cNvSpPr txBox="1"/>
          <p:nvPr/>
        </p:nvSpPr>
        <p:spPr>
          <a:xfrm>
            <a:off x="442516" y="2019723"/>
            <a:ext cx="799288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r-Latn-CS" sz="2400" smtClean="0"/>
              <a:t>Korisnički interfejs u “</a:t>
            </a:r>
            <a:r>
              <a:rPr lang="en-US" sz="2400" smtClean="0"/>
              <a:t>Metro</a:t>
            </a:r>
            <a:r>
              <a:rPr lang="sr-Latn-CS" sz="2400" smtClean="0"/>
              <a:t>” stilu</a:t>
            </a:r>
            <a:r>
              <a:rPr lang="en-US" sz="2400" smtClean="0"/>
              <a:t>; </a:t>
            </a:r>
            <a:r>
              <a:rPr lang="sr-Latn-CS" sz="2400" smtClean="0"/>
              <a:t>lak za korišćenje i delotvoran korisnički interfejs</a:t>
            </a:r>
            <a:r>
              <a:rPr lang="tr-TR" sz="2400" smtClean="0"/>
              <a:t>,</a:t>
            </a:r>
            <a:endParaRPr lang="tr-TR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tr-TR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r-Latn-CS" sz="2400" smtClean="0"/>
              <a:t>Bezbedan host kompjuter</a:t>
            </a:r>
            <a:r>
              <a:rPr lang="en-US" sz="2400" smtClean="0"/>
              <a:t>; </a:t>
            </a:r>
            <a:r>
              <a:rPr lang="sr-Latn-CS" sz="2400" smtClean="0"/>
              <a:t>prošao je testove bezbednosti koje je obavio</a:t>
            </a:r>
            <a:r>
              <a:rPr lang="en-US" sz="2400" smtClean="0"/>
              <a:t> TUBITAK</a:t>
            </a:r>
            <a:r>
              <a:rPr lang="tr-TR" sz="2400" smtClean="0"/>
              <a:t> </a:t>
            </a:r>
            <a:r>
              <a:rPr lang="en-US" smtClean="0"/>
              <a:t>(</a:t>
            </a:r>
            <a:r>
              <a:rPr lang="sr-Latn-CS" smtClean="0"/>
              <a:t>Savet za naučna i tehnološka istraživanja Turske</a:t>
            </a:r>
            <a:r>
              <a:rPr lang="en-US" smtClean="0"/>
              <a:t>),</a:t>
            </a: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r-Latn-CS" sz="2400" smtClean="0"/>
              <a:t>Višejezičan</a:t>
            </a:r>
            <a:r>
              <a:rPr lang="en-US" sz="2400" smtClean="0"/>
              <a:t>; </a:t>
            </a:r>
            <a:r>
              <a:rPr lang="sr-Latn-CS" sz="2400" smtClean="0"/>
              <a:t>podržava engleski i turski</a:t>
            </a:r>
            <a:r>
              <a:rPr lang="en-US" sz="2400" smtClean="0"/>
              <a:t>.</a:t>
            </a:r>
            <a:endParaRPr lang="en-US" sz="2400" dirty="0"/>
          </a:p>
          <a:p>
            <a:endParaRPr lang="tr-TR" sz="2000" dirty="0" smtClean="0"/>
          </a:p>
          <a:p>
            <a:endParaRPr lang="en-US" sz="2000" dirty="0"/>
          </a:p>
        </p:txBody>
      </p:sp>
      <p:sp>
        <p:nvSpPr>
          <p:cNvPr id="6" name="Başlık 1"/>
          <p:cNvSpPr txBox="1">
            <a:spLocks/>
          </p:cNvSpPr>
          <p:nvPr/>
        </p:nvSpPr>
        <p:spPr>
          <a:xfrm>
            <a:off x="769343" y="829071"/>
            <a:ext cx="7772400" cy="7997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sr-Latn-CS" sz="3600" b="1" smtClean="0">
                <a:effectLst/>
              </a:rPr>
              <a:t>Glavne karakteristike</a:t>
            </a:r>
            <a:r>
              <a:rPr lang="en-US" sz="3600" b="1" smtClean="0">
                <a:effectLst/>
              </a:rPr>
              <a:t> </a:t>
            </a:r>
            <a:r>
              <a:rPr lang="en-US" sz="3600" b="1" dirty="0" err="1" smtClean="0">
                <a:effectLst/>
              </a:rPr>
              <a:t>IcDen</a:t>
            </a:r>
            <a:r>
              <a:rPr lang="en-US" sz="3600" b="1" dirty="0" smtClean="0">
                <a:effectLst/>
              </a:rPr>
              <a:t> </a:t>
            </a:r>
            <a:r>
              <a:rPr lang="tr-TR" sz="3600" b="1" dirty="0" smtClean="0">
                <a:effectLst/>
              </a:rPr>
              <a:t>II</a:t>
            </a:r>
            <a:endParaRPr lang="en-US" sz="3200" b="1" dirty="0"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930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Metin kutusu 1"/>
          <p:cNvSpPr txBox="1"/>
          <p:nvPr/>
        </p:nvSpPr>
        <p:spPr>
          <a:xfrm>
            <a:off x="539552" y="1700808"/>
            <a:ext cx="792088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smtClean="0"/>
              <a:t>I</a:t>
            </a:r>
            <a:r>
              <a:rPr lang="en-US" sz="2400" dirty="0" err="1" smtClean="0"/>
              <a:t>cden</a:t>
            </a:r>
            <a:r>
              <a:rPr lang="en-US" sz="2400" dirty="0" smtClean="0"/>
              <a:t> </a:t>
            </a:r>
            <a:r>
              <a:rPr lang="sr-Latn-CS" sz="2400" dirty="0" smtClean="0"/>
              <a:t>je već pomogao</a:t>
            </a:r>
            <a:r>
              <a:rPr lang="en-US" sz="2400" dirty="0" smtClean="0"/>
              <a:t> </a:t>
            </a:r>
            <a:r>
              <a:rPr lang="en-US" sz="2400" dirty="0"/>
              <a:t>IACB </a:t>
            </a:r>
            <a:r>
              <a:rPr lang="sr-Latn-CS" sz="2400" dirty="0" smtClean="0"/>
              <a:t>i njegovim institucijama članicama da ostvare sledeće koristi:</a:t>
            </a:r>
            <a:endParaRPr lang="tr-TR" sz="2400" dirty="0" smtClean="0"/>
          </a:p>
          <a:p>
            <a:pPr algn="just"/>
            <a:endParaRPr lang="tr-TR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Latn-CS" sz="2400" dirty="0" smtClean="0"/>
              <a:t>Unapređenje efikasnosti i delotvornosti</a:t>
            </a:r>
            <a:r>
              <a:rPr lang="tr-TR" sz="2400" dirty="0" smtClean="0"/>
              <a:t>,</a:t>
            </a:r>
            <a:endParaRPr lang="en-US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Latn-CS" sz="2400" dirty="0" smtClean="0"/>
              <a:t>Obavljanje blagovremenih revizija</a:t>
            </a:r>
            <a:r>
              <a:rPr lang="tr-TR" sz="2400" dirty="0" smtClean="0"/>
              <a:t>,</a:t>
            </a:r>
            <a:endParaRPr lang="en-US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Me</a:t>
            </a:r>
            <a:r>
              <a:rPr lang="sr-Latn-CS" sz="2400" dirty="0" smtClean="0"/>
              <a:t>renje planiranih kontrola radi unapređenja programiranja i procesa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/>
          </a:p>
        </p:txBody>
      </p:sp>
      <p:sp>
        <p:nvSpPr>
          <p:cNvPr id="6" name="Başlık 1"/>
          <p:cNvSpPr txBox="1">
            <a:spLocks/>
          </p:cNvSpPr>
          <p:nvPr/>
        </p:nvSpPr>
        <p:spPr>
          <a:xfrm>
            <a:off x="769343" y="829071"/>
            <a:ext cx="7772400" cy="7997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sr-Latn-CS" sz="3600" b="1" smtClean="0">
                <a:effectLst/>
              </a:rPr>
              <a:t>Koristi od</a:t>
            </a:r>
            <a:r>
              <a:rPr lang="en-US" sz="3600" b="1" smtClean="0">
                <a:effectLst/>
              </a:rPr>
              <a:t> </a:t>
            </a:r>
            <a:r>
              <a:rPr lang="en-US" sz="3600" b="1" dirty="0" err="1" smtClean="0">
                <a:effectLst/>
              </a:rPr>
              <a:t>IcDen</a:t>
            </a:r>
            <a:r>
              <a:rPr lang="en-US" sz="3600" b="1" dirty="0" smtClean="0">
                <a:effectLst/>
              </a:rPr>
              <a:t> I</a:t>
            </a:r>
            <a:endParaRPr lang="en-US" sz="3200" b="1" dirty="0"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40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Metin kutusu 1"/>
          <p:cNvSpPr txBox="1"/>
          <p:nvPr/>
        </p:nvSpPr>
        <p:spPr>
          <a:xfrm>
            <a:off x="500034" y="1357298"/>
            <a:ext cx="799288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Latn-CS" sz="2400" dirty="0" smtClean="0"/>
              <a:t>Obezbeđivanje visokog nivoa standardizacije u radu svih revizorskih timova potpuno u skladu s priručnikom za kontrolu usaglašenosti</a:t>
            </a:r>
            <a:r>
              <a:rPr lang="tr-TR" sz="2400" dirty="0" smtClean="0"/>
              <a:t>,</a:t>
            </a:r>
          </a:p>
          <a:p>
            <a:pPr algn="just"/>
            <a:endParaRPr lang="en-US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Latn-CS" sz="2400" dirty="0" smtClean="0"/>
              <a:t>Uspostavljanje boljeg sistema za proveru kontrole kvaliteta</a:t>
            </a:r>
            <a:r>
              <a:rPr lang="tr-TR" sz="2400" dirty="0" smtClean="0"/>
              <a:t>,</a:t>
            </a:r>
          </a:p>
          <a:p>
            <a:pPr algn="just"/>
            <a:endParaRPr lang="en-US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Pr</a:t>
            </a:r>
            <a:r>
              <a:rPr lang="sr-Latn-CS" sz="2400" dirty="0" smtClean="0"/>
              <a:t>iprema blagovremenih informacija za rukovodstvo kako bi se pomoglo najvišem rukovodstvu da prati revizije i donosi potrebne odluke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pPr algn="just"/>
            <a:endParaRPr lang="en-US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Latn-CS" sz="2400" dirty="0" smtClean="0"/>
              <a:t>Olakšavanje sistematske razmene informacija među revizorima</a:t>
            </a:r>
            <a:r>
              <a:rPr lang="tr-TR" sz="2400" dirty="0" smtClean="0"/>
              <a:t>.</a:t>
            </a:r>
            <a:endParaRPr lang="en-US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000" dirty="0"/>
          </a:p>
        </p:txBody>
      </p:sp>
      <p:sp>
        <p:nvSpPr>
          <p:cNvPr id="6" name="Başlık 1"/>
          <p:cNvSpPr txBox="1">
            <a:spLocks/>
          </p:cNvSpPr>
          <p:nvPr/>
        </p:nvSpPr>
        <p:spPr>
          <a:xfrm>
            <a:off x="785786" y="500042"/>
            <a:ext cx="7772400" cy="7997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sr-Latn-CS" sz="3600" b="1" smtClean="0">
                <a:effectLst/>
              </a:rPr>
              <a:t>Koristi od</a:t>
            </a:r>
            <a:r>
              <a:rPr lang="en-US" sz="3600" b="1" smtClean="0">
                <a:effectLst/>
              </a:rPr>
              <a:t> </a:t>
            </a:r>
            <a:r>
              <a:rPr lang="en-US" sz="3600" b="1" dirty="0" err="1" smtClean="0">
                <a:effectLst/>
              </a:rPr>
              <a:t>IcDen</a:t>
            </a:r>
            <a:r>
              <a:rPr lang="en-US" sz="3600" b="1" dirty="0" smtClean="0">
                <a:effectLst/>
              </a:rPr>
              <a:t> I</a:t>
            </a:r>
            <a:r>
              <a:rPr lang="tr-TR" sz="3600" b="1" dirty="0" smtClean="0">
                <a:effectLst/>
              </a:rPr>
              <a:t>I</a:t>
            </a:r>
            <a:endParaRPr lang="en-US" sz="3200" b="1" dirty="0"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79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Metin kutusu 4"/>
          <p:cNvSpPr txBox="1"/>
          <p:nvPr/>
        </p:nvSpPr>
        <p:spPr>
          <a:xfrm>
            <a:off x="1187624" y="332656"/>
            <a:ext cx="712879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4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Grupe korisnika</a:t>
            </a:r>
            <a:r>
              <a:rPr lang="tr-TR" sz="4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-</a:t>
            </a:r>
            <a:r>
              <a:rPr lang="sr-Latn-CS" sz="4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CJH</a:t>
            </a:r>
            <a:endParaRPr lang="tr-TR" sz="4600" spc="-1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752"/>
            <a:ext cx="9144000" cy="45117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42844" y="1714488"/>
            <a:ext cx="1465466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sr-Latn-CS" sz="110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Revizorski univerzum </a:t>
            </a:r>
            <a:endParaRPr lang="sr-Latn-CS" sz="11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43074" y="1714488"/>
            <a:ext cx="1614545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sr-Latn-CS" sz="110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Administrativni poslovi</a:t>
            </a:r>
          </a:p>
        </p:txBody>
      </p:sp>
      <p:sp>
        <p:nvSpPr>
          <p:cNvPr id="9" name="Rectangle 8"/>
          <p:cNvSpPr/>
          <p:nvPr/>
        </p:nvSpPr>
        <p:spPr>
          <a:xfrm>
            <a:off x="4286248" y="1714488"/>
            <a:ext cx="899605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sr-Latn-CS" sz="11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Opšti podaci</a:t>
            </a:r>
          </a:p>
        </p:txBody>
      </p:sp>
      <p:sp>
        <p:nvSpPr>
          <p:cNvPr id="10" name="Rectangle 9"/>
          <p:cNvSpPr/>
          <p:nvPr/>
        </p:nvSpPr>
        <p:spPr>
          <a:xfrm>
            <a:off x="6387039" y="1714488"/>
            <a:ext cx="1542547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sr-Latn-CS" sz="1100" smtClean="0">
                <a:solidFill>
                  <a:srgbClr val="28C6AC"/>
                </a:solidFill>
                <a:latin typeface="Times New Roman" pitchFamily="18" charset="0"/>
                <a:cs typeface="Times New Roman" pitchFamily="18" charset="0"/>
              </a:rPr>
              <a:t>Biblioteka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5232" y="2000240"/>
            <a:ext cx="675185" cy="230832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sr-Latn-CS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Institucija </a:t>
            </a:r>
            <a:endParaRPr lang="en-GB" sz="9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90588" y="2000240"/>
            <a:ext cx="785818" cy="2308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sr-Latn-CS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Revizor</a:t>
            </a:r>
            <a:endParaRPr lang="en-GB" sz="9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6009" y="3084596"/>
            <a:ext cx="562975" cy="230832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en-US" sz="9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Jedinic</a:t>
            </a:r>
            <a:r>
              <a:rPr lang="sr-Latn-CS" sz="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GB" sz="9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71538" y="3081335"/>
            <a:ext cx="492443" cy="230832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en-GB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Proces</a:t>
            </a:r>
            <a:endParaRPr lang="en-GB" sz="9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6657" y="4152905"/>
            <a:ext cx="714380" cy="36933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US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Resursi za reviziju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76458" y="2014522"/>
            <a:ext cx="785818" cy="211203"/>
          </a:xfrm>
          <a:prstGeom prst="rect">
            <a:avLst/>
          </a:prstGeom>
          <a:solidFill>
            <a:srgbClr val="92D050"/>
          </a:solidFill>
        </p:spPr>
        <p:txBody>
          <a:bodyPr wrap="square" lIns="36000" tIns="36000" rIns="36000" bIns="36000">
            <a:spAutoFit/>
          </a:bodyPr>
          <a:lstStyle/>
          <a:p>
            <a:r>
              <a:rPr lang="sr-Latn-CS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Period revizije</a:t>
            </a:r>
            <a:endParaRPr lang="en-GB" sz="9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157529" y="2007728"/>
            <a:ext cx="785818" cy="349702"/>
          </a:xfrm>
          <a:prstGeom prst="rect">
            <a:avLst/>
          </a:prstGeom>
          <a:solidFill>
            <a:srgbClr val="92D050"/>
          </a:solidFill>
        </p:spPr>
        <p:txBody>
          <a:bodyPr wrap="square" lIns="36000" tIns="36000" rIns="36000" bIns="36000">
            <a:spAutoFit/>
          </a:bodyPr>
          <a:lstStyle/>
          <a:p>
            <a:r>
              <a:rPr lang="sr-Latn-CS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Procena makro rizika</a:t>
            </a:r>
            <a:endParaRPr lang="en-GB" sz="9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43117" y="3079677"/>
            <a:ext cx="828685" cy="211203"/>
          </a:xfrm>
          <a:prstGeom prst="rect">
            <a:avLst/>
          </a:prstGeom>
          <a:solidFill>
            <a:srgbClr val="92D050"/>
          </a:solidFill>
        </p:spPr>
        <p:txBody>
          <a:bodyPr wrap="square" lIns="0" tIns="36000" rIns="0" bIns="36000">
            <a:spAutoFit/>
          </a:bodyPr>
          <a:lstStyle/>
          <a:p>
            <a:r>
              <a:rPr lang="en-US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Paket za reviziju</a:t>
            </a:r>
            <a:endParaRPr lang="en-GB" sz="9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148003" y="3081336"/>
            <a:ext cx="828685" cy="211203"/>
          </a:xfrm>
          <a:prstGeom prst="rect">
            <a:avLst/>
          </a:prstGeom>
          <a:solidFill>
            <a:srgbClr val="92D050"/>
          </a:solidFill>
        </p:spPr>
        <p:txBody>
          <a:bodyPr wrap="square" lIns="0" tIns="36000" rIns="0" bIns="36000">
            <a:spAutoFit/>
          </a:bodyPr>
          <a:lstStyle/>
          <a:p>
            <a:r>
              <a:rPr lang="sr-Latn-CS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Strategija revizije</a:t>
            </a:r>
            <a:endParaRPr lang="en-GB" sz="9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47887" y="4167195"/>
            <a:ext cx="828685" cy="211203"/>
          </a:xfrm>
          <a:prstGeom prst="rect">
            <a:avLst/>
          </a:prstGeom>
          <a:solidFill>
            <a:srgbClr val="92D050"/>
          </a:solidFill>
        </p:spPr>
        <p:txBody>
          <a:bodyPr wrap="square" lIns="0" tIns="36000" rIns="0" bIns="36000">
            <a:spAutoFit/>
          </a:bodyPr>
          <a:lstStyle/>
          <a:p>
            <a:r>
              <a:rPr lang="en-US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Plan revizije</a:t>
            </a:r>
            <a:endParaRPr lang="en-GB" sz="9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152773" y="4168854"/>
            <a:ext cx="828685" cy="211203"/>
          </a:xfrm>
          <a:prstGeom prst="rect">
            <a:avLst/>
          </a:prstGeom>
          <a:solidFill>
            <a:srgbClr val="92D050"/>
          </a:solidFill>
        </p:spPr>
        <p:txBody>
          <a:bodyPr wrap="square" lIns="0" tIns="36000" rIns="0" bIns="36000">
            <a:spAutoFit/>
          </a:bodyPr>
          <a:lstStyle/>
          <a:p>
            <a:r>
              <a:rPr lang="sr-Latn-CS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Program revizije</a:t>
            </a:r>
            <a:endParaRPr lang="en-GB" sz="9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24348" y="2014972"/>
            <a:ext cx="785818" cy="211203"/>
          </a:xfrm>
          <a:prstGeom prst="rect">
            <a:avLst/>
          </a:prstGeom>
          <a:solidFill>
            <a:srgbClr val="854090"/>
          </a:solidFill>
        </p:spPr>
        <p:txBody>
          <a:bodyPr wrap="square" lIns="36000" tIns="36000" rIns="36000" bIns="36000">
            <a:spAutoFit/>
          </a:bodyPr>
          <a:lstStyle/>
          <a:p>
            <a:r>
              <a:rPr lang="sr-Latn-CS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Parametri </a:t>
            </a:r>
            <a:endParaRPr lang="en-GB" sz="9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229234" y="2008178"/>
            <a:ext cx="785818" cy="349702"/>
          </a:xfrm>
          <a:prstGeom prst="rect">
            <a:avLst/>
          </a:prstGeom>
          <a:solidFill>
            <a:srgbClr val="854090"/>
          </a:solidFill>
        </p:spPr>
        <p:txBody>
          <a:bodyPr wrap="square" lIns="36000" tIns="36000" rIns="36000" bIns="36000">
            <a:spAutoFit/>
          </a:bodyPr>
          <a:lstStyle/>
          <a:p>
            <a:r>
              <a:rPr lang="sr-Latn-CS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Grupa korisnika</a:t>
            </a:r>
            <a:endParaRPr lang="en-GB" sz="9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324348" y="3080127"/>
            <a:ext cx="828685" cy="349702"/>
          </a:xfrm>
          <a:prstGeom prst="rect">
            <a:avLst/>
          </a:prstGeom>
          <a:solidFill>
            <a:srgbClr val="854090"/>
          </a:solidFill>
        </p:spPr>
        <p:txBody>
          <a:bodyPr wrap="square" lIns="0" tIns="36000" rIns="0" bIns="36000">
            <a:spAutoFit/>
          </a:bodyPr>
          <a:lstStyle/>
          <a:p>
            <a:r>
              <a:rPr lang="en-US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Metodologija procene rizika </a:t>
            </a:r>
            <a:endParaRPr lang="en-GB" sz="9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229234" y="3081786"/>
            <a:ext cx="828685" cy="211203"/>
          </a:xfrm>
          <a:prstGeom prst="rect">
            <a:avLst/>
          </a:prstGeom>
          <a:solidFill>
            <a:srgbClr val="854090"/>
          </a:solidFill>
        </p:spPr>
        <p:txBody>
          <a:bodyPr wrap="square" lIns="0" tIns="36000" rIns="0" bIns="36000">
            <a:spAutoFit/>
          </a:bodyPr>
          <a:lstStyle/>
          <a:p>
            <a:r>
              <a:rPr lang="sr-Latn-CS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Korisnik</a:t>
            </a:r>
            <a:endParaRPr lang="en-GB" sz="9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324348" y="4167645"/>
            <a:ext cx="828685" cy="211203"/>
          </a:xfrm>
          <a:prstGeom prst="rect">
            <a:avLst/>
          </a:prstGeom>
          <a:solidFill>
            <a:srgbClr val="854090"/>
          </a:solidFill>
        </p:spPr>
        <p:txBody>
          <a:bodyPr wrap="square" lIns="0" tIns="36000" rIns="0" bIns="36000">
            <a:spAutoFit/>
          </a:bodyPr>
          <a:lstStyle/>
          <a:p>
            <a:r>
              <a:rPr lang="en-US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Kalendar</a:t>
            </a:r>
            <a:endParaRPr lang="en-GB" sz="9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229234" y="4169304"/>
            <a:ext cx="828685" cy="211203"/>
          </a:xfrm>
          <a:prstGeom prst="rect">
            <a:avLst/>
          </a:prstGeom>
          <a:solidFill>
            <a:srgbClr val="854090"/>
          </a:solidFill>
        </p:spPr>
        <p:txBody>
          <a:bodyPr wrap="square" lIns="0" tIns="36000" rIns="0" bIns="36000">
            <a:spAutoFit/>
          </a:bodyPr>
          <a:lstStyle/>
          <a:p>
            <a:r>
              <a:rPr lang="sr-Latn-CS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Aktivni korisnici</a:t>
            </a:r>
            <a:endParaRPr lang="en-GB" sz="9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377000" y="2012940"/>
            <a:ext cx="857256" cy="276999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sr-Latn-CS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Obrazac za inteli</a:t>
            </a:r>
            <a:r>
              <a:rPr lang="en-US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r-Latn-CS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gentnu pretragu</a:t>
            </a:r>
            <a:endParaRPr lang="en-GB" sz="9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86644" y="2000240"/>
            <a:ext cx="857256" cy="415498"/>
          </a:xfrm>
          <a:prstGeom prst="rect">
            <a:avLst/>
          </a:prstGeom>
          <a:solidFill>
            <a:srgbClr val="23AF98"/>
          </a:solidFill>
        </p:spPr>
        <p:txBody>
          <a:bodyPr wrap="square" lIns="0" tIns="0" rIns="0" bIns="0">
            <a:spAutoFit/>
          </a:bodyPr>
          <a:lstStyle/>
          <a:p>
            <a:r>
              <a:rPr lang="pl-PL" sz="9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Pitanje za obrazac za inteligentnu pretragu</a:t>
            </a:r>
          </a:p>
        </p:txBody>
      </p:sp>
    </p:spTree>
    <p:extLst>
      <p:ext uri="{BB962C8B-B14F-4D97-AF65-F5344CB8AC3E}">
        <p14:creationId xmlns="" xmlns:p14="http://schemas.microsoft.com/office/powerpoint/2010/main" val="346468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Üst Düzey">
  <a:themeElements>
    <a:clrScheme name="Üst Düzey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Üst Düze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Üst Düze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2359</TotalTime>
  <Words>1535</Words>
  <Application>Microsoft Office PowerPoint</Application>
  <PresentationFormat>On-screen Show (4:3)</PresentationFormat>
  <Paragraphs>547</Paragraphs>
  <Slides>21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Üst Düzey</vt:lpstr>
      <vt:lpstr>Procena rizika pomoću Alata za upravljanje revizijom (IcDen©)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değerlendirme</dc:title>
  <dc:creator>Ozan ALKAN</dc:creator>
  <cp:lastModifiedBy>User</cp:lastModifiedBy>
  <cp:revision>126</cp:revision>
  <dcterms:created xsi:type="dcterms:W3CDTF">2014-09-05T07:49:46Z</dcterms:created>
  <dcterms:modified xsi:type="dcterms:W3CDTF">2014-09-16T17:55:42Z</dcterms:modified>
</cp:coreProperties>
</file>