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2" r:id="rId9"/>
    <p:sldId id="261" r:id="rId10"/>
    <p:sldId id="263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837\Documents\Konference\Astana\Prezentace\riskHEATma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title>
      <c:tx>
        <c:rich>
          <a:bodyPr/>
          <a:lstStyle/>
          <a:p>
            <a:pPr>
              <a:defRPr lang="cs-CZ"/>
            </a:pPr>
            <a:r>
              <a:rPr lang="cs-CZ" sz="3200" b="1" kern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Mapa „vreline“ rizika  </a:t>
            </a:r>
            <a:endParaRPr lang="en-US" sz="3200" b="1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282302307611756"/>
          <c:y val="0.0062015503875969"/>
        </c:manualLayout>
      </c:layout>
    </c:title>
    <c:plotArea>
      <c:layout/>
      <c:bubbleChart>
        <c:ser>
          <c:idx val="0"/>
          <c:order val="0"/>
          <c:tx>
            <c:strRef>
              <c:f>'zdroj dat'!$A$2</c:f>
              <c:strCache>
                <c:ptCount val="1"/>
                <c:pt idx="0">
                  <c:v>Financial management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ysClr val="windowText" lastClr="000000"/>
              </a:solidFill>
            </a:ln>
          </c:spPr>
          <c:xVal>
            <c:numRef>
              <c:f>'zdroj dat'!$B$2</c:f>
              <c:numCache>
                <c:formatCode>0.00</c:formatCode>
                <c:ptCount val="1"/>
                <c:pt idx="0">
                  <c:v>3.666666666666666</c:v>
                </c:pt>
              </c:numCache>
            </c:numRef>
          </c:xVal>
          <c:yVal>
            <c:numRef>
              <c:f>'zdroj dat'!$C$2</c:f>
              <c:numCache>
                <c:formatCode>0.00</c:formatCode>
                <c:ptCount val="1"/>
                <c:pt idx="0">
                  <c:v>4.333333333333333</c:v>
                </c:pt>
              </c:numCache>
            </c:numRef>
          </c:yVal>
          <c:bubbleSize>
            <c:numRef>
              <c:f>'zdroj dat'!$D$2</c:f>
              <c:numCache>
                <c:formatCode>0.00</c:formatCode>
                <c:ptCount val="1"/>
                <c:pt idx="0">
                  <c:v>15.8888888888889</c:v>
                </c:pt>
              </c:numCache>
            </c:numRef>
          </c:bubbleSize>
          <c:bubble3D val="1"/>
        </c:ser>
        <c:ser>
          <c:idx val="1"/>
          <c:order val="1"/>
          <c:tx>
            <c:strRef>
              <c:f>'zdroj dat'!$A$3</c:f>
              <c:strCache>
                <c:ptCount val="1"/>
                <c:pt idx="0">
                  <c:v>Public tenders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bg1"/>
              </a:solidFill>
            </a:ln>
          </c:spPr>
          <c:xVal>
            <c:numRef>
              <c:f>'zdroj dat'!$B$3</c:f>
              <c:numCache>
                <c:formatCode>0.00</c:formatCode>
                <c:ptCount val="1"/>
                <c:pt idx="0">
                  <c:v>3.833333333333333</c:v>
                </c:pt>
              </c:numCache>
            </c:numRef>
          </c:xVal>
          <c:yVal>
            <c:numRef>
              <c:f>'zdroj dat'!$C$3</c:f>
              <c:numCache>
                <c:formatCode>0.00</c:formatCode>
                <c:ptCount val="1"/>
                <c:pt idx="0">
                  <c:v>3.666666666666666</c:v>
                </c:pt>
              </c:numCache>
            </c:numRef>
          </c:yVal>
          <c:bubbleSize>
            <c:numRef>
              <c:f>'zdroj dat'!$D$3</c:f>
              <c:numCache>
                <c:formatCode>0.00</c:formatCode>
                <c:ptCount val="1"/>
                <c:pt idx="0">
                  <c:v>14.05555555555556</c:v>
                </c:pt>
              </c:numCache>
            </c:numRef>
          </c:bubbleSize>
          <c:bubble3D val="1"/>
        </c:ser>
        <c:ser>
          <c:idx val="2"/>
          <c:order val="2"/>
          <c:tx>
            <c:strRef>
              <c:f>'zdroj dat'!$A$4</c:f>
              <c:strCache>
                <c:ptCount val="1"/>
                <c:pt idx="0">
                  <c:v>ICT</c:v>
                </c:pt>
              </c:strCache>
            </c:strRef>
          </c:tx>
          <c:spPr>
            <a:solidFill>
              <a:srgbClr val="FFFF00"/>
            </a:solidFill>
            <a:ln w="25400">
              <a:solidFill>
                <a:srgbClr val="FFFF00"/>
              </a:solidFill>
            </a:ln>
          </c:spPr>
          <c:xVal>
            <c:numRef>
              <c:f>'zdroj dat'!$B$4</c:f>
              <c:numCache>
                <c:formatCode>0.00</c:formatCode>
                <c:ptCount val="1"/>
                <c:pt idx="0">
                  <c:v>3.166666666666666</c:v>
                </c:pt>
              </c:numCache>
            </c:numRef>
          </c:xVal>
          <c:yVal>
            <c:numRef>
              <c:f>'zdroj dat'!$C$4</c:f>
              <c:numCache>
                <c:formatCode>0.00</c:formatCode>
                <c:ptCount val="1"/>
                <c:pt idx="0">
                  <c:v>3.833333333333333</c:v>
                </c:pt>
              </c:numCache>
            </c:numRef>
          </c:yVal>
          <c:bubbleSize>
            <c:numRef>
              <c:f>'zdroj dat'!$D$4</c:f>
              <c:numCache>
                <c:formatCode>0.00</c:formatCode>
                <c:ptCount val="1"/>
                <c:pt idx="0">
                  <c:v>12.13888888888889</c:v>
                </c:pt>
              </c:numCache>
            </c:numRef>
          </c:bubbleSize>
          <c:bubble3D val="1"/>
        </c:ser>
        <c:ser>
          <c:idx val="4"/>
          <c:order val="3"/>
          <c:tx>
            <c:strRef>
              <c:f>'zdroj dat'!$A$5</c:f>
              <c:strCache>
                <c:ptCount val="1"/>
                <c:pt idx="0">
                  <c:v>Controlling of operational program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rgbClr val="FF0000"/>
              </a:solidFill>
            </a:ln>
          </c:spPr>
          <c:xVal>
            <c:numRef>
              <c:f>'zdroj dat'!$B$5</c:f>
              <c:numCache>
                <c:formatCode>0.00</c:formatCode>
                <c:ptCount val="1"/>
                <c:pt idx="0">
                  <c:v>2.833333333333333</c:v>
                </c:pt>
              </c:numCache>
            </c:numRef>
          </c:xVal>
          <c:yVal>
            <c:numRef>
              <c:f>'zdroj dat'!$C$5</c:f>
              <c:numCache>
                <c:formatCode>0.00</c:formatCode>
                <c:ptCount val="1"/>
                <c:pt idx="0">
                  <c:v>3.5</c:v>
                </c:pt>
              </c:numCache>
            </c:numRef>
          </c:yVal>
          <c:bubbleSize>
            <c:numRef>
              <c:f>'zdroj dat'!$D$5</c:f>
              <c:numCache>
                <c:formatCode>0.00</c:formatCode>
                <c:ptCount val="1"/>
                <c:pt idx="0">
                  <c:v>9.91666666666667</c:v>
                </c:pt>
              </c:numCache>
            </c:numRef>
          </c:bubbleSize>
          <c:bubble3D val="1"/>
        </c:ser>
        <c:ser>
          <c:idx val="6"/>
          <c:order val="4"/>
          <c:tx>
            <c:strRef>
              <c:f>'zdroj dat'!$A$6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65000"/>
                </a:schemeClr>
              </a:solidFill>
            </a:ln>
          </c:spPr>
          <c:xVal>
            <c:numRef>
              <c:f>'zdroj dat'!$B$6</c:f>
              <c:numCache>
                <c:formatCode>0.00</c:formatCode>
                <c:ptCount val="1"/>
                <c:pt idx="0">
                  <c:v>3.0</c:v>
                </c:pt>
              </c:numCache>
            </c:numRef>
          </c:xVal>
          <c:yVal>
            <c:numRef>
              <c:f>'zdroj dat'!$C$6</c:f>
              <c:numCache>
                <c:formatCode>0.00</c:formatCode>
                <c:ptCount val="1"/>
                <c:pt idx="0">
                  <c:v>2.833333333333333</c:v>
                </c:pt>
              </c:numCache>
            </c:numRef>
          </c:yVal>
          <c:bubbleSize>
            <c:numRef>
              <c:f>'zdroj dat'!$D$6</c:f>
              <c:numCache>
                <c:formatCode>0.00</c:formatCode>
                <c:ptCount val="1"/>
                <c:pt idx="0">
                  <c:v>8.5</c:v>
                </c:pt>
              </c:numCache>
            </c:numRef>
          </c:bubbleSize>
          <c:bubble3D val="1"/>
        </c:ser>
        <c:ser>
          <c:idx val="7"/>
          <c:order val="5"/>
          <c:tx>
            <c:strRef>
              <c:f>'zdroj dat'!$A$7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rgbClr val="00B0F0"/>
              </a:solidFill>
            </a:ln>
          </c:spPr>
          <c:dPt>
            <c:idx val="0"/>
            <c:bubble3D val="1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xVal>
            <c:numRef>
              <c:f>'zdroj dat'!$B$7</c:f>
              <c:numCache>
                <c:formatCode>0.00</c:formatCode>
                <c:ptCount val="1"/>
                <c:pt idx="0">
                  <c:v>3.166666666666666</c:v>
                </c:pt>
              </c:numCache>
            </c:numRef>
          </c:xVal>
          <c:yVal>
            <c:numRef>
              <c:f>'zdroj dat'!$C$7</c:f>
              <c:numCache>
                <c:formatCode>0.00</c:formatCode>
                <c:ptCount val="1"/>
                <c:pt idx="0">
                  <c:v>2.666666666666666</c:v>
                </c:pt>
              </c:numCache>
            </c:numRef>
          </c:yVal>
          <c:bubbleSize>
            <c:numRef>
              <c:f>'zdroj dat'!$D$7</c:f>
              <c:numCache>
                <c:formatCode>0.00</c:formatCode>
                <c:ptCount val="1"/>
                <c:pt idx="0">
                  <c:v>8.444444444444444</c:v>
                </c:pt>
              </c:numCache>
            </c:numRef>
          </c:bubbleSize>
          <c:bubble3D val="1"/>
        </c:ser>
        <c:ser>
          <c:idx val="8"/>
          <c:order val="6"/>
          <c:tx>
            <c:strRef>
              <c:f>'zdroj dat'!$A$8</c:f>
              <c:strCache>
                <c:ptCount val="1"/>
                <c:pt idx="0">
                  <c:v>Technical assistance 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rgbClr val="00B050"/>
              </a:solidFill>
            </a:ln>
          </c:spPr>
          <c:xVal>
            <c:numRef>
              <c:f>'zdroj dat'!$B$8</c:f>
              <c:numCache>
                <c:formatCode>0.00</c:formatCode>
                <c:ptCount val="1"/>
                <c:pt idx="0">
                  <c:v>2.166666666666666</c:v>
                </c:pt>
              </c:numCache>
            </c:numRef>
          </c:xVal>
          <c:yVal>
            <c:numRef>
              <c:f>'zdroj dat'!$C$8</c:f>
              <c:numCache>
                <c:formatCode>0.00</c:formatCode>
                <c:ptCount val="1"/>
                <c:pt idx="0">
                  <c:v>3.333333333333333</c:v>
                </c:pt>
              </c:numCache>
            </c:numRef>
          </c:yVal>
          <c:bubbleSize>
            <c:numRef>
              <c:f>'zdroj dat'!$D$8</c:f>
              <c:numCache>
                <c:formatCode>0.00</c:formatCode>
                <c:ptCount val="1"/>
                <c:pt idx="0">
                  <c:v>7.222222222222222</c:v>
                </c:pt>
              </c:numCache>
            </c:numRef>
          </c:bubbleSize>
          <c:bubble3D val="1"/>
        </c:ser>
        <c:ser>
          <c:idx val="9"/>
          <c:order val="7"/>
          <c:tx>
            <c:strRef>
              <c:f>'zdroj dat'!$A$9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rgbClr val="92D050"/>
            </a:solidFill>
            <a:ln w="25400">
              <a:solidFill>
                <a:srgbClr val="92D050"/>
              </a:solidFill>
            </a:ln>
          </c:spPr>
          <c:xVal>
            <c:numRef>
              <c:f>'zdroj dat'!$B$9</c:f>
              <c:numCache>
                <c:formatCode>0.00</c:formatCode>
                <c:ptCount val="1"/>
                <c:pt idx="0">
                  <c:v>3.333333333333333</c:v>
                </c:pt>
              </c:numCache>
            </c:numRef>
          </c:xVal>
          <c:yVal>
            <c:numRef>
              <c:f>'zdroj dat'!$C$9</c:f>
              <c:numCache>
                <c:formatCode>0.00</c:formatCode>
                <c:ptCount val="1"/>
                <c:pt idx="0">
                  <c:v>2.166666666666666</c:v>
                </c:pt>
              </c:numCache>
            </c:numRef>
          </c:yVal>
          <c:bubbleSize>
            <c:numRef>
              <c:f>'zdroj dat'!$D$9</c:f>
              <c:numCache>
                <c:formatCode>0.00</c:formatCode>
                <c:ptCount val="1"/>
                <c:pt idx="0">
                  <c:v>7.222222222222222</c:v>
                </c:pt>
              </c:numCache>
            </c:numRef>
          </c:bubbleSize>
          <c:bubble3D val="1"/>
        </c:ser>
        <c:ser>
          <c:idx val="11"/>
          <c:order val="8"/>
          <c:tx>
            <c:strRef>
              <c:f>'zdroj dat'!$A$10</c:f>
              <c:strCache>
                <c:ptCount val="1"/>
                <c:pt idx="0">
                  <c:v>HR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xVal>
            <c:numRef>
              <c:f>'zdroj dat'!$B$10</c:f>
              <c:numCache>
                <c:formatCode>0.00</c:formatCode>
                <c:ptCount val="1"/>
                <c:pt idx="0">
                  <c:v>2.333333333333333</c:v>
                </c:pt>
              </c:numCache>
            </c:numRef>
          </c:xVal>
          <c:yVal>
            <c:numRef>
              <c:f>'zdroj dat'!$C$10</c:f>
              <c:numCache>
                <c:formatCode>0.00</c:formatCode>
                <c:ptCount val="1"/>
                <c:pt idx="0">
                  <c:v>2.666666666666666</c:v>
                </c:pt>
              </c:numCache>
            </c:numRef>
          </c:yVal>
          <c:bubbleSize>
            <c:numRef>
              <c:f>'zdroj dat'!$D$10</c:f>
              <c:numCache>
                <c:formatCode>0.00</c:formatCode>
                <c:ptCount val="1"/>
                <c:pt idx="0">
                  <c:v>6.222222222222222</c:v>
                </c:pt>
              </c:numCache>
            </c:numRef>
          </c:bubbleSize>
          <c:bubble3D val="1"/>
        </c:ser>
        <c:ser>
          <c:idx val="12"/>
          <c:order val="9"/>
          <c:tx>
            <c:strRef>
              <c:f>'zdroj dat'!$A$11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c:spPr>
          <c:xVal>
            <c:numRef>
              <c:f>'zdroj dat'!$B$11</c:f>
              <c:numCache>
                <c:formatCode>0.00</c:formatCode>
                <c:ptCount val="1"/>
                <c:pt idx="0">
                  <c:v>1.333333333333333</c:v>
                </c:pt>
              </c:numCache>
            </c:numRef>
          </c:xVal>
          <c:yVal>
            <c:numRef>
              <c:f>'zdroj dat'!$C$11</c:f>
              <c:numCache>
                <c:formatCode>0.00</c:formatCode>
                <c:ptCount val="1"/>
                <c:pt idx="0">
                  <c:v>2.5</c:v>
                </c:pt>
              </c:numCache>
            </c:numRef>
          </c:yVal>
          <c:bubbleSize>
            <c:numRef>
              <c:f>'zdroj dat'!$D$11</c:f>
              <c:numCache>
                <c:formatCode>0.00</c:formatCode>
                <c:ptCount val="1"/>
                <c:pt idx="0">
                  <c:v>3.333333333333333</c:v>
                </c:pt>
              </c:numCache>
            </c:numRef>
          </c:bubbleSize>
          <c:bubble3D val="1"/>
        </c:ser>
        <c:ser>
          <c:idx val="13"/>
          <c:order val="10"/>
          <c:tx>
            <c:strRef>
              <c:f>'zdroj dat'!$A$12</c:f>
              <c:strCache>
                <c:ptCount val="1"/>
                <c:pt idx="0">
                  <c:v>Social Fund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xVal>
            <c:numRef>
              <c:f>'zdroj dat'!$B$12</c:f>
              <c:numCache>
                <c:formatCode>0.00</c:formatCode>
                <c:ptCount val="1"/>
                <c:pt idx="0">
                  <c:v>1.833333333333333</c:v>
                </c:pt>
              </c:numCache>
            </c:numRef>
          </c:xVal>
          <c:yVal>
            <c:numRef>
              <c:f>'zdroj dat'!$C$12</c:f>
              <c:numCache>
                <c:formatCode>0.00</c:formatCode>
                <c:ptCount val="1"/>
                <c:pt idx="0">
                  <c:v>1.166666666666667</c:v>
                </c:pt>
              </c:numCache>
            </c:numRef>
          </c:yVal>
          <c:bubbleSize>
            <c:numRef>
              <c:f>'zdroj dat'!$D$12</c:f>
              <c:numCache>
                <c:formatCode>0.00</c:formatCode>
                <c:ptCount val="1"/>
                <c:pt idx="0">
                  <c:v>2.138888888888887</c:v>
                </c:pt>
              </c:numCache>
            </c:numRef>
          </c:bubbleSize>
          <c:bubble3D val="1"/>
        </c:ser>
        <c:bubbleScale val="35"/>
        <c:axId val="489820376"/>
        <c:axId val="160910488"/>
      </c:bubbleChart>
      <c:valAx>
        <c:axId val="489820376"/>
        <c:scaling>
          <c:orientation val="minMax"/>
          <c:max val="5.0"/>
          <c:min val="0.0"/>
        </c:scaling>
        <c:axPos val="b"/>
        <c:majorGridlines/>
        <c:title>
          <c:tx>
            <c:rich>
              <a:bodyPr/>
              <a:lstStyle/>
              <a:p>
                <a:pPr>
                  <a:defRPr lang="cs-CZ"/>
                </a:pPr>
                <a:r>
                  <a:rPr lang="en-US" noProof="0" dirty="0" smtClean="0"/>
                  <a:t>Likelihood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0.390256321018437"/>
              <c:y val="0.915643288774949"/>
            </c:manualLayout>
          </c:layout>
        </c:title>
        <c:numFmt formatCode="0.00" sourceLinked="1"/>
        <c:majorTickMark val="none"/>
        <c:tickLblPos val="nextTo"/>
        <c:txPr>
          <a:bodyPr rot="0" vert="horz"/>
          <a:lstStyle/>
          <a:p>
            <a:pPr>
              <a:defRPr lang="cs-CZ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160910488"/>
        <c:crosses val="autoZero"/>
        <c:crossBetween val="midCat"/>
        <c:majorUnit val="1.0"/>
        <c:minorUnit val="0.5"/>
      </c:valAx>
      <c:valAx>
        <c:axId val="160910488"/>
        <c:scaling>
          <c:orientation val="minMax"/>
          <c:max val="5.0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cs-CZ"/>
                </a:pPr>
                <a:r>
                  <a:rPr lang="cs-CZ" dirty="0" smtClean="0"/>
                  <a:t> </a:t>
                </a:r>
                <a:r>
                  <a:rPr lang="en-US" noProof="0" dirty="0" smtClean="0"/>
                  <a:t>Potential impact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0.0163580933470089"/>
              <c:y val="0.44274552890191"/>
            </c:manualLayout>
          </c:layout>
        </c:title>
        <c:numFmt formatCode="0.00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de-DE"/>
          </a:p>
        </c:txPr>
        <c:crossAx val="489820376"/>
        <c:crosses val="autoZero"/>
        <c:crossBetween val="midCat"/>
        <c:majorUnit val="1.0"/>
        <c:minorUnit val="0.5"/>
      </c:valAx>
      <c:spPr>
        <a:gradFill>
          <a:gsLst>
            <a:gs pos="0">
              <a:srgbClr val="FF0000"/>
            </a:gs>
            <a:gs pos="38000">
              <a:srgbClr val="FFC000"/>
            </a:gs>
            <a:gs pos="75000">
              <a:sysClr val="window" lastClr="FFFFFF"/>
            </a:gs>
          </a:gsLst>
          <a:lin ang="7800000" scaled="0"/>
        </a:gradFill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80744694601617"/>
          <c:y val="0.121980345480071"/>
          <c:w val="0.182374866458276"/>
          <c:h val="0.718752365256668"/>
        </c:manualLayout>
      </c:layout>
      <c:spPr>
        <a:ln>
          <a:noFill/>
        </a:ln>
      </c:spPr>
      <c:txPr>
        <a:bodyPr/>
        <a:lstStyle/>
        <a:p>
          <a:pPr>
            <a:defRPr lang="cs-CZ" sz="700">
              <a:latin typeface="Times New Roman" pitchFamily="18" charset="0"/>
              <a:cs typeface="Times New Roman" pitchFamily="18" charset="0"/>
            </a:defRPr>
          </a:pPr>
          <a:endParaRPr lang="de-DE"/>
        </a:p>
      </c:txPr>
    </c:legend>
    <c:plotVisOnly val="1"/>
    <c:dispBlanksAs val="zero"/>
  </c:chart>
  <c:spPr>
    <a:ln>
      <a:solidFill>
        <a:schemeClr val="tx1"/>
      </a:solidFill>
    </a:ln>
    <a:effectLst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6488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1031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8647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35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5943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526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389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191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4218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20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3577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CB6F-E0E0-4237-96AF-6A49D0F5F6D4}" type="datetimeFigureOut">
              <a:rPr lang="cs-CZ" smtClean="0"/>
              <a:pPr/>
              <a:t>16.09.2014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912A-FEE7-404A-B8E4-AFAA35EE200D}" type="slidenum">
              <a:rPr lang="cs-CZ" smtClean="0"/>
              <a:pPr/>
              <a:t>‹Nr.›</a:t>
            </a:fld>
            <a:endParaRPr lang="cs-CZ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117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tx2">
                    <a:lumMod val="75000"/>
                  </a:schemeClr>
                </a:solidFill>
              </a:rPr>
              <a:t>Revizija zasnovana na rizicima – nacionalno iskustvo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Lukáš Wagenknecht</a:t>
            </a:r>
          </a:p>
          <a:p>
            <a:r>
              <a:rPr lang="sl-SI" dirty="0" smtClean="0"/>
              <a:t>Prvi zamenik ministra u Ministarstvu finansija Republike Češke</a:t>
            </a:r>
            <a:endParaRPr lang="sl-SI" dirty="0"/>
          </a:p>
        </p:txBody>
      </p:sp>
      <p:grpSp>
        <p:nvGrpSpPr>
          <p:cNvPr id="8" name="Skupina 7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100" b="1" smtClean="0"/>
                <a:t>Ministry of Finance of the Czech Republic</a:t>
              </a:r>
              <a:endParaRPr lang="sl-SI" sz="1100" b="1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22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Pitanja?</a:t>
            </a:r>
            <a:endParaRPr lang="sl-SI" sz="7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262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rada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2800" dirty="0" smtClean="0"/>
              <a:t>Uvod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2000" dirty="0" smtClean="0"/>
              <a:t>Lukáš Wagenknecht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2000" dirty="0" smtClean="0"/>
              <a:t>Ministarstvo finansija Republike Češke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sl-SI" dirty="0" smtClean="0"/>
              <a:t>Interna revizija</a:t>
            </a:r>
          </a:p>
          <a:p>
            <a:pPr lvl="1">
              <a:buFont typeface="Arial" pitchFamily="34" charset="0"/>
              <a:buChar char="•"/>
            </a:pPr>
            <a:r>
              <a:rPr lang="sl-SI" sz="2000" dirty="0" smtClean="0"/>
              <a:t>3 linije odbrane</a:t>
            </a:r>
          </a:p>
          <a:p>
            <a:pPr lvl="1">
              <a:buFont typeface="Arial" pitchFamily="34" charset="0"/>
              <a:buChar char="•"/>
            </a:pPr>
            <a:r>
              <a:rPr lang="sl-SI" sz="2000" dirty="0" smtClean="0"/>
              <a:t>Značaj uloga Odbora za reviziju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sl-SI" dirty="0" smtClean="0"/>
              <a:t>Planiranje revizije </a:t>
            </a:r>
          </a:p>
          <a:p>
            <a:pPr lvl="1">
              <a:buFont typeface="Arial" pitchFamily="34" charset="0"/>
              <a:buChar char="•"/>
            </a:pPr>
            <a:r>
              <a:rPr lang="sl-SI" sz="2000" dirty="0" smtClean="0"/>
              <a:t>Mapiranje procesa</a:t>
            </a:r>
          </a:p>
          <a:p>
            <a:pPr lvl="1">
              <a:buFont typeface="Arial" pitchFamily="34" charset="0"/>
              <a:buChar char="•"/>
            </a:pPr>
            <a:r>
              <a:rPr lang="sl-SI" sz="2000" dirty="0" smtClean="0"/>
              <a:t>Mape “vreline” rizika </a:t>
            </a:r>
          </a:p>
          <a:p>
            <a:pPr lvl="1">
              <a:buFont typeface="Arial" pitchFamily="34" charset="0"/>
              <a:buChar char="•"/>
            </a:pPr>
            <a:r>
              <a:rPr lang="sl-SI" sz="2000" dirty="0" smtClean="0"/>
              <a:t>Strateški plan</a:t>
            </a:r>
            <a:endParaRPr lang="sl-SI" sz="2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952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800" dirty="0" smtClean="0"/>
              <a:t>Lukáš Wagenknecht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sz="1600" dirty="0" smtClean="0"/>
              <a:t>Ministarstvo unutrašnjih poslova 			2003 – 2006</a:t>
            </a:r>
          </a:p>
          <a:p>
            <a:pPr marL="0" indent="0">
              <a:buNone/>
            </a:pPr>
            <a:r>
              <a:rPr lang="sl-SI" sz="1600" dirty="0" smtClean="0"/>
              <a:t>Foxconn 					2006 – 2007</a:t>
            </a:r>
          </a:p>
          <a:p>
            <a:pPr marL="0" indent="0">
              <a:buNone/>
            </a:pPr>
            <a:r>
              <a:rPr lang="sl-SI" sz="1600" dirty="0" smtClean="0"/>
              <a:t>Regionalni savet za koheziju u regionu 		2007 – 2009</a:t>
            </a:r>
          </a:p>
          <a:p>
            <a:pPr marL="0" indent="0">
              <a:buNone/>
            </a:pPr>
            <a:r>
              <a:rPr lang="sl-SI" sz="1600" dirty="0" smtClean="0"/>
              <a:t>Deloitte 					2009 – 2013</a:t>
            </a:r>
          </a:p>
          <a:p>
            <a:pPr marL="0" indent="0">
              <a:buNone/>
            </a:pPr>
            <a:r>
              <a:rPr lang="sl-SI" sz="1600" dirty="0" smtClean="0"/>
              <a:t>Potpredsednik Instituta internih revizora 		2009 -2013</a:t>
            </a:r>
          </a:p>
          <a:p>
            <a:pPr marL="0" indent="0">
              <a:buNone/>
            </a:pPr>
            <a:r>
              <a:rPr lang="sl-SI" sz="1600" dirty="0" smtClean="0"/>
              <a:t>Praško javno preduzeće za saobraćaj 		2013 -2014</a:t>
            </a:r>
          </a:p>
          <a:p>
            <a:pPr marL="0" indent="0">
              <a:buNone/>
            </a:pPr>
            <a:r>
              <a:rPr lang="sl-SI" sz="1600" dirty="0" smtClean="0"/>
              <a:t>Ministarstvo finansija Republike Češke 		2014 - ?</a:t>
            </a:r>
          </a:p>
          <a:p>
            <a:pPr marL="0" indent="0">
              <a:buNone/>
            </a:pPr>
            <a:endParaRPr lang="sl-SI" sz="1600" dirty="0" smtClean="0"/>
          </a:p>
          <a:p>
            <a:pPr marL="0" indent="0">
              <a:buNone/>
            </a:pPr>
            <a:r>
              <a:rPr lang="sl-SI" sz="2800" dirty="0" smtClean="0"/>
              <a:t>O Ministarstvu finansija</a:t>
            </a:r>
          </a:p>
          <a:p>
            <a:pPr marL="0" indent="0">
              <a:buNone/>
            </a:pPr>
            <a:r>
              <a:rPr lang="sl-SI" sz="1600" dirty="0" smtClean="0"/>
              <a:t>Informaciono komunikacione tehnologije </a:t>
            </a:r>
          </a:p>
          <a:p>
            <a:pPr marL="0" indent="0">
              <a:buNone/>
            </a:pPr>
            <a:r>
              <a:rPr lang="sl-SI" sz="1600" dirty="0" smtClean="0"/>
              <a:t>Organ za reviziju</a:t>
            </a:r>
          </a:p>
          <a:p>
            <a:pPr marL="0" indent="0">
              <a:buNone/>
            </a:pPr>
            <a:r>
              <a:rPr lang="sl-SI" sz="1600" dirty="0" smtClean="0"/>
              <a:t>Sektor za kontrolu </a:t>
            </a:r>
          </a:p>
          <a:p>
            <a:pPr marL="0" indent="0">
              <a:buNone/>
            </a:pPr>
            <a:r>
              <a:rPr lang="sl-SI" sz="1600" dirty="0" smtClean="0"/>
              <a:t>Centralna jedinica za harmonizaciju</a:t>
            </a:r>
          </a:p>
          <a:p>
            <a:pPr marL="0" indent="0">
              <a:buNone/>
            </a:pPr>
            <a:r>
              <a:rPr lang="sl-SI" sz="1600" dirty="0" smtClean="0"/>
              <a:t>Državni trezor, kontrola i računovodstvo javnog sektora</a:t>
            </a:r>
          </a:p>
          <a:p>
            <a:pPr marL="0" indent="0">
              <a:buNone/>
            </a:pPr>
            <a:endParaRPr lang="sl-SI" sz="1600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sz="16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788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tri linije odbrane </a:t>
            </a:r>
            <a:endParaRPr lang="sl-SI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477834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909637" y="1340768"/>
            <a:ext cx="7324725" cy="455295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3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8"/>
            <a:ext cx="8229600" cy="5688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Značaj uloga u Odboru za reviziju</a:t>
            </a:r>
            <a:endParaRPr lang="sl-SI" dirty="0" smtClean="0"/>
          </a:p>
          <a:p>
            <a:r>
              <a:rPr lang="sl-SI" sz="2800" dirty="0" smtClean="0"/>
              <a:t>Nadzor nad internom revizijom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2000" dirty="0" smtClean="0"/>
              <a:t>Obezbeđuje nezavisnost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2000" dirty="0" smtClean="0"/>
              <a:t>Vrši procenu kvaliteta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l-SI" sz="2000" dirty="0" smtClean="0"/>
              <a:t>Direktne linije izveštavanja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sz="2800" dirty="0" smtClean="0"/>
              <a:t>Ocena kvaliteta rada eksternog revizora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sz="2800" dirty="0" smtClean="0"/>
              <a:t>Pregled i ocena rizika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sz="2800" dirty="0" smtClean="0"/>
              <a:t>Nadzor nad finansijskim izveštavanjem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sz="2800" dirty="0" smtClean="0"/>
              <a:t>Koordinacija funkcija davanja mišljenja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sz="2800" dirty="0" smtClean="0"/>
              <a:t>Pregled i ocena okvira interne kontrole</a:t>
            </a:r>
            <a:endParaRPr lang="sl-SI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01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Planiranje revizije</a:t>
            </a:r>
          </a:p>
          <a:p>
            <a:pPr marL="0" indent="0">
              <a:buNone/>
            </a:pP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sz="2800" dirty="0" smtClean="0"/>
              <a:t>Revizijski univerzum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Mapiranje procesa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2800" dirty="0" smtClean="0"/>
              <a:t>Analiza rizika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Intervjui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Upitnik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sz="2000" dirty="0" smtClean="0"/>
              <a:t>Procena i ocenjivanje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33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endParaRPr lang="sl-SI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100" b="1" smtClean="0"/>
                <a:t>Ministry of Finance of the Czech Republic</a:t>
              </a:r>
              <a:endParaRPr lang="sl-SI" sz="1100" b="1"/>
            </a:p>
          </p:txBody>
        </p:sp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608743" y="557035"/>
            <a:ext cx="5669539" cy="604955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20251" y="-27740"/>
            <a:ext cx="547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sl-SI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Mapiranje procesa </a:t>
            </a:r>
            <a:endParaRPr lang="sl-SI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740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0709118"/>
              </p:ext>
            </p:extLst>
          </p:nvPr>
        </p:nvGraphicFramePr>
        <p:xfrm>
          <a:off x="1835696" y="116632"/>
          <a:ext cx="49657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9500"/>
                <a:gridCol w="1104900"/>
                <a:gridCol w="6731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noProof="0" dirty="0" smtClean="0">
                          <a:effectLst/>
                        </a:rPr>
                        <a:t>Verovatnoća 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noProof="0" dirty="0" smtClean="0">
                          <a:effectLst/>
                        </a:rPr>
                        <a:t>Uticaj 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noProof="0" dirty="0" smtClean="0">
                          <a:effectLst/>
                        </a:rPr>
                        <a:t>Ocena 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Finansijsko upravljanje</a:t>
                      </a:r>
                      <a:r>
                        <a:rPr lang="sl-SI" sz="1100" u="none" strike="noStrike" baseline="0" noProof="0" dirty="0" smtClean="0">
                          <a:effectLst/>
                        </a:rPr>
                        <a:t>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3,67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4,33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15,89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Javni tenderi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3,83</a:t>
                      </a:r>
                      <a:endParaRPr lang="sl-SI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3,67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14,06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ICT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3,17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3,83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12,14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Kontrola operativnog programa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2,83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3,50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9,92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Komunikacija</a:t>
                      </a:r>
                      <a:r>
                        <a:rPr lang="sl-SI" sz="1100" u="none" strike="noStrike" baseline="0" noProof="0" dirty="0" smtClean="0">
                          <a:effectLst/>
                        </a:rPr>
                        <a:t>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3,00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2,83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8,50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Imovina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3,17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2,67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8,44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Tehnička pomoć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2,17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3,33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7,22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Zarade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3,33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2,17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7,22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HR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2,33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2,67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6,22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Obrazovanje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1,33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2,50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3,33</a:t>
                      </a:r>
                      <a:endParaRPr lang="sl-SI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Socijalni fond 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1,83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smtClean="0">
                          <a:effectLst/>
                        </a:rPr>
                        <a:t>1,17</a:t>
                      </a:r>
                      <a:endParaRPr lang="sl-SI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noProof="0" dirty="0" smtClean="0">
                          <a:effectLst/>
                        </a:rPr>
                        <a:t>2,14</a:t>
                      </a:r>
                      <a:endParaRPr lang="sl-SI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73558887"/>
              </p:ext>
            </p:extLst>
          </p:nvPr>
        </p:nvGraphicFramePr>
        <p:xfrm>
          <a:off x="539552" y="2492896"/>
          <a:ext cx="7763741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315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Strateški plan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sz="2800" dirty="0" smtClean="0"/>
              <a:t>Na bazi revizijskog univerzuma i mape “vreline” rizika</a:t>
            </a:r>
          </a:p>
          <a:p>
            <a:r>
              <a:rPr lang="sl-SI" sz="2800" dirty="0" smtClean="0"/>
              <a:t>Na trogodišnjoj osnovi </a:t>
            </a:r>
          </a:p>
          <a:p>
            <a:r>
              <a:rPr lang="sl-SI" sz="2800" dirty="0" smtClean="0"/>
              <a:t>Jazovi za ad-hoc revizije i konsultantske usluge</a:t>
            </a:r>
          </a:p>
          <a:p>
            <a:r>
              <a:rPr lang="sl-SI" sz="2800" dirty="0" smtClean="0"/>
              <a:t>Redovno ažuriranje </a:t>
            </a:r>
            <a:endParaRPr lang="sl-SI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60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Macintosh PowerPoint</Application>
  <PresentationFormat>Bildschirmpräsentation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Motiv systému Office</vt:lpstr>
      <vt:lpstr>Revizija zasnovana na rizicima – nacionalno iskustvo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</vt:vector>
  </TitlesOfParts>
  <Manager/>
  <Company>Ministerstvo financí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based auditing – national experience</dc:title>
  <dc:subject/>
  <dc:creator>Pečeňa Lukáš Bc.</dc:creator>
  <cp:keywords/>
  <dc:description/>
  <cp:lastModifiedBy>Matthias Brenner</cp:lastModifiedBy>
  <cp:revision>45</cp:revision>
  <cp:lastPrinted>2014-09-11T10:56:31Z</cp:lastPrinted>
  <dcterms:created xsi:type="dcterms:W3CDTF">2014-09-16T13:39:38Z</dcterms:created>
  <dcterms:modified xsi:type="dcterms:W3CDTF">2014-09-16T13:40:25Z</dcterms:modified>
  <cp:category/>
</cp:coreProperties>
</file>