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2" r:id="rId9"/>
    <p:sldId id="261" r:id="rId10"/>
    <p:sldId id="263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4837\Documents\Konference\Astana\Prezentace\riskHEATmap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3200" b="1" kern="1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Risk Heat Map</a:t>
            </a:r>
            <a:endParaRPr lang="en-US" sz="3200" b="1" kern="1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4000805797102196"/>
          <c:y val="1.8604651162790697E-2"/>
        </c:manualLayout>
      </c:layout>
      <c:overlay val="0"/>
    </c:title>
    <c:autoTitleDeleted val="0"/>
    <c:plotArea>
      <c:layout/>
      <c:bubbleChart>
        <c:varyColors val="0"/>
        <c:ser>
          <c:idx val="0"/>
          <c:order val="0"/>
          <c:tx>
            <c:strRef>
              <c:f>'zdroj dat'!$A$2</c:f>
              <c:strCache>
                <c:ptCount val="1"/>
                <c:pt idx="0">
                  <c:v>Financial management</c:v>
                </c:pt>
              </c:strCache>
            </c:strRef>
          </c:tx>
          <c:spPr>
            <a:solidFill>
              <a:sysClr val="windowText" lastClr="000000"/>
            </a:solidFill>
            <a:ln>
              <a:solidFill>
                <a:sysClr val="windowText" lastClr="000000"/>
              </a:solidFill>
            </a:ln>
          </c:spPr>
          <c:invertIfNegative val="0"/>
          <c:xVal>
            <c:numRef>
              <c:f>'zdroj dat'!$B$2</c:f>
              <c:numCache>
                <c:formatCode>0.00</c:formatCode>
                <c:ptCount val="1"/>
                <c:pt idx="0">
                  <c:v>3.6666666666666665</c:v>
                </c:pt>
              </c:numCache>
            </c:numRef>
          </c:xVal>
          <c:yVal>
            <c:numRef>
              <c:f>'zdroj dat'!$C$2</c:f>
              <c:numCache>
                <c:formatCode>0.00</c:formatCode>
                <c:ptCount val="1"/>
                <c:pt idx="0">
                  <c:v>4.333333333333333</c:v>
                </c:pt>
              </c:numCache>
            </c:numRef>
          </c:yVal>
          <c:bubbleSize>
            <c:numRef>
              <c:f>'zdroj dat'!$D$2</c:f>
              <c:numCache>
                <c:formatCode>0.00</c:formatCode>
                <c:ptCount val="1"/>
                <c:pt idx="0">
                  <c:v>15.888888888888888</c:v>
                </c:pt>
              </c:numCache>
            </c:numRef>
          </c:bubbleSize>
          <c:bubble3D val="1"/>
        </c:ser>
        <c:ser>
          <c:idx val="1"/>
          <c:order val="1"/>
          <c:tx>
            <c:strRef>
              <c:f>'zdroj dat'!$A$3</c:f>
              <c:strCache>
                <c:ptCount val="1"/>
                <c:pt idx="0">
                  <c:v>Public tenders</c:v>
                </c:pt>
              </c:strCache>
            </c:strRef>
          </c:tx>
          <c:spPr>
            <a:solidFill>
              <a:schemeClr val="bg1"/>
            </a:solidFill>
            <a:ln w="25400">
              <a:solidFill>
                <a:schemeClr val="bg1"/>
              </a:solidFill>
            </a:ln>
          </c:spPr>
          <c:invertIfNegative val="0"/>
          <c:xVal>
            <c:numRef>
              <c:f>'zdroj dat'!$B$3</c:f>
              <c:numCache>
                <c:formatCode>0.00</c:formatCode>
                <c:ptCount val="1"/>
                <c:pt idx="0">
                  <c:v>3.8333333333333335</c:v>
                </c:pt>
              </c:numCache>
            </c:numRef>
          </c:xVal>
          <c:yVal>
            <c:numRef>
              <c:f>'zdroj dat'!$C$3</c:f>
              <c:numCache>
                <c:formatCode>0.00</c:formatCode>
                <c:ptCount val="1"/>
                <c:pt idx="0">
                  <c:v>3.6666666666666665</c:v>
                </c:pt>
              </c:numCache>
            </c:numRef>
          </c:yVal>
          <c:bubbleSize>
            <c:numRef>
              <c:f>'zdroj dat'!$D$3</c:f>
              <c:numCache>
                <c:formatCode>0.00</c:formatCode>
                <c:ptCount val="1"/>
                <c:pt idx="0">
                  <c:v>14.055555555555555</c:v>
                </c:pt>
              </c:numCache>
            </c:numRef>
          </c:bubbleSize>
          <c:bubble3D val="1"/>
        </c:ser>
        <c:ser>
          <c:idx val="2"/>
          <c:order val="2"/>
          <c:tx>
            <c:strRef>
              <c:f>'zdroj dat'!$A$4</c:f>
              <c:strCache>
                <c:ptCount val="1"/>
                <c:pt idx="0">
                  <c:v>ICT</c:v>
                </c:pt>
              </c:strCache>
            </c:strRef>
          </c:tx>
          <c:spPr>
            <a:solidFill>
              <a:srgbClr val="FFFF00"/>
            </a:solidFill>
            <a:ln w="25400">
              <a:solidFill>
                <a:srgbClr val="FFFF00"/>
              </a:solidFill>
            </a:ln>
          </c:spPr>
          <c:invertIfNegative val="0"/>
          <c:xVal>
            <c:numRef>
              <c:f>'zdroj dat'!$B$4</c:f>
              <c:numCache>
                <c:formatCode>0.00</c:formatCode>
                <c:ptCount val="1"/>
                <c:pt idx="0">
                  <c:v>3.1666666666666665</c:v>
                </c:pt>
              </c:numCache>
            </c:numRef>
          </c:xVal>
          <c:yVal>
            <c:numRef>
              <c:f>'zdroj dat'!$C$4</c:f>
              <c:numCache>
                <c:formatCode>0.00</c:formatCode>
                <c:ptCount val="1"/>
                <c:pt idx="0">
                  <c:v>3.8333333333333335</c:v>
                </c:pt>
              </c:numCache>
            </c:numRef>
          </c:yVal>
          <c:bubbleSize>
            <c:numRef>
              <c:f>'zdroj dat'!$D$4</c:f>
              <c:numCache>
                <c:formatCode>0.00</c:formatCode>
                <c:ptCount val="1"/>
                <c:pt idx="0">
                  <c:v>12.138888888888889</c:v>
                </c:pt>
              </c:numCache>
            </c:numRef>
          </c:bubbleSize>
          <c:bubble3D val="1"/>
        </c:ser>
        <c:ser>
          <c:idx val="4"/>
          <c:order val="3"/>
          <c:tx>
            <c:strRef>
              <c:f>'zdroj dat'!$A$5</c:f>
              <c:strCache>
                <c:ptCount val="1"/>
                <c:pt idx="0">
                  <c:v>Controlling of operational program</c:v>
                </c:pt>
              </c:strCache>
            </c:strRef>
          </c:tx>
          <c:spPr>
            <a:solidFill>
              <a:srgbClr val="FF0000"/>
            </a:solidFill>
            <a:ln w="25400">
              <a:solidFill>
                <a:srgbClr val="FF0000"/>
              </a:solidFill>
            </a:ln>
          </c:spPr>
          <c:invertIfNegative val="0"/>
          <c:xVal>
            <c:numRef>
              <c:f>'zdroj dat'!$B$5</c:f>
              <c:numCache>
                <c:formatCode>0.00</c:formatCode>
                <c:ptCount val="1"/>
                <c:pt idx="0">
                  <c:v>2.8333333333333335</c:v>
                </c:pt>
              </c:numCache>
            </c:numRef>
          </c:xVal>
          <c:yVal>
            <c:numRef>
              <c:f>'zdroj dat'!$C$5</c:f>
              <c:numCache>
                <c:formatCode>0.00</c:formatCode>
                <c:ptCount val="1"/>
                <c:pt idx="0">
                  <c:v>3.5</c:v>
                </c:pt>
              </c:numCache>
            </c:numRef>
          </c:yVal>
          <c:bubbleSize>
            <c:numRef>
              <c:f>'zdroj dat'!$D$5</c:f>
              <c:numCache>
                <c:formatCode>0.00</c:formatCode>
                <c:ptCount val="1"/>
                <c:pt idx="0">
                  <c:v>9.9166666666666679</c:v>
                </c:pt>
              </c:numCache>
            </c:numRef>
          </c:bubbleSize>
          <c:bubble3D val="1"/>
        </c:ser>
        <c:ser>
          <c:idx val="6"/>
          <c:order val="4"/>
          <c:tx>
            <c:strRef>
              <c:f>'zdroj dat'!$A$6</c:f>
              <c:strCache>
                <c:ptCount val="1"/>
                <c:pt idx="0">
                  <c:v>Communication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65000"/>
                </a:schemeClr>
              </a:solidFill>
            </a:ln>
          </c:spPr>
          <c:invertIfNegative val="0"/>
          <c:xVal>
            <c:numRef>
              <c:f>'zdroj dat'!$B$6</c:f>
              <c:numCache>
                <c:formatCode>0.00</c:formatCode>
                <c:ptCount val="1"/>
                <c:pt idx="0">
                  <c:v>3</c:v>
                </c:pt>
              </c:numCache>
            </c:numRef>
          </c:xVal>
          <c:yVal>
            <c:numRef>
              <c:f>'zdroj dat'!$C$6</c:f>
              <c:numCache>
                <c:formatCode>0.00</c:formatCode>
                <c:ptCount val="1"/>
                <c:pt idx="0">
                  <c:v>2.8333333333333335</c:v>
                </c:pt>
              </c:numCache>
            </c:numRef>
          </c:yVal>
          <c:bubbleSize>
            <c:numRef>
              <c:f>'zdroj dat'!$D$6</c:f>
              <c:numCache>
                <c:formatCode>0.00</c:formatCode>
                <c:ptCount val="1"/>
                <c:pt idx="0">
                  <c:v>8.5</c:v>
                </c:pt>
              </c:numCache>
            </c:numRef>
          </c:bubbleSize>
          <c:bubble3D val="1"/>
        </c:ser>
        <c:ser>
          <c:idx val="7"/>
          <c:order val="5"/>
          <c:tx>
            <c:strRef>
              <c:f>'zdroj dat'!$A$7</c:f>
              <c:strCache>
                <c:ptCount val="1"/>
                <c:pt idx="0">
                  <c:v>Assets</c:v>
                </c:pt>
              </c:strCache>
            </c:strRef>
          </c:tx>
          <c:spPr>
            <a:solidFill>
              <a:srgbClr val="00B0F0"/>
            </a:solidFill>
            <a:ln w="25400">
              <a:solidFill>
                <a:srgbClr val="00B0F0"/>
              </a:solidFill>
            </a:ln>
          </c:spPr>
          <c:invertIfNegative val="0"/>
          <c:dPt>
            <c:idx val="0"/>
            <c:invertIfNegative val="0"/>
            <c:bubble3D val="1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dPt>
          <c:xVal>
            <c:numRef>
              <c:f>'zdroj dat'!$B$7</c:f>
              <c:numCache>
                <c:formatCode>0.00</c:formatCode>
                <c:ptCount val="1"/>
                <c:pt idx="0">
                  <c:v>3.1666666666666665</c:v>
                </c:pt>
              </c:numCache>
            </c:numRef>
          </c:xVal>
          <c:yVal>
            <c:numRef>
              <c:f>'zdroj dat'!$C$7</c:f>
              <c:numCache>
                <c:formatCode>0.00</c:formatCode>
                <c:ptCount val="1"/>
                <c:pt idx="0">
                  <c:v>2.6666666666666665</c:v>
                </c:pt>
              </c:numCache>
            </c:numRef>
          </c:yVal>
          <c:bubbleSize>
            <c:numRef>
              <c:f>'zdroj dat'!$D$7</c:f>
              <c:numCache>
                <c:formatCode>0.00</c:formatCode>
                <c:ptCount val="1"/>
                <c:pt idx="0">
                  <c:v>8.4444444444444429</c:v>
                </c:pt>
              </c:numCache>
            </c:numRef>
          </c:bubbleSize>
          <c:bubble3D val="1"/>
        </c:ser>
        <c:ser>
          <c:idx val="8"/>
          <c:order val="6"/>
          <c:tx>
            <c:strRef>
              <c:f>'zdroj dat'!$A$8</c:f>
              <c:strCache>
                <c:ptCount val="1"/>
                <c:pt idx="0">
                  <c:v>Technical assistance </c:v>
                </c:pt>
              </c:strCache>
            </c:strRef>
          </c:tx>
          <c:spPr>
            <a:solidFill>
              <a:srgbClr val="00B050"/>
            </a:solidFill>
            <a:ln w="25400">
              <a:solidFill>
                <a:srgbClr val="00B050"/>
              </a:solidFill>
            </a:ln>
          </c:spPr>
          <c:invertIfNegative val="0"/>
          <c:xVal>
            <c:numRef>
              <c:f>'zdroj dat'!$B$8</c:f>
              <c:numCache>
                <c:formatCode>0.00</c:formatCode>
                <c:ptCount val="1"/>
                <c:pt idx="0">
                  <c:v>2.1666666666666665</c:v>
                </c:pt>
              </c:numCache>
            </c:numRef>
          </c:xVal>
          <c:yVal>
            <c:numRef>
              <c:f>'zdroj dat'!$C$8</c:f>
              <c:numCache>
                <c:formatCode>0.00</c:formatCode>
                <c:ptCount val="1"/>
                <c:pt idx="0">
                  <c:v>3.3333333333333335</c:v>
                </c:pt>
              </c:numCache>
            </c:numRef>
          </c:yVal>
          <c:bubbleSize>
            <c:numRef>
              <c:f>'zdroj dat'!$D$8</c:f>
              <c:numCache>
                <c:formatCode>0.00</c:formatCode>
                <c:ptCount val="1"/>
                <c:pt idx="0">
                  <c:v>7.2222222222222223</c:v>
                </c:pt>
              </c:numCache>
            </c:numRef>
          </c:bubbleSize>
          <c:bubble3D val="1"/>
        </c:ser>
        <c:ser>
          <c:idx val="9"/>
          <c:order val="7"/>
          <c:tx>
            <c:strRef>
              <c:f>'zdroj dat'!$A$9</c:f>
              <c:strCache>
                <c:ptCount val="1"/>
                <c:pt idx="0">
                  <c:v>Wages</c:v>
                </c:pt>
              </c:strCache>
            </c:strRef>
          </c:tx>
          <c:spPr>
            <a:solidFill>
              <a:srgbClr val="92D050"/>
            </a:solidFill>
            <a:ln w="25400">
              <a:solidFill>
                <a:srgbClr val="92D050"/>
              </a:solidFill>
            </a:ln>
          </c:spPr>
          <c:invertIfNegative val="0"/>
          <c:xVal>
            <c:numRef>
              <c:f>'zdroj dat'!$B$9</c:f>
              <c:numCache>
                <c:formatCode>0.00</c:formatCode>
                <c:ptCount val="1"/>
                <c:pt idx="0">
                  <c:v>3.3333333333333335</c:v>
                </c:pt>
              </c:numCache>
            </c:numRef>
          </c:xVal>
          <c:yVal>
            <c:numRef>
              <c:f>'zdroj dat'!$C$9</c:f>
              <c:numCache>
                <c:formatCode>0.00</c:formatCode>
                <c:ptCount val="1"/>
                <c:pt idx="0">
                  <c:v>2.1666666666666665</c:v>
                </c:pt>
              </c:numCache>
            </c:numRef>
          </c:yVal>
          <c:bubbleSize>
            <c:numRef>
              <c:f>'zdroj dat'!$D$9</c:f>
              <c:numCache>
                <c:formatCode>0.00</c:formatCode>
                <c:ptCount val="1"/>
                <c:pt idx="0">
                  <c:v>7.2222222222222223</c:v>
                </c:pt>
              </c:numCache>
            </c:numRef>
          </c:bubbleSize>
          <c:bubble3D val="1"/>
        </c:ser>
        <c:ser>
          <c:idx val="11"/>
          <c:order val="8"/>
          <c:tx>
            <c:strRef>
              <c:f>'zdroj dat'!$A$10</c:f>
              <c:strCache>
                <c:ptCount val="1"/>
                <c:pt idx="0">
                  <c:v>HR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0"/>
          <c:xVal>
            <c:numRef>
              <c:f>'zdroj dat'!$B$10</c:f>
              <c:numCache>
                <c:formatCode>0.00</c:formatCode>
                <c:ptCount val="1"/>
                <c:pt idx="0">
                  <c:v>2.3333333333333335</c:v>
                </c:pt>
              </c:numCache>
            </c:numRef>
          </c:xVal>
          <c:yVal>
            <c:numRef>
              <c:f>'zdroj dat'!$C$10</c:f>
              <c:numCache>
                <c:formatCode>0.00</c:formatCode>
                <c:ptCount val="1"/>
                <c:pt idx="0">
                  <c:v>2.6666666666666665</c:v>
                </c:pt>
              </c:numCache>
            </c:numRef>
          </c:yVal>
          <c:bubbleSize>
            <c:numRef>
              <c:f>'zdroj dat'!$D$10</c:f>
              <c:numCache>
                <c:formatCode>0.00</c:formatCode>
                <c:ptCount val="1"/>
                <c:pt idx="0">
                  <c:v>6.2222222222222223</c:v>
                </c:pt>
              </c:numCache>
            </c:numRef>
          </c:bubbleSize>
          <c:bubble3D val="1"/>
        </c:ser>
        <c:ser>
          <c:idx val="12"/>
          <c:order val="9"/>
          <c:tx>
            <c:strRef>
              <c:f>'zdroj dat'!$A$11</c:f>
              <c:strCache>
                <c:ptCount val="1"/>
                <c:pt idx="0">
                  <c:v>Education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c:spPr>
          <c:invertIfNegative val="0"/>
          <c:xVal>
            <c:numRef>
              <c:f>'zdroj dat'!$B$11</c:f>
              <c:numCache>
                <c:formatCode>0.00</c:formatCode>
                <c:ptCount val="1"/>
                <c:pt idx="0">
                  <c:v>1.3333333333333333</c:v>
                </c:pt>
              </c:numCache>
            </c:numRef>
          </c:xVal>
          <c:yVal>
            <c:numRef>
              <c:f>'zdroj dat'!$C$11</c:f>
              <c:numCache>
                <c:formatCode>0.00</c:formatCode>
                <c:ptCount val="1"/>
                <c:pt idx="0">
                  <c:v>2.5</c:v>
                </c:pt>
              </c:numCache>
            </c:numRef>
          </c:yVal>
          <c:bubbleSize>
            <c:numRef>
              <c:f>'zdroj dat'!$D$11</c:f>
              <c:numCache>
                <c:formatCode>0.00</c:formatCode>
                <c:ptCount val="1"/>
                <c:pt idx="0">
                  <c:v>3.333333333333333</c:v>
                </c:pt>
              </c:numCache>
            </c:numRef>
          </c:bubbleSize>
          <c:bubble3D val="1"/>
        </c:ser>
        <c:ser>
          <c:idx val="13"/>
          <c:order val="10"/>
          <c:tx>
            <c:strRef>
              <c:f>'zdroj dat'!$A$12</c:f>
              <c:strCache>
                <c:ptCount val="1"/>
                <c:pt idx="0">
                  <c:v>Social Fund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c:spPr>
          <c:invertIfNegative val="0"/>
          <c:xVal>
            <c:numRef>
              <c:f>'zdroj dat'!$B$12</c:f>
              <c:numCache>
                <c:formatCode>0.00</c:formatCode>
                <c:ptCount val="1"/>
                <c:pt idx="0">
                  <c:v>1.8333333333333333</c:v>
                </c:pt>
              </c:numCache>
            </c:numRef>
          </c:xVal>
          <c:yVal>
            <c:numRef>
              <c:f>'zdroj dat'!$C$12</c:f>
              <c:numCache>
                <c:formatCode>0.00</c:formatCode>
                <c:ptCount val="1"/>
                <c:pt idx="0">
                  <c:v>1.1666666666666667</c:v>
                </c:pt>
              </c:numCache>
            </c:numRef>
          </c:yVal>
          <c:bubbleSize>
            <c:numRef>
              <c:f>'zdroj dat'!$D$12</c:f>
              <c:numCache>
                <c:formatCode>0.00</c:formatCode>
                <c:ptCount val="1"/>
                <c:pt idx="0">
                  <c:v>2.1388888888888888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35"/>
        <c:showNegBubbles val="0"/>
        <c:axId val="96441088"/>
        <c:axId val="96443008"/>
      </c:bubbleChart>
      <c:valAx>
        <c:axId val="96441088"/>
        <c:scaling>
          <c:orientation val="minMax"/>
          <c:max val="5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noProof="0" dirty="0" smtClean="0"/>
                  <a:t>Likelihood</a:t>
                </a:r>
                <a:endParaRPr lang="en-US" noProof="0" dirty="0"/>
              </a:p>
            </c:rich>
          </c:tx>
          <c:layout>
            <c:manualLayout>
              <c:xMode val="edge"/>
              <c:yMode val="edge"/>
              <c:x val="0.39025632101843688"/>
              <c:y val="0.9156432887749496"/>
            </c:manualLayout>
          </c:layout>
          <c:overlay val="0"/>
        </c:title>
        <c:numFmt formatCode="0.0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96443008"/>
        <c:crosses val="autoZero"/>
        <c:crossBetween val="midCat"/>
        <c:majorUnit val="1"/>
        <c:minorUnit val="0.5"/>
      </c:valAx>
      <c:valAx>
        <c:axId val="96443008"/>
        <c:scaling>
          <c:orientation val="minMax"/>
          <c:max val="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dirty="0" smtClean="0"/>
                  <a:t> </a:t>
                </a:r>
                <a:r>
                  <a:rPr lang="en-US" noProof="0" dirty="0" smtClean="0"/>
                  <a:t>Potential impact</a:t>
                </a:r>
                <a:endParaRPr lang="en-US" noProof="0" dirty="0"/>
              </a:p>
            </c:rich>
          </c:tx>
          <c:layout>
            <c:manualLayout>
              <c:xMode val="edge"/>
              <c:yMode val="edge"/>
              <c:x val="1.635809334700887E-2"/>
              <c:y val="0.44274552890191049"/>
            </c:manualLayout>
          </c:layout>
          <c:overlay val="0"/>
        </c:title>
        <c:numFmt formatCode="0.00" sourceLinked="1"/>
        <c:majorTickMark val="none"/>
        <c:minorTickMark val="none"/>
        <c:tickLblPos val="nextTo"/>
        <c:crossAx val="96441088"/>
        <c:crosses val="autoZero"/>
        <c:crossBetween val="midCat"/>
        <c:majorUnit val="1"/>
        <c:minorUnit val="0.5"/>
      </c:valAx>
      <c:spPr>
        <a:gradFill>
          <a:gsLst>
            <a:gs pos="0">
              <a:srgbClr val="FF0000"/>
            </a:gs>
            <a:gs pos="38000">
              <a:srgbClr val="FFC000"/>
            </a:gs>
            <a:gs pos="75000">
              <a:sysClr val="window" lastClr="FFFFFF"/>
            </a:gs>
          </a:gsLst>
          <a:lin ang="7800000" scaled="0"/>
        </a:gradFill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80744694601617006"/>
          <c:y val="0.12198034548007079"/>
          <c:w val="0.18237486645827561"/>
          <c:h val="0.71875236525666852"/>
        </c:manualLayout>
      </c:layout>
      <c:overlay val="0"/>
      <c:spPr>
        <a:ln>
          <a:noFill/>
        </a:ln>
      </c:spPr>
      <c:txPr>
        <a:bodyPr/>
        <a:lstStyle/>
        <a:p>
          <a:pPr>
            <a:defRPr sz="700">
              <a:latin typeface="Times New Roman" pitchFamily="18" charset="0"/>
              <a:cs typeface="Times New Roman" pitchFamily="18" charset="0"/>
            </a:defRPr>
          </a:pPr>
          <a:endParaRPr lang="cs-CZ"/>
        </a:p>
      </c:txPr>
    </c:legend>
    <c:plotVisOnly val="1"/>
    <c:dispBlanksAs val="zero"/>
    <c:showDLblsOverMax val="0"/>
  </c:chart>
  <c:spPr>
    <a:ln>
      <a:solidFill>
        <a:schemeClr val="tx1"/>
      </a:solidFill>
    </a:ln>
    <a:effectLst/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884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31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47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5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3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6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89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191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18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04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77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3CB6F-E0E0-4237-96AF-6A49D0F5F6D4}" type="datetimeFigureOut">
              <a:rPr lang="cs-CZ" smtClean="0"/>
              <a:t>12.9.2014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912A-FEE7-404A-B8E4-AFAA35EE20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17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Risk based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auditing –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national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experience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Lukáš Wagenknecht</a:t>
            </a:r>
          </a:p>
          <a:p>
            <a:r>
              <a:rPr lang="cs-CZ" dirty="0" smtClean="0"/>
              <a:t>1.st</a:t>
            </a:r>
            <a:r>
              <a:rPr lang="en-US" dirty="0" smtClean="0"/>
              <a:t> Deputy Minister</a:t>
            </a:r>
            <a:r>
              <a:rPr lang="cs-CZ" dirty="0" smtClean="0"/>
              <a:t> </a:t>
            </a:r>
            <a:r>
              <a:rPr lang="en-US" dirty="0" smtClean="0"/>
              <a:t>at Ministry of Finance of the Czech Republic</a:t>
            </a:r>
            <a:endParaRPr lang="en-US" dirty="0"/>
          </a:p>
        </p:txBody>
      </p:sp>
      <p:grpSp>
        <p:nvGrpSpPr>
          <p:cNvPr id="8" name="Skupina 7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7223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en-US" sz="7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7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2624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Introduction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Lukáš Wagenknecht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Ministry of Finance of the Czech Republic</a:t>
            </a:r>
          </a:p>
          <a:p>
            <a:pPr marL="0" lvl="1" indent="0">
              <a:spcBef>
                <a:spcPts val="1800"/>
              </a:spcBef>
              <a:buNone/>
            </a:pPr>
            <a:r>
              <a:rPr lang="en-US" dirty="0"/>
              <a:t>Internal Audit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3 lines of defense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Importance of Audit Committees </a:t>
            </a:r>
            <a:r>
              <a:rPr lang="en-US" sz="2000" dirty="0" smtClean="0"/>
              <a:t>roles</a:t>
            </a:r>
            <a:endParaRPr lang="cs-CZ" sz="2000" dirty="0"/>
          </a:p>
          <a:p>
            <a:pPr marL="0" lvl="1" indent="0">
              <a:spcBef>
                <a:spcPts val="1800"/>
              </a:spcBef>
              <a:buNone/>
            </a:pPr>
            <a:r>
              <a:rPr lang="cs-CZ" dirty="0" smtClean="0"/>
              <a:t>Audit </a:t>
            </a:r>
            <a:r>
              <a:rPr lang="cs-CZ" dirty="0" err="1" smtClean="0"/>
              <a:t>planning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Process</a:t>
            </a:r>
            <a:r>
              <a:rPr lang="cs-CZ" sz="2000" dirty="0" smtClean="0"/>
              <a:t> </a:t>
            </a:r>
            <a:r>
              <a:rPr lang="cs-CZ" sz="2000" dirty="0" err="1" smtClean="0"/>
              <a:t>mapping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Risk Heat Maps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Strategic plan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9525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Lukáš Wagenknecht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sz="1600" dirty="0" smtClean="0"/>
              <a:t>Ministry of Interior  </a:t>
            </a:r>
            <a:r>
              <a:rPr lang="cs-CZ" sz="1600" dirty="0" smtClean="0"/>
              <a:t>				</a:t>
            </a:r>
            <a:r>
              <a:rPr lang="en-US" sz="1600" dirty="0" smtClean="0"/>
              <a:t>2003 – 2006</a:t>
            </a:r>
          </a:p>
          <a:p>
            <a:pPr marL="0" indent="0">
              <a:buNone/>
            </a:pPr>
            <a:r>
              <a:rPr lang="en-US" sz="1600" dirty="0" smtClean="0"/>
              <a:t>Foxconn </a:t>
            </a:r>
            <a:r>
              <a:rPr lang="cs-CZ" sz="1600" dirty="0" smtClean="0"/>
              <a:t>					</a:t>
            </a:r>
            <a:r>
              <a:rPr lang="en-US" sz="1600" dirty="0" smtClean="0"/>
              <a:t>2006 – 2007</a:t>
            </a:r>
          </a:p>
          <a:p>
            <a:pPr marL="0" indent="0">
              <a:buNone/>
            </a:pPr>
            <a:r>
              <a:rPr lang="en-US" sz="1600" dirty="0" smtClean="0"/>
              <a:t>Regional council of cohesion region </a:t>
            </a:r>
            <a:r>
              <a:rPr lang="cs-CZ" sz="1600" dirty="0" smtClean="0"/>
              <a:t>		</a:t>
            </a:r>
            <a:r>
              <a:rPr lang="en-US" sz="1600" dirty="0" smtClean="0"/>
              <a:t>2007 – 2009</a:t>
            </a:r>
          </a:p>
          <a:p>
            <a:pPr marL="0" indent="0">
              <a:buNone/>
            </a:pPr>
            <a:r>
              <a:rPr lang="en-US" sz="1600" dirty="0" smtClean="0"/>
              <a:t>Deloitte </a:t>
            </a:r>
            <a:r>
              <a:rPr lang="cs-CZ" sz="1600" dirty="0" smtClean="0"/>
              <a:t>					</a:t>
            </a:r>
            <a:r>
              <a:rPr lang="en-US" sz="1600" dirty="0" smtClean="0"/>
              <a:t>2009 – 2013</a:t>
            </a:r>
          </a:p>
          <a:p>
            <a:pPr marL="0" indent="0">
              <a:buNone/>
            </a:pPr>
            <a:r>
              <a:rPr lang="en-US" sz="1600" dirty="0" smtClean="0"/>
              <a:t>Vice President of Institution of Internal Auditors </a:t>
            </a:r>
            <a:r>
              <a:rPr lang="cs-CZ" sz="1600" dirty="0" smtClean="0"/>
              <a:t>	</a:t>
            </a:r>
            <a:r>
              <a:rPr lang="en-US" sz="1600" dirty="0" smtClean="0"/>
              <a:t>2009 -2013</a:t>
            </a:r>
          </a:p>
          <a:p>
            <a:pPr marL="0" indent="0">
              <a:buNone/>
            </a:pPr>
            <a:r>
              <a:rPr lang="en-US" sz="1600" dirty="0" smtClean="0"/>
              <a:t>The Prague Public Transport Company </a:t>
            </a:r>
            <a:r>
              <a:rPr lang="cs-CZ" sz="1600" dirty="0" smtClean="0"/>
              <a:t>		</a:t>
            </a:r>
            <a:r>
              <a:rPr lang="en-US" sz="1600" dirty="0" smtClean="0"/>
              <a:t>2013 -2014</a:t>
            </a:r>
          </a:p>
          <a:p>
            <a:pPr marL="0" indent="0">
              <a:buNone/>
            </a:pPr>
            <a:r>
              <a:rPr lang="en-US" sz="1600" dirty="0" smtClean="0"/>
              <a:t>Ministry of Finance of the Czech Republic</a:t>
            </a:r>
            <a:r>
              <a:rPr lang="cs-CZ" sz="1600" dirty="0" smtClean="0"/>
              <a:t>		2014 - ?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800" dirty="0"/>
              <a:t>Agenda on Ministry of </a:t>
            </a:r>
            <a:r>
              <a:rPr lang="en-US" sz="2800" dirty="0" smtClean="0"/>
              <a:t>Finance</a:t>
            </a:r>
            <a:endParaRPr lang="cs-CZ" sz="2800" dirty="0" smtClean="0"/>
          </a:p>
          <a:p>
            <a:pPr marL="0" indent="0">
              <a:buNone/>
            </a:pPr>
            <a:r>
              <a:rPr lang="cs-CZ" sz="1600" dirty="0" smtClean="0"/>
              <a:t>ICT</a:t>
            </a:r>
          </a:p>
          <a:p>
            <a:pPr marL="0" indent="0">
              <a:buNone/>
            </a:pPr>
            <a:r>
              <a:rPr lang="en-US" sz="1600" dirty="0" smtClean="0"/>
              <a:t>Audit Authority</a:t>
            </a:r>
          </a:p>
          <a:p>
            <a:pPr marL="0" indent="0">
              <a:buNone/>
            </a:pPr>
            <a:r>
              <a:rPr lang="en-US" sz="1600" dirty="0" smtClean="0"/>
              <a:t>Control Department</a:t>
            </a:r>
          </a:p>
          <a:p>
            <a:pPr marL="0" indent="0">
              <a:buNone/>
            </a:pPr>
            <a:r>
              <a:rPr lang="en-US" sz="1600" dirty="0" smtClean="0"/>
              <a:t>Central Harmonization Unit</a:t>
            </a:r>
          </a:p>
          <a:p>
            <a:pPr marL="0" indent="0">
              <a:buNone/>
            </a:pPr>
            <a:r>
              <a:rPr lang="en-US" sz="1600" dirty="0" smtClean="0"/>
              <a:t>State Treasury, public sector controlling and accounting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sz="1600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37888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3 line defense model</a:t>
            </a:r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477834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37" y="1340768"/>
            <a:ext cx="73247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8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8"/>
            <a:ext cx="8229600" cy="56886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of Audit Committee </a:t>
            </a:r>
            <a:endParaRPr lang="cs-CZ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Roles</a:t>
            </a:r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dirty="0"/>
          </a:p>
          <a:p>
            <a:r>
              <a:rPr lang="en-US" sz="2800" dirty="0" smtClean="0"/>
              <a:t>Oversee </a:t>
            </a:r>
            <a:r>
              <a:rPr lang="en-US" sz="2800" dirty="0"/>
              <a:t>Internal Audit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 smtClean="0"/>
              <a:t>Ensure </a:t>
            </a:r>
            <a:r>
              <a:rPr lang="en-US" sz="2000" dirty="0"/>
              <a:t>independence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 smtClean="0"/>
              <a:t>Assess </a:t>
            </a:r>
            <a:r>
              <a:rPr lang="en-US" sz="2000" dirty="0"/>
              <a:t>quality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Direct </a:t>
            </a:r>
            <a:r>
              <a:rPr lang="en-US" sz="2000" dirty="0"/>
              <a:t>reporting line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Assess </a:t>
            </a:r>
            <a:r>
              <a:rPr lang="en-US" sz="2800" dirty="0"/>
              <a:t>quality external Auditor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Review </a:t>
            </a:r>
            <a:r>
              <a:rPr lang="en-US" sz="2800" dirty="0"/>
              <a:t>risks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Oversee </a:t>
            </a:r>
            <a:r>
              <a:rPr lang="en-US" sz="2800" dirty="0"/>
              <a:t>financial reporting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Coordinate </a:t>
            </a:r>
            <a:r>
              <a:rPr lang="en-US" sz="2800" dirty="0"/>
              <a:t>assurance </a:t>
            </a:r>
            <a:r>
              <a:rPr lang="en-US" sz="2800" dirty="0" smtClean="0"/>
              <a:t>functions</a:t>
            </a:r>
            <a:endParaRPr lang="cs-CZ" sz="28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Review </a:t>
            </a:r>
            <a:r>
              <a:rPr lang="en-US" sz="2800" dirty="0"/>
              <a:t>internal control </a:t>
            </a:r>
            <a:r>
              <a:rPr lang="en-US" sz="2800" dirty="0" smtClean="0"/>
              <a:t>framework</a:t>
            </a:r>
            <a:endParaRPr lang="en-US" sz="28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01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planning</a:t>
            </a:r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Audit Universe</a:t>
            </a:r>
            <a:endParaRPr lang="cs-CZ" sz="28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/>
              <a:t>Process mapping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Risk analysis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Interviews 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/>
              <a:t>Q</a:t>
            </a:r>
            <a:r>
              <a:rPr lang="en-US" sz="2000" dirty="0" smtClean="0"/>
              <a:t>uestionnaire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Assessing and scoring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0334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43" y="557035"/>
            <a:ext cx="5669539" cy="604955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20251" y="-27740"/>
            <a:ext cx="5475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32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cs-CZ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mapping</a:t>
            </a:r>
            <a:endParaRPr lang="en-US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740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709118"/>
              </p:ext>
            </p:extLst>
          </p:nvPr>
        </p:nvGraphicFramePr>
        <p:xfrm>
          <a:off x="1835696" y="116632"/>
          <a:ext cx="4965700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9500"/>
                <a:gridCol w="1104900"/>
                <a:gridCol w="673100"/>
                <a:gridCol w="83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err="1" smtClean="0">
                          <a:effectLst/>
                        </a:rPr>
                        <a:t>Likelihood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Impact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Scoring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Financial management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4,33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15,89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Public tenders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14,06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ICT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12,14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Controlling of operational program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9,92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Communication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3,00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2,83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8,50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Assets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8,44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Technical assistance 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7,22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Wages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7,22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HR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6,22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Education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1,33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3,33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Social Fund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1,83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1,17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2,14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3558887"/>
              </p:ext>
            </p:extLst>
          </p:nvPr>
        </p:nvGraphicFramePr>
        <p:xfrm>
          <a:off x="539552" y="2492896"/>
          <a:ext cx="7763741" cy="409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158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 plan</a:t>
            </a:r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sz="2800" dirty="0" smtClean="0"/>
              <a:t>Based on Audit Universe</a:t>
            </a:r>
            <a:r>
              <a:rPr lang="cs-CZ" sz="2800" dirty="0" smtClean="0"/>
              <a:t> and Risk Heat Map</a:t>
            </a:r>
            <a:endParaRPr lang="en-US" sz="2800" dirty="0" smtClean="0"/>
          </a:p>
          <a:p>
            <a:r>
              <a:rPr lang="en-US" sz="2800" dirty="0" smtClean="0"/>
              <a:t>On 3 years basis </a:t>
            </a:r>
            <a:endParaRPr lang="cs-CZ" sz="2800" dirty="0" smtClean="0"/>
          </a:p>
          <a:p>
            <a:r>
              <a:rPr lang="en-US" sz="2800" dirty="0" smtClean="0"/>
              <a:t>Gaps for Ad – Hoc audits and consulting</a:t>
            </a:r>
            <a:endParaRPr lang="cs-CZ" sz="2800" dirty="0" smtClean="0"/>
          </a:p>
          <a:p>
            <a:r>
              <a:rPr lang="en-US" sz="2800" dirty="0" smtClean="0"/>
              <a:t>Keep up to date </a:t>
            </a:r>
            <a:endParaRPr lang="en-US" sz="28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606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259</Words>
  <Application>Microsoft Office PowerPoint</Application>
  <PresentationFormat>Předvádění na obrazovce (4:3)</PresentationFormat>
  <Paragraphs>123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Risk based auditing – national experience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based auditing – national experience</dc:title>
  <dc:creator>Pečeňa Lukáš Bc.</dc:creator>
  <cp:lastModifiedBy>Pečeňa Lukáš Bc.</cp:lastModifiedBy>
  <cp:revision>30</cp:revision>
  <cp:lastPrinted>2014-09-11T10:56:31Z</cp:lastPrinted>
  <dcterms:created xsi:type="dcterms:W3CDTF">2014-09-11T09:16:55Z</dcterms:created>
  <dcterms:modified xsi:type="dcterms:W3CDTF">2014-09-12T14:21:28Z</dcterms:modified>
</cp:coreProperties>
</file>