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5" r:id="rId8"/>
    <p:sldId id="262" r:id="rId9"/>
    <p:sldId id="261" r:id="rId10"/>
    <p:sldId id="263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876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4837\Documents\Konference\Astana\Prezentace\riskHEATmap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lang="cs-CZ"/>
            </a:pPr>
            <a:r>
              <a:rPr lang="ru-RU" sz="3200" b="1" kern="1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Карта рисков</a:t>
            </a:r>
            <a:endParaRPr lang="en-US" sz="3200" b="1" kern="1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40008057971021971"/>
          <c:y val="1.8604651162790701E-2"/>
        </c:manualLayout>
      </c:layout>
    </c:title>
    <c:plotArea>
      <c:layout/>
      <c:bubbleChart>
        <c:ser>
          <c:idx val="0"/>
          <c:order val="0"/>
          <c:tx>
            <c:strRef>
              <c:f>'zdroj dat'!$A$2</c:f>
              <c:strCache>
                <c:ptCount val="1"/>
                <c:pt idx="0">
                  <c:v>Financial management</c:v>
                </c:pt>
              </c:strCache>
            </c:strRef>
          </c:tx>
          <c:spPr>
            <a:solidFill>
              <a:sysClr val="windowText" lastClr="000000"/>
            </a:solidFill>
            <a:ln>
              <a:solidFill>
                <a:sysClr val="windowText" lastClr="000000"/>
              </a:solidFill>
            </a:ln>
          </c:spPr>
          <c:xVal>
            <c:numRef>
              <c:f>'zdroj dat'!$B$2</c:f>
              <c:numCache>
                <c:formatCode>0.00</c:formatCode>
                <c:ptCount val="1"/>
                <c:pt idx="0">
                  <c:v>3.6666666666666665</c:v>
                </c:pt>
              </c:numCache>
            </c:numRef>
          </c:xVal>
          <c:yVal>
            <c:numRef>
              <c:f>'zdroj dat'!$C$2</c:f>
              <c:numCache>
                <c:formatCode>0.00</c:formatCode>
                <c:ptCount val="1"/>
                <c:pt idx="0">
                  <c:v>4.3333333333333339</c:v>
                </c:pt>
              </c:numCache>
            </c:numRef>
          </c:yVal>
          <c:bubbleSize>
            <c:numRef>
              <c:f>'zdroj dat'!$D$2</c:f>
              <c:numCache>
                <c:formatCode>0.00</c:formatCode>
                <c:ptCount val="1"/>
                <c:pt idx="0">
                  <c:v>15.888888888888889</c:v>
                </c:pt>
              </c:numCache>
            </c:numRef>
          </c:bubbleSize>
          <c:bubble3D val="1"/>
        </c:ser>
        <c:ser>
          <c:idx val="1"/>
          <c:order val="1"/>
          <c:tx>
            <c:strRef>
              <c:f>'zdroj dat'!$A$3</c:f>
              <c:strCache>
                <c:ptCount val="1"/>
                <c:pt idx="0">
                  <c:v>Public tenders</c:v>
                </c:pt>
              </c:strCache>
            </c:strRef>
          </c:tx>
          <c:spPr>
            <a:solidFill>
              <a:schemeClr val="bg1"/>
            </a:solidFill>
            <a:ln w="25400">
              <a:solidFill>
                <a:schemeClr val="bg1"/>
              </a:solidFill>
            </a:ln>
          </c:spPr>
          <c:xVal>
            <c:numRef>
              <c:f>'zdroj dat'!$B$3</c:f>
              <c:numCache>
                <c:formatCode>0.00</c:formatCode>
                <c:ptCount val="1"/>
                <c:pt idx="0">
                  <c:v>3.8333333333333335</c:v>
                </c:pt>
              </c:numCache>
            </c:numRef>
          </c:xVal>
          <c:yVal>
            <c:numRef>
              <c:f>'zdroj dat'!$C$3</c:f>
              <c:numCache>
                <c:formatCode>0.00</c:formatCode>
                <c:ptCount val="1"/>
                <c:pt idx="0">
                  <c:v>3.6666666666666665</c:v>
                </c:pt>
              </c:numCache>
            </c:numRef>
          </c:yVal>
          <c:bubbleSize>
            <c:numRef>
              <c:f>'zdroj dat'!$D$3</c:f>
              <c:numCache>
                <c:formatCode>0.00</c:formatCode>
                <c:ptCount val="1"/>
                <c:pt idx="0">
                  <c:v>14.055555555555557</c:v>
                </c:pt>
              </c:numCache>
            </c:numRef>
          </c:bubbleSize>
          <c:bubble3D val="1"/>
        </c:ser>
        <c:ser>
          <c:idx val="2"/>
          <c:order val="2"/>
          <c:tx>
            <c:strRef>
              <c:f>'zdroj dat'!$A$4</c:f>
              <c:strCache>
                <c:ptCount val="1"/>
                <c:pt idx="0">
                  <c:v>ICT</c:v>
                </c:pt>
              </c:strCache>
            </c:strRef>
          </c:tx>
          <c:spPr>
            <a:solidFill>
              <a:srgbClr val="FFFF00"/>
            </a:solidFill>
            <a:ln w="25400">
              <a:solidFill>
                <a:srgbClr val="FFFF00"/>
              </a:solidFill>
            </a:ln>
          </c:spPr>
          <c:xVal>
            <c:numRef>
              <c:f>'zdroj dat'!$B$4</c:f>
              <c:numCache>
                <c:formatCode>0.00</c:formatCode>
                <c:ptCount val="1"/>
                <c:pt idx="0">
                  <c:v>3.1666666666666665</c:v>
                </c:pt>
              </c:numCache>
            </c:numRef>
          </c:xVal>
          <c:yVal>
            <c:numRef>
              <c:f>'zdroj dat'!$C$4</c:f>
              <c:numCache>
                <c:formatCode>0.00</c:formatCode>
                <c:ptCount val="1"/>
                <c:pt idx="0">
                  <c:v>3.8333333333333335</c:v>
                </c:pt>
              </c:numCache>
            </c:numRef>
          </c:yVal>
          <c:bubbleSize>
            <c:numRef>
              <c:f>'zdroj dat'!$D$4</c:f>
              <c:numCache>
                <c:formatCode>0.00</c:formatCode>
                <c:ptCount val="1"/>
                <c:pt idx="0">
                  <c:v>12.138888888888888</c:v>
                </c:pt>
              </c:numCache>
            </c:numRef>
          </c:bubbleSize>
          <c:bubble3D val="1"/>
        </c:ser>
        <c:ser>
          <c:idx val="4"/>
          <c:order val="3"/>
          <c:tx>
            <c:strRef>
              <c:f>'zdroj dat'!$A$5</c:f>
              <c:strCache>
                <c:ptCount val="1"/>
                <c:pt idx="0">
                  <c:v>Controlling of operational program</c:v>
                </c:pt>
              </c:strCache>
            </c:strRef>
          </c:tx>
          <c:spPr>
            <a:solidFill>
              <a:srgbClr val="FF0000"/>
            </a:solidFill>
            <a:ln w="25400">
              <a:solidFill>
                <a:srgbClr val="FF0000"/>
              </a:solidFill>
            </a:ln>
          </c:spPr>
          <c:xVal>
            <c:numRef>
              <c:f>'zdroj dat'!$B$5</c:f>
              <c:numCache>
                <c:formatCode>0.00</c:formatCode>
                <c:ptCount val="1"/>
                <c:pt idx="0">
                  <c:v>2.8333333333333335</c:v>
                </c:pt>
              </c:numCache>
            </c:numRef>
          </c:xVal>
          <c:yVal>
            <c:numRef>
              <c:f>'zdroj dat'!$C$5</c:f>
              <c:numCache>
                <c:formatCode>0.00</c:formatCode>
                <c:ptCount val="1"/>
                <c:pt idx="0">
                  <c:v>3.5</c:v>
                </c:pt>
              </c:numCache>
            </c:numRef>
          </c:yVal>
          <c:bubbleSize>
            <c:numRef>
              <c:f>'zdroj dat'!$D$5</c:f>
              <c:numCache>
                <c:formatCode>0.00</c:formatCode>
                <c:ptCount val="1"/>
                <c:pt idx="0">
                  <c:v>9.9166666666666714</c:v>
                </c:pt>
              </c:numCache>
            </c:numRef>
          </c:bubbleSize>
          <c:bubble3D val="1"/>
        </c:ser>
        <c:ser>
          <c:idx val="6"/>
          <c:order val="4"/>
          <c:tx>
            <c:strRef>
              <c:f>'zdroj dat'!$A$6</c:f>
              <c:strCache>
                <c:ptCount val="1"/>
                <c:pt idx="0">
                  <c:v>Communication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65000"/>
                </a:schemeClr>
              </a:solidFill>
            </a:ln>
          </c:spPr>
          <c:xVal>
            <c:numRef>
              <c:f>'zdroj dat'!$B$6</c:f>
              <c:numCache>
                <c:formatCode>0.00</c:formatCode>
                <c:ptCount val="1"/>
                <c:pt idx="0">
                  <c:v>3</c:v>
                </c:pt>
              </c:numCache>
            </c:numRef>
          </c:xVal>
          <c:yVal>
            <c:numRef>
              <c:f>'zdroj dat'!$C$6</c:f>
              <c:numCache>
                <c:formatCode>0.00</c:formatCode>
                <c:ptCount val="1"/>
                <c:pt idx="0">
                  <c:v>2.8333333333333335</c:v>
                </c:pt>
              </c:numCache>
            </c:numRef>
          </c:yVal>
          <c:bubbleSize>
            <c:numRef>
              <c:f>'zdroj dat'!$D$6</c:f>
              <c:numCache>
                <c:formatCode>0.00</c:formatCode>
                <c:ptCount val="1"/>
                <c:pt idx="0">
                  <c:v>8.5</c:v>
                </c:pt>
              </c:numCache>
            </c:numRef>
          </c:bubbleSize>
          <c:bubble3D val="1"/>
        </c:ser>
        <c:ser>
          <c:idx val="7"/>
          <c:order val="5"/>
          <c:tx>
            <c:strRef>
              <c:f>'zdroj dat'!$A$7</c:f>
              <c:strCache>
                <c:ptCount val="1"/>
                <c:pt idx="0">
                  <c:v>Assets</c:v>
                </c:pt>
              </c:strCache>
            </c:strRef>
          </c:tx>
          <c:spPr>
            <a:solidFill>
              <a:srgbClr val="00B0F0"/>
            </a:solidFill>
            <a:ln w="25400">
              <a:solidFill>
                <a:srgbClr val="00B0F0"/>
              </a:solidFill>
            </a:ln>
          </c:spPr>
          <c:dPt>
            <c:idx val="0"/>
            <c:bubble3D val="1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dPt>
          <c:xVal>
            <c:numRef>
              <c:f>'zdroj dat'!$B$7</c:f>
              <c:numCache>
                <c:formatCode>0.00</c:formatCode>
                <c:ptCount val="1"/>
                <c:pt idx="0">
                  <c:v>3.1666666666666665</c:v>
                </c:pt>
              </c:numCache>
            </c:numRef>
          </c:xVal>
          <c:yVal>
            <c:numRef>
              <c:f>'zdroj dat'!$C$7</c:f>
              <c:numCache>
                <c:formatCode>0.00</c:formatCode>
                <c:ptCount val="1"/>
                <c:pt idx="0">
                  <c:v>2.6666666666666665</c:v>
                </c:pt>
              </c:numCache>
            </c:numRef>
          </c:yVal>
          <c:bubbleSize>
            <c:numRef>
              <c:f>'zdroj dat'!$D$7</c:f>
              <c:numCache>
                <c:formatCode>0.00</c:formatCode>
                <c:ptCount val="1"/>
                <c:pt idx="0">
                  <c:v>8.4444444444444446</c:v>
                </c:pt>
              </c:numCache>
            </c:numRef>
          </c:bubbleSize>
          <c:bubble3D val="1"/>
        </c:ser>
        <c:ser>
          <c:idx val="8"/>
          <c:order val="6"/>
          <c:tx>
            <c:strRef>
              <c:f>'zdroj dat'!$A$8</c:f>
              <c:strCache>
                <c:ptCount val="1"/>
                <c:pt idx="0">
                  <c:v>Technical assistance </c:v>
                </c:pt>
              </c:strCache>
            </c:strRef>
          </c:tx>
          <c:spPr>
            <a:solidFill>
              <a:srgbClr val="00B050"/>
            </a:solidFill>
            <a:ln w="25400">
              <a:solidFill>
                <a:srgbClr val="00B050"/>
              </a:solidFill>
            </a:ln>
          </c:spPr>
          <c:xVal>
            <c:numRef>
              <c:f>'zdroj dat'!$B$8</c:f>
              <c:numCache>
                <c:formatCode>0.00</c:formatCode>
                <c:ptCount val="1"/>
                <c:pt idx="0">
                  <c:v>2.1666666666666665</c:v>
                </c:pt>
              </c:numCache>
            </c:numRef>
          </c:xVal>
          <c:yVal>
            <c:numRef>
              <c:f>'zdroj dat'!$C$8</c:f>
              <c:numCache>
                <c:formatCode>0.00</c:formatCode>
                <c:ptCount val="1"/>
                <c:pt idx="0">
                  <c:v>3.3333333333333335</c:v>
                </c:pt>
              </c:numCache>
            </c:numRef>
          </c:yVal>
          <c:bubbleSize>
            <c:numRef>
              <c:f>'zdroj dat'!$D$8</c:f>
              <c:numCache>
                <c:formatCode>0.00</c:formatCode>
                <c:ptCount val="1"/>
                <c:pt idx="0">
                  <c:v>7.2222222222222223</c:v>
                </c:pt>
              </c:numCache>
            </c:numRef>
          </c:bubbleSize>
          <c:bubble3D val="1"/>
        </c:ser>
        <c:ser>
          <c:idx val="9"/>
          <c:order val="7"/>
          <c:tx>
            <c:strRef>
              <c:f>'zdroj dat'!$A$9</c:f>
              <c:strCache>
                <c:ptCount val="1"/>
                <c:pt idx="0">
                  <c:v>Wages</c:v>
                </c:pt>
              </c:strCache>
            </c:strRef>
          </c:tx>
          <c:spPr>
            <a:solidFill>
              <a:srgbClr val="92D050"/>
            </a:solidFill>
            <a:ln w="25400">
              <a:solidFill>
                <a:srgbClr val="92D050"/>
              </a:solidFill>
            </a:ln>
          </c:spPr>
          <c:xVal>
            <c:numRef>
              <c:f>'zdroj dat'!$B$9</c:f>
              <c:numCache>
                <c:formatCode>0.00</c:formatCode>
                <c:ptCount val="1"/>
                <c:pt idx="0">
                  <c:v>3.3333333333333335</c:v>
                </c:pt>
              </c:numCache>
            </c:numRef>
          </c:xVal>
          <c:yVal>
            <c:numRef>
              <c:f>'zdroj dat'!$C$9</c:f>
              <c:numCache>
                <c:formatCode>0.00</c:formatCode>
                <c:ptCount val="1"/>
                <c:pt idx="0">
                  <c:v>2.1666666666666665</c:v>
                </c:pt>
              </c:numCache>
            </c:numRef>
          </c:yVal>
          <c:bubbleSize>
            <c:numRef>
              <c:f>'zdroj dat'!$D$9</c:f>
              <c:numCache>
                <c:formatCode>0.00</c:formatCode>
                <c:ptCount val="1"/>
                <c:pt idx="0">
                  <c:v>7.2222222222222223</c:v>
                </c:pt>
              </c:numCache>
            </c:numRef>
          </c:bubbleSize>
          <c:bubble3D val="1"/>
        </c:ser>
        <c:ser>
          <c:idx val="11"/>
          <c:order val="8"/>
          <c:tx>
            <c:strRef>
              <c:f>'zdroj dat'!$A$10</c:f>
              <c:strCache>
                <c:ptCount val="1"/>
                <c:pt idx="0">
                  <c:v>HR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xVal>
            <c:numRef>
              <c:f>'zdroj dat'!$B$10</c:f>
              <c:numCache>
                <c:formatCode>0.00</c:formatCode>
                <c:ptCount val="1"/>
                <c:pt idx="0">
                  <c:v>2.3333333333333335</c:v>
                </c:pt>
              </c:numCache>
            </c:numRef>
          </c:xVal>
          <c:yVal>
            <c:numRef>
              <c:f>'zdroj dat'!$C$10</c:f>
              <c:numCache>
                <c:formatCode>0.00</c:formatCode>
                <c:ptCount val="1"/>
                <c:pt idx="0">
                  <c:v>2.6666666666666665</c:v>
                </c:pt>
              </c:numCache>
            </c:numRef>
          </c:yVal>
          <c:bubbleSize>
            <c:numRef>
              <c:f>'zdroj dat'!$D$10</c:f>
              <c:numCache>
                <c:formatCode>0.00</c:formatCode>
                <c:ptCount val="1"/>
                <c:pt idx="0">
                  <c:v>6.2222222222222223</c:v>
                </c:pt>
              </c:numCache>
            </c:numRef>
          </c:bubbleSize>
          <c:bubble3D val="1"/>
        </c:ser>
        <c:ser>
          <c:idx val="12"/>
          <c:order val="9"/>
          <c:tx>
            <c:strRef>
              <c:f>'zdroj dat'!$A$11</c:f>
              <c:strCache>
                <c:ptCount val="1"/>
                <c:pt idx="0">
                  <c:v>Education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c:spPr>
          <c:xVal>
            <c:numRef>
              <c:f>'zdroj dat'!$B$11</c:f>
              <c:numCache>
                <c:formatCode>0.00</c:formatCode>
                <c:ptCount val="1"/>
                <c:pt idx="0">
                  <c:v>1.3333333333333333</c:v>
                </c:pt>
              </c:numCache>
            </c:numRef>
          </c:xVal>
          <c:yVal>
            <c:numRef>
              <c:f>'zdroj dat'!$C$11</c:f>
              <c:numCache>
                <c:formatCode>0.00</c:formatCode>
                <c:ptCount val="1"/>
                <c:pt idx="0">
                  <c:v>2.5</c:v>
                </c:pt>
              </c:numCache>
            </c:numRef>
          </c:yVal>
          <c:bubbleSize>
            <c:numRef>
              <c:f>'zdroj dat'!$D$11</c:f>
              <c:numCache>
                <c:formatCode>0.00</c:formatCode>
                <c:ptCount val="1"/>
                <c:pt idx="0">
                  <c:v>3.333333333333333</c:v>
                </c:pt>
              </c:numCache>
            </c:numRef>
          </c:bubbleSize>
          <c:bubble3D val="1"/>
        </c:ser>
        <c:ser>
          <c:idx val="13"/>
          <c:order val="10"/>
          <c:tx>
            <c:strRef>
              <c:f>'zdroj dat'!$A$12</c:f>
              <c:strCache>
                <c:ptCount val="1"/>
                <c:pt idx="0">
                  <c:v>Social Fund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c:spPr>
          <c:xVal>
            <c:numRef>
              <c:f>'zdroj dat'!$B$12</c:f>
              <c:numCache>
                <c:formatCode>0.00</c:formatCode>
                <c:ptCount val="1"/>
                <c:pt idx="0">
                  <c:v>1.8333333333333333</c:v>
                </c:pt>
              </c:numCache>
            </c:numRef>
          </c:xVal>
          <c:yVal>
            <c:numRef>
              <c:f>'zdroj dat'!$C$12</c:f>
              <c:numCache>
                <c:formatCode>0.00</c:formatCode>
                <c:ptCount val="1"/>
                <c:pt idx="0">
                  <c:v>1.1666666666666667</c:v>
                </c:pt>
              </c:numCache>
            </c:numRef>
          </c:yVal>
          <c:bubbleSize>
            <c:numRef>
              <c:f>'zdroj dat'!$D$12</c:f>
              <c:numCache>
                <c:formatCode>0.00</c:formatCode>
                <c:ptCount val="1"/>
                <c:pt idx="0">
                  <c:v>2.1388888888888884</c:v>
                </c:pt>
              </c:numCache>
            </c:numRef>
          </c:bubbleSize>
          <c:bubble3D val="1"/>
        </c:ser>
        <c:dLbls/>
        <c:bubbleScale val="35"/>
        <c:axId val="91318912"/>
        <c:axId val="91337472"/>
      </c:bubbleChart>
      <c:valAx>
        <c:axId val="91318912"/>
        <c:scaling>
          <c:orientation val="minMax"/>
          <c:max val="5"/>
          <c:min val="0"/>
        </c:scaling>
        <c:axPos val="b"/>
        <c:majorGridlines/>
        <c:title>
          <c:tx>
            <c:rich>
              <a:bodyPr/>
              <a:lstStyle/>
              <a:p>
                <a:pPr>
                  <a:defRPr lang="cs-CZ"/>
                </a:pPr>
                <a:r>
                  <a:rPr lang="en-US" noProof="0" dirty="0" smtClean="0"/>
                  <a:t>Likelihood</a:t>
                </a:r>
                <a:endParaRPr lang="en-US" noProof="0" dirty="0"/>
              </a:p>
            </c:rich>
          </c:tx>
          <c:layout>
            <c:manualLayout>
              <c:xMode val="edge"/>
              <c:yMode val="edge"/>
              <c:x val="0.39025632101843688"/>
              <c:y val="0.91564328877494949"/>
            </c:manualLayout>
          </c:layout>
        </c:title>
        <c:numFmt formatCode="0.00" sourceLinked="1"/>
        <c:majorTickMark val="none"/>
        <c:tickLblPos val="nextTo"/>
        <c:txPr>
          <a:bodyPr rot="0" vert="horz"/>
          <a:lstStyle/>
          <a:p>
            <a:pPr>
              <a:defRPr lang="cs-CZ"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1337472"/>
        <c:crosses val="autoZero"/>
        <c:crossBetween val="midCat"/>
        <c:majorUnit val="1"/>
        <c:minorUnit val="0.5"/>
      </c:valAx>
      <c:valAx>
        <c:axId val="91337472"/>
        <c:scaling>
          <c:orientation val="minMax"/>
          <c:max val="5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cs-CZ"/>
                </a:pPr>
                <a:r>
                  <a:rPr lang="cs-CZ" dirty="0" smtClean="0"/>
                  <a:t> </a:t>
                </a:r>
                <a:r>
                  <a:rPr lang="en-US" noProof="0" dirty="0" smtClean="0"/>
                  <a:t>Potential impact</a:t>
                </a:r>
                <a:endParaRPr lang="en-US" noProof="0" dirty="0"/>
              </a:p>
            </c:rich>
          </c:tx>
          <c:layout>
            <c:manualLayout>
              <c:xMode val="edge"/>
              <c:yMode val="edge"/>
              <c:x val="1.6358093347008874E-2"/>
              <c:y val="0.44274552890191049"/>
            </c:manualLayout>
          </c:layout>
        </c:title>
        <c:numFmt formatCode="0.00" sourceLinked="1"/>
        <c:majorTickMark val="none"/>
        <c:tickLblPos val="nextTo"/>
        <c:txPr>
          <a:bodyPr/>
          <a:lstStyle/>
          <a:p>
            <a:pPr>
              <a:defRPr lang="cs-CZ"/>
            </a:pPr>
            <a:endParaRPr lang="ru-RU"/>
          </a:p>
        </c:txPr>
        <c:crossAx val="91318912"/>
        <c:crosses val="autoZero"/>
        <c:crossBetween val="midCat"/>
        <c:majorUnit val="1"/>
        <c:minorUnit val="0.5"/>
      </c:valAx>
      <c:spPr>
        <a:gradFill>
          <a:gsLst>
            <a:gs pos="0">
              <a:srgbClr val="FF0000"/>
            </a:gs>
            <a:gs pos="38000">
              <a:srgbClr val="FFC000"/>
            </a:gs>
            <a:gs pos="75000">
              <a:sysClr val="window" lastClr="FFFFFF"/>
            </a:gs>
          </a:gsLst>
          <a:lin ang="7800000" scaled="0"/>
        </a:gradFill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80744694601617018"/>
          <c:y val="0.12198034548007079"/>
          <c:w val="0.18237486645827561"/>
          <c:h val="0.71875236525666841"/>
        </c:manualLayout>
      </c:layout>
      <c:spPr>
        <a:ln>
          <a:noFill/>
        </a:ln>
      </c:spPr>
      <c:txPr>
        <a:bodyPr/>
        <a:lstStyle/>
        <a:p>
          <a:pPr>
            <a:defRPr lang="cs-CZ" sz="7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ln>
      <a:solidFill>
        <a:schemeClr val="tx1"/>
      </a:solidFill>
    </a:ln>
    <a:effectLst/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17.9.2014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64884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17.9.2014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1031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17.9.2014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8647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17.9.2014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4353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17.9.2014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5943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17.9.2014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526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17.9.2014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9389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17.9.2014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0191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17.9.2014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4218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17.9.2014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2204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CB6F-E0E0-4237-96AF-6A49D0F5F6D4}" type="datetimeFigureOut">
              <a:rPr lang="cs-CZ" smtClean="0"/>
              <a:pPr/>
              <a:t>17.9.2014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912A-FEE7-404A-B8E4-AFAA35EE200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3577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3CB6F-E0E0-4237-96AF-6A49D0F5F6D4}" type="datetimeFigureOut">
              <a:rPr lang="cs-CZ" smtClean="0"/>
              <a:pPr/>
              <a:t>17.9.2014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1912A-FEE7-404A-B8E4-AFAA35EE200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5117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Аудит на основе рисков – национальный опыт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Лукаш</a:t>
            </a:r>
            <a:r>
              <a:rPr lang="cs-CZ" dirty="0" smtClean="0"/>
              <a:t> </a:t>
            </a:r>
            <a:r>
              <a:rPr lang="ru-RU" dirty="0" err="1" smtClean="0"/>
              <a:t>Вагенкнехт</a:t>
            </a:r>
            <a:endParaRPr lang="cs-CZ" dirty="0" smtClean="0"/>
          </a:p>
          <a:p>
            <a:r>
              <a:rPr lang="cs-CZ" dirty="0" smtClean="0"/>
              <a:t>1</a:t>
            </a:r>
            <a:r>
              <a:rPr lang="ru-RU" dirty="0" smtClean="0"/>
              <a:t>-</a:t>
            </a:r>
            <a:r>
              <a:rPr lang="ru-RU" dirty="0" err="1" smtClean="0"/>
              <a:t>й</a:t>
            </a:r>
            <a:r>
              <a:rPr lang="ru-RU" dirty="0" smtClean="0"/>
              <a:t> заместитель министра финансов Республики Чехия</a:t>
            </a:r>
            <a:endParaRPr lang="en-US" dirty="0"/>
          </a:p>
        </p:txBody>
      </p:sp>
      <p:grpSp>
        <p:nvGrpSpPr>
          <p:cNvPr id="8" name="Skupina 7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407223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ru-RU" sz="7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7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12624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Повестка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ru-RU" sz="2800" dirty="0" smtClean="0"/>
              <a:t>Введение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Лукаш </a:t>
            </a:r>
            <a:r>
              <a:rPr lang="ru-RU" sz="2000" dirty="0" err="1" smtClean="0"/>
              <a:t>Вагенкнехт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Министерство финансов Республики Чехия</a:t>
            </a:r>
            <a:endParaRPr lang="en-US" sz="2000" dirty="0" smtClean="0"/>
          </a:p>
          <a:p>
            <a:pPr marL="0" lvl="1" indent="0">
              <a:spcBef>
                <a:spcPts val="1800"/>
              </a:spcBef>
              <a:buNone/>
            </a:pPr>
            <a:r>
              <a:rPr lang="ru-RU" dirty="0" smtClean="0"/>
              <a:t>Внутренний аудит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3 </a:t>
            </a:r>
            <a:r>
              <a:rPr lang="ru-RU" sz="2000" dirty="0" smtClean="0"/>
              <a:t>линии обороны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ru-RU" sz="2000" dirty="0" smtClean="0"/>
              <a:t>Значение функций Аудиторских Комитетов</a:t>
            </a:r>
            <a:endParaRPr lang="cs-CZ" sz="2000" dirty="0"/>
          </a:p>
          <a:p>
            <a:pPr marL="0" lvl="1" indent="0">
              <a:spcBef>
                <a:spcPts val="1800"/>
              </a:spcBef>
              <a:buNone/>
            </a:pPr>
            <a:r>
              <a:rPr lang="ru-RU" dirty="0" smtClean="0"/>
              <a:t>Планирование аудита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ru-RU" sz="2000" dirty="0" smtClean="0"/>
              <a:t>Картография процесса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ru-RU" sz="2000" dirty="0" smtClean="0"/>
              <a:t>Карта рисков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ru-RU" sz="2000" dirty="0" smtClean="0"/>
              <a:t>Стратегический план</a:t>
            </a:r>
            <a:endParaRPr lang="en-US" sz="20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39525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Лукаш </a:t>
            </a:r>
            <a:r>
              <a:rPr lang="ru-RU" sz="2800" dirty="0" err="1" smtClean="0"/>
              <a:t>Вагенкнехт</a:t>
            </a:r>
            <a:endParaRPr lang="cs-CZ" sz="2800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ru-RU" sz="1600" dirty="0" smtClean="0"/>
              <a:t>Министерство внутренних дел</a:t>
            </a:r>
            <a:r>
              <a:rPr lang="cs-CZ" sz="1600" dirty="0" smtClean="0"/>
              <a:t>			</a:t>
            </a:r>
            <a:r>
              <a:rPr lang="en-US" sz="1600" dirty="0" smtClean="0"/>
              <a:t>2003 – 2006</a:t>
            </a:r>
          </a:p>
          <a:p>
            <a:pPr marL="0" indent="0">
              <a:buNone/>
            </a:pPr>
            <a:r>
              <a:rPr lang="en-US" sz="1600" dirty="0" smtClean="0"/>
              <a:t>Foxconn </a:t>
            </a:r>
            <a:r>
              <a:rPr lang="cs-CZ" sz="1600" dirty="0" smtClean="0"/>
              <a:t>					</a:t>
            </a:r>
            <a:r>
              <a:rPr lang="en-US" sz="1600" dirty="0" smtClean="0"/>
              <a:t>2006 – 2007</a:t>
            </a:r>
          </a:p>
          <a:p>
            <a:pPr marL="0" indent="0">
              <a:buNone/>
            </a:pPr>
            <a:r>
              <a:rPr lang="ru-RU" sz="1600" dirty="0" smtClean="0"/>
              <a:t>Региональный совет единства регионов 	</a:t>
            </a:r>
            <a:r>
              <a:rPr lang="cs-CZ" sz="1600" dirty="0" smtClean="0"/>
              <a:t>	</a:t>
            </a:r>
            <a:r>
              <a:rPr lang="en-US" sz="1600" dirty="0" smtClean="0"/>
              <a:t>2007 – 2009</a:t>
            </a:r>
          </a:p>
          <a:p>
            <a:pPr marL="0" indent="0">
              <a:buNone/>
            </a:pPr>
            <a:r>
              <a:rPr lang="en-US" sz="1600" dirty="0" smtClean="0"/>
              <a:t>Deloitte </a:t>
            </a:r>
            <a:r>
              <a:rPr lang="cs-CZ" sz="1600" dirty="0" smtClean="0"/>
              <a:t>					</a:t>
            </a:r>
            <a:r>
              <a:rPr lang="en-US" sz="1600" dirty="0" smtClean="0"/>
              <a:t>2009 – 2013</a:t>
            </a:r>
          </a:p>
          <a:p>
            <a:pPr marL="0" indent="0">
              <a:buNone/>
            </a:pPr>
            <a:r>
              <a:rPr lang="ru-RU" sz="1600" dirty="0" smtClean="0"/>
              <a:t>Вице-президент Института внутренних аудиторов </a:t>
            </a:r>
            <a:r>
              <a:rPr lang="cs-CZ" sz="1600" dirty="0" smtClean="0"/>
              <a:t>	</a:t>
            </a:r>
            <a:r>
              <a:rPr lang="en-US" sz="1600" dirty="0" smtClean="0"/>
              <a:t>2009 -2013</a:t>
            </a:r>
          </a:p>
          <a:p>
            <a:pPr marL="0" indent="0">
              <a:buNone/>
            </a:pPr>
            <a:r>
              <a:rPr lang="ru-RU" sz="1600" dirty="0" smtClean="0"/>
              <a:t>Пражская Государственная Транспортная Компания</a:t>
            </a:r>
            <a:r>
              <a:rPr lang="cs-CZ" sz="1600" dirty="0" smtClean="0"/>
              <a:t>	</a:t>
            </a:r>
            <a:r>
              <a:rPr lang="en-US" sz="1600" dirty="0" smtClean="0"/>
              <a:t>2013 -2014</a:t>
            </a:r>
          </a:p>
          <a:p>
            <a:pPr marL="0" indent="0">
              <a:buNone/>
            </a:pPr>
            <a:r>
              <a:rPr lang="ru-RU" sz="1600" dirty="0" smtClean="0"/>
              <a:t>Министерство финансов Республики Чехия</a:t>
            </a:r>
            <a:r>
              <a:rPr lang="cs-CZ" sz="1600" dirty="0" smtClean="0"/>
              <a:t>	2014 - ?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2800" dirty="0" smtClean="0"/>
              <a:t>Вопросы по Министерству финансов</a:t>
            </a:r>
            <a:endParaRPr lang="cs-CZ" sz="2800" dirty="0" smtClean="0"/>
          </a:p>
          <a:p>
            <a:pPr marL="0" indent="0">
              <a:buNone/>
            </a:pPr>
            <a:r>
              <a:rPr lang="ru-RU" sz="1600" dirty="0" smtClean="0"/>
              <a:t>ИКТ</a:t>
            </a:r>
            <a:endParaRPr lang="cs-CZ" sz="1600" dirty="0" smtClean="0"/>
          </a:p>
          <a:p>
            <a:pPr marL="0" indent="0">
              <a:buNone/>
            </a:pPr>
            <a:r>
              <a:rPr lang="ru-RU" sz="1600" dirty="0" smtClean="0"/>
              <a:t>Управление аудита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Департамент контроля </a:t>
            </a:r>
          </a:p>
          <a:p>
            <a:pPr marL="0" indent="0">
              <a:buNone/>
            </a:pPr>
            <a:r>
              <a:rPr lang="ru-RU" sz="1600" dirty="0" smtClean="0"/>
              <a:t>Отдел гармонизации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 err="1" smtClean="0"/>
              <a:t>Госказначейство</a:t>
            </a:r>
            <a:r>
              <a:rPr lang="ru-RU" sz="1600" dirty="0" smtClean="0"/>
              <a:t>, контроль и учет в госсекторе</a:t>
            </a:r>
            <a:endParaRPr lang="en-US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sz="1600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37888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 3 линий обороны</a:t>
            </a:r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477834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428" y="1340768"/>
            <a:ext cx="7324725" cy="45529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00628" y="1714488"/>
            <a:ext cx="2296334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Аудиторский комитет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742869" y="2699454"/>
            <a:ext cx="147194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УПРАВЛЕНИЕ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697401" y="2000240"/>
            <a:ext cx="553998" cy="378621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dirty="0" smtClean="0"/>
              <a:t>Внешний аудит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285852" y="3857628"/>
            <a:ext cx="144623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200" dirty="0" smtClean="0"/>
              <a:t>1-я линия обороны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3571868" y="3857628"/>
            <a:ext cx="144623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200" dirty="0" smtClean="0"/>
              <a:t>2-я линия обороны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5911852" y="3857628"/>
            <a:ext cx="144623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200" dirty="0" smtClean="0"/>
              <a:t>3-я линия обороны</a:t>
            </a:r>
            <a:endParaRPr lang="ru-RU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040132" y="4572008"/>
            <a:ext cx="101760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Внутренний контроль</a:t>
            </a:r>
            <a:endParaRPr lang="ru-RU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000100" y="4457268"/>
            <a:ext cx="94616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Управленческий контроль</a:t>
            </a:r>
            <a:endParaRPr lang="ru-RU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268646" y="4572008"/>
            <a:ext cx="9461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Управление рисками</a:t>
            </a:r>
            <a:endParaRPr lang="ru-RU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329550" y="4572008"/>
            <a:ext cx="101760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Соответствие правилам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126166" y="4572008"/>
            <a:ext cx="101760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Внутренний аудит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40538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8"/>
            <a:ext cx="8229600" cy="56886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 функций Аудиторского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Комитета</a:t>
            </a:r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dirty="0" smtClean="0"/>
          </a:p>
          <a:p>
            <a:r>
              <a:rPr lang="ru-RU" sz="2800" dirty="0" smtClean="0"/>
              <a:t>Курировать Внутренний аудит</a:t>
            </a:r>
            <a:endParaRPr lang="en-US" sz="2800" dirty="0" smtClean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 smtClean="0"/>
              <a:t>Обеспечить независимость</a:t>
            </a:r>
            <a:endParaRPr lang="en-US" sz="20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 smtClean="0"/>
              <a:t>Оценить качество</a:t>
            </a:r>
            <a:endParaRPr lang="en-US" sz="2000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2000" dirty="0" smtClean="0"/>
              <a:t>Прямое подчинение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800" dirty="0" smtClean="0"/>
              <a:t>Оценить качество внешнего аудитора</a:t>
            </a:r>
            <a:endParaRPr 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800" dirty="0" smtClean="0"/>
              <a:t>Анализ рисков</a:t>
            </a:r>
            <a:endParaRPr 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800" dirty="0" smtClean="0"/>
              <a:t>Курировать финансовую отчетность</a:t>
            </a:r>
            <a:endParaRPr 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800" dirty="0" smtClean="0"/>
              <a:t>Координировать функции гарантии качества</a:t>
            </a:r>
            <a:endParaRPr lang="cs-CZ" sz="28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800" dirty="0" smtClean="0"/>
              <a:t>Критически анализировать систему внутреннего контроля</a:t>
            </a:r>
            <a:endParaRPr lang="en-US" sz="28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6017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 аудита</a:t>
            </a:r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Пространство аудита</a:t>
            </a:r>
            <a:endParaRPr lang="cs-CZ" sz="28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000" dirty="0" smtClean="0"/>
              <a:t>Картография процесса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Анализ рисков</a:t>
            </a:r>
            <a:endParaRPr lang="en-US" sz="28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000" dirty="0" smtClean="0"/>
              <a:t>Собеседование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000" dirty="0" smtClean="0"/>
              <a:t>Вопросник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000" dirty="0" smtClean="0"/>
              <a:t>Оценка и рейтинг</a:t>
            </a:r>
            <a:endParaRPr lang="en-US" sz="2000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410334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743" y="557035"/>
            <a:ext cx="5669539" cy="604955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20251" y="-27740"/>
            <a:ext cx="5475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Картография процесса</a:t>
            </a:r>
            <a:endParaRPr lang="en-US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740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0709118"/>
              </p:ext>
            </p:extLst>
          </p:nvPr>
        </p:nvGraphicFramePr>
        <p:xfrm>
          <a:off x="1835696" y="116632"/>
          <a:ext cx="4641850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5650"/>
                <a:gridCol w="1104900"/>
                <a:gridCol w="673100"/>
                <a:gridCol w="838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err="1" smtClean="0">
                          <a:effectLst/>
                        </a:rPr>
                        <a:t>Likelihood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Impact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Scoring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Financial management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3,67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4,33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15,89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Public tenders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3,83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3,67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14,06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ICT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3,83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12,14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Controlling of operational program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2,83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9,92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Communication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3,00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2,83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8,50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Assets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2,67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8,44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Technical assistance 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3,33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7,22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Wages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3,33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7,22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HR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2,33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2,67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6,22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Education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1,33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2,50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3,33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noProof="0" dirty="0" smtClean="0">
                          <a:effectLst/>
                        </a:rPr>
                        <a:t>Social Fund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1,83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1,17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2,14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73558887"/>
              </p:ext>
            </p:extLst>
          </p:nvPr>
        </p:nvGraphicFramePr>
        <p:xfrm>
          <a:off x="539552" y="2492896"/>
          <a:ext cx="7763741" cy="409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3158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79"/>
            <a:ext cx="8229600" cy="557748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Стратегический план</a:t>
            </a:r>
            <a:endParaRPr lang="cs-CZ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ru-RU" sz="2800" dirty="0" smtClean="0"/>
              <a:t>Основан на пространстве аудита и карте рисков</a:t>
            </a:r>
            <a:endParaRPr lang="en-US" sz="2800" dirty="0" smtClean="0"/>
          </a:p>
          <a:p>
            <a:r>
              <a:rPr lang="ru-RU" sz="2800" dirty="0" smtClean="0"/>
              <a:t>Трехлетняя основа</a:t>
            </a:r>
            <a:endParaRPr lang="cs-CZ" sz="2800" dirty="0" smtClean="0"/>
          </a:p>
          <a:p>
            <a:r>
              <a:rPr lang="ru-RU" sz="2800" dirty="0" smtClean="0"/>
              <a:t>Пробелы для специальных проверок и консультировани</a:t>
            </a:r>
            <a:r>
              <a:rPr lang="ru-RU" sz="2800" dirty="0" smtClean="0"/>
              <a:t>я </a:t>
            </a:r>
            <a:endParaRPr lang="cs-CZ" sz="2800" dirty="0" smtClean="0"/>
          </a:p>
          <a:p>
            <a:r>
              <a:rPr lang="ru-RU" sz="2800" dirty="0" smtClean="0"/>
              <a:t>Должен постоянно обновляться</a:t>
            </a:r>
            <a:endParaRPr lang="en-US" sz="28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6872566" y="548679"/>
            <a:ext cx="2047453" cy="718918"/>
            <a:chOff x="6872566" y="548679"/>
            <a:chExt cx="2047453" cy="718918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72566" y="548679"/>
              <a:ext cx="591368" cy="718918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7479859" y="692695"/>
              <a:ext cx="144016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Ministry of Finance of the Czech Republic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2606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265</Words>
  <Application>Microsoft Office PowerPoint</Application>
  <PresentationFormat>Экран (4:3)</PresentationFormat>
  <Paragraphs>134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Motiv systému Office</vt:lpstr>
      <vt:lpstr>Аудит на основе рисков – национальный опыт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Ministerstvo financí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based auditing – national experience</dc:title>
  <dc:creator>Pečeňa Lukáš Bc.</dc:creator>
  <cp:lastModifiedBy>Iulia</cp:lastModifiedBy>
  <cp:revision>35</cp:revision>
  <cp:lastPrinted>2014-09-11T10:56:31Z</cp:lastPrinted>
  <dcterms:created xsi:type="dcterms:W3CDTF">2014-09-11T09:16:55Z</dcterms:created>
  <dcterms:modified xsi:type="dcterms:W3CDTF">2014-09-17T05:44:22Z</dcterms:modified>
</cp:coreProperties>
</file>