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62" r:id="rId3"/>
    <p:sldId id="373" r:id="rId4"/>
    <p:sldId id="374" r:id="rId5"/>
    <p:sldId id="375" r:id="rId6"/>
    <p:sldId id="263" r:id="rId7"/>
    <p:sldId id="345" r:id="rId8"/>
    <p:sldId id="376" r:id="rId9"/>
    <p:sldId id="370" r:id="rId10"/>
    <p:sldId id="371" r:id="rId11"/>
    <p:sldId id="372" r:id="rId12"/>
    <p:sldId id="365" r:id="rId13"/>
    <p:sldId id="366" r:id="rId14"/>
    <p:sldId id="320" r:id="rId15"/>
  </p:sldIdLst>
  <p:sldSz cx="9144000" cy="6858000" type="screen4x3"/>
  <p:notesSz cx="6669088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AD7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>
        <p:scale>
          <a:sx n="60" d="100"/>
          <a:sy n="6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4D538-D748-41A1-A6D4-4D78FE33ED4B}" type="doc">
      <dgm:prSet loTypeId="urn:microsoft.com/office/officeart/2005/8/layout/venn2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t-EE"/>
        </a:p>
      </dgm:t>
    </dgm:pt>
    <dgm:pt modelId="{CC343AA8-BEDB-4A14-8447-B47525FE90F9}">
      <dgm:prSet phldrT="[Text]" custT="1"/>
      <dgm:spPr>
        <a:solidFill>
          <a:srgbClr val="9966FF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Правление 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9FC1125E-012A-4C43-92FB-C8045DA1BF90}" type="parTrans" cxnId="{292BA93C-5FC0-4CB4-8408-B1596A770288}">
      <dgm:prSet/>
      <dgm:spPr/>
      <dgm:t>
        <a:bodyPr/>
        <a:lstStyle/>
        <a:p>
          <a:endParaRPr lang="et-EE"/>
        </a:p>
      </dgm:t>
    </dgm:pt>
    <dgm:pt modelId="{09562EBD-581C-4525-B3D8-6231F4121201}" type="sibTrans" cxnId="{292BA93C-5FC0-4CB4-8408-B1596A770288}">
      <dgm:prSet/>
      <dgm:spPr/>
      <dgm:t>
        <a:bodyPr/>
        <a:lstStyle/>
        <a:p>
          <a:endParaRPr lang="et-EE"/>
        </a:p>
      </dgm:t>
    </dgm:pt>
    <dgm:pt modelId="{75E060C3-6A1F-453F-9F39-7913FF1744EE}">
      <dgm:prSet phldrT="[Text]" custT="1"/>
      <dgm:spPr>
        <a:solidFill>
          <a:srgbClr val="FF99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Управление рисками 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0C684F94-C160-4189-A2EF-392DA2CC473B}" type="parTrans" cxnId="{C7CE0C2A-E73F-4555-92CC-3979C162DD7E}">
      <dgm:prSet/>
      <dgm:spPr/>
      <dgm:t>
        <a:bodyPr/>
        <a:lstStyle/>
        <a:p>
          <a:endParaRPr lang="et-EE"/>
        </a:p>
      </dgm:t>
    </dgm:pt>
    <dgm:pt modelId="{9FE5AF7C-A058-440A-AFBF-0ECD9ED9CF50}" type="sibTrans" cxnId="{C7CE0C2A-E73F-4555-92CC-3979C162DD7E}">
      <dgm:prSet/>
      <dgm:spPr/>
      <dgm:t>
        <a:bodyPr/>
        <a:lstStyle/>
        <a:p>
          <a:endParaRPr lang="et-EE"/>
        </a:p>
      </dgm:t>
    </dgm:pt>
    <dgm:pt modelId="{B0C89E9F-3C01-4A99-BBA9-3EB919EB29D5}">
      <dgm:prSet phldrT="[Text]" custT="1"/>
      <dgm:spPr>
        <a:solidFill>
          <a:srgbClr val="99CC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Система внутреннего контроля </a:t>
          </a:r>
          <a:endParaRPr lang="et-EE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7B5C2E3C-553F-4478-8D74-40302535062D}" type="parTrans" cxnId="{838E0E8F-2B34-46E4-8C52-CAF6EE9877ED}">
      <dgm:prSet/>
      <dgm:spPr/>
      <dgm:t>
        <a:bodyPr/>
        <a:lstStyle/>
        <a:p>
          <a:endParaRPr lang="et-EE"/>
        </a:p>
      </dgm:t>
    </dgm:pt>
    <dgm:pt modelId="{FD883A60-E8A1-4A17-817A-D0306F0B71AE}" type="sibTrans" cxnId="{838E0E8F-2B34-46E4-8C52-CAF6EE9877ED}">
      <dgm:prSet/>
      <dgm:spPr/>
      <dgm:t>
        <a:bodyPr/>
        <a:lstStyle/>
        <a:p>
          <a:endParaRPr lang="et-EE"/>
        </a:p>
      </dgm:t>
    </dgm:pt>
    <dgm:pt modelId="{C56D754C-F4F9-4D61-9621-5A443F2E5E31}" type="pres">
      <dgm:prSet presAssocID="{5014D538-D748-41A1-A6D4-4D78FE33ED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35B371B8-D439-4432-8400-370D5DBBB60D}" type="pres">
      <dgm:prSet presAssocID="{5014D538-D748-41A1-A6D4-4D78FE33ED4B}" presName="comp1" presStyleCnt="0"/>
      <dgm:spPr/>
      <dgm:t>
        <a:bodyPr/>
        <a:lstStyle/>
        <a:p>
          <a:endParaRPr lang="et-EE"/>
        </a:p>
      </dgm:t>
    </dgm:pt>
    <dgm:pt modelId="{4290AAF5-F025-4B44-96F5-589CFD761EE8}" type="pres">
      <dgm:prSet presAssocID="{5014D538-D748-41A1-A6D4-4D78FE33ED4B}" presName="circle1" presStyleLbl="node1" presStyleIdx="0" presStyleCnt="3" custScaleX="123646" custLinFactNeighborX="298"/>
      <dgm:spPr/>
      <dgm:t>
        <a:bodyPr/>
        <a:lstStyle/>
        <a:p>
          <a:endParaRPr lang="et-EE"/>
        </a:p>
      </dgm:t>
    </dgm:pt>
    <dgm:pt modelId="{2273FB0F-1E85-4D5E-9616-54E783F76881}" type="pres">
      <dgm:prSet presAssocID="{5014D538-D748-41A1-A6D4-4D78FE33ED4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734D065-7D68-4CFD-8E1C-CF7FED7FFB13}" type="pres">
      <dgm:prSet presAssocID="{5014D538-D748-41A1-A6D4-4D78FE33ED4B}" presName="comp2" presStyleCnt="0"/>
      <dgm:spPr/>
      <dgm:t>
        <a:bodyPr/>
        <a:lstStyle/>
        <a:p>
          <a:endParaRPr lang="et-EE"/>
        </a:p>
      </dgm:t>
    </dgm:pt>
    <dgm:pt modelId="{D1416A67-1AA4-4B1A-97D6-3ED42B635AB0}" type="pres">
      <dgm:prSet presAssocID="{5014D538-D748-41A1-A6D4-4D78FE33ED4B}" presName="circle2" presStyleLbl="node1" presStyleIdx="1" presStyleCnt="3" custScaleX="115152" custScaleY="103102" custLinFactNeighborY="-7540"/>
      <dgm:spPr/>
      <dgm:t>
        <a:bodyPr/>
        <a:lstStyle/>
        <a:p>
          <a:endParaRPr lang="et-EE"/>
        </a:p>
      </dgm:t>
    </dgm:pt>
    <dgm:pt modelId="{70240D5F-8005-42AE-B34F-F38DE7A64854}" type="pres">
      <dgm:prSet presAssocID="{5014D538-D748-41A1-A6D4-4D78FE33ED4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9E0938E-4E1F-4E7D-81A3-ACCD462F1A2A}" type="pres">
      <dgm:prSet presAssocID="{5014D538-D748-41A1-A6D4-4D78FE33ED4B}" presName="comp3" presStyleCnt="0"/>
      <dgm:spPr/>
      <dgm:t>
        <a:bodyPr/>
        <a:lstStyle/>
        <a:p>
          <a:endParaRPr lang="et-EE"/>
        </a:p>
      </dgm:t>
    </dgm:pt>
    <dgm:pt modelId="{9662CD07-7EDD-4FED-9ECA-721AACC069EA}" type="pres">
      <dgm:prSet presAssocID="{5014D538-D748-41A1-A6D4-4D78FE33ED4B}" presName="circle3" presStyleLbl="node1" presStyleIdx="2" presStyleCnt="3" custScaleX="106057" custLinFactNeighborX="595" custLinFactNeighborY="-22619"/>
      <dgm:spPr/>
      <dgm:t>
        <a:bodyPr/>
        <a:lstStyle/>
        <a:p>
          <a:endParaRPr lang="et-EE"/>
        </a:p>
      </dgm:t>
    </dgm:pt>
    <dgm:pt modelId="{08B4A455-F795-4C73-AF81-3B62E257CE6A}" type="pres">
      <dgm:prSet presAssocID="{5014D538-D748-41A1-A6D4-4D78FE33ED4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E3E1E325-3712-47C1-8F5F-076D476447A2}" type="presOf" srcId="{CC343AA8-BEDB-4A14-8447-B47525FE90F9}" destId="{4290AAF5-F025-4B44-96F5-589CFD761EE8}" srcOrd="0" destOrd="0" presId="urn:microsoft.com/office/officeart/2005/8/layout/venn2"/>
    <dgm:cxn modelId="{9FA6B9CE-DE23-4FB5-A738-868F5A7F6686}" type="presOf" srcId="{CC343AA8-BEDB-4A14-8447-B47525FE90F9}" destId="{2273FB0F-1E85-4D5E-9616-54E783F76881}" srcOrd="1" destOrd="0" presId="urn:microsoft.com/office/officeart/2005/8/layout/venn2"/>
    <dgm:cxn modelId="{2784D3B7-B9C2-48AF-A4EA-509BF847D33D}" type="presOf" srcId="{B0C89E9F-3C01-4A99-BBA9-3EB919EB29D5}" destId="{9662CD07-7EDD-4FED-9ECA-721AACC069EA}" srcOrd="0" destOrd="0" presId="urn:microsoft.com/office/officeart/2005/8/layout/venn2"/>
    <dgm:cxn modelId="{838E0E8F-2B34-46E4-8C52-CAF6EE9877ED}" srcId="{5014D538-D748-41A1-A6D4-4D78FE33ED4B}" destId="{B0C89E9F-3C01-4A99-BBA9-3EB919EB29D5}" srcOrd="2" destOrd="0" parTransId="{7B5C2E3C-553F-4478-8D74-40302535062D}" sibTransId="{FD883A60-E8A1-4A17-817A-D0306F0B71AE}"/>
    <dgm:cxn modelId="{C7CE0C2A-E73F-4555-92CC-3979C162DD7E}" srcId="{5014D538-D748-41A1-A6D4-4D78FE33ED4B}" destId="{75E060C3-6A1F-453F-9F39-7913FF1744EE}" srcOrd="1" destOrd="0" parTransId="{0C684F94-C160-4189-A2EF-392DA2CC473B}" sibTransId="{9FE5AF7C-A058-440A-AFBF-0ECD9ED9CF50}"/>
    <dgm:cxn modelId="{3A7239BE-26B8-4722-884C-2B6A33968C75}" type="presOf" srcId="{75E060C3-6A1F-453F-9F39-7913FF1744EE}" destId="{70240D5F-8005-42AE-B34F-F38DE7A64854}" srcOrd="1" destOrd="0" presId="urn:microsoft.com/office/officeart/2005/8/layout/venn2"/>
    <dgm:cxn modelId="{B587B890-B856-4635-9752-7D0AA818A9A7}" type="presOf" srcId="{B0C89E9F-3C01-4A99-BBA9-3EB919EB29D5}" destId="{08B4A455-F795-4C73-AF81-3B62E257CE6A}" srcOrd="1" destOrd="0" presId="urn:microsoft.com/office/officeart/2005/8/layout/venn2"/>
    <dgm:cxn modelId="{5BFDF16A-2A21-4F4C-92D7-205C6AA64C2D}" type="presOf" srcId="{5014D538-D748-41A1-A6D4-4D78FE33ED4B}" destId="{C56D754C-F4F9-4D61-9621-5A443F2E5E31}" srcOrd="0" destOrd="0" presId="urn:microsoft.com/office/officeart/2005/8/layout/venn2"/>
    <dgm:cxn modelId="{ACF6CB3E-3C39-4F3C-8594-23EA5CD4277D}" type="presOf" srcId="{75E060C3-6A1F-453F-9F39-7913FF1744EE}" destId="{D1416A67-1AA4-4B1A-97D6-3ED42B635AB0}" srcOrd="0" destOrd="0" presId="urn:microsoft.com/office/officeart/2005/8/layout/venn2"/>
    <dgm:cxn modelId="{292BA93C-5FC0-4CB4-8408-B1596A770288}" srcId="{5014D538-D748-41A1-A6D4-4D78FE33ED4B}" destId="{CC343AA8-BEDB-4A14-8447-B47525FE90F9}" srcOrd="0" destOrd="0" parTransId="{9FC1125E-012A-4C43-92FB-C8045DA1BF90}" sibTransId="{09562EBD-581C-4525-B3D8-6231F4121201}"/>
    <dgm:cxn modelId="{715A8F69-580F-4CBD-984C-546B5BD6EB91}" type="presParOf" srcId="{C56D754C-F4F9-4D61-9621-5A443F2E5E31}" destId="{35B371B8-D439-4432-8400-370D5DBBB60D}" srcOrd="0" destOrd="0" presId="urn:microsoft.com/office/officeart/2005/8/layout/venn2"/>
    <dgm:cxn modelId="{330C1766-68CB-4281-9D76-3A67548B3BFE}" type="presParOf" srcId="{35B371B8-D439-4432-8400-370D5DBBB60D}" destId="{4290AAF5-F025-4B44-96F5-589CFD761EE8}" srcOrd="0" destOrd="0" presId="urn:microsoft.com/office/officeart/2005/8/layout/venn2"/>
    <dgm:cxn modelId="{D8264ED5-1BE2-4CE2-92B9-3EE0461C1A5B}" type="presParOf" srcId="{35B371B8-D439-4432-8400-370D5DBBB60D}" destId="{2273FB0F-1E85-4D5E-9616-54E783F76881}" srcOrd="1" destOrd="0" presId="urn:microsoft.com/office/officeart/2005/8/layout/venn2"/>
    <dgm:cxn modelId="{BFD6DF76-A789-4889-A288-854AE0A46D27}" type="presParOf" srcId="{C56D754C-F4F9-4D61-9621-5A443F2E5E31}" destId="{7734D065-7D68-4CFD-8E1C-CF7FED7FFB13}" srcOrd="1" destOrd="0" presId="urn:microsoft.com/office/officeart/2005/8/layout/venn2"/>
    <dgm:cxn modelId="{AA6EBCE0-65B6-4679-A0D9-269EC4826864}" type="presParOf" srcId="{7734D065-7D68-4CFD-8E1C-CF7FED7FFB13}" destId="{D1416A67-1AA4-4B1A-97D6-3ED42B635AB0}" srcOrd="0" destOrd="0" presId="urn:microsoft.com/office/officeart/2005/8/layout/venn2"/>
    <dgm:cxn modelId="{F84A88E7-6FF0-4390-A514-D5DDFF096B6D}" type="presParOf" srcId="{7734D065-7D68-4CFD-8E1C-CF7FED7FFB13}" destId="{70240D5F-8005-42AE-B34F-F38DE7A64854}" srcOrd="1" destOrd="0" presId="urn:microsoft.com/office/officeart/2005/8/layout/venn2"/>
    <dgm:cxn modelId="{2E236430-C3C4-41CC-A219-A86869CC427F}" type="presParOf" srcId="{C56D754C-F4F9-4D61-9621-5A443F2E5E31}" destId="{D9E0938E-4E1F-4E7D-81A3-ACCD462F1A2A}" srcOrd="2" destOrd="0" presId="urn:microsoft.com/office/officeart/2005/8/layout/venn2"/>
    <dgm:cxn modelId="{1F36CBED-CCFB-42B7-B00F-24B8D7BA0EFB}" type="presParOf" srcId="{D9E0938E-4E1F-4E7D-81A3-ACCD462F1A2A}" destId="{9662CD07-7EDD-4FED-9ECA-721AACC069EA}" srcOrd="0" destOrd="0" presId="urn:microsoft.com/office/officeart/2005/8/layout/venn2"/>
    <dgm:cxn modelId="{262D508F-F84C-4A6B-8A43-182F39392672}" type="presParOf" srcId="{D9E0938E-4E1F-4E7D-81A3-ACCD462F1A2A}" destId="{08B4A455-F795-4C73-AF81-3B62E257CE6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3370A-D74B-4A60-B72A-A5C912DD73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9BAE89-A489-4F9A-B659-64D8F2797ED0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ЗАДАЧИ</a:t>
          </a:r>
          <a:endParaRPr lang="et-EE" sz="2000" b="1" dirty="0">
            <a:solidFill>
              <a:schemeClr val="bg1"/>
            </a:solidFill>
          </a:endParaRPr>
        </a:p>
      </dgm:t>
    </dgm:pt>
    <dgm:pt modelId="{464750C2-EA43-4193-953E-D0E4FD355465}" type="parTrans" cxnId="{559ED7A8-3BD8-46FC-A418-DBCB56974F87}">
      <dgm:prSet/>
      <dgm:spPr/>
      <dgm:t>
        <a:bodyPr/>
        <a:lstStyle/>
        <a:p>
          <a:endParaRPr lang="et-EE"/>
        </a:p>
      </dgm:t>
    </dgm:pt>
    <dgm:pt modelId="{A6FF463D-3956-49E9-B7F4-F4FDBBCC60B3}" type="sibTrans" cxnId="{559ED7A8-3BD8-46FC-A418-DBCB56974F87}">
      <dgm:prSet/>
      <dgm:spPr/>
      <dgm:t>
        <a:bodyPr/>
        <a:lstStyle/>
        <a:p>
          <a:endParaRPr lang="et-EE"/>
        </a:p>
      </dgm:t>
    </dgm:pt>
    <dgm:pt modelId="{4549E982-C11F-4589-9BE6-C8EDDA4CA720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РИСКИ</a:t>
          </a:r>
          <a:endParaRPr lang="et-EE" b="1" dirty="0">
            <a:solidFill>
              <a:schemeClr val="bg1"/>
            </a:solidFill>
          </a:endParaRPr>
        </a:p>
      </dgm:t>
    </dgm:pt>
    <dgm:pt modelId="{A9278BF1-A659-469F-9C74-04E467CF755D}" type="parTrans" cxnId="{99C2041C-FAFA-43A5-82C6-98F3114B5CE1}">
      <dgm:prSet/>
      <dgm:spPr/>
      <dgm:t>
        <a:bodyPr/>
        <a:lstStyle/>
        <a:p>
          <a:endParaRPr lang="et-EE"/>
        </a:p>
      </dgm:t>
    </dgm:pt>
    <dgm:pt modelId="{D3401A4F-6E61-47CC-8D7B-9A8EF3B1A8C8}" type="sibTrans" cxnId="{99C2041C-FAFA-43A5-82C6-98F3114B5CE1}">
      <dgm:prSet/>
      <dgm:spPr/>
      <dgm:t>
        <a:bodyPr/>
        <a:lstStyle/>
        <a:p>
          <a:endParaRPr lang="et-EE"/>
        </a:p>
      </dgm:t>
    </dgm:pt>
    <dgm:pt modelId="{11C9A1DB-D5DD-46FF-9144-40CDD59E4386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КОНТРОЛЬ</a:t>
          </a:r>
          <a:endParaRPr lang="et-EE" b="1" dirty="0">
            <a:solidFill>
              <a:schemeClr val="bg1"/>
            </a:solidFill>
          </a:endParaRPr>
        </a:p>
      </dgm:t>
    </dgm:pt>
    <dgm:pt modelId="{E723567B-F1F8-4514-8CA3-944F277C2834}" type="parTrans" cxnId="{9868A475-CF14-4AC7-AA47-C0F8E4CB43CF}">
      <dgm:prSet/>
      <dgm:spPr/>
      <dgm:t>
        <a:bodyPr/>
        <a:lstStyle/>
        <a:p>
          <a:endParaRPr lang="et-EE"/>
        </a:p>
      </dgm:t>
    </dgm:pt>
    <dgm:pt modelId="{C23C2C10-0FA1-4179-93EE-C740508EEC72}" type="sibTrans" cxnId="{9868A475-CF14-4AC7-AA47-C0F8E4CB43CF}">
      <dgm:prSet/>
      <dgm:spPr/>
      <dgm:t>
        <a:bodyPr/>
        <a:lstStyle/>
        <a:p>
          <a:endParaRPr lang="et-EE"/>
        </a:p>
      </dgm:t>
    </dgm:pt>
    <dgm:pt modelId="{0ADEF56E-E846-43C9-A494-EDC0B1FB80E3}" type="pres">
      <dgm:prSet presAssocID="{6C93370A-D74B-4A60-B72A-A5C912DD73D5}" presName="Name0" presStyleCnt="0">
        <dgm:presLayoutVars>
          <dgm:dir/>
          <dgm:animLvl val="lvl"/>
          <dgm:resizeHandles val="exact"/>
        </dgm:presLayoutVars>
      </dgm:prSet>
      <dgm:spPr/>
    </dgm:pt>
    <dgm:pt modelId="{D30CFE4B-91CA-4CF3-BE12-DA5F62DC6A2D}" type="pres">
      <dgm:prSet presAssocID="{909BAE89-A489-4F9A-B659-64D8F2797E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22DAAC1-6B79-4AD3-9717-EF3828664237}" type="pres">
      <dgm:prSet presAssocID="{A6FF463D-3956-49E9-B7F4-F4FDBBCC60B3}" presName="parTxOnlySpace" presStyleCnt="0"/>
      <dgm:spPr/>
    </dgm:pt>
    <dgm:pt modelId="{56F21431-81A9-49B2-8002-4626B97C46E1}" type="pres">
      <dgm:prSet presAssocID="{4549E982-C11F-4589-9BE6-C8EDDA4CA7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663130C-CA0B-468A-AA58-AFD189260E4F}" type="pres">
      <dgm:prSet presAssocID="{D3401A4F-6E61-47CC-8D7B-9A8EF3B1A8C8}" presName="parTxOnlySpace" presStyleCnt="0"/>
      <dgm:spPr/>
    </dgm:pt>
    <dgm:pt modelId="{76B32DF8-3976-45F9-A96C-D4F14172E39C}" type="pres">
      <dgm:prSet presAssocID="{11C9A1DB-D5DD-46FF-9144-40CDD59E43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99C2041C-FAFA-43A5-82C6-98F3114B5CE1}" srcId="{6C93370A-D74B-4A60-B72A-A5C912DD73D5}" destId="{4549E982-C11F-4589-9BE6-C8EDDA4CA720}" srcOrd="1" destOrd="0" parTransId="{A9278BF1-A659-469F-9C74-04E467CF755D}" sibTransId="{D3401A4F-6E61-47CC-8D7B-9A8EF3B1A8C8}"/>
    <dgm:cxn modelId="{9868A475-CF14-4AC7-AA47-C0F8E4CB43CF}" srcId="{6C93370A-D74B-4A60-B72A-A5C912DD73D5}" destId="{11C9A1DB-D5DD-46FF-9144-40CDD59E4386}" srcOrd="2" destOrd="0" parTransId="{E723567B-F1F8-4514-8CA3-944F277C2834}" sibTransId="{C23C2C10-0FA1-4179-93EE-C740508EEC72}"/>
    <dgm:cxn modelId="{D256F1E5-3358-4AA4-BF26-38BCECE37C2C}" type="presOf" srcId="{6C93370A-D74B-4A60-B72A-A5C912DD73D5}" destId="{0ADEF56E-E846-43C9-A494-EDC0B1FB80E3}" srcOrd="0" destOrd="0" presId="urn:microsoft.com/office/officeart/2005/8/layout/chevron1"/>
    <dgm:cxn modelId="{F00585A0-354E-40AB-BD92-78A9B87400E5}" type="presOf" srcId="{4549E982-C11F-4589-9BE6-C8EDDA4CA720}" destId="{56F21431-81A9-49B2-8002-4626B97C46E1}" srcOrd="0" destOrd="0" presId="urn:microsoft.com/office/officeart/2005/8/layout/chevron1"/>
    <dgm:cxn modelId="{559ED7A8-3BD8-46FC-A418-DBCB56974F87}" srcId="{6C93370A-D74B-4A60-B72A-A5C912DD73D5}" destId="{909BAE89-A489-4F9A-B659-64D8F2797ED0}" srcOrd="0" destOrd="0" parTransId="{464750C2-EA43-4193-953E-D0E4FD355465}" sibTransId="{A6FF463D-3956-49E9-B7F4-F4FDBBCC60B3}"/>
    <dgm:cxn modelId="{7E4A310C-2F21-4D6B-9B00-5F9ED7059E15}" type="presOf" srcId="{11C9A1DB-D5DD-46FF-9144-40CDD59E4386}" destId="{76B32DF8-3976-45F9-A96C-D4F14172E39C}" srcOrd="0" destOrd="0" presId="urn:microsoft.com/office/officeart/2005/8/layout/chevron1"/>
    <dgm:cxn modelId="{F8F37FD1-5828-44C5-AF65-86BAE9159A82}" type="presOf" srcId="{909BAE89-A489-4F9A-B659-64D8F2797ED0}" destId="{D30CFE4B-91CA-4CF3-BE12-DA5F62DC6A2D}" srcOrd="0" destOrd="0" presId="urn:microsoft.com/office/officeart/2005/8/layout/chevron1"/>
    <dgm:cxn modelId="{D5C16AE1-8641-4A1E-89BE-9E3D3E3A2069}" type="presParOf" srcId="{0ADEF56E-E846-43C9-A494-EDC0B1FB80E3}" destId="{D30CFE4B-91CA-4CF3-BE12-DA5F62DC6A2D}" srcOrd="0" destOrd="0" presId="urn:microsoft.com/office/officeart/2005/8/layout/chevron1"/>
    <dgm:cxn modelId="{B79A1388-832C-418D-9E2A-812E1C4391AC}" type="presParOf" srcId="{0ADEF56E-E846-43C9-A494-EDC0B1FB80E3}" destId="{922DAAC1-6B79-4AD3-9717-EF3828664237}" srcOrd="1" destOrd="0" presId="urn:microsoft.com/office/officeart/2005/8/layout/chevron1"/>
    <dgm:cxn modelId="{8C24FDAF-9A15-4DA0-BA54-3CED864C90E1}" type="presParOf" srcId="{0ADEF56E-E846-43C9-A494-EDC0B1FB80E3}" destId="{56F21431-81A9-49B2-8002-4626B97C46E1}" srcOrd="2" destOrd="0" presId="urn:microsoft.com/office/officeart/2005/8/layout/chevron1"/>
    <dgm:cxn modelId="{0F19EEDA-A5DD-4DC3-9F07-9BB1367D3938}" type="presParOf" srcId="{0ADEF56E-E846-43C9-A494-EDC0B1FB80E3}" destId="{A663130C-CA0B-468A-AA58-AFD189260E4F}" srcOrd="3" destOrd="0" presId="urn:microsoft.com/office/officeart/2005/8/layout/chevron1"/>
    <dgm:cxn modelId="{74625998-F639-4F38-826E-8DBC100F1998}" type="presParOf" srcId="{0ADEF56E-E846-43C9-A494-EDC0B1FB80E3}" destId="{76B32DF8-3976-45F9-A96C-D4F14172E3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0AAF5-F025-4B44-96F5-589CFD761EE8}">
      <dsp:nvSpPr>
        <dsp:cNvPr id="0" name=""/>
        <dsp:cNvSpPr/>
      </dsp:nvSpPr>
      <dsp:spPr>
        <a:xfrm>
          <a:off x="1036447" y="-27641"/>
          <a:ext cx="5876310" cy="4752528"/>
        </a:xfrm>
        <a:prstGeom prst="ellipse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Правление 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47717" y="209984"/>
        <a:ext cx="2053770" cy="712879"/>
      </dsp:txXfrm>
    </dsp:sp>
    <dsp:sp modelId="{D1416A67-1AA4-4B1A-97D6-3ED42B635AB0}">
      <dsp:nvSpPr>
        <dsp:cNvPr id="0" name=""/>
        <dsp:cNvSpPr/>
      </dsp:nvSpPr>
      <dsp:spPr>
        <a:xfrm>
          <a:off x="1908203" y="836450"/>
          <a:ext cx="4104473" cy="3674963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Управление рисками 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04097" y="1066136"/>
        <a:ext cx="1912684" cy="689055"/>
      </dsp:txXfrm>
    </dsp:sp>
    <dsp:sp modelId="{9662CD07-7EDD-4FED-9ECA-721AACC069EA}">
      <dsp:nvSpPr>
        <dsp:cNvPr id="0" name=""/>
        <dsp:cNvSpPr/>
      </dsp:nvSpPr>
      <dsp:spPr>
        <a:xfrm>
          <a:off x="2714481" y="1811134"/>
          <a:ext cx="2520194" cy="2376264"/>
        </a:xfrm>
        <a:prstGeom prst="ellipse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Система внутреннего контроля </a:t>
          </a:r>
          <a:endParaRPr lang="et-EE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83555" y="2405200"/>
        <a:ext cx="1782046" cy="1188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FE4B-91CA-4CF3-BE12-DA5F62DC6A2D}">
      <dsp:nvSpPr>
        <dsp:cNvPr id="0" name=""/>
        <dsp:cNvSpPr/>
      </dsp:nvSpPr>
      <dsp:spPr>
        <a:xfrm>
          <a:off x="1940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ЗАДАЧИ</a:t>
          </a:r>
          <a:endParaRPr lang="et-EE" sz="2000" b="1" kern="1200" dirty="0">
            <a:solidFill>
              <a:schemeClr val="bg1"/>
            </a:solidFill>
          </a:endParaRPr>
        </a:p>
      </dsp:txBody>
      <dsp:txXfrm>
        <a:off x="474744" y="1714805"/>
        <a:ext cx="1418412" cy="945608"/>
      </dsp:txXfrm>
    </dsp:sp>
    <dsp:sp modelId="{56F21431-81A9-49B2-8002-4626B97C46E1}">
      <dsp:nvSpPr>
        <dsp:cNvPr id="0" name=""/>
        <dsp:cNvSpPr/>
      </dsp:nvSpPr>
      <dsp:spPr>
        <a:xfrm>
          <a:off x="2129558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РИСКИ</a:t>
          </a:r>
          <a:endParaRPr lang="et-EE" sz="2100" b="1" kern="1200" dirty="0">
            <a:solidFill>
              <a:schemeClr val="bg1"/>
            </a:solidFill>
          </a:endParaRPr>
        </a:p>
      </dsp:txBody>
      <dsp:txXfrm>
        <a:off x="2602362" y="1714805"/>
        <a:ext cx="1418412" cy="945608"/>
      </dsp:txXfrm>
    </dsp:sp>
    <dsp:sp modelId="{76B32DF8-3976-45F9-A96C-D4F14172E39C}">
      <dsp:nvSpPr>
        <dsp:cNvPr id="0" name=""/>
        <dsp:cNvSpPr/>
      </dsp:nvSpPr>
      <dsp:spPr>
        <a:xfrm>
          <a:off x="4257176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КОНТРОЛЬ</a:t>
          </a:r>
          <a:endParaRPr lang="et-EE" sz="2100" b="1" kern="1200" dirty="0">
            <a:solidFill>
              <a:schemeClr val="bg1"/>
            </a:solidFill>
          </a:endParaRPr>
        </a:p>
      </dsp:txBody>
      <dsp:txXfrm>
        <a:off x="4729980" y="1714805"/>
        <a:ext cx="1418412" cy="94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654A-FD5F-4C78-B01D-00C03F9306E2}" type="datetimeFigureOut">
              <a:rPr lang="et-EE" smtClean="0"/>
              <a:pPr/>
              <a:t>14.04.2012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47E5-390D-497F-A3E7-8D974D7CDEE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12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14.04.2012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904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3063-4891-47F7-B808-F9531B0FE6D0}" type="slidenum">
              <a:rPr lang="et-EE" smtClean="0"/>
              <a:pPr/>
              <a:t>1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5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13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elin.pungas@fin.e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7097216" cy="115212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b="1" dirty="0" smtClean="0"/>
              <a:t>Оценка риска в Эстонии</a:t>
            </a:r>
            <a:endParaRPr lang="en-GB" b="1" dirty="0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98158" y="4442778"/>
            <a:ext cx="7046912" cy="15922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200" dirty="0" smtClean="0"/>
              <a:t>Эвелин </a:t>
            </a:r>
            <a:r>
              <a:rPr lang="ru-RU" sz="2200" dirty="0" err="1" smtClean="0"/>
              <a:t>Пунгас</a:t>
            </a:r>
            <a:endParaRPr lang="en-US" sz="2200" dirty="0" smtClean="0"/>
          </a:p>
          <a:p>
            <a:pPr eaLnBrk="1" hangingPunct="1"/>
            <a:r>
              <a:rPr lang="ru-RU" sz="2200" dirty="0" smtClean="0"/>
              <a:t>Глава координационного отделения внутреннего контроля </a:t>
            </a:r>
          </a:p>
          <a:p>
            <a:pPr eaLnBrk="1" hangingPunct="1"/>
            <a:r>
              <a:rPr lang="ru-RU" sz="2200" dirty="0" smtClean="0"/>
              <a:t>Департамент финансового контроля </a:t>
            </a:r>
          </a:p>
          <a:p>
            <a:pPr eaLnBrk="1" hangingPunct="1"/>
            <a:r>
              <a:rPr lang="ru-RU" sz="2200" dirty="0" smtClean="0"/>
              <a:t>София</a:t>
            </a:r>
            <a:r>
              <a:rPr lang="et-EE" sz="2200" dirty="0" smtClean="0"/>
              <a:t>, </a:t>
            </a:r>
            <a:r>
              <a:rPr lang="et-EE" sz="2200" dirty="0" smtClean="0"/>
              <a:t>17.-18.04.2012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реальности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Сегодня у нас есть больше информации о тех организациях, в которых были созданы отделы внутреннего аудита.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Большинство государственных учреждений утверждают, что они проводят оценку рисков минимум раз в год.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Большинство министерств создали собственные методологии процесса оценки рисков.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10</a:t>
            </a:fld>
            <a:endParaRPr lang="et-E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78098"/>
          </a:xfrm>
        </p:spPr>
        <p:txBody>
          <a:bodyPr/>
          <a:lstStyle/>
          <a:p>
            <a:r>
              <a:rPr lang="ru-RU" dirty="0" smtClean="0"/>
              <a:t>Проблемы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Недостаточная поддержка со стороны руководства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ru-RU" dirty="0" smtClean="0"/>
              <a:t>Не все учреждения проводят оценку рисков </a:t>
            </a:r>
          </a:p>
          <a:p>
            <a:r>
              <a:rPr lang="ru-RU" dirty="0" smtClean="0"/>
              <a:t>Пробелы в документировании</a:t>
            </a:r>
          </a:p>
          <a:p>
            <a:r>
              <a:rPr lang="ru-RU" dirty="0"/>
              <a:t>п</a:t>
            </a:r>
            <a:r>
              <a:rPr lang="ru-RU" dirty="0" smtClean="0"/>
              <a:t>роцесса оценки рисков</a:t>
            </a:r>
            <a:r>
              <a:rPr lang="en-GB" dirty="0" smtClean="0"/>
              <a:t>. </a:t>
            </a:r>
            <a:endParaRPr lang="et-EE" dirty="0" smtClean="0"/>
          </a:p>
          <a:p>
            <a:r>
              <a:rPr lang="ru-RU" dirty="0" smtClean="0"/>
              <a:t>Проблемы, связанные с </a:t>
            </a:r>
          </a:p>
          <a:p>
            <a:pPr marL="0" indent="0">
              <a:buNone/>
            </a:pPr>
            <a:r>
              <a:rPr lang="ru-RU" dirty="0" smtClean="0"/>
              <a:t>	выявлением и </a:t>
            </a:r>
          </a:p>
          <a:p>
            <a:pPr marL="0" indent="0">
              <a:buNone/>
            </a:pPr>
            <a:r>
              <a:rPr lang="ru-RU" dirty="0" smtClean="0"/>
              <a:t>	ф</a:t>
            </a:r>
            <a:r>
              <a:rPr lang="ru-RU" dirty="0" smtClean="0"/>
              <a:t>ормулированием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действит</a:t>
            </a:r>
            <a:r>
              <a:rPr lang="ru-RU" dirty="0" smtClean="0"/>
              <a:t>ельных рисков </a:t>
            </a:r>
            <a:endParaRPr lang="ru-RU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24578" name="Picture 2" descr="http://t2.gstatic.com/images?q=tbn:ANd9GcSv61uK0QrGA7vhd43diFi27fUHiuicowW9BDTo5yO2nyovZd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453" y="2780928"/>
            <a:ext cx="2352547" cy="273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</p:spPr>
        <p:txBody>
          <a:bodyPr/>
          <a:lstStyle/>
          <a:p>
            <a:r>
              <a:rPr lang="ru-RU" dirty="0" smtClean="0"/>
              <a:t>Необходим творческий подход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6840760" cy="49294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t-EE" sz="1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1C9AD7"/>
                </a:solidFill>
              </a:rPr>
              <a:t>Управление рисками </a:t>
            </a:r>
            <a:r>
              <a:rPr lang="ru-RU" dirty="0"/>
              <a:t>– это в первую очередь работа с людьми</a:t>
            </a:r>
            <a:r>
              <a:rPr lang="en-GB" dirty="0"/>
              <a:t>! </a:t>
            </a:r>
            <a:r>
              <a:rPr lang="ru-RU" dirty="0" smtClean="0"/>
              <a:t>Формулы, модели и процедуры также важны, но если люди не понимают природу риска, все эти инструменты не дадут ожидаемого результата.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/>
              <a:t>Риск – это, скорее, возможности, а не что-то, что следует принимать как данность. 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4036" y="1700808"/>
            <a:ext cx="199996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987-A6D6-4CF8-B018-D21346C175A7}" type="slidenum">
              <a:rPr lang="en-US"/>
              <a:pPr/>
              <a:t>13</a:t>
            </a:fld>
            <a:endParaRPr lang="en-US"/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603250" y="1998663"/>
            <a:ext cx="47514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 smtClean="0">
                <a:solidFill>
                  <a:srgbClr val="003399"/>
                </a:solidFill>
                <a:effectLst/>
              </a:rPr>
              <a:t>“</a:t>
            </a:r>
            <a:r>
              <a:rPr lang="ru-RU" sz="2400" i="1" dirty="0" smtClean="0">
                <a:solidFill>
                  <a:srgbClr val="003399"/>
                </a:solidFill>
                <a:effectLst/>
              </a:rPr>
              <a:t>Не все, что можно подсчитать, </a:t>
            </a:r>
          </a:p>
          <a:p>
            <a:pPr algn="l"/>
            <a:r>
              <a:rPr lang="ru-RU" sz="2400" i="1" dirty="0">
                <a:solidFill>
                  <a:srgbClr val="003399"/>
                </a:solidFill>
              </a:rPr>
              <a:t>и</a:t>
            </a:r>
            <a:r>
              <a:rPr lang="ru-RU" sz="2400" i="1" dirty="0" smtClean="0">
                <a:solidFill>
                  <a:srgbClr val="003399"/>
                </a:solidFill>
              </a:rPr>
              <a:t>меет значение, и не все, что</a:t>
            </a:r>
          </a:p>
          <a:p>
            <a:pPr algn="l"/>
            <a:r>
              <a:rPr lang="ru-RU" sz="2400" i="1" dirty="0">
                <a:solidFill>
                  <a:srgbClr val="003399"/>
                </a:solidFill>
              </a:rPr>
              <a:t>и</a:t>
            </a:r>
            <a:r>
              <a:rPr lang="ru-RU" sz="2400" i="1" dirty="0" smtClean="0">
                <a:solidFill>
                  <a:srgbClr val="003399"/>
                </a:solidFill>
              </a:rPr>
              <a:t>меет значение, можно </a:t>
            </a:r>
          </a:p>
          <a:p>
            <a:pPr algn="l"/>
            <a:r>
              <a:rPr lang="ru-RU" sz="2400" i="1" dirty="0" smtClean="0">
                <a:solidFill>
                  <a:srgbClr val="003399"/>
                </a:solidFill>
              </a:rPr>
              <a:t>подсчитать".</a:t>
            </a:r>
            <a:endParaRPr lang="ru-RU" sz="2400" i="1" dirty="0">
              <a:solidFill>
                <a:srgbClr val="003399"/>
              </a:solidFill>
            </a:endParaRPr>
          </a:p>
          <a:p>
            <a:pPr algn="l"/>
            <a:endParaRPr lang="en-US" sz="2400" i="1" dirty="0">
              <a:solidFill>
                <a:srgbClr val="003399"/>
              </a:solidFill>
              <a:effectLst/>
            </a:endParaRP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                             A. </a:t>
            </a:r>
            <a:r>
              <a:rPr lang="ru-RU" sz="2400" i="1" dirty="0" smtClean="0">
                <a:solidFill>
                  <a:srgbClr val="003399"/>
                </a:solidFill>
              </a:rPr>
              <a:t>Эйнштейн </a:t>
            </a:r>
            <a:endParaRPr lang="en-US" sz="2400" i="1" dirty="0">
              <a:solidFill>
                <a:srgbClr val="003399"/>
              </a:solidFill>
              <a:effectLst/>
            </a:endParaRPr>
          </a:p>
        </p:txBody>
      </p:sp>
      <p:pic>
        <p:nvPicPr>
          <p:cNvPr id="738308" name="Picture 4" descr="C:\WINDOWS\Desktop\einste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881" y="1555585"/>
            <a:ext cx="2916237" cy="39417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59" y="3955733"/>
            <a:ext cx="7487602" cy="162210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r>
              <a:rPr lang="ru-RU" smtClean="0"/>
              <a:t>!</a:t>
            </a:r>
            <a:br>
              <a:rPr lang="ru-RU" smtClean="0"/>
            </a:br>
            <a:r>
              <a:rPr lang="en-GB" sz="2400" smtClean="0">
                <a:solidFill>
                  <a:srgbClr val="0070C0"/>
                </a:solidFill>
                <a:hlinkClick r:id="rId2"/>
              </a:rPr>
              <a:t>evelin.pungas@fin.ee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14</a:t>
            </a:fld>
            <a:endParaRPr lang="et-E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чем идет речь?</a:t>
            </a:r>
            <a:endParaRPr lang="en-GB" dirty="0"/>
          </a:p>
        </p:txBody>
      </p:sp>
      <p:sp>
        <p:nvSpPr>
          <p:cNvPr id="131088" name="AutoShape 16"/>
          <p:cNvSpPr>
            <a:spLocks noChangeArrowheads="1"/>
          </p:cNvSpPr>
          <p:nvPr/>
        </p:nvSpPr>
        <p:spPr bwMode="auto">
          <a:xfrm rot="-5400000">
            <a:off x="3249117" y="3023691"/>
            <a:ext cx="1398588" cy="481013"/>
          </a:xfrm>
          <a:prstGeom prst="downArrow">
            <a:avLst>
              <a:gd name="adj1" fmla="val 73435"/>
              <a:gd name="adj2" fmla="val 54454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685800" y="2246313"/>
            <a:ext cx="3009900" cy="19027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>
                <a:latin typeface="Georgia" pitchFamily="18" charset="0"/>
              </a:rPr>
              <a:t>Риск – это любое </a:t>
            </a:r>
          </a:p>
          <a:p>
            <a:r>
              <a:rPr lang="ru-RU" sz="2400" dirty="0" smtClean="0">
                <a:latin typeface="Georgia" pitchFamily="18" charset="0"/>
              </a:rPr>
              <a:t>обстоятельство, </a:t>
            </a:r>
          </a:p>
          <a:p>
            <a:r>
              <a:rPr lang="ru-RU" sz="2400" dirty="0" smtClean="0">
                <a:latin typeface="Georgia" pitchFamily="18" charset="0"/>
              </a:rPr>
              <a:t>которое мешает </a:t>
            </a:r>
          </a:p>
          <a:p>
            <a:r>
              <a:rPr lang="ru-RU" sz="2400" dirty="0" smtClean="0">
                <a:latin typeface="Georgia" pitchFamily="18" charset="0"/>
              </a:rPr>
              <a:t>Вам добиваться </a:t>
            </a:r>
          </a:p>
          <a:p>
            <a:r>
              <a:rPr lang="ru-RU" sz="2400" dirty="0" smtClean="0">
                <a:latin typeface="Georgia" pitchFamily="18" charset="0"/>
              </a:rPr>
              <a:t>Ваших целей</a:t>
            </a: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4283075" y="4775200"/>
            <a:ext cx="16303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1200" b="1"/>
              <a:t>“Risk Management”</a:t>
            </a:r>
            <a:endParaRPr lang="en-GB" sz="1200" b="1"/>
          </a:p>
        </p:txBody>
      </p:sp>
      <p:pic>
        <p:nvPicPr>
          <p:cNvPr id="131098" name="Picture 26" descr="pi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19212"/>
            <a:ext cx="4198615" cy="4270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 animBg="1"/>
      <p:bldP spid="1310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риска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84784"/>
            <a:ext cx="5472608" cy="4641379"/>
          </a:xfrm>
        </p:spPr>
        <p:txBody>
          <a:bodyPr/>
          <a:lstStyle/>
          <a:p>
            <a:endParaRPr lang="et-EE" dirty="0" smtClean="0"/>
          </a:p>
          <a:p>
            <a:r>
              <a:rPr lang="ru-RU" dirty="0" smtClean="0"/>
              <a:t>Включает в себя 2 уровня</a:t>
            </a:r>
            <a:r>
              <a:rPr lang="en-GB" dirty="0" smtClean="0"/>
              <a:t>: </a:t>
            </a:r>
            <a:endParaRPr lang="et-EE" dirty="0" smtClean="0"/>
          </a:p>
          <a:p>
            <a:pPr>
              <a:buNone/>
            </a:pPr>
            <a:endParaRPr lang="en-GB" sz="2000" dirty="0" smtClean="0"/>
          </a:p>
          <a:p>
            <a:pPr lvl="1"/>
            <a:r>
              <a:rPr lang="ru-RU" dirty="0" smtClean="0"/>
              <a:t>уровень аудита</a:t>
            </a:r>
            <a:endParaRPr lang="et-EE" dirty="0" smtClean="0"/>
          </a:p>
          <a:p>
            <a:pPr lvl="1"/>
            <a:r>
              <a:rPr lang="ru-RU" dirty="0"/>
              <a:t>о</a:t>
            </a:r>
            <a:r>
              <a:rPr lang="ru-RU" dirty="0" smtClean="0"/>
              <a:t>рганизационный уровень </a:t>
            </a:r>
            <a:endParaRPr lang="en-GB" dirty="0"/>
          </a:p>
        </p:txBody>
      </p:sp>
      <p:pic>
        <p:nvPicPr>
          <p:cNvPr id="1026" name="Picture 2" descr="http://t1.gstatic.com/images?q=tbn:ANd9GcQEiUPp6rymw7U6siJvfK2TIn4H6qzLy-xtcWzV05O8nbxkrW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4514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риска на уровне аудита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Оценка риска на этапе планирования аудиторской проверки используется для того, чтобы более четко определить изначальные задачи и выявить те области, которые вызывают наибольшие опасения.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Внутренни</a:t>
            </a:r>
            <a:r>
              <a:rPr lang="ru-RU" dirty="0" smtClean="0"/>
              <a:t>е аудиторы документируют свою оценку риска как часть стратегии аудита </a:t>
            </a:r>
            <a:endParaRPr lang="ru-RU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После выявления рисков, аудитор определяет процедуры, которые предстоит провести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Осуществление на практике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6696744" cy="4713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Используемая методология предоставляется на усмотрение аудитора либо отдела внутреннего аудита. </a:t>
            </a:r>
            <a:endParaRPr lang="en-GB" dirty="0" smtClean="0"/>
          </a:p>
          <a:p>
            <a:r>
              <a:rPr lang="ru-RU" dirty="0" smtClean="0"/>
              <a:t>В целях определения риска</a:t>
            </a:r>
          </a:p>
          <a:p>
            <a:r>
              <a:rPr lang="ru-RU" dirty="0" smtClean="0"/>
              <a:t>используются</a:t>
            </a:r>
            <a:r>
              <a:rPr lang="en-GB" dirty="0" smtClean="0"/>
              <a:t>: </a:t>
            </a:r>
            <a:endParaRPr lang="en-GB" dirty="0" smtClean="0"/>
          </a:p>
          <a:p>
            <a:pPr lvl="1"/>
            <a:r>
              <a:rPr lang="ru-RU" dirty="0"/>
              <a:t>м</a:t>
            </a:r>
            <a:r>
              <a:rPr lang="ru-RU" dirty="0" smtClean="0"/>
              <a:t>озговой штурм </a:t>
            </a:r>
            <a:r>
              <a:rPr lang="en-GB" dirty="0" smtClean="0"/>
              <a:t>	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нтервью </a:t>
            </a:r>
            <a:endParaRPr lang="en-GB" dirty="0" smtClean="0"/>
          </a:p>
          <a:p>
            <a:pPr lvl="1"/>
            <a:r>
              <a:rPr lang="ru-RU" dirty="0"/>
              <a:t>с</a:t>
            </a:r>
            <a:r>
              <a:rPr lang="ru-RU" dirty="0" smtClean="0"/>
              <a:t>писки заданий</a:t>
            </a:r>
            <a:endParaRPr lang="en-GB" sz="1900" dirty="0" smtClean="0"/>
          </a:p>
          <a:p>
            <a:endParaRPr lang="ru-RU" dirty="0" smtClean="0"/>
          </a:p>
          <a:p>
            <a:r>
              <a:rPr lang="ru-RU" dirty="0" smtClean="0"/>
              <a:t>Также проводится оценка рисков исходя из их</a:t>
            </a:r>
            <a:endParaRPr lang="en-GB" dirty="0" smtClean="0"/>
          </a:p>
          <a:p>
            <a:pPr lvl="1"/>
            <a:r>
              <a:rPr lang="ru-RU" dirty="0" smtClean="0"/>
              <a:t>Вероятности возникновения и потенциального влияния.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1026" name="Picture 2" descr="http://www.clipartheaven.com/clipart/business_&amp;_office/cartoons_(a_-_c)/brainst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036141" cy="1562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Правление</a:t>
            </a:r>
            <a:r>
              <a:rPr lang="en-GB" dirty="0" smtClean="0"/>
              <a:t>, </a:t>
            </a:r>
            <a:r>
              <a:rPr lang="ru-RU" dirty="0" smtClean="0"/>
              <a:t>управление рисками и внутренний контроль</a:t>
            </a:r>
            <a:endParaRPr lang="en-GB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83493"/>
              </p:ext>
            </p:extLst>
          </p:nvPr>
        </p:nvGraphicFramePr>
        <p:xfrm>
          <a:off x="755576" y="1124744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3568" y="5877272"/>
            <a:ext cx="8134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b="0" i="1" dirty="0" smtClean="0">
                <a:solidFill>
                  <a:schemeClr val="tx1"/>
                </a:solidFill>
                <a:latin typeface="Georgia" pitchFamily="18" charset="0"/>
              </a:rPr>
              <a:t>Источник: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 “</a:t>
            </a:r>
            <a:r>
              <a:rPr lang="ru-RU" sz="1400" b="0" i="1" dirty="0" smtClean="0">
                <a:solidFill>
                  <a:schemeClr val="tx1"/>
                </a:solidFill>
                <a:latin typeface="Georgia" pitchFamily="18" charset="0"/>
              </a:rPr>
              <a:t>Внутренний аудит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ru-RU" sz="1400" b="0" i="1" dirty="0" smtClean="0">
                <a:solidFill>
                  <a:schemeClr val="tx1"/>
                </a:solidFill>
                <a:latin typeface="Georgia" pitchFamily="18" charset="0"/>
              </a:rPr>
              <a:t>Обеспечение качества и услуги консультирования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” </a:t>
            </a:r>
            <a:r>
              <a:rPr lang="en-GB" sz="1400" i="1" dirty="0" smtClean="0">
                <a:latin typeface="Georgia" pitchFamily="18" charset="0"/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  <a:latin typeface="Georgia" pitchFamily="18" charset="0"/>
              </a:rPr>
              <a:t>Рединг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Собель</a:t>
            </a:r>
            <a:r>
              <a:rPr lang="ru-RU" sz="1400" i="1" dirty="0" smtClean="0">
                <a:latin typeface="Georgia" pitchFamily="18" charset="0"/>
              </a:rPr>
              <a:t> и др. 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2009)</a:t>
            </a:r>
            <a:endParaRPr lang="en-GB" sz="14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3671442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5183610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3743450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5111602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Left-Right Arrow 13"/>
          <p:cNvSpPr/>
          <p:nvPr/>
        </p:nvSpPr>
        <p:spPr bwMode="auto">
          <a:xfrm>
            <a:off x="4644008" y="4581128"/>
            <a:ext cx="2088232" cy="57606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</a:rPr>
              <a:t>ВА</a:t>
            </a:r>
            <a:endPara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Задача, риски, взаимосвязь с системой контроля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Для того, чтобы знать, какие </a:t>
            </a:r>
            <a:r>
              <a:rPr lang="ru-RU" sz="2400" i="1" dirty="0" smtClean="0">
                <a:solidFill>
                  <a:srgbClr val="0070C0"/>
                </a:solidFill>
              </a:rPr>
              <a:t>риски</a:t>
            </a:r>
            <a:r>
              <a:rPr lang="ru-RU" sz="2400" dirty="0" smtClean="0"/>
              <a:t> присутствуют, необходимо понимать, какие </a:t>
            </a:r>
            <a:r>
              <a:rPr lang="ru-RU" sz="2400" i="1" dirty="0">
                <a:solidFill>
                  <a:srgbClr val="0070C0"/>
                </a:solidFill>
              </a:rPr>
              <a:t>задачи</a:t>
            </a:r>
            <a:r>
              <a:rPr lang="ru-RU" sz="2400" dirty="0" smtClean="0"/>
              <a:t> преследуются.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Для того, чтобы создать и внедрить правильную систему контроля, необходимо знать, какие </a:t>
            </a:r>
            <a:r>
              <a:rPr lang="ru-RU" sz="2400" i="1" dirty="0">
                <a:solidFill>
                  <a:srgbClr val="0070C0"/>
                </a:solidFill>
              </a:rPr>
              <a:t>риски</a:t>
            </a:r>
            <a:r>
              <a:rPr lang="ru-RU" sz="2400" dirty="0" smtClean="0"/>
              <a:t> присутствуют 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Следовательно</a:t>
            </a:r>
            <a:r>
              <a:rPr lang="en-GB" sz="2400" dirty="0" smtClean="0"/>
              <a:t>,</a:t>
            </a:r>
            <a:endParaRPr lang="en-GB" sz="2400" dirty="0" smtClean="0"/>
          </a:p>
          <a:p>
            <a:pPr>
              <a:buNone/>
            </a:pPr>
            <a:endParaRPr lang="et-EE" sz="24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0261016"/>
              </p:ext>
            </p:extLst>
          </p:nvPr>
        </p:nvGraphicFramePr>
        <p:xfrm>
          <a:off x="1115616" y="3068960"/>
          <a:ext cx="6623137" cy="437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Законодательная база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Стандарты ИВА </a:t>
            </a:r>
            <a:r>
              <a:rPr lang="en-GB" dirty="0" smtClean="0"/>
              <a:t>(</a:t>
            </a:r>
            <a:r>
              <a:rPr lang="ru-RU" dirty="0" smtClean="0"/>
              <a:t>приказ Министерства финансов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ru-RU" dirty="0" smtClean="0"/>
              <a:t>Закон о правительстве республики</a:t>
            </a:r>
            <a:endParaRPr lang="en-GB" dirty="0" smtClean="0"/>
          </a:p>
          <a:p>
            <a:r>
              <a:rPr lang="ru-RU" dirty="0" smtClean="0"/>
              <a:t>Законодательство о правительстве республики, </a:t>
            </a:r>
            <a:r>
              <a:rPr lang="ru-RU" i="1" dirty="0" smtClean="0"/>
              <a:t>«виды планов стратегического развития и правила их разработки, правки, внедрения, оценки и отчетност</a:t>
            </a:r>
            <a:r>
              <a:rPr lang="ru-RU" i="1" dirty="0" smtClean="0"/>
              <a:t>и по ним»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en-GB" sz="1800" i="1" dirty="0" smtClean="0"/>
          </a:p>
          <a:p>
            <a:r>
              <a:rPr lang="ru-RU" sz="2800" i="1" dirty="0" smtClean="0"/>
              <a:t>Закон о чрезвычайных ситуациях 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8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5085184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Руководства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Оценка рисков в государственном секторе </a:t>
            </a:r>
            <a:r>
              <a:rPr lang="en-GB" dirty="0" smtClean="0"/>
              <a:t>(</a:t>
            </a:r>
            <a:r>
              <a:rPr lang="en-GB" dirty="0" smtClean="0"/>
              <a:t>2004)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Руководство по управлению рисками </a:t>
            </a:r>
            <a:r>
              <a:rPr lang="en-GB" dirty="0" smtClean="0"/>
              <a:t>(</a:t>
            </a:r>
            <a:r>
              <a:rPr lang="en-GB" dirty="0" smtClean="0"/>
              <a:t>2011)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Руководство по оценке процесса управления рисками </a:t>
            </a:r>
            <a:r>
              <a:rPr lang="en-GB" dirty="0" smtClean="0"/>
              <a:t>(</a:t>
            </a:r>
            <a:r>
              <a:rPr lang="ru-RU" dirty="0" smtClean="0"/>
              <a:t>планируется издать в </a:t>
            </a:r>
            <a:r>
              <a:rPr lang="en-GB" dirty="0" smtClean="0"/>
              <a:t>2012</a:t>
            </a:r>
            <a:r>
              <a:rPr lang="ru-RU" dirty="0" smtClean="0"/>
              <a:t> г</a:t>
            </a:r>
            <a:r>
              <a:rPr lang="en-GB" dirty="0" smtClean="0"/>
              <a:t>)</a:t>
            </a:r>
            <a:endParaRPr lang="en-GB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450</Words>
  <Application>Microsoft Office PowerPoint</Application>
  <PresentationFormat>On-screen Show (4:3)</PresentationFormat>
  <Paragraphs>97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Оценка риска в Эстонии</vt:lpstr>
      <vt:lpstr>О чем идет речь?</vt:lpstr>
      <vt:lpstr>Оценка риска </vt:lpstr>
      <vt:lpstr>Оценка риска на уровне аудита </vt:lpstr>
      <vt:lpstr>Осуществление на практике</vt:lpstr>
      <vt:lpstr>Правление, управление рисками и внутренний контроль</vt:lpstr>
      <vt:lpstr>Задача, риски, взаимосвязь с системой контроля</vt:lpstr>
      <vt:lpstr>Законодательная база</vt:lpstr>
      <vt:lpstr>Руководства </vt:lpstr>
      <vt:lpstr>В реальности </vt:lpstr>
      <vt:lpstr>Проблемы </vt:lpstr>
      <vt:lpstr>Необходим творческий подход</vt:lpstr>
      <vt:lpstr>PowerPoint Presentation</vt:lpstr>
      <vt:lpstr>Спасибо за внимание! evelin.pungas@fin.ee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Vlad</cp:lastModifiedBy>
  <cp:revision>260</cp:revision>
  <dcterms:created xsi:type="dcterms:W3CDTF">2011-08-03T11:52:15Z</dcterms:created>
  <dcterms:modified xsi:type="dcterms:W3CDTF">2012-04-14T20:14:42Z</dcterms:modified>
</cp:coreProperties>
</file>