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8" r:id="rId2"/>
    <p:sldId id="355" r:id="rId3"/>
    <p:sldId id="370" r:id="rId4"/>
    <p:sldId id="379" r:id="rId5"/>
    <p:sldId id="378" r:id="rId6"/>
    <p:sldId id="381" r:id="rId7"/>
    <p:sldId id="382" r:id="rId8"/>
    <p:sldId id="380" r:id="rId9"/>
    <p:sldId id="341" r:id="rId10"/>
  </p:sldIdLst>
  <p:sldSz cx="9144000" cy="5143500" type="screen16x9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D5E"/>
    <a:srgbClr val="14314C"/>
    <a:srgbClr val="93192A"/>
    <a:srgbClr val="6C121F"/>
    <a:srgbClr val="760000"/>
    <a:srgbClr val="21109C"/>
    <a:srgbClr val="0000AC"/>
    <a:srgbClr val="0000FF"/>
    <a:srgbClr val="E5EBF7"/>
    <a:srgbClr val="EAF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3" autoAdjust="0"/>
    <p:restoredTop sz="89915" autoAdjust="0"/>
  </p:normalViewPr>
  <p:slideViewPr>
    <p:cSldViewPr snapToGrid="0">
      <p:cViewPr varScale="1">
        <p:scale>
          <a:sx n="136" d="100"/>
          <a:sy n="136" d="100"/>
        </p:scale>
        <p:origin x="88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61524-2EEF-4D35-9BA2-419B27F5948A}" type="datetime1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6BBEE-396A-4F11-9E30-03ECE3C0A057}" type="datetime1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B238A-AF06-4133-88AA-19E1582B82FC}" type="datetime1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EC480-DF72-4FB8-A0BE-8F7547C4F866}" type="datetime1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AD432-F635-43B8-A888-21BD53375DB4}" type="datetime1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DE62D-5E43-4F1E-85C8-42A1316882D8}" type="datetime1">
              <a:rPr lang="ru-RU" smtClean="0"/>
              <a:t>07.12.2016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6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D41DF-A042-45FC-9757-DE835BFF8AA7}" type="datetime1">
              <a:rPr lang="ru-RU" smtClean="0"/>
              <a:t>07.12.2016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99EFF-3BAF-42CC-9F2B-88892EA97E23}" type="datetime1">
              <a:rPr lang="ru-RU" smtClean="0"/>
              <a:t>07.12.2016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5736-C094-4AC9-B4EA-AC43E29B276C}" type="datetime1">
              <a:rPr lang="ru-RU" smtClean="0"/>
              <a:t>07.12.2016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01795-C144-478F-BD5D-C08F1117CDDD}" type="datetime1">
              <a:rPr lang="ru-RU" smtClean="0"/>
              <a:t>07.12.2016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71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4FFCF-C78E-40DD-BECB-82779D5F05F0}" type="datetime1">
              <a:rPr lang="ru-RU" smtClean="0"/>
              <a:t>07.12.2016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273846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5AB894-143D-463C-90B4-F5AE23A5B760}" type="datetime1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325302" y="3966985"/>
            <a:ext cx="4572000" cy="807913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pPr marL="135000" algn="r">
              <a:spcBef>
                <a:spcPts val="0"/>
              </a:spcBef>
            </a:pPr>
            <a:r>
              <a:rPr lang="en-US" sz="1200" kern="1300" dirty="0">
                <a:latin typeface="Arial" panose="020B0604020202020204" pitchFamily="34" charset="0"/>
                <a:cs typeface="Arial" panose="020B0604020202020204" pitchFamily="34" charset="0"/>
              </a:rPr>
              <a:t>Deputy Head </a:t>
            </a:r>
          </a:p>
          <a:p>
            <a:pPr marL="135000" algn="r">
              <a:spcBef>
                <a:spcPts val="0"/>
              </a:spcBef>
            </a:pPr>
            <a:r>
              <a:rPr lang="en-US" sz="1200" kern="130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200" kern="1300" dirty="0">
                <a:latin typeface="Arial" panose="020B0604020202020204" pitchFamily="34" charset="0"/>
                <a:cs typeface="Arial" panose="020B0604020202020204" pitchFamily="34" charset="0"/>
              </a:rPr>
              <a:t>the Federal Treasury</a:t>
            </a:r>
            <a:endParaRPr lang="ru-RU" sz="1200" kern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5000" algn="r">
              <a:spcBef>
                <a:spcPts val="0"/>
              </a:spcBef>
            </a:pPr>
            <a:endParaRPr lang="ru-RU" sz="1200" kern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5000" algn="r">
              <a:spcBef>
                <a:spcPts val="0"/>
              </a:spcBef>
            </a:pPr>
            <a:r>
              <a:rPr lang="ru-RU" sz="1200" kern="1300" dirty="0">
                <a:latin typeface="Arial" panose="020B0604020202020204" pitchFamily="34" charset="0"/>
                <a:cs typeface="Arial" panose="020B0604020202020204" pitchFamily="34" charset="0"/>
              </a:rPr>
              <a:t>А.</a:t>
            </a:r>
            <a:r>
              <a:rPr lang="en-US" sz="1200" kern="1300" dirty="0" err="1">
                <a:latin typeface="Arial" panose="020B0604020202020204" pitchFamily="34" charset="0"/>
                <a:cs typeface="Arial" panose="020B0604020202020204" pitchFamily="34" charset="0"/>
              </a:rPr>
              <a:t>Demidov</a:t>
            </a:r>
            <a:endParaRPr lang="ru-RU" sz="1200" kern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246948" y="1332212"/>
            <a:ext cx="6897052" cy="931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  <a:t>Components of Internal (Operational) Risk Management System at the Federal Treasury</a:t>
            </a:r>
            <a:endParaRPr lang="ru-RU" sz="28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22462" y="952114"/>
            <a:ext cx="3068513" cy="3048385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2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64993" y="1419225"/>
            <a:ext cx="2607787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Functional control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66814" y="1933575"/>
            <a:ext cx="2586035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Administrative control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64993" y="2466975"/>
            <a:ext cx="2586035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Procurement control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64993" y="2981325"/>
            <a:ext cx="2586035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control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63700" y="3476625"/>
            <a:ext cx="2586035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Financial control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99237" y="952114"/>
            <a:ext cx="3068513" cy="3048385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41768" y="1419225"/>
            <a:ext cx="2607787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Functional audit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43589" y="1933575"/>
            <a:ext cx="2586035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Administrative activities audit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841768" y="2466975"/>
            <a:ext cx="2586035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Procurement audit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841768" y="2981325"/>
            <a:ext cx="2586035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audit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840475" y="3476625"/>
            <a:ext cx="2586035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Financial audit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1001560" y="970683"/>
            <a:ext cx="293465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Internal Control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5675948" y="969537"/>
            <a:ext cx="293465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Internal Audit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 txBox="1">
            <a:spLocks/>
          </p:cNvSpPr>
          <p:nvPr/>
        </p:nvSpPr>
        <p:spPr bwMode="auto">
          <a:xfrm>
            <a:off x="2807154" y="28575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r>
              <a:rPr lang="en-US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TYPES OF INTENAL CONTROL AND INTERNAL AUDIT AT THE FEDERAL TREASURY 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Стрелка влево 1"/>
          <p:cNvSpPr/>
          <p:nvPr/>
        </p:nvSpPr>
        <p:spPr>
          <a:xfrm>
            <a:off x="3936212" y="661984"/>
            <a:ext cx="1663025" cy="3938588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3772780" y="1600200"/>
            <a:ext cx="2067695" cy="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3775894" y="2114550"/>
            <a:ext cx="2067695" cy="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3757612" y="2647950"/>
            <a:ext cx="2067695" cy="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3757612" y="3162300"/>
            <a:ext cx="2067695" cy="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3757612" y="3667125"/>
            <a:ext cx="2067695" cy="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3757612" y="2295525"/>
            <a:ext cx="1874990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Reliability 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1"/>
          <p:cNvSpPr txBox="1">
            <a:spLocks noChangeArrowheads="1"/>
          </p:cNvSpPr>
          <p:nvPr/>
        </p:nvSpPr>
        <p:spPr bwMode="auto">
          <a:xfrm>
            <a:off x="3800958" y="2690238"/>
            <a:ext cx="1874990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Блок-схема: несколько документов 28"/>
          <p:cNvSpPr/>
          <p:nvPr/>
        </p:nvSpPr>
        <p:spPr>
          <a:xfrm>
            <a:off x="1343508" y="4329112"/>
            <a:ext cx="2457450" cy="585788"/>
          </a:xfrm>
          <a:prstGeom prst="flowChartMultidocumen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83D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 Control Maps</a:t>
            </a:r>
            <a:endParaRPr lang="ru-RU" sz="1400" dirty="0">
              <a:solidFill>
                <a:srgbClr val="183D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1580417" y="4000500"/>
            <a:ext cx="1752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Блок-схема: несколько документов 29"/>
          <p:cNvSpPr/>
          <p:nvPr/>
        </p:nvSpPr>
        <p:spPr>
          <a:xfrm>
            <a:off x="5904767" y="4307678"/>
            <a:ext cx="2457450" cy="585788"/>
          </a:xfrm>
          <a:prstGeom prst="flowChartMultidocumen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83D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 Risks Classifier</a:t>
            </a:r>
            <a:endParaRPr lang="ru-RU" sz="1400" dirty="0">
              <a:solidFill>
                <a:srgbClr val="183D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трелка вниз 30"/>
          <p:cNvSpPr/>
          <p:nvPr/>
        </p:nvSpPr>
        <p:spPr>
          <a:xfrm>
            <a:off x="6368317" y="3996528"/>
            <a:ext cx="1752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 стрелкой 31"/>
          <p:cNvCxnSpPr/>
          <p:nvPr/>
        </p:nvCxnSpPr>
        <p:spPr>
          <a:xfrm flipH="1">
            <a:off x="3632200" y="4634706"/>
            <a:ext cx="2272568" cy="0"/>
          </a:xfrm>
          <a:prstGeom prst="straightConnector1">
            <a:avLst/>
          </a:prstGeom>
          <a:ln w="4762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808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3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16112" y="947646"/>
            <a:ext cx="3068513" cy="2470536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158643" y="1414756"/>
            <a:ext cx="2607787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Functional control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60464" y="1852906"/>
            <a:ext cx="2586035" cy="2902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Administrative control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58643" y="2203426"/>
            <a:ext cx="2586035" cy="29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Procurement control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158643" y="2559026"/>
            <a:ext cx="2586035" cy="2927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control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157350" y="2931136"/>
            <a:ext cx="2586035" cy="36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Financial control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995210" y="966214"/>
            <a:ext cx="293465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Internal Control 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824662" y="1277565"/>
            <a:ext cx="3068513" cy="61791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Follow-up operational internal automated control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098143" y="661823"/>
            <a:ext cx="1072037" cy="815557"/>
          </a:xfrm>
          <a:prstGeom prst="roundRect">
            <a:avLst>
              <a:gd name="adj" fmla="val 10000"/>
            </a:avLst>
          </a:prstGeom>
          <a:blipFill rotWithShape="0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cxnSp>
        <p:nvCxnSpPr>
          <p:cNvPr id="3" name="Прямая со стрелкой 2"/>
          <p:cNvCxnSpPr>
            <a:stCxn id="17" idx="3"/>
            <a:endCxn id="23" idx="1"/>
          </p:cNvCxnSpPr>
          <p:nvPr/>
        </p:nvCxnSpPr>
        <p:spPr>
          <a:xfrm flipV="1">
            <a:off x="3766430" y="1586520"/>
            <a:ext cx="2058232" cy="9211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Стрелка вправо 3"/>
          <p:cNvSpPr/>
          <p:nvPr/>
        </p:nvSpPr>
        <p:spPr>
          <a:xfrm rot="5400000">
            <a:off x="7036506" y="1818982"/>
            <a:ext cx="648969" cy="8311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3984625" y="1875131"/>
            <a:ext cx="1978024" cy="23025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981698" y="2590800"/>
            <a:ext cx="2762252" cy="711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5975348" y="2769845"/>
            <a:ext cx="276225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REPORTING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6170180" y="3314700"/>
            <a:ext cx="0" cy="1028700"/>
          </a:xfrm>
          <a:prstGeom prst="line">
            <a:avLst/>
          </a:prstGeom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170180" y="3648075"/>
            <a:ext cx="2497570" cy="0"/>
          </a:xfrm>
          <a:prstGeom prst="line">
            <a:avLst/>
          </a:prstGeom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6163829" y="3968750"/>
            <a:ext cx="2503921" cy="0"/>
          </a:xfrm>
          <a:prstGeom prst="line">
            <a:avLst/>
          </a:prstGeom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154303" y="4345282"/>
            <a:ext cx="2513447" cy="0"/>
          </a:xfrm>
          <a:prstGeom prst="line">
            <a:avLst/>
          </a:prstGeom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1"/>
          <p:cNvSpPr txBox="1">
            <a:spLocks noChangeArrowheads="1"/>
          </p:cNvSpPr>
          <p:nvPr/>
        </p:nvSpPr>
        <p:spPr bwMode="auto">
          <a:xfrm>
            <a:off x="6242048" y="3332604"/>
            <a:ext cx="1566253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quantity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1"/>
          <p:cNvSpPr txBox="1">
            <a:spLocks noChangeArrowheads="1"/>
          </p:cNvSpPr>
          <p:nvPr/>
        </p:nvSpPr>
        <p:spPr bwMode="auto">
          <a:xfrm>
            <a:off x="6243144" y="3636110"/>
            <a:ext cx="1566253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systemic nature 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1"/>
          <p:cNvSpPr txBox="1">
            <a:spLocks noChangeArrowheads="1"/>
          </p:cNvSpPr>
          <p:nvPr/>
        </p:nvSpPr>
        <p:spPr bwMode="auto">
          <a:xfrm>
            <a:off x="6242049" y="4007732"/>
            <a:ext cx="2908301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volume of financial violations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2"/>
          <p:cNvSpPr txBox="1">
            <a:spLocks/>
          </p:cNvSpPr>
          <p:nvPr/>
        </p:nvSpPr>
        <p:spPr bwMode="auto">
          <a:xfrm>
            <a:off x="2809720" y="51435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r>
              <a:rPr lang="en-US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FUCNTIONING OF INTERNAL CONTROL AND INTERNAL AUDIT SYSTEM AT THE FEDERAL TREASURY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903943" y="3499052"/>
            <a:ext cx="3068513" cy="815773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1"/>
          <p:cNvSpPr txBox="1">
            <a:spLocks noChangeArrowheads="1"/>
          </p:cNvSpPr>
          <p:nvPr/>
        </p:nvSpPr>
        <p:spPr bwMode="auto">
          <a:xfrm>
            <a:off x="983041" y="3717645"/>
            <a:ext cx="293465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Internal Audit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Блок-схема: несколько документов 49"/>
          <p:cNvSpPr/>
          <p:nvPr/>
        </p:nvSpPr>
        <p:spPr>
          <a:xfrm>
            <a:off x="3765293" y="4414831"/>
            <a:ext cx="2457450" cy="585788"/>
          </a:xfrm>
          <a:prstGeom prst="flowChartMultidocumen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83D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 Risks Classifiers</a:t>
            </a:r>
            <a:endParaRPr lang="ru-RU" sz="1400" dirty="0">
              <a:solidFill>
                <a:srgbClr val="183D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Прямая со стрелкой 50"/>
          <p:cNvCxnSpPr/>
          <p:nvPr/>
        </p:nvCxnSpPr>
        <p:spPr>
          <a:xfrm flipH="1">
            <a:off x="5634162" y="3302000"/>
            <a:ext cx="452314" cy="1112831"/>
          </a:xfrm>
          <a:prstGeom prst="straightConnector1">
            <a:avLst/>
          </a:prstGeom>
          <a:ln w="4762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37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4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2"/>
          <p:cNvSpPr txBox="1">
            <a:spLocks/>
          </p:cNvSpPr>
          <p:nvPr/>
        </p:nvSpPr>
        <p:spPr bwMode="auto">
          <a:xfrm>
            <a:off x="2809720" y="32385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r>
              <a:rPr lang="en-US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FUNCTIONING OF THE INTERNAL (OPERATIONAL) RISK MANAGEMENT SYSTEM AT THE FEDERAL TREASURY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240715" y="1071383"/>
            <a:ext cx="3068513" cy="509767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1"/>
          <p:cNvSpPr txBox="1">
            <a:spLocks noChangeArrowheads="1"/>
          </p:cNvSpPr>
          <p:nvPr/>
        </p:nvSpPr>
        <p:spPr bwMode="auto">
          <a:xfrm>
            <a:off x="5307645" y="1102458"/>
            <a:ext cx="2934652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Internal audit</a:t>
            </a:r>
            <a:endParaRPr lang="ru-RU" sz="2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97341" y="1065235"/>
            <a:ext cx="3068513" cy="515915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1"/>
          <p:cNvSpPr txBox="1">
            <a:spLocks noChangeArrowheads="1"/>
          </p:cNvSpPr>
          <p:nvPr/>
        </p:nvSpPr>
        <p:spPr bwMode="auto">
          <a:xfrm>
            <a:off x="1176439" y="1102853"/>
            <a:ext cx="2934652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Internal control</a:t>
            </a:r>
            <a:endParaRPr lang="ru-RU" sz="2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097342" y="1876425"/>
            <a:ext cx="7211886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Identification of risk-prone activities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103692" y="2442820"/>
            <a:ext cx="3334958" cy="42420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1"/>
          <p:cNvSpPr txBox="1">
            <a:spLocks noChangeArrowheads="1"/>
          </p:cNvSpPr>
          <p:nvPr/>
        </p:nvSpPr>
        <p:spPr bwMode="auto">
          <a:xfrm>
            <a:off x="1097342" y="2478990"/>
            <a:ext cx="3334958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 work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974015" y="2424622"/>
            <a:ext cx="3337227" cy="42420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1"/>
          <p:cNvSpPr txBox="1">
            <a:spLocks noChangeArrowheads="1"/>
          </p:cNvSpPr>
          <p:nvPr/>
        </p:nvSpPr>
        <p:spPr bwMode="auto">
          <a:xfrm>
            <a:off x="4974015" y="2464129"/>
            <a:ext cx="336521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Procurement of goods, works, services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103692" y="3038475"/>
            <a:ext cx="7211886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possible risks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1027492" y="3623920"/>
            <a:ext cx="2353405" cy="42420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1"/>
          <p:cNvSpPr txBox="1">
            <a:spLocks noChangeArrowheads="1"/>
          </p:cNvSpPr>
          <p:nvPr/>
        </p:nvSpPr>
        <p:spPr bwMode="auto">
          <a:xfrm>
            <a:off x="1021142" y="3660090"/>
            <a:ext cx="2353405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financial losses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3438174" y="3615247"/>
            <a:ext cx="2426909" cy="42420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1"/>
          <p:cNvSpPr txBox="1">
            <a:spLocks noChangeArrowheads="1"/>
          </p:cNvSpPr>
          <p:nvPr/>
        </p:nvSpPr>
        <p:spPr bwMode="auto">
          <a:xfrm>
            <a:off x="3438174" y="3659236"/>
            <a:ext cx="2426909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failure to meet objectives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5929184" y="3608210"/>
            <a:ext cx="2490916" cy="42420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1"/>
          <p:cNvSpPr txBox="1">
            <a:spLocks noChangeArrowheads="1"/>
          </p:cNvSpPr>
          <p:nvPr/>
        </p:nvSpPr>
        <p:spPr bwMode="auto">
          <a:xfrm>
            <a:off x="5929184" y="3652199"/>
            <a:ext cx="2490916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corruption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1093310" y="4314824"/>
            <a:ext cx="7211886" cy="50863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0"/>
              </a:spcBef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application of risk management tools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spcBef>
                <a:spcPts val="0"/>
              </a:spcBef>
            </a:pPr>
            <a:r>
              <a:rPr lang="ru-RU" sz="1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development of internal control maps, risk classifiers etc.)</a:t>
            </a:r>
            <a:endParaRPr lang="ru-RU" sz="1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2317272" y="1581150"/>
            <a:ext cx="628650" cy="2952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трелка вниз 55"/>
          <p:cNvSpPr/>
          <p:nvPr/>
        </p:nvSpPr>
        <p:spPr>
          <a:xfrm>
            <a:off x="6460646" y="1585912"/>
            <a:ext cx="628650" cy="2952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637807" y="2238375"/>
            <a:ext cx="0" cy="20444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1"/>
          <p:cNvSpPr txBox="1">
            <a:spLocks noChangeArrowheads="1"/>
          </p:cNvSpPr>
          <p:nvPr/>
        </p:nvSpPr>
        <p:spPr bwMode="auto">
          <a:xfrm>
            <a:off x="4460539" y="2478990"/>
            <a:ext cx="485491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6830301" y="2239184"/>
            <a:ext cx="0" cy="20444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6832484" y="2848827"/>
            <a:ext cx="0" cy="20444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2637807" y="2848827"/>
            <a:ext cx="0" cy="20444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2506324" y="3400425"/>
            <a:ext cx="0" cy="20444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4651628" y="3400424"/>
            <a:ext cx="0" cy="20444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6837655" y="3400423"/>
            <a:ext cx="0" cy="20444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43" idx="2"/>
          </p:cNvCxnSpPr>
          <p:nvPr/>
        </p:nvCxnSpPr>
        <p:spPr>
          <a:xfrm>
            <a:off x="2204195" y="4048125"/>
            <a:ext cx="0" cy="266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4651628" y="4039452"/>
            <a:ext cx="0" cy="266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6837655" y="4048125"/>
            <a:ext cx="0" cy="266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683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2873828" y="95054"/>
            <a:ext cx="6146347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r>
              <a:rPr lang="en-US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COMPONENTS OF THE INTERNAL (OPERATIONAL) RISK MANAGEMENT SYSTEM AT THE FEDERAL TREASURY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5484" y="1116360"/>
            <a:ext cx="8776592" cy="16649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34060" y="1452299"/>
            <a:ext cx="1061340" cy="1200329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 control standard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83118" y="1456797"/>
            <a:ext cx="1495424" cy="646331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 control and internal audit standards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13311" y="1452299"/>
            <a:ext cx="1154589" cy="646331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Procedure for integral assessment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96024" y="1452299"/>
            <a:ext cx="1120105" cy="1015663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Procedure for external assessment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36582" y="1437219"/>
            <a:ext cx="1445493" cy="1200329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Ordinance on the format and deadlines for reporting inspection outcomes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4059" y="2994273"/>
            <a:ext cx="8748016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RISK INFORMATION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4070" y="3373298"/>
            <a:ext cx="2448272" cy="461665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Lists of operations and actions done at the unit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88128" y="3373298"/>
            <a:ext cx="1800200" cy="461665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 control and internal audit outcomes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13311" y="3389584"/>
            <a:ext cx="2095980" cy="646331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Outcomes of regulatory and legal framework review, by area of activity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01830" y="3391030"/>
            <a:ext cx="1584176" cy="1200329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Outcomes of inspections performed by regulatory and supervisory authority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78324" y="4256600"/>
            <a:ext cx="2309178" cy="461665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Outcomes of questionnaire survey and external assessment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21313" y="4256600"/>
            <a:ext cx="2309178" cy="461665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and audit activities reports 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64302" y="4259725"/>
            <a:ext cx="1041459" cy="461665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classifiers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03481" y="4745037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5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49913" y="1456797"/>
            <a:ext cx="1985055" cy="646331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2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Follow-up operational internal automated control standard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104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915" y="2256811"/>
            <a:ext cx="3080036" cy="223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/>
          </p:cNvSpPr>
          <p:nvPr/>
        </p:nvSpPr>
        <p:spPr bwMode="auto">
          <a:xfrm>
            <a:off x="2873828" y="95054"/>
            <a:ext cx="6146347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r>
              <a:rPr lang="en-US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INTERNAL CONTROL CARD GENERATION </a:t>
            </a:r>
          </a:p>
          <a:p>
            <a:pPr algn="r" eaLnBrk="0" hangingPunct="0"/>
            <a:r>
              <a:rPr lang="en-US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AT THE FEDERAL TREASURY: AN EXAMPLE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03481" y="4745037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6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153228" y="1150620"/>
            <a:ext cx="2614687" cy="634025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 of operations performed by the unit</a:t>
            </a:r>
            <a:endParaRPr lang="ru-RU" sz="1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0572" y="1150620"/>
            <a:ext cx="2301178" cy="41276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en-US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Analysis of the subject of control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H="1">
            <a:off x="339090" y="1499870"/>
            <a:ext cx="1" cy="171171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39090" y="1809150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351790" y="1563380"/>
            <a:ext cx="187499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changes in regulatory framework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334328" y="2118015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"/>
          <p:cNvSpPr txBox="1">
            <a:spLocks noChangeArrowheads="1"/>
          </p:cNvSpPr>
          <p:nvPr/>
        </p:nvSpPr>
        <p:spPr bwMode="auto">
          <a:xfrm>
            <a:off x="339090" y="1853195"/>
            <a:ext cx="218821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lists of identified violations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339090" y="2465122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1"/>
          <p:cNvSpPr txBox="1">
            <a:spLocks noChangeArrowheads="1"/>
          </p:cNvSpPr>
          <p:nvPr/>
        </p:nvSpPr>
        <p:spPr bwMode="auto">
          <a:xfrm>
            <a:off x="351790" y="2217382"/>
            <a:ext cx="223266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internal risk classifiers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39090" y="2829858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1"/>
          <p:cNvSpPr txBox="1">
            <a:spLocks noChangeArrowheads="1"/>
          </p:cNvSpPr>
          <p:nvPr/>
        </p:nvSpPr>
        <p:spPr bwMode="auto">
          <a:xfrm>
            <a:off x="351789" y="2488838"/>
            <a:ext cx="2411207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complaints and requests from citizens and organizations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1"/>
          <p:cNvSpPr txBox="1">
            <a:spLocks noChangeArrowheads="1"/>
          </p:cNvSpPr>
          <p:nvPr/>
        </p:nvSpPr>
        <p:spPr bwMode="auto">
          <a:xfrm>
            <a:off x="364490" y="2939746"/>
            <a:ext cx="223266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other information</a:t>
            </a:r>
            <a:endParaRPr lang="ru-RU" sz="105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334328" y="3199466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3309982" y="2256811"/>
            <a:ext cx="2301178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en-US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Assessment of control actions effectiveness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3431540" y="2626023"/>
            <a:ext cx="1" cy="82964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431540" y="2933661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426778" y="3201669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3426778" y="3455669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1"/>
          <p:cNvSpPr txBox="1">
            <a:spLocks noChangeArrowheads="1"/>
          </p:cNvSpPr>
          <p:nvPr/>
        </p:nvSpPr>
        <p:spPr bwMode="auto">
          <a:xfrm>
            <a:off x="3426778" y="2683173"/>
            <a:ext cx="2232660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automated</a:t>
            </a:r>
            <a:endParaRPr lang="ru-RU" sz="9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1"/>
          <p:cNvSpPr txBox="1">
            <a:spLocks noChangeArrowheads="1"/>
          </p:cNvSpPr>
          <p:nvPr/>
        </p:nvSpPr>
        <p:spPr bwMode="auto">
          <a:xfrm>
            <a:off x="3431541" y="2952445"/>
            <a:ext cx="2232660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visual</a:t>
            </a:r>
            <a:endParaRPr lang="ru-RU" sz="9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1"/>
          <p:cNvSpPr txBox="1">
            <a:spLocks noChangeArrowheads="1"/>
          </p:cNvSpPr>
          <p:nvPr/>
        </p:nvSpPr>
        <p:spPr bwMode="auto">
          <a:xfrm>
            <a:off x="3426778" y="3224289"/>
            <a:ext cx="2232660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combined</a:t>
            </a:r>
            <a:endParaRPr lang="ru-RU" sz="9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Стрелка вниз 47"/>
          <p:cNvSpPr/>
          <p:nvPr/>
        </p:nvSpPr>
        <p:spPr>
          <a:xfrm>
            <a:off x="4301000" y="1815855"/>
            <a:ext cx="319142" cy="427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трелка вниз 48"/>
          <p:cNvSpPr/>
          <p:nvPr/>
        </p:nvSpPr>
        <p:spPr>
          <a:xfrm rot="16200000">
            <a:off x="2733307" y="1162182"/>
            <a:ext cx="319142" cy="427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6153603" y="2239932"/>
            <a:ext cx="2614687" cy="634025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Internal control map for the current year</a:t>
            </a:r>
            <a:endParaRPr lang="ru-RU" sz="1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Стрелка вниз 53"/>
          <p:cNvSpPr/>
          <p:nvPr/>
        </p:nvSpPr>
        <p:spPr>
          <a:xfrm rot="16200000">
            <a:off x="5739016" y="2239267"/>
            <a:ext cx="319142" cy="427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1" name="Таблица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082446"/>
              </p:ext>
            </p:extLst>
          </p:nvPr>
        </p:nvGraphicFramePr>
        <p:xfrm>
          <a:off x="242931" y="3930650"/>
          <a:ext cx="8113277" cy="1071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3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0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8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4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06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71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85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Generating information on contract execution</a:t>
                      </a:r>
                      <a:endParaRPr lang="ru-RU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I.Ivanov</a:t>
                      </a:r>
                      <a:endParaRPr lang="ru-RU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 needed</a:t>
                      </a:r>
                      <a:endParaRPr lang="ru-RU" sz="10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I.Ivanov</a:t>
                      </a:r>
                      <a:endParaRPr lang="ru-RU" sz="10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Detailed</a:t>
                      </a:r>
                      <a:r>
                        <a:rPr lang="en-US" sz="1000" b="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self-control</a:t>
                      </a:r>
                      <a:endParaRPr lang="ru-RU" sz="10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Upon  generating a draft document</a:t>
                      </a:r>
                      <a:endParaRPr lang="ru-RU" sz="10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Signature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38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0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N.Petrova</a:t>
                      </a:r>
                      <a:endParaRPr lang="ru-RU" sz="10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Detailed self-control by reporting</a:t>
                      </a:r>
                      <a:r>
                        <a:rPr lang="en-US" sz="10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level</a:t>
                      </a:r>
                      <a:endParaRPr lang="ru-RU" sz="10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6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signature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8" name="TextBox 1"/>
          <p:cNvSpPr txBox="1">
            <a:spLocks noChangeArrowheads="1"/>
          </p:cNvSpPr>
          <p:nvPr/>
        </p:nvSpPr>
        <p:spPr bwMode="auto">
          <a:xfrm>
            <a:off x="270572" y="3612846"/>
            <a:ext cx="223266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ru-RU" sz="105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267486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2873828" y="95054"/>
            <a:ext cx="6146347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r>
              <a:rPr lang="en-US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INTERNAL (OPERATIONAL) RISK CLASSIFIER GENERATION </a:t>
            </a:r>
          </a:p>
          <a:p>
            <a:pPr algn="r" eaLnBrk="0" hangingPunct="0"/>
            <a:r>
              <a:rPr lang="en-US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AT THE FEDERAL TREASURY: AN EXAMPLE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03481" y="4745037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7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4372" y="1179195"/>
            <a:ext cx="2301178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0"/>
              </a:spcBef>
            </a:pPr>
            <a:r>
              <a:rPr lang="en-US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Internal risk identification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251778" y="1544320"/>
            <a:ext cx="4764" cy="201168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56540" y="1853600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269240" y="1607830"/>
            <a:ext cx="187499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changes in regulatory framework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51778" y="2162465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256540" y="1897645"/>
            <a:ext cx="218821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lists of identified violations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56540" y="2509572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256540" y="2141182"/>
            <a:ext cx="223266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IC and IA outcomes reports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56540" y="2874308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256539" y="2863488"/>
            <a:ext cx="2411207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complaints and requests from citizens and organizations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269240" y="3314396"/>
            <a:ext cx="223266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other information</a:t>
            </a:r>
            <a:endParaRPr lang="ru-RU" sz="105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39078" y="3574116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56542" y="3240514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256540" y="2569210"/>
            <a:ext cx="218821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outcomes of integral assessment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962728" y="1182745"/>
            <a:ext cx="2614687" cy="634025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Objects exposed to risk</a:t>
            </a:r>
            <a:endParaRPr lang="ru-RU" sz="1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119482" y="2222521"/>
            <a:ext cx="2301178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en-US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Internal risk assessment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247392" y="2571340"/>
            <a:ext cx="0" cy="85847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247390" y="2880620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1"/>
          <p:cNvSpPr txBox="1">
            <a:spLocks noChangeArrowheads="1"/>
          </p:cNvSpPr>
          <p:nvPr/>
        </p:nvSpPr>
        <p:spPr bwMode="auto">
          <a:xfrm>
            <a:off x="3247390" y="2619865"/>
            <a:ext cx="218821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importance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3247390" y="2901502"/>
            <a:ext cx="223266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probability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247392" y="3155016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247392" y="3429812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1"/>
          <p:cNvSpPr txBox="1">
            <a:spLocks noChangeArrowheads="1"/>
          </p:cNvSpPr>
          <p:nvPr/>
        </p:nvSpPr>
        <p:spPr bwMode="auto">
          <a:xfrm>
            <a:off x="3244427" y="3193526"/>
            <a:ext cx="223266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risk level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трелка вниз 30"/>
          <p:cNvSpPr/>
          <p:nvPr/>
        </p:nvSpPr>
        <p:spPr>
          <a:xfrm rot="16200000">
            <a:off x="2576654" y="1124962"/>
            <a:ext cx="319142" cy="427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4110500" y="1816770"/>
            <a:ext cx="319142" cy="427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153602" y="2451865"/>
            <a:ext cx="2614687" cy="634025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Internal (operational) risks classifier</a:t>
            </a:r>
            <a:endParaRPr lang="ru-RU" sz="1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трелка вниз 33"/>
          <p:cNvSpPr/>
          <p:nvPr/>
        </p:nvSpPr>
        <p:spPr>
          <a:xfrm rot="16200000">
            <a:off x="5643783" y="2358059"/>
            <a:ext cx="319142" cy="427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6" name="Таблица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273333"/>
              </p:ext>
            </p:extLst>
          </p:nvPr>
        </p:nvGraphicFramePr>
        <p:xfrm>
          <a:off x="323626" y="3843678"/>
          <a:ext cx="6508590" cy="11264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4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79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479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3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59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75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№№ п/п</a:t>
                      </a:r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Code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description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importance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28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Failure to meet the established requirements to the procedure  of furnishing information</a:t>
                      </a:r>
                      <a:r>
                        <a:rPr lang="en-US" sz="10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details 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be included into the</a:t>
                      </a:r>
                      <a:r>
                        <a:rPr lang="en-US" sz="10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registry of contracts entered into by customers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7" name="TextBox 1"/>
          <p:cNvSpPr txBox="1">
            <a:spLocks noChangeArrowheads="1"/>
          </p:cNvSpPr>
          <p:nvPr/>
        </p:nvSpPr>
        <p:spPr bwMode="auto">
          <a:xfrm>
            <a:off x="270572" y="3612846"/>
            <a:ext cx="223266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ru-RU" sz="105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94069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1587953" y="323458"/>
            <a:ext cx="6146347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TAKEAWAYS</a:t>
            </a:r>
            <a:endParaRPr lang="ru-RU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03481" y="4745037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8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1"/>
          <p:cNvSpPr txBox="1">
            <a:spLocks noChangeArrowheads="1"/>
          </p:cNvSpPr>
          <p:nvPr/>
        </p:nvSpPr>
        <p:spPr bwMode="auto">
          <a:xfrm>
            <a:off x="114300" y="1121120"/>
            <a:ext cx="9029700" cy="2285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Risk management should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given limited resources, be performed by focusing on the most important activity areas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ensure stable functioning of the organization.</a:t>
            </a:r>
            <a:endParaRPr lang="ru-RU" sz="24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067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Объект 2"/>
          <p:cNvSpPr>
            <a:spLocks noGrp="1"/>
          </p:cNvSpPr>
          <p:nvPr>
            <p:ph idx="1"/>
          </p:nvPr>
        </p:nvSpPr>
        <p:spPr>
          <a:xfrm>
            <a:off x="845710" y="2091837"/>
            <a:ext cx="7886700" cy="588169"/>
          </a:xfrm>
        </p:spPr>
        <p:txBody>
          <a:bodyPr/>
          <a:lstStyle/>
          <a:p>
            <a:pPr marL="0" indent="0" algn="ctr">
              <a:buNone/>
            </a:pPr>
            <a:r>
              <a:rPr lang="en-US" sz="3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  <a:endParaRPr lang="ru-RU" sz="3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9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5397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24267</TotalTime>
  <Words>506</Words>
  <Application>Microsoft Office PowerPoint</Application>
  <PresentationFormat>On-screen Show (16:9)</PresentationFormat>
  <Paragraphs>134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PGothic</vt:lpstr>
      <vt:lpstr>Arial</vt:lpstr>
      <vt:lpstr>Calibri</vt:lpstr>
      <vt:lpstr>Calibri Light</vt:lpstr>
      <vt:lpstr>Times New Roman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Andrei Nikolaevich Salnikov</cp:lastModifiedBy>
  <cp:revision>757</cp:revision>
  <cp:lastPrinted>2016-02-29T15:41:08Z</cp:lastPrinted>
  <dcterms:created xsi:type="dcterms:W3CDTF">2015-03-03T16:27:21Z</dcterms:created>
  <dcterms:modified xsi:type="dcterms:W3CDTF">2016-12-07T07:27:12Z</dcterms:modified>
</cp:coreProperties>
</file>