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42"/>
  </p:notesMasterIdLst>
  <p:sldIdLst>
    <p:sldId id="256" r:id="rId4"/>
    <p:sldId id="257" r:id="rId5"/>
    <p:sldId id="293" r:id="rId6"/>
    <p:sldId id="294"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Corbel" panose="020B050302020402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Roboto Light"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jV0eYD6z//bbFrLRD6xBRQ1Dcw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00"/>
    <a:srgbClr val="F84124"/>
    <a:srgbClr val="F5F7FC"/>
    <a:srgbClr val="333447"/>
    <a:srgbClr val="83CAA0"/>
    <a:srgbClr val="DCA85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1179B-4A92-769A-6C50-84F15DCE6D20}" v="70" dt="2023-03-14T21:06:44.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00" autoAdjust="0"/>
    <p:restoredTop sz="87007" autoAdjust="0"/>
  </p:normalViewPr>
  <p:slideViewPr>
    <p:cSldViewPr snapToGrid="0">
      <p:cViewPr varScale="1">
        <p:scale>
          <a:sx n="71" d="100"/>
          <a:sy n="71" d="100"/>
        </p:scale>
        <p:origin x="66" y="6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 Target="slides/slide2.xml"/><Relationship Id="rId61"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9.fntdata"/><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customschemas.google.com/relationships/presentationmetadata" Target="meta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Duduchava" userId="S::nina.duduchava_gmail.com#ext#@worldbankgroup.onmicrosoft.com::d486096f-a643-4cbd-9a32-161cc2e25b44" providerId="AD" clId="Web-{7211179B-4A92-769A-6C50-84F15DCE6D20}"/>
    <pc:docChg chg="modSld">
      <pc:chgData name="Nina Duduchava" userId="S::nina.duduchava_gmail.com#ext#@worldbankgroup.onmicrosoft.com::d486096f-a643-4cbd-9a32-161cc2e25b44" providerId="AD" clId="Web-{7211179B-4A92-769A-6C50-84F15DCE6D20}" dt="2023-03-14T21:06:39.751" v="48" actId="20577"/>
      <pc:docMkLst>
        <pc:docMk/>
      </pc:docMkLst>
      <pc:sldChg chg="modSp">
        <pc:chgData name="Nina Duduchava" userId="S::nina.duduchava_gmail.com#ext#@worldbankgroup.onmicrosoft.com::d486096f-a643-4cbd-9a32-161cc2e25b44" providerId="AD" clId="Web-{7211179B-4A92-769A-6C50-84F15DCE6D20}" dt="2023-03-14T19:40:14.724" v="0" actId="20577"/>
        <pc:sldMkLst>
          <pc:docMk/>
          <pc:sldMk cId="0" sldId="256"/>
        </pc:sldMkLst>
        <pc:spChg chg="mod">
          <ac:chgData name="Nina Duduchava" userId="S::nina.duduchava_gmail.com#ext#@worldbankgroup.onmicrosoft.com::d486096f-a643-4cbd-9a32-161cc2e25b44" providerId="AD" clId="Web-{7211179B-4A92-769A-6C50-84F15DCE6D20}" dt="2023-03-14T19:40:14.724" v="0" actId="20577"/>
          <ac:spMkLst>
            <pc:docMk/>
            <pc:sldMk cId="0" sldId="256"/>
            <ac:spMk id="194" creationId="{00000000-0000-0000-0000-000000000000}"/>
          </ac:spMkLst>
        </pc:spChg>
      </pc:sldChg>
      <pc:sldChg chg="modSp">
        <pc:chgData name="Nina Duduchava" userId="S::nina.duduchava_gmail.com#ext#@worldbankgroup.onmicrosoft.com::d486096f-a643-4cbd-9a32-161cc2e25b44" providerId="AD" clId="Web-{7211179B-4A92-769A-6C50-84F15DCE6D20}" dt="2023-03-14T19:40:55.115" v="2" actId="20577"/>
        <pc:sldMkLst>
          <pc:docMk/>
          <pc:sldMk cId="0" sldId="257"/>
        </pc:sldMkLst>
        <pc:spChg chg="mod">
          <ac:chgData name="Nina Duduchava" userId="S::nina.duduchava_gmail.com#ext#@worldbankgroup.onmicrosoft.com::d486096f-a643-4cbd-9a32-161cc2e25b44" providerId="AD" clId="Web-{7211179B-4A92-769A-6C50-84F15DCE6D20}" dt="2023-03-14T19:40:55.115" v="2" actId="20577"/>
          <ac:spMkLst>
            <pc:docMk/>
            <pc:sldMk cId="0" sldId="257"/>
            <ac:spMk id="205" creationId="{00000000-0000-0000-0000-000000000000}"/>
          </ac:spMkLst>
        </pc:spChg>
      </pc:sldChg>
      <pc:sldChg chg="modSp">
        <pc:chgData name="Nina Duduchava" userId="S::nina.duduchava_gmail.com#ext#@worldbankgroup.onmicrosoft.com::d486096f-a643-4cbd-9a32-161cc2e25b44" providerId="AD" clId="Web-{7211179B-4A92-769A-6C50-84F15DCE6D20}" dt="2023-03-14T19:42:37.383" v="5" actId="20577"/>
        <pc:sldMkLst>
          <pc:docMk/>
          <pc:sldMk cId="0" sldId="259"/>
        </pc:sldMkLst>
        <pc:spChg chg="mod">
          <ac:chgData name="Nina Duduchava" userId="S::nina.duduchava_gmail.com#ext#@worldbankgroup.onmicrosoft.com::d486096f-a643-4cbd-9a32-161cc2e25b44" providerId="AD" clId="Web-{7211179B-4A92-769A-6C50-84F15DCE6D20}" dt="2023-03-14T19:42:37.383" v="5" actId="20577"/>
          <ac:spMkLst>
            <pc:docMk/>
            <pc:sldMk cId="0" sldId="259"/>
            <ac:spMk id="12" creationId="{00000000-0000-0000-0000-000000000000}"/>
          </ac:spMkLst>
        </pc:spChg>
      </pc:sldChg>
      <pc:sldChg chg="modSp">
        <pc:chgData name="Nina Duduchava" userId="S::nina.duduchava_gmail.com#ext#@worldbankgroup.onmicrosoft.com::d486096f-a643-4cbd-9a32-161cc2e25b44" providerId="AD" clId="Web-{7211179B-4A92-769A-6C50-84F15DCE6D20}" dt="2023-03-14T19:43:43.182" v="7" actId="20577"/>
        <pc:sldMkLst>
          <pc:docMk/>
          <pc:sldMk cId="0" sldId="260"/>
        </pc:sldMkLst>
        <pc:spChg chg="mod">
          <ac:chgData name="Nina Duduchava" userId="S::nina.duduchava_gmail.com#ext#@worldbankgroup.onmicrosoft.com::d486096f-a643-4cbd-9a32-161cc2e25b44" providerId="AD" clId="Web-{7211179B-4A92-769A-6C50-84F15DCE6D20}" dt="2023-03-14T19:43:43.182" v="7" actId="20577"/>
          <ac:spMkLst>
            <pc:docMk/>
            <pc:sldMk cId="0" sldId="260"/>
            <ac:spMk id="235" creationId="{00000000-0000-0000-0000-000000000000}"/>
          </ac:spMkLst>
        </pc:spChg>
      </pc:sldChg>
      <pc:sldChg chg="modSp">
        <pc:chgData name="Nina Duduchava" userId="S::nina.duduchava_gmail.com#ext#@worldbankgroup.onmicrosoft.com::d486096f-a643-4cbd-9a32-161cc2e25b44" providerId="AD" clId="Web-{7211179B-4A92-769A-6C50-84F15DCE6D20}" dt="2023-03-14T20:56:59.178" v="12" actId="20577"/>
        <pc:sldMkLst>
          <pc:docMk/>
          <pc:sldMk cId="0" sldId="261"/>
        </pc:sldMkLst>
        <pc:spChg chg="mod">
          <ac:chgData name="Nina Duduchava" userId="S::nina.duduchava_gmail.com#ext#@worldbankgroup.onmicrosoft.com::d486096f-a643-4cbd-9a32-161cc2e25b44" providerId="AD" clId="Web-{7211179B-4A92-769A-6C50-84F15DCE6D20}" dt="2023-03-14T19:46:19.733" v="11" actId="20577"/>
          <ac:spMkLst>
            <pc:docMk/>
            <pc:sldMk cId="0" sldId="261"/>
            <ac:spMk id="15" creationId="{00000000-0000-0000-0000-000000000000}"/>
          </ac:spMkLst>
        </pc:spChg>
        <pc:spChg chg="mod">
          <ac:chgData name="Nina Duduchava" userId="S::nina.duduchava_gmail.com#ext#@worldbankgroup.onmicrosoft.com::d486096f-a643-4cbd-9a32-161cc2e25b44" providerId="AD" clId="Web-{7211179B-4A92-769A-6C50-84F15DCE6D20}" dt="2023-03-14T20:56:59.178" v="12" actId="20577"/>
          <ac:spMkLst>
            <pc:docMk/>
            <pc:sldMk cId="0" sldId="261"/>
            <ac:spMk id="25" creationId="{00000000-0000-0000-0000-000000000000}"/>
          </ac:spMkLst>
        </pc:spChg>
      </pc:sldChg>
      <pc:sldChg chg="modSp">
        <pc:chgData name="Nina Duduchava" userId="S::nina.duduchava_gmail.com#ext#@worldbankgroup.onmicrosoft.com::d486096f-a643-4cbd-9a32-161cc2e25b44" providerId="AD" clId="Web-{7211179B-4A92-769A-6C50-84F15DCE6D20}" dt="2023-03-14T20:59:52.389" v="16" actId="20577"/>
        <pc:sldMkLst>
          <pc:docMk/>
          <pc:sldMk cId="0" sldId="269"/>
        </pc:sldMkLst>
        <pc:spChg chg="mod">
          <ac:chgData name="Nina Duduchava" userId="S::nina.duduchava_gmail.com#ext#@worldbankgroup.onmicrosoft.com::d486096f-a643-4cbd-9a32-161cc2e25b44" providerId="AD" clId="Web-{7211179B-4A92-769A-6C50-84F15DCE6D20}" dt="2023-03-14T20:59:52.389" v="16" actId="20577"/>
          <ac:spMkLst>
            <pc:docMk/>
            <pc:sldMk cId="0" sldId="269"/>
            <ac:spMk id="310" creationId="{00000000-0000-0000-0000-000000000000}"/>
          </ac:spMkLst>
        </pc:spChg>
      </pc:sldChg>
      <pc:sldChg chg="modSp">
        <pc:chgData name="Nina Duduchava" userId="S::nina.duduchava_gmail.com#ext#@worldbankgroup.onmicrosoft.com::d486096f-a643-4cbd-9a32-161cc2e25b44" providerId="AD" clId="Web-{7211179B-4A92-769A-6C50-84F15DCE6D20}" dt="2023-03-14T21:01:04.955" v="23" actId="20577"/>
        <pc:sldMkLst>
          <pc:docMk/>
          <pc:sldMk cId="0" sldId="270"/>
        </pc:sldMkLst>
        <pc:spChg chg="mod">
          <ac:chgData name="Nina Duduchava" userId="S::nina.duduchava_gmail.com#ext#@worldbankgroup.onmicrosoft.com::d486096f-a643-4cbd-9a32-161cc2e25b44" providerId="AD" clId="Web-{7211179B-4A92-769A-6C50-84F15DCE6D20}" dt="2023-03-14T21:01:04.955" v="23" actId="20577"/>
          <ac:spMkLst>
            <pc:docMk/>
            <pc:sldMk cId="0" sldId="270"/>
            <ac:spMk id="319" creationId="{00000000-0000-0000-0000-000000000000}"/>
          </ac:spMkLst>
        </pc:spChg>
      </pc:sldChg>
      <pc:sldChg chg="modSp">
        <pc:chgData name="Nina Duduchava" userId="S::nina.duduchava_gmail.com#ext#@worldbankgroup.onmicrosoft.com::d486096f-a643-4cbd-9a32-161cc2e25b44" providerId="AD" clId="Web-{7211179B-4A92-769A-6C50-84F15DCE6D20}" dt="2023-03-14T21:00:58.673" v="20" actId="20577"/>
        <pc:sldMkLst>
          <pc:docMk/>
          <pc:sldMk cId="0" sldId="271"/>
        </pc:sldMkLst>
        <pc:spChg chg="mod">
          <ac:chgData name="Nina Duduchava" userId="S::nina.duduchava_gmail.com#ext#@worldbankgroup.onmicrosoft.com::d486096f-a643-4cbd-9a32-161cc2e25b44" providerId="AD" clId="Web-{7211179B-4A92-769A-6C50-84F15DCE6D20}" dt="2023-03-14T21:00:58.673" v="20" actId="20577"/>
          <ac:spMkLst>
            <pc:docMk/>
            <pc:sldMk cId="0" sldId="271"/>
            <ac:spMk id="330" creationId="{00000000-0000-0000-0000-000000000000}"/>
          </ac:spMkLst>
        </pc:spChg>
      </pc:sldChg>
      <pc:sldChg chg="modSp">
        <pc:chgData name="Nina Duduchava" userId="S::nina.duduchava_gmail.com#ext#@worldbankgroup.onmicrosoft.com::d486096f-a643-4cbd-9a32-161cc2e25b44" providerId="AD" clId="Web-{7211179B-4A92-769A-6C50-84F15DCE6D20}" dt="2023-03-14T21:02:17.755" v="27" actId="20577"/>
        <pc:sldMkLst>
          <pc:docMk/>
          <pc:sldMk cId="0" sldId="273"/>
        </pc:sldMkLst>
        <pc:spChg chg="mod">
          <ac:chgData name="Nina Duduchava" userId="S::nina.duduchava_gmail.com#ext#@worldbankgroup.onmicrosoft.com::d486096f-a643-4cbd-9a32-161cc2e25b44" providerId="AD" clId="Web-{7211179B-4A92-769A-6C50-84F15DCE6D20}" dt="2023-03-14T21:02:17.755" v="27" actId="20577"/>
          <ac:spMkLst>
            <pc:docMk/>
            <pc:sldMk cId="0" sldId="273"/>
            <ac:spMk id="345" creationId="{00000000-0000-0000-0000-000000000000}"/>
          </ac:spMkLst>
        </pc:spChg>
      </pc:sldChg>
      <pc:sldChg chg="modSp">
        <pc:chgData name="Nina Duduchava" userId="S::nina.duduchava_gmail.com#ext#@worldbankgroup.onmicrosoft.com::d486096f-a643-4cbd-9a32-161cc2e25b44" providerId="AD" clId="Web-{7211179B-4A92-769A-6C50-84F15DCE6D20}" dt="2023-03-14T21:03:43.775" v="30" actId="20577"/>
        <pc:sldMkLst>
          <pc:docMk/>
          <pc:sldMk cId="0" sldId="278"/>
        </pc:sldMkLst>
        <pc:spChg chg="mod">
          <ac:chgData name="Nina Duduchava" userId="S::nina.duduchava_gmail.com#ext#@worldbankgroup.onmicrosoft.com::d486096f-a643-4cbd-9a32-161cc2e25b44" providerId="AD" clId="Web-{7211179B-4A92-769A-6C50-84F15DCE6D20}" dt="2023-03-14T21:03:43.775" v="30" actId="20577"/>
          <ac:spMkLst>
            <pc:docMk/>
            <pc:sldMk cId="0" sldId="278"/>
            <ac:spMk id="395" creationId="{00000000-0000-0000-0000-000000000000}"/>
          </ac:spMkLst>
        </pc:spChg>
      </pc:sldChg>
      <pc:sldChg chg="modSp">
        <pc:chgData name="Nina Duduchava" userId="S::nina.duduchava_gmail.com#ext#@worldbankgroup.onmicrosoft.com::d486096f-a643-4cbd-9a32-161cc2e25b44" providerId="AD" clId="Web-{7211179B-4A92-769A-6C50-84F15DCE6D20}" dt="2023-03-14T21:04:24.370" v="39" actId="1076"/>
        <pc:sldMkLst>
          <pc:docMk/>
          <pc:sldMk cId="0" sldId="279"/>
        </pc:sldMkLst>
        <pc:spChg chg="mod">
          <ac:chgData name="Nina Duduchava" userId="S::nina.duduchava_gmail.com#ext#@worldbankgroup.onmicrosoft.com::d486096f-a643-4cbd-9a32-161cc2e25b44" providerId="AD" clId="Web-{7211179B-4A92-769A-6C50-84F15DCE6D20}" dt="2023-03-14T21:04:19.495" v="38" actId="20577"/>
          <ac:spMkLst>
            <pc:docMk/>
            <pc:sldMk cId="0" sldId="279"/>
            <ac:spMk id="402" creationId="{00000000-0000-0000-0000-000000000000}"/>
          </ac:spMkLst>
        </pc:spChg>
        <pc:picChg chg="mod">
          <ac:chgData name="Nina Duduchava" userId="S::nina.duduchava_gmail.com#ext#@worldbankgroup.onmicrosoft.com::d486096f-a643-4cbd-9a32-161cc2e25b44" providerId="AD" clId="Web-{7211179B-4A92-769A-6C50-84F15DCE6D20}" dt="2023-03-14T21:04:24.370" v="39" actId="1076"/>
          <ac:picMkLst>
            <pc:docMk/>
            <pc:sldMk cId="0" sldId="279"/>
            <ac:picMk id="404" creationId="{00000000-0000-0000-0000-000000000000}"/>
          </ac:picMkLst>
        </pc:picChg>
      </pc:sldChg>
      <pc:sldChg chg="modSp">
        <pc:chgData name="Nina Duduchava" userId="S::nina.duduchava_gmail.com#ext#@worldbankgroup.onmicrosoft.com::d486096f-a643-4cbd-9a32-161cc2e25b44" providerId="AD" clId="Web-{7211179B-4A92-769A-6C50-84F15DCE6D20}" dt="2023-03-14T21:05:06.419" v="41" actId="20577"/>
        <pc:sldMkLst>
          <pc:docMk/>
          <pc:sldMk cId="0" sldId="284"/>
        </pc:sldMkLst>
        <pc:spChg chg="mod">
          <ac:chgData name="Nina Duduchava" userId="S::nina.duduchava_gmail.com#ext#@worldbankgroup.onmicrosoft.com::d486096f-a643-4cbd-9a32-161cc2e25b44" providerId="AD" clId="Web-{7211179B-4A92-769A-6C50-84F15DCE6D20}" dt="2023-03-14T21:05:06.419" v="41" actId="20577"/>
          <ac:spMkLst>
            <pc:docMk/>
            <pc:sldMk cId="0" sldId="284"/>
            <ac:spMk id="439" creationId="{00000000-0000-0000-0000-000000000000}"/>
          </ac:spMkLst>
        </pc:spChg>
      </pc:sldChg>
      <pc:sldChg chg="modSp">
        <pc:chgData name="Nina Duduchava" userId="S::nina.duduchava_gmail.com#ext#@worldbankgroup.onmicrosoft.com::d486096f-a643-4cbd-9a32-161cc2e25b44" providerId="AD" clId="Web-{7211179B-4A92-769A-6C50-84F15DCE6D20}" dt="2023-03-14T21:05:57.218" v="44" actId="20577"/>
        <pc:sldMkLst>
          <pc:docMk/>
          <pc:sldMk cId="0" sldId="289"/>
        </pc:sldMkLst>
        <pc:spChg chg="mod">
          <ac:chgData name="Nina Duduchava" userId="S::nina.duduchava_gmail.com#ext#@worldbankgroup.onmicrosoft.com::d486096f-a643-4cbd-9a32-161cc2e25b44" providerId="AD" clId="Web-{7211179B-4A92-769A-6C50-84F15DCE6D20}" dt="2023-03-14T21:05:57.218" v="44" actId="20577"/>
          <ac:spMkLst>
            <pc:docMk/>
            <pc:sldMk cId="0" sldId="289"/>
            <ac:spMk id="472" creationId="{00000000-0000-0000-0000-000000000000}"/>
          </ac:spMkLst>
        </pc:spChg>
      </pc:sldChg>
      <pc:sldChg chg="modSp">
        <pc:chgData name="Nina Duduchava" userId="S::nina.duduchava_gmail.com#ext#@worldbankgroup.onmicrosoft.com::d486096f-a643-4cbd-9a32-161cc2e25b44" providerId="AD" clId="Web-{7211179B-4A92-769A-6C50-84F15DCE6D20}" dt="2023-03-14T21:06:39.751" v="48" actId="20577"/>
        <pc:sldMkLst>
          <pc:docMk/>
          <pc:sldMk cId="0" sldId="290"/>
        </pc:sldMkLst>
        <pc:spChg chg="mod">
          <ac:chgData name="Nina Duduchava" userId="S::nina.duduchava_gmail.com#ext#@worldbankgroup.onmicrosoft.com::d486096f-a643-4cbd-9a32-161cc2e25b44" providerId="AD" clId="Web-{7211179B-4A92-769A-6C50-84F15DCE6D20}" dt="2023-03-14T21:06:39.751" v="48" actId="20577"/>
          <ac:spMkLst>
            <pc:docMk/>
            <pc:sldMk cId="0" sldId="290"/>
            <ac:spMk id="478" creationId="{00000000-0000-0000-0000-000000000000}"/>
          </ac:spMkLst>
        </pc:spChg>
      </pc:sldChg>
      <pc:sldChg chg="modSp">
        <pc:chgData name="Nina Duduchava" userId="S::nina.duduchava_gmail.com#ext#@worldbankgroup.onmicrosoft.com::d486096f-a643-4cbd-9a32-161cc2e25b44" providerId="AD" clId="Web-{7211179B-4A92-769A-6C50-84F15DCE6D20}" dt="2023-03-14T19:41:26.772" v="4" actId="20577"/>
        <pc:sldMkLst>
          <pc:docMk/>
          <pc:sldMk cId="2275732044" sldId="293"/>
        </pc:sldMkLst>
        <pc:spChg chg="mod">
          <ac:chgData name="Nina Duduchava" userId="S::nina.duduchava_gmail.com#ext#@worldbankgroup.onmicrosoft.com::d486096f-a643-4cbd-9a32-161cc2e25b44" providerId="AD" clId="Web-{7211179B-4A92-769A-6C50-84F15DCE6D20}" dt="2023-03-14T19:41:26.772" v="4" actId="20577"/>
          <ac:spMkLst>
            <pc:docMk/>
            <pc:sldMk cId="2275732044" sldId="293"/>
            <ac:spMk id="22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lay.google.com/store/apps/details?id=org.devlive.app&amp;hl=ln&amp;gl=U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intosaijournal.org/engaging-with-civil-society-enables-high-quality-audits-in-critical-times-perspectives-from-the-u-s-gao/"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gao.gov/coronaviru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ntrolsocial.contraloria.gob.pe/auditoresjuveniles/#formulariov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fiscaltransparency.net/wp-content/uploads/2023/02/Guide-on-Advancing-Fiscal-Transparency-for-Development.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ecidim.org/featur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itizens.is/your-priorities-features-overvie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etrireykjavik.is/domain/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nsulproject.org/en/#contact"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decide.madrid.es/budget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14e8208d6a_0_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14e8208d6a_0_5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chemeClr val="dk1"/>
              </a:buClr>
              <a:buSzPts val="1800"/>
              <a:buFont typeface="Arial"/>
              <a:buNone/>
            </a:pPr>
            <a:r>
              <a:rPr lang="en-US" dirty="0">
                <a:latin typeface="Arial"/>
                <a:ea typeface="Arial"/>
                <a:cs typeface="Arial"/>
                <a:sym typeface="Arial"/>
              </a:rPr>
              <a:t>Over the years, numerous studies have demonstrated that budgetary openness can lead to several benefits:</a:t>
            </a:r>
            <a:endParaRPr dirty="0">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dirty="0">
                <a:latin typeface="Arial"/>
                <a:ea typeface="Arial"/>
                <a:cs typeface="Arial"/>
                <a:sym typeface="Arial"/>
              </a:rPr>
              <a:t>- higher tax collections: When governments are more inclusive and transparent, citizens have greater trust in them, and are more willing to pay their taxes, which can reduce enforcement costs and increase collections;</a:t>
            </a:r>
            <a:endParaRPr dirty="0">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dirty="0">
                <a:latin typeface="Arial"/>
                <a:ea typeface="Arial"/>
                <a:cs typeface="Arial"/>
                <a:sym typeface="Arial"/>
              </a:rPr>
              <a:t>- increased demand for sovereign debt and lower borrowing costs: The amount that lenders are willing to lend and to charge borrowers for doing so, largely depends on the risk associated with that lending. A lack of fiscal transparency creates uncertainty and increases risk perceptions. A lack of transparency also increases the cost of monitoring a country, and monitoring influences a country’s </a:t>
            </a:r>
            <a:r>
              <a:rPr lang="en-US" dirty="0" err="1">
                <a:latin typeface="Arial"/>
                <a:ea typeface="Arial"/>
                <a:cs typeface="Arial"/>
                <a:sym typeface="Arial"/>
              </a:rPr>
              <a:t>behaviour</a:t>
            </a:r>
            <a:r>
              <a:rPr lang="en-US" dirty="0">
                <a:latin typeface="Arial"/>
                <a:ea typeface="Arial"/>
                <a:cs typeface="Arial"/>
                <a:sym typeface="Arial"/>
              </a:rPr>
              <a:t>, which in turn affects its credit spreads;</a:t>
            </a:r>
            <a:endParaRPr dirty="0">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dirty="0">
                <a:latin typeface="Arial"/>
                <a:ea typeface="Arial"/>
                <a:cs typeface="Arial"/>
                <a:sym typeface="Arial"/>
              </a:rPr>
              <a:t>- Budget information disclosure can reduce misallocations and promote accountability by helping oversight institutions to hold governments to account, as well as by incentivizing citizens to monitor governments, and public officials to refrain from corrupt </a:t>
            </a:r>
            <a:r>
              <a:rPr lang="en-US" dirty="0" err="1">
                <a:latin typeface="Arial"/>
                <a:ea typeface="Arial"/>
                <a:cs typeface="Arial"/>
                <a:sym typeface="Arial"/>
              </a:rPr>
              <a:t>behaviour</a:t>
            </a:r>
            <a:r>
              <a:rPr lang="en-US" dirty="0">
                <a:latin typeface="Arial"/>
                <a:ea typeface="Arial"/>
                <a:cs typeface="Arial"/>
                <a:sym typeface="Arial"/>
              </a:rPr>
              <a:t>. When information regarding the performance of public institutions is made publicly available, media, interest groups, and concerned communities are likely to use this information to exert pressure on public authorities to respond, explain, justify and eventually correct themselves.</a:t>
            </a:r>
            <a:endParaRPr dirty="0">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dirty="0">
                <a:latin typeface="Arial"/>
                <a:ea typeface="Arial"/>
                <a:cs typeface="Arial"/>
                <a:sym typeface="Arial"/>
              </a:rPr>
              <a:t>- Improved budget credibility and development outcomes: Fiscal transparency reduces the government’s informational advantage making it more likely that it will implement and undertake its programs in line with its publicly released plans/projections as contained in its budgets, as it is aware that its progress is being monitored by the public. Fiscal transparency coupled with public participation can lead to improved development outcomes, as it empowers the public to not only understand the priorities that the government is pursuing but also to contribute to these choices, by providing the government with feedback. As such, government policies are more likely to be appropriately designed to meet the public’s needs and consequently to lead to enhanced developmental outcomes.</a:t>
            </a:r>
            <a:endParaRPr dirty="0"/>
          </a:p>
          <a:p>
            <a:pPr marL="0" marR="0" lvl="0" indent="0" algn="just" rtl="0">
              <a:lnSpc>
                <a:spcPct val="107000"/>
              </a:lnSpc>
              <a:spcBef>
                <a:spcPts val="0"/>
              </a:spcBef>
              <a:spcAft>
                <a:spcPts val="0"/>
              </a:spcAft>
              <a:buClr>
                <a:schemeClr val="dk1"/>
              </a:buClr>
              <a:buSzPts val="1200"/>
              <a:buFont typeface="Arial"/>
              <a:buNone/>
            </a:pPr>
            <a:endParaRPr dirty="0"/>
          </a:p>
        </p:txBody>
      </p:sp>
      <p:sp>
        <p:nvSpPr>
          <p:cNvPr id="262" name="Google Shape;262;g214e8208d6a_0_5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14e8208d6a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14e8208d6a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Advances in information and communications technologies have revolutionized the role played by information systems and digital tools in fiscal policies. If technology is used in a purposeful and results oriented manner, fiscal policy can be more efficient, transparent, equitable, and impactful; potentially improving lives the world over. Governments can get access to better data for evidence based policy making; and the public can potentially access the same information public officials have, directly from the source. This can form a virtuous cycle, as the benefits of fiscal transparency are seen, the pressures to improve the quality of information and as such the underlying systems increase. Digitalization allows for greater storage and tracking of information through electronic records, the linking of data registries between different parts of government, and enhanced capabilities to handle and analyze large data sets, in short periods of time. Many countries are already finding that with digitalization, it costs less to collect taxes, manage public finances, and deliver public services.</a:t>
            </a:r>
            <a:endParaRPr/>
          </a:p>
          <a:p>
            <a:pPr marL="0" lvl="0" indent="0" algn="l" rtl="0">
              <a:spcBef>
                <a:spcPts val="0"/>
              </a:spcBef>
              <a:spcAft>
                <a:spcPts val="0"/>
              </a:spcAft>
              <a:buNone/>
            </a:pPr>
            <a:endParaRPr/>
          </a:p>
          <a:p>
            <a:pPr marL="0" lvl="0" indent="0" algn="l" rtl="0">
              <a:spcBef>
                <a:spcPts val="0"/>
              </a:spcBef>
              <a:spcAft>
                <a:spcPts val="0"/>
              </a:spcAft>
              <a:buNone/>
            </a:pPr>
            <a:r>
              <a:rPr lang="en-US"/>
              <a:t>Governments can get access to better data for evidence based policy making; and the public can potentially access the same information public officials have, directly from the source. This can form a virtuous cycle, as the benefits of fiscal transparency are seen, the pressures to improve the quality of information and as such the underlying systems increase. Digitalization allows for greater storage and tracking of information through electronic records, the linking of data registries between different parts of government, and enhanced capabilities to handle and analyze large data sets, in short periods of time. Many countries are already finding that with digitalization, it costs less to collect taxes, manage public finances, and deliver public services.</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14e8208d6a_0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14e8208d6a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Governments can use digital tools to disseminate more information, internally and externally, in different formats via fiscal transparency portals and social media. More recently, national and local governments are starting to leverage on digital tools to proactively engage citizens in public decision-making: through digital citizen assemblies, public consultations, collaborative legislation, goals tracking, and participatory budgeting, social audits and accountability.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163863c484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163863c484_2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There are different purposes for public participation across the 4 stages of the fiscal policy cycle, with distinct tools that can be used to design, plan, and implement appropriate participation mechanisms. </a:t>
            </a:r>
            <a:endParaRPr>
              <a:solidFill>
                <a:schemeClr val="dk1"/>
              </a:solidFill>
            </a:endParaRPr>
          </a:p>
          <a:p>
            <a:pPr marL="0" lvl="0" indent="0" algn="l" rtl="0">
              <a:spcBef>
                <a:spcPts val="0"/>
              </a:spcBef>
              <a:spcAft>
                <a:spcPts val="0"/>
              </a:spcAft>
              <a:buSzPts val="1400"/>
              <a:buNone/>
            </a:pPr>
            <a:endParaRPr/>
          </a:p>
        </p:txBody>
      </p:sp>
      <p:sp>
        <p:nvSpPr>
          <p:cNvPr id="284" name="Google Shape;284;g2163863c484_2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14e8208d6a_0_8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14e8208d6a_0_8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214e8208d6a_0_8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14e8208d6a_0_10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14e8208d6a_0_10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In th</a:t>
            </a:r>
            <a:r>
              <a:rPr lang="en-US">
                <a:latin typeface="Calibri"/>
                <a:ea typeface="Calibri"/>
                <a:cs typeface="Calibri"/>
                <a:sym typeface="Calibri"/>
              </a:rPr>
              <a:t>e budget formulation phas</a:t>
            </a:r>
            <a:r>
              <a:rPr lang="en-US" b="0" i="0" u="none" strike="noStrike">
                <a:solidFill>
                  <a:srgbClr val="000000"/>
                </a:solidFill>
                <a:latin typeface="Calibri"/>
                <a:ea typeface="Calibri"/>
                <a:cs typeface="Calibri"/>
                <a:sym typeface="Calibri"/>
              </a:rPr>
              <a:t>e, engaging diverse actors enables the government to draw on the wide range of information and perspectives, such that civil society feedback can be integrated into the blueprint of financial management for </a:t>
            </a:r>
            <a:r>
              <a:rPr lang="en-US">
                <a:latin typeface="Calibri"/>
                <a:ea typeface="Calibri"/>
                <a:cs typeface="Calibri"/>
                <a:sym typeface="Calibri"/>
              </a:rPr>
              <a:t>a certain budget period.</a:t>
            </a:r>
            <a:endParaRPr b="0"/>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This is impactful in terms of:</a:t>
            </a:r>
            <a:endParaRPr b="0"/>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Getting a common understanding of issues;</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Ensuring that budget policy priorities match the public interest;</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Garnering support for their implementation; and</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Building trust.</a:t>
            </a:r>
            <a:endParaRPr/>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The executive, being the lead player during this phase, often invites non-state actors, including civil society and the private sector, to engage in various forums. </a:t>
            </a:r>
            <a:endParaRPr b="0"/>
          </a:p>
          <a:p>
            <a:pPr marL="0" lvl="0" indent="0" algn="l" rtl="0">
              <a:lnSpc>
                <a:spcPct val="100000"/>
              </a:lnSpc>
              <a:spcBef>
                <a:spcPts val="0"/>
              </a:spcBef>
              <a:spcAft>
                <a:spcPts val="0"/>
              </a:spcAft>
              <a:buSzPts val="1400"/>
              <a:buNone/>
            </a:pPr>
            <a:br>
              <a:rPr lang="en-US"/>
            </a:br>
            <a:endParaRPr/>
          </a:p>
        </p:txBody>
      </p:sp>
      <p:sp>
        <p:nvSpPr>
          <p:cNvPr id="298" name="Google Shape;298;g214e8208d6a_0_10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14e8208d6a_0_1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14e8208d6a_0_1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Fiscal Openness Accelerator Project of GIFT, Ministries of Finance in pilot countries have all initiated public participation mechanisms that either developed new digital tools or leveraged on existing platforms.</a:t>
            </a:r>
            <a:endParaRPr/>
          </a:p>
        </p:txBody>
      </p:sp>
      <p:sp>
        <p:nvSpPr>
          <p:cNvPr id="306" name="Google Shape;306;g214e8208d6a_0_1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63863c48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2163863c48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14e8208d6a_0_1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Benin has developed Bousprob mobile application, an alert and monitoring tool available freely on the Google Playstore that features a library of budget information,  informs citizens on opportunities to engage in the budget process and provides a platform to collect their feedback.</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26" name="Google Shape;326;g214e8208d6a_0_1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14e8208d6a_0_1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South Africa's pre-budget consultations:</a:t>
            </a:r>
            <a:endParaRPr/>
          </a:p>
          <a:p>
            <a:pPr marL="0" lvl="0" indent="0" algn="l" rtl="0">
              <a:lnSpc>
                <a:spcPct val="100000"/>
              </a:lnSpc>
              <a:spcBef>
                <a:spcPts val="0"/>
              </a:spcBef>
              <a:spcAft>
                <a:spcPts val="0"/>
              </a:spcAft>
              <a:buClr>
                <a:schemeClr val="dk1"/>
              </a:buClr>
              <a:buSzPts val="1100"/>
              <a:buFont typeface="Arial"/>
              <a:buNone/>
            </a:pPr>
            <a:r>
              <a:rPr lang="en-US"/>
              <a:t>Year 1: public consultation event that provided a venue for presentation and dialogue on CSO recommendations on budget prioritization and how to deal with challenges of long-term fiscal sustainability.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Year 2: public call for written submissions on a broad range of themes (e.g. fiscal policy, budget reforms, sectoral issues) which will be analyzed by Treasury functional groups and shared with Medium-Term Expenditure Committee (MTEC).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Combined with offline and traditional The South African National Treasury made use of social media platforms and online meeting platforms in the promotion and conduct of the pre-budget consultations. After the consultations, a copy of all submitted recommendations and updates were posted online via the Vulekamali portal, a government and civil society supported online platform.</a:t>
            </a:r>
            <a:endParaRPr/>
          </a:p>
        </p:txBody>
      </p:sp>
      <p:sp>
        <p:nvSpPr>
          <p:cNvPr id="334" name="Google Shape;334;g214e8208d6a_0_1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4e8208d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14e8208d6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a:t>Established in 2011, GIFT is a global network that facilitates dialogue between governments, civil society organizations, international financial institutions and other stakeholders to find and share solutions to challenges in fiscal transparency and inclusive participation in fiscal policies.</a:t>
            </a:r>
            <a:endParaRPr/>
          </a:p>
          <a:p>
            <a:pPr marL="0" marR="0" lvl="0" indent="0" algn="l" rtl="0">
              <a:lnSpc>
                <a:spcPct val="100000"/>
              </a:lnSpc>
              <a:spcBef>
                <a:spcPts val="0"/>
              </a:spcBef>
              <a:spcAft>
                <a:spcPts val="0"/>
              </a:spcAft>
              <a:buClr>
                <a:schemeClr val="dk1"/>
              </a:buClr>
              <a:buSzPts val="1200"/>
              <a:buFont typeface="Calibri"/>
              <a:buNone/>
            </a:pPr>
            <a:endParaRPr sz="1200" b="0"/>
          </a:p>
          <a:p>
            <a:pPr marL="0" lvl="0" indent="0" algn="l" rtl="0">
              <a:spcBef>
                <a:spcPts val="0"/>
              </a:spcBef>
              <a:spcAft>
                <a:spcPts val="0"/>
              </a:spcAft>
              <a:buNone/>
            </a:pPr>
            <a:endParaRPr/>
          </a:p>
        </p:txBody>
      </p:sp>
      <p:sp>
        <p:nvSpPr>
          <p:cNvPr id="198" name="Google Shape;198;g214e8208d6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14e8208d6a_0_1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Nigeria implemented a national consultation event in hybrid format. The Minister of Finance, Budget and National Planning, presented the draft 2023-25 Medium Term Fiscal Framework for citizen inputs.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During the event, members of the public were also able to ask questions in-person and virtually. Responses to citizen inputs were provided by the Minister of Finance herself, the Minister of State, Budget and National Planning; and the Director General of the Budget Office.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42" name="Google Shape;342;g214e8208d6a_0_1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14e8208d6a_0_10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14e8208d6a_0_10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During the legislative approval phase, the main purposes for public participation are to provide legislators with non-partisan budget analysis and various viewpoints. This is achieved mainly through Finance and Public Account </a:t>
            </a:r>
            <a:r>
              <a:rPr lang="en-US">
                <a:solidFill>
                  <a:srgbClr val="000000"/>
                </a:solidFill>
              </a:rPr>
              <a:t>C</a:t>
            </a:r>
            <a:r>
              <a:rPr lang="en-US" sz="1200" b="0" i="0" u="none" strike="noStrike">
                <a:solidFill>
                  <a:srgbClr val="000000"/>
                </a:solidFill>
              </a:rPr>
              <a:t>ommittee hearings and other mechanisms available to gather public inputs. </a:t>
            </a:r>
            <a:endParaRPr sz="1200" b="0" i="0" u="none" strike="noStrike">
              <a:solidFill>
                <a:srgbClr val="000000"/>
              </a:solidFill>
            </a:endParaRPr>
          </a:p>
          <a:p>
            <a:pPr marL="0" lvl="0" indent="0" algn="l" rtl="0">
              <a:lnSpc>
                <a:spcPct val="100000"/>
              </a:lnSpc>
              <a:spcBef>
                <a:spcPts val="0"/>
              </a:spcBef>
              <a:spcAft>
                <a:spcPts val="0"/>
              </a:spcAft>
              <a:buClr>
                <a:srgbClr val="000000"/>
              </a:buClr>
              <a:buSzPts val="1200"/>
              <a:buFont typeface="Calibri"/>
              <a:buNone/>
            </a:pPr>
            <a:endParaRPr sz="1200"/>
          </a:p>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Expert groups such as think tanks, civil society organizations that specialize in the budget, and academia may provide valuable analyses. The legislature can, for instance, use this analyses to alter budget priorities, shift allocations, or increase executive accountability. </a:t>
            </a:r>
            <a:endParaRPr sz="1200" b="0"/>
          </a:p>
          <a:p>
            <a:pPr marL="0" lvl="0" indent="0" algn="l" rtl="0">
              <a:lnSpc>
                <a:spcPct val="100000"/>
              </a:lnSpc>
              <a:spcBef>
                <a:spcPts val="0"/>
              </a:spcBef>
              <a:spcAft>
                <a:spcPts val="0"/>
              </a:spcAft>
              <a:buSzPts val="1400"/>
              <a:buNone/>
            </a:pPr>
            <a:endParaRPr/>
          </a:p>
        </p:txBody>
      </p:sp>
      <p:sp>
        <p:nvSpPr>
          <p:cNvPr id="351" name="Google Shape;351;g214e8208d6a_0_10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14e8208d6a_0_10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14e8208d6a_0_10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In </a:t>
            </a:r>
            <a:r>
              <a:rPr lang="en-US" sz="1200"/>
              <a:t>Canada</a:t>
            </a:r>
            <a:r>
              <a:rPr lang="en-US" sz="1200" b="0" i="0" u="none" strike="noStrike">
                <a:solidFill>
                  <a:srgbClr val="000000"/>
                </a:solidFill>
              </a:rPr>
              <a:t>, legislative committee meetings on the proposed budget are open for anyone to attend and also allows members of the public to testify. </a:t>
            </a:r>
            <a:r>
              <a:rPr lang="en-US" sz="1200"/>
              <a:t>Witnesses can testify in person or online during the public hearings of the Committee, held in multiple cities on occasion, or can submit briefs online. Witness testimony is recorded and is published on the website of the Committee. The summary of written submissions is also published. The consultation process is open for a reasonably long period of time (the online process is open for 60 days, while in-person consultations for a two-week or longer period, though in 2016 the consultations took place in a reduced four-day timeframe). Based on the pre-budget consultations, the Committee forms its recommendations, which are publicly available on the website of the Committee so the public can check how the Committee has considered public feedback. </a:t>
            </a:r>
            <a:endParaRPr sz="1200" b="0"/>
          </a:p>
        </p:txBody>
      </p:sp>
      <p:sp>
        <p:nvSpPr>
          <p:cNvPr id="360" name="Google Shape;360;g214e8208d6a_0_10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14e8208d6a_0_10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14e8208d6a_0_10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SzPts val="1400"/>
              <a:buNone/>
            </a:pPr>
            <a:r>
              <a:rPr lang="en-US">
                <a:latin typeface="Arial"/>
                <a:ea typeface="Arial"/>
                <a:cs typeface="Arial"/>
                <a:sym typeface="Arial"/>
              </a:rPr>
              <a:t>A variety of mechanisms can be used to oversee government’s implementation of fiscal policy. Key players include government at different levels, legislature, CSOs, the media, community groups, the private sector, academia, and the general public.  Governments can consult and collaborate with these actors to ensure that the budget is executed as intended for public service delivery. Civil society actors can also take proactive initiatives to hold government or elected officials accountable by following budget and expenditure data, that is, by following the money.</a:t>
            </a:r>
            <a:endParaRPr>
              <a:latin typeface="Calibri"/>
              <a:ea typeface="Calibri"/>
              <a:cs typeface="Calibri"/>
              <a:sym typeface="Calibri"/>
            </a:endParaRPr>
          </a:p>
        </p:txBody>
      </p:sp>
      <p:sp>
        <p:nvSpPr>
          <p:cNvPr id="369" name="Google Shape;369;g214e8208d6a_0_10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14e8208d6a_0_10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14e8208d6a_0_10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SzPts val="1400"/>
              <a:buNone/>
            </a:pPr>
            <a:r>
              <a:rPr lang="en-US">
                <a:latin typeface="Roboto"/>
                <a:ea typeface="Roboto"/>
                <a:cs typeface="Roboto"/>
                <a:sym typeface="Roboto"/>
              </a:rPr>
              <a:t>In the Philippines there is a mobile android application called  </a:t>
            </a:r>
            <a:r>
              <a:rPr lang="en-US" u="sng">
                <a:solidFill>
                  <a:srgbClr val="0563C1"/>
                </a:solidFill>
                <a:latin typeface="Roboto"/>
                <a:ea typeface="Roboto"/>
                <a:cs typeface="Roboto"/>
                <a:sym typeface="Roboto"/>
                <a:hlinkClick r:id="rId3">
                  <a:extLst>
                    <a:ext uri="{A12FA001-AC4F-418D-AE19-62706E023703}">
                      <ahyp:hlinkClr xmlns:ahyp="http://schemas.microsoft.com/office/drawing/2018/hyperlinkcolor" val="tx"/>
                    </a:ext>
                  </a:extLst>
                </a:hlinkClick>
              </a:rPr>
              <a:t>DevLIVE</a:t>
            </a:r>
            <a:r>
              <a:rPr lang="en-US">
                <a:latin typeface="Roboto"/>
                <a:ea typeface="Roboto"/>
                <a:cs typeface="Roboto"/>
                <a:sym typeface="Roboto"/>
              </a:rPr>
              <a:t>  that was designed to gather citizens’ satisfaction feedback on the quality and implementation progress of government’s local infrastructure projects. Administered by the Department of the Interior and Local Government, it currently hosts budget execution and project implementation data of  PHP 31.1 billion (USD 565 million) worth of locally implemented projects. It specifically collects user feedback on the following performance indicators: visibility, functionality, quality, accessibility, timeliness, relevance, and operations. From its pilot rollout in 2019, the government received 4,868 different feedback covering 1,029 projects in 264 pilot local government units, with a satisfaction rate of 95% on the progress of projects monitored.</a:t>
            </a:r>
            <a:endParaRPr>
              <a:latin typeface="Roboto"/>
              <a:ea typeface="Roboto"/>
              <a:cs typeface="Roboto"/>
              <a:sym typeface="Roboto"/>
            </a:endParaRPr>
          </a:p>
        </p:txBody>
      </p:sp>
      <p:sp>
        <p:nvSpPr>
          <p:cNvPr id="381" name="Google Shape;381;g214e8208d6a_0_10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14e8208d6a_0_10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14e8208d6a_0_10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a:solidFill>
                  <a:srgbClr val="000000"/>
                </a:solidFill>
              </a:rPr>
              <a:t>In the final audit and oversight phase, public participation opportunities should be created by oversight institutions. The supreme audit institution should inform the public about its audit findings and recommendations as well as create spaces for the public to assist it in the monitoring and audit of public spending, outputs, and outcomes. For instance, it should hold consultations to receive proposals on entities and programs to be audited, and to garner focused contributions on particular areas, such as civil society collaborations on social audits.</a:t>
            </a:r>
            <a:endParaRPr/>
          </a:p>
          <a:p>
            <a:pPr marL="0" lvl="0" indent="0" algn="l" rtl="0">
              <a:lnSpc>
                <a:spcPct val="100000"/>
              </a:lnSpc>
              <a:spcBef>
                <a:spcPts val="0"/>
              </a:spcBef>
              <a:spcAft>
                <a:spcPts val="0"/>
              </a:spcAft>
              <a:buSzPts val="1400"/>
              <a:buNone/>
            </a:pPr>
            <a:endParaRPr/>
          </a:p>
        </p:txBody>
      </p:sp>
      <p:sp>
        <p:nvSpPr>
          <p:cNvPr id="392" name="Google Shape;392;g214e8208d6a_0_10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4e8208d6a_0_1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214e8208d6a_0_1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chemeClr val="dk1"/>
              </a:buClr>
              <a:buSzPts val="1100"/>
              <a:buFont typeface="Arial"/>
              <a:buNone/>
            </a:pPr>
            <a:r>
              <a:rPr lang="en-US"/>
              <a:t>The Budget Monitor of the State Audit Office of Georgia is one of the three recipients of the 2017 GIFT Public Participation in Fiscal Policy and Budget Making Award.</a:t>
            </a:r>
            <a:endParaRPr/>
          </a:p>
          <a:p>
            <a:pPr marL="0" marR="0" lvl="0" indent="0" algn="just" rtl="0">
              <a:lnSpc>
                <a:spcPct val="107000"/>
              </a:lnSpc>
              <a:spcBef>
                <a:spcPts val="0"/>
              </a:spcBef>
              <a:spcAft>
                <a:spcPts val="0"/>
              </a:spcAft>
              <a:buClr>
                <a:schemeClr val="dk1"/>
              </a:buClr>
              <a:buSzPts val="1100"/>
              <a:buFont typeface="Arial"/>
              <a:buNone/>
            </a:pPr>
            <a:endParaRPr/>
          </a:p>
          <a:p>
            <a:pPr marL="0" marR="0" lvl="0" indent="0" algn="just" rtl="0">
              <a:lnSpc>
                <a:spcPct val="107000"/>
              </a:lnSpc>
              <a:spcBef>
                <a:spcPts val="0"/>
              </a:spcBef>
              <a:spcAft>
                <a:spcPts val="0"/>
              </a:spcAft>
              <a:buClr>
                <a:schemeClr val="dk1"/>
              </a:buClr>
              <a:buSzPts val="1100"/>
              <a:buFont typeface="Arial"/>
              <a:buNone/>
            </a:pPr>
            <a:r>
              <a:rPr lang="en-US"/>
              <a:t>The web-platform enables citizens to filter, choose, compare, sort and export consolidated information about the state and municipal budgets (administrative costs, public debt, state purchases, budget deficit, capital projects, reserve funds, etc.), audit findings and corresponding recommendations in easy-to-interpret way.</a:t>
            </a:r>
            <a:endParaRPr/>
          </a:p>
          <a:p>
            <a:pPr marL="0" marR="0" lvl="0" indent="0" algn="just" rtl="0">
              <a:lnSpc>
                <a:spcPct val="107000"/>
              </a:lnSpc>
              <a:spcBef>
                <a:spcPts val="0"/>
              </a:spcBef>
              <a:spcAft>
                <a:spcPts val="0"/>
              </a:spcAft>
              <a:buClr>
                <a:schemeClr val="dk1"/>
              </a:buClr>
              <a:buSzPts val="1100"/>
              <a:buFont typeface="Arial"/>
              <a:buNone/>
            </a:pPr>
            <a:endParaRPr/>
          </a:p>
          <a:p>
            <a:pPr marL="0" marR="0" lvl="0" indent="0" algn="just" rtl="0">
              <a:lnSpc>
                <a:spcPct val="107000"/>
              </a:lnSpc>
              <a:spcBef>
                <a:spcPts val="0"/>
              </a:spcBef>
              <a:spcAft>
                <a:spcPts val="0"/>
              </a:spcAft>
              <a:buClr>
                <a:schemeClr val="dk1"/>
              </a:buClr>
              <a:buSzPts val="1100"/>
              <a:buFont typeface="Arial"/>
              <a:buNone/>
            </a:pPr>
            <a:r>
              <a:rPr lang="en-US"/>
              <a:t>It also enables citizens to engage constructively throughout the audit cycle. Through the Budget Monitor platform, citizens can send audit requests, suggestions, proposals, and inform SAOG about the deficiencies in the PFM system, contribute to the reduction of corruption risks and suggest the priority spheres for future audit(s). The possibility of two-way communication provided by this platform encourages citizens to participate in the monitoring process of public administration that should ultimately contribute to the improvement of good governance.</a:t>
            </a:r>
            <a:endParaRPr/>
          </a:p>
        </p:txBody>
      </p:sp>
      <p:sp>
        <p:nvSpPr>
          <p:cNvPr id="400" name="Google Shape;400;g214e8208d6a_0_1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163863c484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163863c484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100"/>
              <a:buNone/>
            </a:pPr>
            <a:r>
              <a:rPr lang="en-US"/>
              <a:t>FraudNET is GAO's hotline for the public to anonymously report government fraud, waste, abuse, or mismanagement of federal funds through offline and online means. In fiscal year 2022, GAO received 607 complaints on Fraudnet specifically on COVID-19 emergency funding. Related to this, the GAO also publish all non-classified reports, as well as the database of open recommendations on their public website. </a:t>
            </a:r>
            <a:endParaRPr/>
          </a:p>
          <a:p>
            <a:pPr marL="0" marR="0" lvl="0" indent="0" algn="just" rtl="0">
              <a:lnSpc>
                <a:spcPct val="100000"/>
              </a:lnSpc>
              <a:spcBef>
                <a:spcPts val="1000"/>
              </a:spcBef>
              <a:spcAft>
                <a:spcPts val="0"/>
              </a:spcAft>
              <a:buSzPts val="1100"/>
              <a:buNone/>
            </a:pPr>
            <a:r>
              <a:rPr lang="en-US"/>
              <a:t>Sources:</a:t>
            </a:r>
            <a:endParaRPr/>
          </a:p>
          <a:p>
            <a:pPr marL="0" marR="0" lvl="0" indent="0" algn="just" rtl="0">
              <a:lnSpc>
                <a:spcPct val="100000"/>
              </a:lnSpc>
              <a:spcBef>
                <a:spcPts val="1000"/>
              </a:spcBef>
              <a:spcAft>
                <a:spcPts val="0"/>
              </a:spcAft>
              <a:buSzPts val="1100"/>
              <a:buNone/>
            </a:pPr>
            <a:r>
              <a:rPr lang="en-US" u="sng">
                <a:solidFill>
                  <a:schemeClr val="hlink"/>
                </a:solidFill>
                <a:hlinkClick r:id="rId3"/>
              </a:rPr>
              <a:t>https://intosaijournal.org/engaging-with-civil-society-enables-high-quality-audits-in-critical-times-perspectives-from-the-u-s-gao/</a:t>
            </a:r>
            <a:endParaRPr/>
          </a:p>
          <a:p>
            <a:pPr marL="0" marR="0" lvl="0" indent="0" algn="just" rtl="0">
              <a:lnSpc>
                <a:spcPct val="100000"/>
              </a:lnSpc>
              <a:spcBef>
                <a:spcPts val="1000"/>
              </a:spcBef>
              <a:spcAft>
                <a:spcPts val="0"/>
              </a:spcAft>
              <a:buClr>
                <a:schemeClr val="dk1"/>
              </a:buClr>
              <a:buSzPts val="1100"/>
              <a:buFont typeface="Arial"/>
              <a:buNone/>
            </a:pPr>
            <a:r>
              <a:rPr lang="en-US" u="sng">
                <a:solidFill>
                  <a:schemeClr val="hlink"/>
                </a:solidFill>
                <a:hlinkClick r:id="rId4"/>
              </a:rPr>
              <a:t>https://www.gao.gov/coronavirus</a:t>
            </a:r>
            <a:r>
              <a:rPr lang="en-US"/>
              <a:t> </a:t>
            </a:r>
            <a:endParaRPr/>
          </a:p>
          <a:p>
            <a:pPr marL="0" marR="0" lvl="0" indent="0" algn="just" rtl="0">
              <a:lnSpc>
                <a:spcPct val="100000"/>
              </a:lnSpc>
              <a:spcBef>
                <a:spcPts val="1000"/>
              </a:spcBef>
              <a:spcAft>
                <a:spcPts val="1000"/>
              </a:spcAft>
              <a:buSzPts val="1100"/>
              <a:buNone/>
            </a:pPr>
            <a:endParaRPr/>
          </a:p>
        </p:txBody>
      </p:sp>
      <p:sp>
        <p:nvSpPr>
          <p:cNvPr id="408" name="Google Shape;408;g2163863c484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163863c484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163863c484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Peru, the SAI set up Virtual School Oversight (</a:t>
            </a:r>
            <a:r>
              <a:rPr lang="en-US" dirty="0" err="1"/>
              <a:t>Veeduría</a:t>
            </a:r>
            <a:r>
              <a:rPr lang="en-US" dirty="0"/>
              <a:t> Escolar Virtual) mechanisms to monitor the implementation of specific COVID response policies in the education sector, such as delivery of school materials and distance education equipment.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of October 2022, Peru’s Office of the Comptroller General reports that over 330,000 oversight activities were, with the involvement of over 5000 schools, 6100 teachers, 242,000 youth auditors, and 214 thousand participating parents.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Aside from the Virtual School Oversight initiative, Peru's SAI places emphasis on citizen participation as a strategy to strengthen accountability and transparency in all stages of the government’s control cycle. Their Citizen Monitors program are aimed at Peruvian citizens, over 18 years of age, who wish to participate in citizen oversight in person and/or online. The public are informed about audits that have been conducted and invited to provide feedback about alleged illegal irregularities in a Public Hearings Program. In addition, a Youth Auditors Program, seeks to contribute to the consolidation of a culture of integrity in the citizenry, encouraging high school students to learn to exercise social control in order to ensure the proper functioning of public services.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Source:</a:t>
            </a:r>
            <a:endParaRPr dirty="0"/>
          </a:p>
          <a:p>
            <a:pPr marL="457200" lvl="0" indent="-298450" algn="l" rtl="0">
              <a:spcBef>
                <a:spcPts val="0"/>
              </a:spcBef>
              <a:spcAft>
                <a:spcPts val="0"/>
              </a:spcAft>
              <a:buSzPts val="1100"/>
              <a:buChar char="●"/>
            </a:pPr>
            <a:r>
              <a:rPr lang="en-US" u="sng" dirty="0">
                <a:solidFill>
                  <a:schemeClr val="hlink"/>
                </a:solidFill>
                <a:hlinkClick r:id="rId3"/>
              </a:rPr>
              <a:t>https://controlsocial.contraloria.gob.pe/auditoresjuveniles/#formulariove</a:t>
            </a:r>
            <a:r>
              <a:rPr lang="en-US" dirty="0"/>
              <a:t> </a:t>
            </a:r>
            <a:endParaRPr dirty="0"/>
          </a:p>
          <a:p>
            <a:pPr marL="457200" lvl="0" indent="-298450" algn="l" rtl="0">
              <a:spcBef>
                <a:spcPts val="0"/>
              </a:spcBef>
              <a:spcAft>
                <a:spcPts val="0"/>
              </a:spcAft>
              <a:buSzPts val="1100"/>
              <a:buChar char="●"/>
            </a:pPr>
            <a:r>
              <a:rPr lang="en-US" u="sng" dirty="0">
                <a:solidFill>
                  <a:schemeClr val="hlink"/>
                </a:solidFill>
                <a:hlinkClick r:id="rId4"/>
              </a:rPr>
              <a:t>https://fiscaltransparency.net/wp-content/uploads/2023/02/Guide-on-Advancing-Fiscal-Transparency-for-Development.pdf</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14e8208d6a_0_1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214e8208d6a_0_1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214e8208d6a_0_1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7cb864104_0_5: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217cb86410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9757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4e8208d6a_0_1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4e8208d6a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February 2023, People Powered published its 2022 Digital Participation Platforms (DDP) Ratings, a report that evaluated 32 existing digital participation platforms, based on a review by a committee of civic tech experts and includes platform user input from over 400 users. </a:t>
            </a:r>
            <a:r>
              <a:rPr lang="en-US">
                <a:solidFill>
                  <a:schemeClr val="dk1"/>
                </a:solidFill>
              </a:rPr>
              <a:t>The ratings are based on six criteria: cost, capacity requirements, features, accessibility, ethics/transparency, and track record/reliability. The ratings can be useful in selecting existing </a:t>
            </a:r>
            <a:r>
              <a:rPr lang="en-US"/>
              <a:t>platforms  that can be considered for adoption or customization by different government or non-government stakeholders that plans to implement digital budget participation initiatives. From these tools, we feature three digital toolboxes with modules that can be used to promote public participation across the budget cycle.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14e8208d6a_0_1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14e8208d6a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Decidim allows the creation, activation/deactivation, and management of various participatory processes. These are distinguished from other spaces by being structured in different phases within which all of the components can be incorporated. Examples of participatory processes it supports are: an election process, participatory budgeting, a strategic planning process, the collaborative writing of a regulation or norm, the project design or the production of a public policy plan.</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https://decidim.org/features/</a:t>
            </a:r>
            <a:r>
              <a:rPr lang="en-US"/>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14e8208d6a_0_1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14e8208d6a_0_13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In Barcelona, they proactively use Decidim as their online platform to facilitate their participatory budget initiative for FY 2022, which began on February 3, 2020 and with public voting that ended on June 2021. The project dedicated 30 million euros from the municipal budget for 76 projects which got the most votes from residents of Barcelona.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Decidim Barcelona website features the process, scope, constraints, timelines of their participatory budgeting initiative, including: an overview of participatory budgeting, FAQs page, copy of the policy approved by the City Council that institutionalized the initiative, and how 30 million euro budget was also divided for each district. In terms of closing the feedback loop and publishing results, the portal facilitated online voting and exchanges on proposed initiatives. Then, the voting results are also published, even for those projects that did not make the cut. The website also features functionalities for anyone to access information and participate in the monitoring of the selected projects together with designated district monitoring commissions composed of govt and representatives from the chosen projects.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45" name="Google Shape;445;g214e8208d6a_0_1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14e8208d6a_0_1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14e8208d6a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Your Priorities is an open source online idea generation, deliberation &amp; decision-making social networking platform connecting governments and citizens since 2008 in thousands of projects</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https://citizens.is/your-priorities-features-overview/</a:t>
            </a:r>
            <a:r>
              <a:rPr lang="en-US"/>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14e8208d6a_0_1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14e8208d6a_0_1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Your Priorities was used by the City of Reykjavik in Iceland as its main consultation platform to solicit feedback from its residents on projects and initiatives that they wish to be prioritized by the local government.</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https://betrireykjavik.is/domain/1</a:t>
            </a:r>
            <a:r>
              <a:rPr lang="en-US"/>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14e8208d6a_0_1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14e8208d6a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Consul is another free software for citizen participation. Processes that can be facilitated through this platform include the following: </a:t>
            </a:r>
            <a:endParaRPr/>
          </a:p>
          <a:p>
            <a:pPr marL="0" lvl="0" indent="0" algn="l" rtl="0">
              <a:spcBef>
                <a:spcPts val="0"/>
              </a:spcBef>
              <a:spcAft>
                <a:spcPts val="0"/>
              </a:spcAft>
              <a:buClr>
                <a:schemeClr val="dk1"/>
              </a:buClr>
              <a:buSzPts val="1100"/>
              <a:buFont typeface="Arial"/>
              <a:buNone/>
            </a:pPr>
            <a:endParaRPr/>
          </a:p>
          <a:p>
            <a:pPr marL="457200" lvl="0" indent="-298450" algn="l" rtl="0">
              <a:spcBef>
                <a:spcPts val="0"/>
              </a:spcBef>
              <a:spcAft>
                <a:spcPts val="0"/>
              </a:spcAft>
              <a:buSzPts val="1100"/>
              <a:buChar char="●"/>
            </a:pPr>
            <a:r>
              <a:rPr lang="en-US"/>
              <a:t>Debates-Anyone can open threads on any subject, creating separate spaces where people can discuss the proposed topic. Debates are valued by everybody, to highlight the most important issues.</a:t>
            </a:r>
            <a:endParaRPr/>
          </a:p>
          <a:p>
            <a:pPr marL="457200" lvl="0" indent="-298450" algn="l" rtl="0">
              <a:spcBef>
                <a:spcPts val="0"/>
              </a:spcBef>
              <a:spcAft>
                <a:spcPts val="0"/>
              </a:spcAft>
              <a:buSzPts val="1100"/>
              <a:buChar char="●"/>
            </a:pPr>
            <a:r>
              <a:rPr lang="en-US"/>
              <a:t>Proposals -A space for everyone to create a citizens' proposal and seek supports. Proposals which reach to enough supports will be voted and so, together we can decide the issues that matter to us.</a:t>
            </a:r>
            <a:endParaRPr/>
          </a:p>
          <a:p>
            <a:pPr marL="457200" lvl="0" indent="-298450" algn="l" rtl="0">
              <a:spcBef>
                <a:spcPts val="0"/>
              </a:spcBef>
              <a:spcAft>
                <a:spcPts val="0"/>
              </a:spcAft>
              <a:buSzPts val="1100"/>
              <a:buChar char="●"/>
            </a:pPr>
            <a:r>
              <a:rPr lang="en-US"/>
              <a:t>Participatory budgeting-Participatory budgets allow citizens to propose and decide directly how to spend part of the budget, with monitoring and rigorous evaluation of proposals by the institution. Maximum effectiveness and control with satisfaction for everyone.</a:t>
            </a:r>
            <a:endParaRPr/>
          </a:p>
          <a:p>
            <a:pPr marL="457200" lvl="0" indent="-298450" algn="l" rtl="0">
              <a:spcBef>
                <a:spcPts val="0"/>
              </a:spcBef>
              <a:spcAft>
                <a:spcPts val="0"/>
              </a:spcAft>
              <a:buSzPts val="1100"/>
              <a:buChar char="●"/>
            </a:pPr>
            <a:r>
              <a:rPr lang="en-US"/>
              <a:t>Voting-Secure voting system for citizen proposals and enquiries from the institution. Everyone can decide easily on the most important issues from their phones.</a:t>
            </a:r>
            <a:endParaRPr/>
          </a:p>
          <a:p>
            <a:pPr marL="457200" lvl="0" indent="-298450" algn="l" rtl="0">
              <a:spcBef>
                <a:spcPts val="0"/>
              </a:spcBef>
              <a:spcAft>
                <a:spcPts val="0"/>
              </a:spcAft>
              <a:buSzPts val="1100"/>
              <a:buChar char="●"/>
            </a:pPr>
            <a:r>
              <a:rPr lang="en-US"/>
              <a:t>Consultation on Legislation-Any legislative text can be shared with the public to receive comments on any particular part of it. The comments are associated with the discussed parts using a color code, which allows an easy visualization of improvable parts. It also enables the creation of related debates previous to the text drafting, for better subsequent development.</a:t>
            </a:r>
            <a:endParaRPr/>
          </a:p>
          <a:p>
            <a:pPr marL="0" lvl="0" indent="0" algn="l" rtl="0">
              <a:spcBef>
                <a:spcPts val="0"/>
              </a:spcBef>
              <a:spcAft>
                <a:spcPts val="0"/>
              </a:spcAft>
              <a:buNone/>
            </a:pPr>
            <a:endParaRPr/>
          </a:p>
          <a:p>
            <a:pPr marL="0" lvl="0" indent="0" algn="l" rtl="0">
              <a:spcBef>
                <a:spcPts val="0"/>
              </a:spcBef>
              <a:spcAft>
                <a:spcPts val="0"/>
              </a:spcAft>
              <a:buNone/>
            </a:pPr>
            <a:r>
              <a:rPr lang="en-US"/>
              <a:t>A key feature of Consul is also an SDG module that links SDG indicators to data collected and uploaded.</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dk1"/>
                </a:solidFill>
              </a:rPr>
              <a:t>According to their website, Consul has been used by 35 Countries 135 Institutions 90 Millions of citizens worldwide. A concrete example is Decide Madrid, where members of the public can make proposals, vote in citizen consultations, propose, support or vote for projects with participatory budgets, decide on municipal regulations and open debates to exchange opinions with other people.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Source: </a:t>
            </a:r>
            <a:endParaRPr>
              <a:solidFill>
                <a:schemeClr val="dk1"/>
              </a:solidFill>
            </a:endParaRPr>
          </a:p>
          <a:p>
            <a:pPr marL="457200" lvl="0" indent="-298450" algn="l" rtl="0">
              <a:spcBef>
                <a:spcPts val="0"/>
              </a:spcBef>
              <a:spcAft>
                <a:spcPts val="0"/>
              </a:spcAft>
              <a:buSzPts val="1100"/>
              <a:buChar char="●"/>
            </a:pPr>
            <a:r>
              <a:rPr lang="en-US" u="sng">
                <a:solidFill>
                  <a:schemeClr val="hlink"/>
                </a:solidFill>
                <a:hlinkClick r:id="rId3"/>
              </a:rPr>
              <a:t>https://consulproject.org/en/#contact</a:t>
            </a:r>
            <a:r>
              <a:rPr lang="en-US">
                <a:solidFill>
                  <a:schemeClr val="dk1"/>
                </a:solidFill>
              </a:rPr>
              <a:t> </a:t>
            </a:r>
            <a:endParaRPr>
              <a:solidFill>
                <a:schemeClr val="dk1"/>
              </a:solidFill>
            </a:endParaRPr>
          </a:p>
          <a:p>
            <a:pPr marL="457200" lvl="0" indent="-298450" algn="l" rtl="0">
              <a:spcBef>
                <a:spcPts val="0"/>
              </a:spcBef>
              <a:spcAft>
                <a:spcPts val="0"/>
              </a:spcAft>
              <a:buSzPts val="1100"/>
              <a:buChar char="●"/>
            </a:pPr>
            <a:r>
              <a:rPr lang="en-US" u="sng">
                <a:solidFill>
                  <a:schemeClr val="hlink"/>
                </a:solidFill>
                <a:hlinkClick r:id="rId4"/>
              </a:rPr>
              <a:t>https://decide.madrid.es/budgets</a:t>
            </a:r>
            <a:r>
              <a:rPr lang="en-US">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163863c484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163863c484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dirty="0"/>
              <a:t>With a global average score for participation of just 14 out of 100, the Open Budget Survey 2021 shows that public budgets remain primarily an elite conversation with very few spaces for ordinary people to engage and have a say. Governments need to exert more effort in terms of opening spaces for meaningful dialogue with community members on ways towards better targeting and implementation of programs, protection of spending allocations for critical and vulnerable sectors.</a:t>
            </a:r>
            <a:endParaRPr dirty="0"/>
          </a:p>
          <a:p>
            <a:pPr marL="457200" lvl="0" indent="-298450" algn="l" rtl="0">
              <a:spcBef>
                <a:spcPts val="0"/>
              </a:spcBef>
              <a:spcAft>
                <a:spcPts val="0"/>
              </a:spcAft>
              <a:buSzPts val="1100"/>
              <a:buChar char="●"/>
            </a:pPr>
            <a:r>
              <a:rPr lang="en-US" dirty="0"/>
              <a:t>A successful PP mechanism needs: </a:t>
            </a:r>
            <a:r>
              <a:rPr lang="en-US" dirty="0" err="1"/>
              <a:t>MoF</a:t>
            </a:r>
            <a:r>
              <a:rPr lang="en-US" dirty="0"/>
              <a:t> leadership and bureaucratic buy-in; international, collaborative and peer-to-peer learning environment &amp; peer pressure; resource investment/support; clarity of rules of engagement; culture of trust and collaboration; leveraging on international indices.</a:t>
            </a:r>
            <a:endParaRPr dirty="0"/>
          </a:p>
          <a:p>
            <a:pPr marL="914400" lvl="1" indent="-298450" algn="l" rtl="0">
              <a:spcBef>
                <a:spcPts val="0"/>
              </a:spcBef>
              <a:spcAft>
                <a:spcPts val="0"/>
              </a:spcAft>
              <a:buSzPts val="1100"/>
              <a:buChar char="○"/>
            </a:pPr>
            <a:r>
              <a:rPr lang="en-US" dirty="0">
                <a:solidFill>
                  <a:schemeClr val="dk1"/>
                </a:solidFill>
              </a:rPr>
              <a:t>In terms of enabling factors, we have observed that high-level political will and bureaucratic buy-in from senior and technical level or career officials from the </a:t>
            </a:r>
            <a:r>
              <a:rPr lang="en-US" dirty="0" err="1">
                <a:solidFill>
                  <a:schemeClr val="dk1"/>
                </a:solidFill>
              </a:rPr>
              <a:t>MoF</a:t>
            </a:r>
            <a:r>
              <a:rPr lang="en-US" dirty="0">
                <a:solidFill>
                  <a:schemeClr val="dk1"/>
                </a:solidFill>
              </a:rPr>
              <a:t> play a crucial role in driving progress and overcoming challenges, also most especially when countries dedicated a team of competent staff on the initiative. There is also great value found in convening stakeholders in an international setting and promoting a collaborative and peer-to-peer learning environment. In the FOA project our regular country assemblies encouraged peer exchange and peer pressure to meet our objectives.  </a:t>
            </a:r>
            <a:endParaRPr dirty="0">
              <a:solidFill>
                <a:schemeClr val="dk1"/>
              </a:solidFill>
            </a:endParaRPr>
          </a:p>
          <a:p>
            <a:pPr marL="914400" lvl="1" indent="-298450" algn="l" rtl="0">
              <a:spcBef>
                <a:spcPts val="0"/>
              </a:spcBef>
              <a:spcAft>
                <a:spcPts val="0"/>
              </a:spcAft>
              <a:buSzPts val="1100"/>
              <a:buChar char="○"/>
            </a:pPr>
            <a:r>
              <a:rPr lang="en-US" dirty="0">
                <a:solidFill>
                  <a:schemeClr val="dk1"/>
                </a:solidFill>
              </a:rPr>
              <a:t>Good participation requires resources. To have more meaningful outputs and outcomes from the process , peer-learning and capacity-building activities on budget literacy and public participation, and action planning is important. Such activities require significant amount of time and financial investment. </a:t>
            </a:r>
            <a:endParaRPr dirty="0">
              <a:solidFill>
                <a:schemeClr val="dk1"/>
              </a:solidFill>
            </a:endParaRPr>
          </a:p>
          <a:p>
            <a:pPr marL="914400" lvl="1" indent="-298450" algn="l" rtl="0">
              <a:spcBef>
                <a:spcPts val="0"/>
              </a:spcBef>
              <a:spcAft>
                <a:spcPts val="0"/>
              </a:spcAft>
              <a:buSzPts val="1100"/>
              <a:buChar char="○"/>
            </a:pPr>
            <a:r>
              <a:rPr lang="en-US" dirty="0">
                <a:solidFill>
                  <a:schemeClr val="dk1"/>
                </a:solidFill>
              </a:rPr>
              <a:t>The Advisory groups, with the presence of both government and civil society, are also a key strength of the project. The culture of trust within and among the members of the Advisory Group, established under an international collaborative setting that we have in the FOA project, allowed for a constructive and conducive environment that facilitated the free sharing of ideas and provided a structure and formality to the collaboration between government and CSOs.</a:t>
            </a:r>
            <a:endParaRPr dirty="0">
              <a:solidFill>
                <a:schemeClr val="dk1"/>
              </a:solidFill>
            </a:endParaRPr>
          </a:p>
          <a:p>
            <a:pPr marL="914400" lvl="1" indent="-298450" algn="l" rtl="0">
              <a:spcBef>
                <a:spcPts val="0"/>
              </a:spcBef>
              <a:spcAft>
                <a:spcPts val="0"/>
              </a:spcAft>
              <a:buSzPts val="1100"/>
              <a:buChar char="○"/>
            </a:pPr>
            <a:r>
              <a:rPr lang="en-US" dirty="0">
                <a:solidFill>
                  <a:schemeClr val="dk1"/>
                </a:solidFill>
              </a:rPr>
              <a:t>Having clarity on the engagement framework is very important and was critical to ensure that the project moved forward in each country, particularly given the disruption of COVID-19. </a:t>
            </a:r>
            <a:endParaRPr dirty="0">
              <a:solidFill>
                <a:schemeClr val="dk1"/>
              </a:solidFill>
            </a:endParaRPr>
          </a:p>
          <a:p>
            <a:pPr marL="914400" lvl="1" indent="-298450" algn="l" rtl="0">
              <a:spcBef>
                <a:spcPts val="0"/>
              </a:spcBef>
              <a:spcAft>
                <a:spcPts val="0"/>
              </a:spcAft>
              <a:buSzPts val="1100"/>
              <a:buChar char="○"/>
            </a:pPr>
            <a:r>
              <a:rPr lang="en-US" dirty="0">
                <a:solidFill>
                  <a:schemeClr val="dk1"/>
                </a:solidFill>
              </a:rPr>
              <a:t>Lastly, international indices also serve as useful measures and incentive for countries to make progress and sustain PP activities. International comparative measures such as the OBS, for example, fuel a race-to-the-top culture and government's desire to sustain and further deepen public participation efforts.</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15dadd697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15dadd697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dirty="0"/>
              <a:t>Technology is a powerful tool and can be maximized to facilitate public participation. There are a variety of ways on how digital tools can be leveraged on. There are also existing solutions that are free, open source, and customizable. </a:t>
            </a:r>
            <a:endParaRPr dirty="0"/>
          </a:p>
          <a:p>
            <a:pPr marL="457200" lvl="0" indent="-298450" algn="l" rtl="0">
              <a:spcBef>
                <a:spcPts val="0"/>
              </a:spcBef>
              <a:spcAft>
                <a:spcPts val="0"/>
              </a:spcAft>
              <a:buClr>
                <a:schemeClr val="dk1"/>
              </a:buClr>
              <a:buSzPts val="1100"/>
              <a:buChar char="●"/>
            </a:pPr>
            <a:r>
              <a:rPr lang="en-US" dirty="0">
                <a:solidFill>
                  <a:schemeClr val="dk1"/>
                </a:solidFill>
              </a:rPr>
              <a:t>Digital tools can reach more stakeholders in countries with good ICT infrastructure, but can limit participation in countries that lack or have weak ICT infrastructure. In FOA countries, lack of effective ICT infrastructure and weak connectivity posed real challenges in implementing fully virtual meetings and later on hybrid sessions, especially during the height of the pandemic. PP initiatives should employ a mix of online and offline strategies to ensure enough voices, especially those from vulnerable sectors, are heard and taken into account.</a:t>
            </a:r>
            <a:endParaRPr dirty="0">
              <a:solidFill>
                <a:schemeClr val="dk1"/>
              </a:solidFill>
            </a:endParaRPr>
          </a:p>
          <a:p>
            <a:pPr marL="457200" lvl="0" indent="-298450" algn="l" rtl="0">
              <a:spcBef>
                <a:spcPts val="0"/>
              </a:spcBef>
              <a:spcAft>
                <a:spcPts val="0"/>
              </a:spcAft>
              <a:buSzPts val="1100"/>
              <a:buChar char="●"/>
            </a:pPr>
            <a:r>
              <a:rPr lang="en-US" dirty="0"/>
              <a:t>Sustainability, inclusion, and institutionalization are key challenges that need to be addressed when establishing PP mechanisms</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7cb864104_0_112: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217cb864104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892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4e8208d6a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14e8208d6a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Clr>
                <a:schemeClr val="dk1"/>
              </a:buClr>
              <a:buSzPts val="1200"/>
              <a:buFont typeface="Arial"/>
              <a:buNone/>
            </a:pPr>
            <a:r>
              <a:rPr lang="en-US">
                <a:solidFill>
                  <a:schemeClr val="dk1"/>
                </a:solidFill>
              </a:rPr>
              <a:t>Public participation is a means to ensure that all those with a stake in, affected by, or intended to benefit from fiscal policies have a voice in decisions that affect their lives. At the heart of fiscal transparency and public financial management is the relationship between the public and the government. </a:t>
            </a:r>
            <a:endParaRPr>
              <a:solidFill>
                <a:schemeClr val="dk1"/>
              </a:solidFill>
            </a:endParaRPr>
          </a:p>
          <a:p>
            <a:pPr marL="0" lvl="0" indent="0" algn="just" rtl="0">
              <a:lnSpc>
                <a:spcPct val="107000"/>
              </a:lnSpc>
              <a:spcBef>
                <a:spcPts val="0"/>
              </a:spcBef>
              <a:spcAft>
                <a:spcPts val="0"/>
              </a:spcAft>
              <a:buClr>
                <a:schemeClr val="dk1"/>
              </a:buClr>
              <a:buSzPts val="1200"/>
              <a:buFont typeface="Arial"/>
              <a:buNone/>
            </a:pPr>
            <a:endParaRPr>
              <a:solidFill>
                <a:schemeClr val="dk1"/>
              </a:solidFill>
            </a:endParaRPr>
          </a:p>
          <a:p>
            <a:pPr marL="0" lvl="0" indent="0" algn="just" rtl="0">
              <a:lnSpc>
                <a:spcPct val="107000"/>
              </a:lnSpc>
              <a:spcBef>
                <a:spcPts val="0"/>
              </a:spcBef>
              <a:spcAft>
                <a:spcPts val="0"/>
              </a:spcAft>
              <a:buClr>
                <a:schemeClr val="dk1"/>
              </a:buClr>
              <a:buSzPts val="1200"/>
              <a:buFont typeface="Arial"/>
              <a:buNone/>
            </a:pPr>
            <a:r>
              <a:rPr lang="en-US">
                <a:solidFill>
                  <a:schemeClr val="dk1"/>
                </a:solidFill>
              </a:rPr>
              <a:t>The importance that state actors give to public participation reflects their acceptance and commitment to democratic life and the basic principle that non-state actors are key agents of good governance and sustainable development. Public participation by non-state actors is a critical democratic mechanism through which the government's decision-making process and public policies can be made more legitimate, efficient, equitable, accountable, and sustainable. It can strengthen policy choices, increase public support for budget decisions, and strengthen oversight, all of which can ultimately improve outcomes. When public participation is inclusive and effective, listening and engaging with the marginalized members of society, it especially benefits the poor and the most vulnerable, who are traditionally excluded. Members of the public can provide critical information on their needs and priorities and, through monitoring budget implementation, reduce mismanagement, thus further enhancing budget efficiency and effectiveness.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p>
        </p:txBody>
      </p:sp>
      <p:sp>
        <p:nvSpPr>
          <p:cNvPr id="217" name="Google Shape;217;g214e8208d6a_0_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15dadd69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15dadd69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14e8208d6a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of the GIFT network’s first initiatives was to review the plethora of international standards and norms on fiscal transparency for comprehensiveness and consistency. This prompted the development in 2012 of the High-Level Principles on Fiscal Transparency, Participation and Accountability, 10 principles that were ‘…intended to guide policy makers and all other stakeholders in fiscal policy in their efforts to improve fiscal transparency, participation and accountability, and to help promote improvements in the coverage, consistency and coherence of the existing standards and norms for fiscal transparency.’ Principle 10 focuses on Public Participation.</a:t>
            </a:r>
            <a:endParaRPr dirty="0"/>
          </a:p>
        </p:txBody>
      </p:sp>
      <p:sp>
        <p:nvSpPr>
          <p:cNvPr id="232" name="Google Shape;232;g214e8208d6a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14e8208d6a_0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14e8208d6a_0_6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latin typeface="Arial"/>
                <a:ea typeface="Arial"/>
                <a:cs typeface="Arial"/>
                <a:sym typeface="Arial"/>
              </a:rPr>
              <a:t>Given the limited historical guidance on how public entities should engage directly with the public in managing public resources, the GIFT network embarked on a substantial multi-year work program to generate greater knowledge about country practices and innovations in citizen engagement. In 2016, after an extensive public consultation process, GIFT launched 10</a:t>
            </a:r>
            <a:r>
              <a:rPr lang="en-US">
                <a:solidFill>
                  <a:srgbClr val="404040"/>
                </a:solidFill>
                <a:latin typeface="Arial"/>
                <a:ea typeface="Arial"/>
                <a:cs typeface="Arial"/>
                <a:sym typeface="Arial"/>
              </a:rPr>
              <a:t> </a:t>
            </a:r>
            <a:r>
              <a:rPr lang="en-US">
                <a:latin typeface="Arial"/>
                <a:ea typeface="Arial"/>
                <a:cs typeface="Arial"/>
                <a:sym typeface="Arial"/>
              </a:rPr>
              <a:t>Principles of Public Participation in Fiscal Policies. This guidance states that public authorities should endeavor to ensure that citizens and other non-state actors have effective opportunities to participate directly in public debate and discussion with respect to the design, implementation and review of fiscal policies, while observing 10 interdependent principles.</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0" name="Google Shape;240;g214e8208d6a_0_6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14e8208d6a_0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14e8208d6a_0_6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latin typeface="Arial"/>
                <a:ea typeface="Arial"/>
                <a:cs typeface="Arial"/>
                <a:sym typeface="Arial"/>
              </a:rPr>
              <a:t>The</a:t>
            </a:r>
            <a:r>
              <a:rPr lang="en-US"/>
              <a:t> GIFT PP </a:t>
            </a:r>
            <a:r>
              <a:rPr lang="en-US">
                <a:latin typeface="Arial"/>
                <a:ea typeface="Arial"/>
                <a:cs typeface="Arial"/>
                <a:sym typeface="Arial"/>
              </a:rPr>
              <a:t>principles include select concepts that are also included in other norms and standards developed by international development institutions including the Organisation for Economic Co-operation and Development (OECD), the International Monetary Fund (IMF), International Federation of Accountants (IFAC), Chartered Institute of Public Finance and Accountancy (CIPFA) and the Public Expenditure and Financial Accountability (PEFA), among others. </a:t>
            </a:r>
            <a:endParaRPr/>
          </a:p>
        </p:txBody>
      </p:sp>
      <p:sp>
        <p:nvSpPr>
          <p:cNvPr id="248" name="Google Shape;248;g214e8208d6a_0_6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35"/>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7" name="Google Shape;47;p35"/>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8" name="Google Shape;48;p35"/>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9" name="Google Shape;49;p35"/>
          <p:cNvSpPr txBox="1">
            <a:spLocks noGrp="1"/>
          </p:cNvSpPr>
          <p:nvPr>
            <p:ph type="body" idx="4"/>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0"/>
        <p:cNvGrpSpPr/>
        <p:nvPr/>
      </p:nvGrpSpPr>
      <p:grpSpPr>
        <a:xfrm>
          <a:off x="0" y="0"/>
          <a:ext cx="0" cy="0"/>
          <a:chOff x="0" y="0"/>
          <a:chExt cx="0" cy="0"/>
        </a:xfrm>
      </p:grpSpPr>
      <p:sp>
        <p:nvSpPr>
          <p:cNvPr id="51" name="Google Shape;51;p36"/>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36"/>
          <p:cNvSpPr txBox="1">
            <a:spLocks noGrp="1"/>
          </p:cNvSpPr>
          <p:nvPr>
            <p:ph type="body" idx="1"/>
          </p:nvPr>
        </p:nvSpPr>
        <p:spPr>
          <a:xfrm>
            <a:off x="45711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3" name="Google Shape;53;p36"/>
          <p:cNvSpPr txBox="1">
            <a:spLocks noGrp="1"/>
          </p:cNvSpPr>
          <p:nvPr>
            <p:ph type="body" idx="2"/>
          </p:nvPr>
        </p:nvSpPr>
        <p:spPr>
          <a:xfrm>
            <a:off x="323973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4" name="Google Shape;54;p36"/>
          <p:cNvSpPr txBox="1">
            <a:spLocks noGrp="1"/>
          </p:cNvSpPr>
          <p:nvPr>
            <p:ph type="body" idx="3"/>
          </p:nvPr>
        </p:nvSpPr>
        <p:spPr>
          <a:xfrm>
            <a:off x="602235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5" name="Google Shape;55;p36"/>
          <p:cNvSpPr txBox="1">
            <a:spLocks noGrp="1"/>
          </p:cNvSpPr>
          <p:nvPr>
            <p:ph type="body" idx="4"/>
          </p:nvPr>
        </p:nvSpPr>
        <p:spPr>
          <a:xfrm>
            <a:off x="45711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6" name="Google Shape;56;p36"/>
          <p:cNvSpPr txBox="1">
            <a:spLocks noGrp="1"/>
          </p:cNvSpPr>
          <p:nvPr>
            <p:ph type="body" idx="5"/>
          </p:nvPr>
        </p:nvSpPr>
        <p:spPr>
          <a:xfrm>
            <a:off x="323973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7" name="Google Shape;57;p36"/>
          <p:cNvSpPr txBox="1">
            <a:spLocks noGrp="1"/>
          </p:cNvSpPr>
          <p:nvPr>
            <p:ph type="body" idx="6"/>
          </p:nvPr>
        </p:nvSpPr>
        <p:spPr>
          <a:xfrm>
            <a:off x="602235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5"/>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0"/>
        <p:cNvGrpSpPr/>
        <p:nvPr/>
      </p:nvGrpSpPr>
      <p:grpSpPr>
        <a:xfrm>
          <a:off x="0" y="0"/>
          <a:ext cx="0" cy="0"/>
          <a:chOff x="0" y="0"/>
          <a:chExt cx="0" cy="0"/>
        </a:xfrm>
      </p:grpSpPr>
      <p:sp>
        <p:nvSpPr>
          <p:cNvPr id="71" name="Google Shape;71;p37"/>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37"/>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73" name="Google Shape;73;p37"/>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6"/>
        <p:cNvGrpSpPr/>
        <p:nvPr/>
      </p:nvGrpSpPr>
      <p:grpSpPr>
        <a:xfrm>
          <a:off x="0" y="0"/>
          <a:ext cx="0" cy="0"/>
          <a:chOff x="0" y="0"/>
          <a:chExt cx="0" cy="0"/>
        </a:xfrm>
      </p:grpSpPr>
      <p:sp>
        <p:nvSpPr>
          <p:cNvPr id="77" name="Google Shape;77;p39"/>
          <p:cNvSpPr txBox="1">
            <a:spLocks noGrp="1"/>
          </p:cNvSpPr>
          <p:nvPr>
            <p:ph type="subTitle" idx="1"/>
          </p:nvPr>
        </p:nvSpPr>
        <p:spPr>
          <a:xfrm>
            <a:off x="628560" y="273780"/>
            <a:ext cx="7886700" cy="4609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40"/>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1" name="Google Shape;81;p40"/>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2" name="Google Shape;82;p40"/>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41"/>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6" name="Google Shape;86;p41"/>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7" name="Google Shape;87;p41"/>
          <p:cNvSpPr txBox="1">
            <a:spLocks noGrp="1"/>
          </p:cNvSpPr>
          <p:nvPr>
            <p:ph type="body" idx="3"/>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8"/>
        <p:cNvGrpSpPr/>
        <p:nvPr/>
      </p:nvGrpSpPr>
      <p:grpSpPr>
        <a:xfrm>
          <a:off x="0" y="0"/>
          <a:ext cx="0" cy="0"/>
          <a:chOff x="0" y="0"/>
          <a:chExt cx="0" cy="0"/>
        </a:xfrm>
      </p:grpSpPr>
      <p:sp>
        <p:nvSpPr>
          <p:cNvPr id="89" name="Google Shape;89;p42"/>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42"/>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1" name="Google Shape;91;p42"/>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2" name="Google Shape;92;p42"/>
          <p:cNvSpPr txBox="1">
            <a:spLocks noGrp="1"/>
          </p:cNvSpPr>
          <p:nvPr>
            <p:ph type="body" idx="3"/>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4"/>
        <p:cNvGrpSpPr/>
        <p:nvPr/>
      </p:nvGrpSpPr>
      <p:grpSpPr>
        <a:xfrm>
          <a:off x="0" y="0"/>
          <a:ext cx="0" cy="0"/>
          <a:chOff x="0" y="0"/>
          <a:chExt cx="0" cy="0"/>
        </a:xfrm>
      </p:grpSpPr>
      <p:sp>
        <p:nvSpPr>
          <p:cNvPr id="15" name="Google Shape;15;p27"/>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7"/>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3"/>
        <p:cNvGrpSpPr/>
        <p:nvPr/>
      </p:nvGrpSpPr>
      <p:grpSpPr>
        <a:xfrm>
          <a:off x="0" y="0"/>
          <a:ext cx="0" cy="0"/>
          <a:chOff x="0" y="0"/>
          <a:chExt cx="0" cy="0"/>
        </a:xfrm>
      </p:grpSpPr>
      <p:sp>
        <p:nvSpPr>
          <p:cNvPr id="94" name="Google Shape;94;p43"/>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43"/>
          <p:cNvSpPr txBox="1">
            <a:spLocks noGrp="1"/>
          </p:cNvSpPr>
          <p:nvPr>
            <p:ph type="body" idx="1"/>
          </p:nvPr>
        </p:nvSpPr>
        <p:spPr>
          <a:xfrm>
            <a:off x="457110" y="120339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6" name="Google Shape;96;p43"/>
          <p:cNvSpPr txBox="1">
            <a:spLocks noGrp="1"/>
          </p:cNvSpPr>
          <p:nvPr>
            <p:ph type="body" idx="2"/>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7"/>
        <p:cNvGrpSpPr/>
        <p:nvPr/>
      </p:nvGrpSpPr>
      <p:grpSpPr>
        <a:xfrm>
          <a:off x="0" y="0"/>
          <a:ext cx="0" cy="0"/>
          <a:chOff x="0" y="0"/>
          <a:chExt cx="0" cy="0"/>
        </a:xfrm>
      </p:grpSpPr>
      <p:sp>
        <p:nvSpPr>
          <p:cNvPr id="98" name="Google Shape;98;p44"/>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44"/>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0" name="Google Shape;100;p44"/>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1" name="Google Shape;101;p44"/>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2" name="Google Shape;102;p44"/>
          <p:cNvSpPr txBox="1">
            <a:spLocks noGrp="1"/>
          </p:cNvSpPr>
          <p:nvPr>
            <p:ph type="body" idx="4"/>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3"/>
        <p:cNvGrpSpPr/>
        <p:nvPr/>
      </p:nvGrpSpPr>
      <p:grpSpPr>
        <a:xfrm>
          <a:off x="0" y="0"/>
          <a:ext cx="0" cy="0"/>
          <a:chOff x="0" y="0"/>
          <a:chExt cx="0" cy="0"/>
        </a:xfrm>
      </p:grpSpPr>
      <p:sp>
        <p:nvSpPr>
          <p:cNvPr id="104" name="Google Shape;104;p4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45"/>
          <p:cNvSpPr txBox="1">
            <a:spLocks noGrp="1"/>
          </p:cNvSpPr>
          <p:nvPr>
            <p:ph type="body" idx="1"/>
          </p:nvPr>
        </p:nvSpPr>
        <p:spPr>
          <a:xfrm>
            <a:off x="45711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6" name="Google Shape;106;p45"/>
          <p:cNvSpPr txBox="1">
            <a:spLocks noGrp="1"/>
          </p:cNvSpPr>
          <p:nvPr>
            <p:ph type="body" idx="2"/>
          </p:nvPr>
        </p:nvSpPr>
        <p:spPr>
          <a:xfrm>
            <a:off x="323973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7" name="Google Shape;107;p45"/>
          <p:cNvSpPr txBox="1">
            <a:spLocks noGrp="1"/>
          </p:cNvSpPr>
          <p:nvPr>
            <p:ph type="body" idx="3"/>
          </p:nvPr>
        </p:nvSpPr>
        <p:spPr>
          <a:xfrm>
            <a:off x="602235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8" name="Google Shape;108;p45"/>
          <p:cNvSpPr txBox="1">
            <a:spLocks noGrp="1"/>
          </p:cNvSpPr>
          <p:nvPr>
            <p:ph type="body" idx="4"/>
          </p:nvPr>
        </p:nvSpPr>
        <p:spPr>
          <a:xfrm>
            <a:off x="45711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9" name="Google Shape;109;p45"/>
          <p:cNvSpPr txBox="1">
            <a:spLocks noGrp="1"/>
          </p:cNvSpPr>
          <p:nvPr>
            <p:ph type="body" idx="5"/>
          </p:nvPr>
        </p:nvSpPr>
        <p:spPr>
          <a:xfrm>
            <a:off x="323973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10" name="Google Shape;110;p45"/>
          <p:cNvSpPr txBox="1">
            <a:spLocks noGrp="1"/>
          </p:cNvSpPr>
          <p:nvPr>
            <p:ph type="body" idx="6"/>
          </p:nvPr>
        </p:nvSpPr>
        <p:spPr>
          <a:xfrm>
            <a:off x="602235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
        <p:cNvGrpSpPr/>
        <p:nvPr/>
      </p:nvGrpSpPr>
      <p:grpSpPr>
        <a:xfrm>
          <a:off x="0" y="0"/>
          <a:ext cx="0" cy="0"/>
          <a:chOff x="0" y="0"/>
          <a:chExt cx="0" cy="0"/>
        </a:xfrm>
      </p:grpSpPr>
      <p:pic>
        <p:nvPicPr>
          <p:cNvPr id="120" name="Google Shape;120;g214e8208d6a_0_1116"/>
          <p:cNvPicPr preferRelativeResize="0"/>
          <p:nvPr/>
        </p:nvPicPr>
        <p:blipFill rotWithShape="1">
          <a:blip r:embed="rId2">
            <a:alphaModFix/>
          </a:blip>
          <a:srcRect/>
          <a:stretch/>
        </p:blipFill>
        <p:spPr>
          <a:xfrm>
            <a:off x="0" y="0"/>
            <a:ext cx="8148470" cy="3665440"/>
          </a:xfrm>
          <a:prstGeom prst="rect">
            <a:avLst/>
          </a:prstGeom>
          <a:noFill/>
          <a:ln>
            <a:noFill/>
          </a:ln>
        </p:spPr>
      </p:pic>
      <p:pic>
        <p:nvPicPr>
          <p:cNvPr id="121" name="Google Shape;121;g214e8208d6a_0_1116"/>
          <p:cNvPicPr preferRelativeResize="0"/>
          <p:nvPr/>
        </p:nvPicPr>
        <p:blipFill rotWithShape="1">
          <a:blip r:embed="rId2">
            <a:alphaModFix/>
          </a:blip>
          <a:srcRect/>
          <a:stretch/>
        </p:blipFill>
        <p:spPr>
          <a:xfrm rot="10800000">
            <a:off x="995534" y="1504312"/>
            <a:ext cx="8148466" cy="3665438"/>
          </a:xfrm>
          <a:prstGeom prst="rect">
            <a:avLst/>
          </a:prstGeom>
          <a:noFill/>
          <a:ln>
            <a:noFill/>
          </a:ln>
        </p:spPr>
      </p:pic>
      <p:sp>
        <p:nvSpPr>
          <p:cNvPr id="122" name="Google Shape;122;g214e8208d6a_0_11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FF5100"/>
              </a:buClr>
              <a:buSzPts val="4500"/>
              <a:buFont typeface="Robot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g214e8208d6a_0_111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3F3F3F"/>
              </a:buClr>
              <a:buSzPts val="1800"/>
              <a:buNone/>
              <a:defRPr sz="1800">
                <a:solidFill>
                  <a:srgbClr val="3F3F3F"/>
                </a:solidFill>
              </a:defRPr>
            </a:lvl1pPr>
            <a:lvl2pPr lvl="1" algn="ctr" rtl="0">
              <a:lnSpc>
                <a:spcPct val="90000"/>
              </a:lnSpc>
              <a:spcBef>
                <a:spcPts val="400"/>
              </a:spcBef>
              <a:spcAft>
                <a:spcPts val="0"/>
              </a:spcAft>
              <a:buClr>
                <a:srgbClr val="3F3F3F"/>
              </a:buClr>
              <a:buSzPts val="1500"/>
              <a:buNone/>
              <a:defRPr sz="1500"/>
            </a:lvl2pPr>
            <a:lvl3pPr lvl="2" algn="ctr" rtl="0">
              <a:lnSpc>
                <a:spcPct val="90000"/>
              </a:lnSpc>
              <a:spcBef>
                <a:spcPts val="400"/>
              </a:spcBef>
              <a:spcAft>
                <a:spcPts val="0"/>
              </a:spcAft>
              <a:buClr>
                <a:srgbClr val="3F3F3F"/>
              </a:buClr>
              <a:buSzPts val="1400"/>
              <a:buNone/>
              <a:defRPr sz="1400"/>
            </a:lvl3pPr>
            <a:lvl4pPr lvl="3" algn="ctr" rtl="0">
              <a:lnSpc>
                <a:spcPct val="90000"/>
              </a:lnSpc>
              <a:spcBef>
                <a:spcPts val="400"/>
              </a:spcBef>
              <a:spcAft>
                <a:spcPts val="0"/>
              </a:spcAft>
              <a:buClr>
                <a:srgbClr val="3F3F3F"/>
              </a:buClr>
              <a:buSzPts val="1200"/>
              <a:buNone/>
              <a:defRPr sz="1200"/>
            </a:lvl4pPr>
            <a:lvl5pPr lvl="4" algn="ctr" rtl="0">
              <a:lnSpc>
                <a:spcPct val="90000"/>
              </a:lnSpc>
              <a:spcBef>
                <a:spcPts val="400"/>
              </a:spcBef>
              <a:spcAft>
                <a:spcPts val="0"/>
              </a:spcAft>
              <a:buClr>
                <a:srgbClr val="3F3F3F"/>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4" name="Google Shape;124;g214e8208d6a_0_1116"/>
          <p:cNvSpPr txBox="1">
            <a:spLocks noGrp="1"/>
          </p:cNvSpPr>
          <p:nvPr>
            <p:ph type="sldNum" idx="12"/>
          </p:nvPr>
        </p:nvSpPr>
        <p:spPr>
          <a:xfrm>
            <a:off x="3722125" y="4789385"/>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
        <p:cNvGrpSpPr/>
        <p:nvPr/>
      </p:nvGrpSpPr>
      <p:grpSpPr>
        <a:xfrm>
          <a:off x="0" y="0"/>
          <a:ext cx="0" cy="0"/>
          <a:chOff x="0" y="0"/>
          <a:chExt cx="0" cy="0"/>
        </a:xfrm>
      </p:grpSpPr>
      <p:pic>
        <p:nvPicPr>
          <p:cNvPr id="126" name="Google Shape;126;g214e8208d6a_0_1122"/>
          <p:cNvPicPr preferRelativeResize="0"/>
          <p:nvPr/>
        </p:nvPicPr>
        <p:blipFill rotWithShape="1">
          <a:blip r:embed="rId2">
            <a:alphaModFix/>
          </a:blip>
          <a:srcRect/>
          <a:stretch/>
        </p:blipFill>
        <p:spPr>
          <a:xfrm rot="10800000">
            <a:off x="1782324" y="3268521"/>
            <a:ext cx="7372227" cy="1874979"/>
          </a:xfrm>
          <a:prstGeom prst="rect">
            <a:avLst/>
          </a:prstGeom>
          <a:noFill/>
          <a:ln>
            <a:noFill/>
          </a:ln>
        </p:spPr>
      </p:pic>
      <p:pic>
        <p:nvPicPr>
          <p:cNvPr id="127" name="Google Shape;127;g214e8208d6a_0_1122"/>
          <p:cNvPicPr preferRelativeResize="0"/>
          <p:nvPr/>
        </p:nvPicPr>
        <p:blipFill rotWithShape="1">
          <a:blip r:embed="rId2">
            <a:alphaModFix/>
          </a:blip>
          <a:srcRect/>
          <a:stretch/>
        </p:blipFill>
        <p:spPr>
          <a:xfrm>
            <a:off x="0" y="-7268"/>
            <a:ext cx="7372227" cy="1874979"/>
          </a:xfrm>
          <a:prstGeom prst="rect">
            <a:avLst/>
          </a:prstGeom>
          <a:noFill/>
          <a:ln>
            <a:noFill/>
          </a:ln>
        </p:spPr>
      </p:pic>
      <p:sp>
        <p:nvSpPr>
          <p:cNvPr id="128" name="Google Shape;128;g214e8208d6a_0_11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3300"/>
              <a:buFont typeface="Roboto"/>
              <a:buNone/>
              <a:defRPr b="1">
                <a:solidFill>
                  <a:srgbClr val="FF5100"/>
                </a:solidFill>
                <a:latin typeface="Roboto"/>
                <a:ea typeface="Roboto"/>
                <a:cs typeface="Roboto"/>
                <a:sym typeface="Roboto"/>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g214e8208d6a_0_11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3F3F3F"/>
              </a:buClr>
              <a:buSzPts val="2100"/>
              <a:buChar char="•"/>
              <a:defRPr>
                <a:solidFill>
                  <a:srgbClr val="3F3F3F"/>
                </a:solidFill>
                <a:latin typeface="Roboto"/>
                <a:ea typeface="Roboto"/>
                <a:cs typeface="Roboto"/>
                <a:sym typeface="Roboto"/>
              </a:defRPr>
            </a:lvl1pPr>
            <a:lvl2pPr marL="914400" lvl="1" indent="-342900" algn="l" rtl="0">
              <a:lnSpc>
                <a:spcPct val="90000"/>
              </a:lnSpc>
              <a:spcBef>
                <a:spcPts val="400"/>
              </a:spcBef>
              <a:spcAft>
                <a:spcPts val="0"/>
              </a:spcAft>
              <a:buClr>
                <a:srgbClr val="595959"/>
              </a:buClr>
              <a:buSzPts val="1800"/>
              <a:buChar char="•"/>
              <a:defRPr>
                <a:solidFill>
                  <a:srgbClr val="595959"/>
                </a:solidFill>
                <a:latin typeface="Roboto"/>
                <a:ea typeface="Roboto"/>
                <a:cs typeface="Roboto"/>
                <a:sym typeface="Roboto"/>
              </a:defRPr>
            </a:lvl2pPr>
            <a:lvl3pPr marL="1371600" lvl="2" indent="-323850" algn="l" rtl="0">
              <a:lnSpc>
                <a:spcPct val="90000"/>
              </a:lnSpc>
              <a:spcBef>
                <a:spcPts val="400"/>
              </a:spcBef>
              <a:spcAft>
                <a:spcPts val="0"/>
              </a:spcAft>
              <a:buClr>
                <a:srgbClr val="595959"/>
              </a:buClr>
              <a:buSzPts val="1500"/>
              <a:buChar char="•"/>
              <a:defRPr>
                <a:solidFill>
                  <a:srgbClr val="595959"/>
                </a:solidFill>
                <a:latin typeface="Roboto"/>
                <a:ea typeface="Roboto"/>
                <a:cs typeface="Roboto"/>
                <a:sym typeface="Roboto"/>
              </a:defRPr>
            </a:lvl3pPr>
            <a:lvl4pPr marL="1828800" lvl="3" indent="-317500" algn="l" rtl="0">
              <a:lnSpc>
                <a:spcPct val="90000"/>
              </a:lnSpc>
              <a:spcBef>
                <a:spcPts val="400"/>
              </a:spcBef>
              <a:spcAft>
                <a:spcPts val="0"/>
              </a:spcAft>
              <a:buClr>
                <a:srgbClr val="595959"/>
              </a:buClr>
              <a:buSzPts val="1400"/>
              <a:buChar char="•"/>
              <a:defRPr>
                <a:solidFill>
                  <a:srgbClr val="595959"/>
                </a:solidFill>
                <a:latin typeface="Roboto"/>
                <a:ea typeface="Roboto"/>
                <a:cs typeface="Roboto"/>
                <a:sym typeface="Roboto"/>
              </a:defRPr>
            </a:lvl4pPr>
            <a:lvl5pPr marL="2286000" lvl="4" indent="-317500" algn="l" rtl="0">
              <a:lnSpc>
                <a:spcPct val="90000"/>
              </a:lnSpc>
              <a:spcBef>
                <a:spcPts val="400"/>
              </a:spcBef>
              <a:spcAft>
                <a:spcPts val="0"/>
              </a:spcAft>
              <a:buClr>
                <a:srgbClr val="595959"/>
              </a:buClr>
              <a:buSzPts val="1400"/>
              <a:buChar char="•"/>
              <a:defRPr>
                <a:solidFill>
                  <a:srgbClr val="595959"/>
                </a:solidFill>
                <a:latin typeface="Roboto"/>
                <a:ea typeface="Roboto"/>
                <a:cs typeface="Roboto"/>
                <a:sym typeface="Roboto"/>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0" name="Google Shape;130;g214e8208d6a_0_1122"/>
          <p:cNvSpPr txBox="1">
            <a:spLocks noGrp="1"/>
          </p:cNvSpPr>
          <p:nvPr>
            <p:ph type="sldNum" idx="12"/>
          </p:nvPr>
        </p:nvSpPr>
        <p:spPr>
          <a:xfrm>
            <a:off x="3220679" y="4733925"/>
            <a:ext cx="2057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g214e8208d6a_0_112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4500"/>
              <a:buFont typeface="Robot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g214e8208d6a_0_112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34" name="Google Shape;134;g214e8208d6a_0_11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g214e8208d6a_0_11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g214e8208d6a_0_11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7"/>
        <p:cNvGrpSpPr/>
        <p:nvPr/>
      </p:nvGrpSpPr>
      <p:grpSpPr>
        <a:xfrm>
          <a:off x="0" y="0"/>
          <a:ext cx="0" cy="0"/>
          <a:chOff x="0" y="0"/>
          <a:chExt cx="0" cy="0"/>
        </a:xfrm>
      </p:grpSpPr>
      <p:sp>
        <p:nvSpPr>
          <p:cNvPr id="138" name="Google Shape;138;g214e8208d6a_0_11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g214e8208d6a_0_113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g214e8208d6a_0_113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1" name="Google Shape;141;g214e8208d6a_0_11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g214e8208d6a_0_11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g214e8208d6a_0_11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4"/>
        <p:cNvGrpSpPr/>
        <p:nvPr/>
      </p:nvGrpSpPr>
      <p:grpSpPr>
        <a:xfrm>
          <a:off x="0" y="0"/>
          <a:ext cx="0" cy="0"/>
          <a:chOff x="0" y="0"/>
          <a:chExt cx="0" cy="0"/>
        </a:xfrm>
      </p:grpSpPr>
      <p:sp>
        <p:nvSpPr>
          <p:cNvPr id="145" name="Google Shape;145;g214e8208d6a_0_114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g214e8208d6a_0_114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8988B"/>
              </a:buClr>
              <a:buSzPts val="1800"/>
              <a:buNone/>
              <a:defRPr sz="1800" b="1"/>
            </a:lvl1pPr>
            <a:lvl2pPr marL="914400" lvl="1" indent="-228600" algn="l" rtl="0">
              <a:lnSpc>
                <a:spcPct val="90000"/>
              </a:lnSpc>
              <a:spcBef>
                <a:spcPts val="400"/>
              </a:spcBef>
              <a:spcAft>
                <a:spcPts val="0"/>
              </a:spcAft>
              <a:buClr>
                <a:srgbClr val="3F3F3F"/>
              </a:buClr>
              <a:buSzPts val="1500"/>
              <a:buNone/>
              <a:defRPr sz="1500" b="1"/>
            </a:lvl2pPr>
            <a:lvl3pPr marL="1371600" lvl="2" indent="-228600" algn="l" rtl="0">
              <a:lnSpc>
                <a:spcPct val="90000"/>
              </a:lnSpc>
              <a:spcBef>
                <a:spcPts val="400"/>
              </a:spcBef>
              <a:spcAft>
                <a:spcPts val="0"/>
              </a:spcAft>
              <a:buClr>
                <a:srgbClr val="3F3F3F"/>
              </a:buClr>
              <a:buSzPts val="1400"/>
              <a:buNone/>
              <a:defRPr sz="1400" b="1"/>
            </a:lvl3pPr>
            <a:lvl4pPr marL="1828800" lvl="3" indent="-228600" algn="l" rtl="0">
              <a:lnSpc>
                <a:spcPct val="90000"/>
              </a:lnSpc>
              <a:spcBef>
                <a:spcPts val="400"/>
              </a:spcBef>
              <a:spcAft>
                <a:spcPts val="0"/>
              </a:spcAft>
              <a:buClr>
                <a:srgbClr val="3F3F3F"/>
              </a:buClr>
              <a:buSzPts val="1200"/>
              <a:buNone/>
              <a:defRPr sz="1200" b="1"/>
            </a:lvl4pPr>
            <a:lvl5pPr marL="2286000" lvl="4" indent="-228600" algn="l" rtl="0">
              <a:lnSpc>
                <a:spcPct val="90000"/>
              </a:lnSpc>
              <a:spcBef>
                <a:spcPts val="400"/>
              </a:spcBef>
              <a:spcAft>
                <a:spcPts val="0"/>
              </a:spcAft>
              <a:buClr>
                <a:srgbClr val="3F3F3F"/>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7" name="Google Shape;147;g214e8208d6a_0_114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8" name="Google Shape;148;g214e8208d6a_0_114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8988B"/>
              </a:buClr>
              <a:buSzPts val="1800"/>
              <a:buNone/>
              <a:defRPr sz="1800" b="1"/>
            </a:lvl1pPr>
            <a:lvl2pPr marL="914400" lvl="1" indent="-228600" algn="l" rtl="0">
              <a:lnSpc>
                <a:spcPct val="90000"/>
              </a:lnSpc>
              <a:spcBef>
                <a:spcPts val="400"/>
              </a:spcBef>
              <a:spcAft>
                <a:spcPts val="0"/>
              </a:spcAft>
              <a:buClr>
                <a:srgbClr val="3F3F3F"/>
              </a:buClr>
              <a:buSzPts val="1500"/>
              <a:buNone/>
              <a:defRPr sz="1500" b="1"/>
            </a:lvl2pPr>
            <a:lvl3pPr marL="1371600" lvl="2" indent="-228600" algn="l" rtl="0">
              <a:lnSpc>
                <a:spcPct val="90000"/>
              </a:lnSpc>
              <a:spcBef>
                <a:spcPts val="400"/>
              </a:spcBef>
              <a:spcAft>
                <a:spcPts val="0"/>
              </a:spcAft>
              <a:buClr>
                <a:srgbClr val="3F3F3F"/>
              </a:buClr>
              <a:buSzPts val="1400"/>
              <a:buNone/>
              <a:defRPr sz="1400" b="1"/>
            </a:lvl3pPr>
            <a:lvl4pPr marL="1828800" lvl="3" indent="-228600" algn="l" rtl="0">
              <a:lnSpc>
                <a:spcPct val="90000"/>
              </a:lnSpc>
              <a:spcBef>
                <a:spcPts val="400"/>
              </a:spcBef>
              <a:spcAft>
                <a:spcPts val="0"/>
              </a:spcAft>
              <a:buClr>
                <a:srgbClr val="3F3F3F"/>
              </a:buClr>
              <a:buSzPts val="1200"/>
              <a:buNone/>
              <a:defRPr sz="1200" b="1"/>
            </a:lvl4pPr>
            <a:lvl5pPr marL="2286000" lvl="4" indent="-228600" algn="l" rtl="0">
              <a:lnSpc>
                <a:spcPct val="90000"/>
              </a:lnSpc>
              <a:spcBef>
                <a:spcPts val="400"/>
              </a:spcBef>
              <a:spcAft>
                <a:spcPts val="0"/>
              </a:spcAft>
              <a:buClr>
                <a:srgbClr val="3F3F3F"/>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9" name="Google Shape;149;g214e8208d6a_0_114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0" name="Google Shape;150;g214e8208d6a_0_11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1" name="Google Shape;151;g214e8208d6a_0_11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 name="Google Shape;152;g214e8208d6a_0_11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3"/>
        <p:cNvGrpSpPr/>
        <p:nvPr/>
      </p:nvGrpSpPr>
      <p:grpSpPr>
        <a:xfrm>
          <a:off x="0" y="0"/>
          <a:ext cx="0" cy="0"/>
          <a:chOff x="0" y="0"/>
          <a:chExt cx="0" cy="0"/>
        </a:xfrm>
      </p:grpSpPr>
      <p:sp>
        <p:nvSpPr>
          <p:cNvPr id="154" name="Google Shape;154;g214e8208d6a_0_11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5" name="Google Shape;155;g214e8208d6a_0_11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g214e8208d6a_0_11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7" name="Google Shape;157;g214e8208d6a_0_11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g214e8208d6a_0_11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0" name="Google Shape;160;g214e8208d6a_0_11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1" name="Google Shape;161;g214e8208d6a_0_11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28"/>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0" name="Google Shape;20;p28"/>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2"/>
        <p:cNvGrpSpPr/>
        <p:nvPr/>
      </p:nvGrpSpPr>
      <p:grpSpPr>
        <a:xfrm>
          <a:off x="0" y="0"/>
          <a:ext cx="0" cy="0"/>
          <a:chOff x="0" y="0"/>
          <a:chExt cx="0" cy="0"/>
        </a:xfrm>
      </p:grpSpPr>
      <p:sp>
        <p:nvSpPr>
          <p:cNvPr id="163" name="Google Shape;163;g214e8208d6a_0_115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2400"/>
              <a:buFont typeface="Robot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 name="Google Shape;164;g214e8208d6a_0_115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rgbClr val="18988B"/>
              </a:buClr>
              <a:buSzPts val="2400"/>
              <a:buChar char="•"/>
              <a:defRPr sz="2400"/>
            </a:lvl1pPr>
            <a:lvl2pPr marL="914400" lvl="1" indent="-361950" algn="l" rtl="0">
              <a:lnSpc>
                <a:spcPct val="90000"/>
              </a:lnSpc>
              <a:spcBef>
                <a:spcPts val="400"/>
              </a:spcBef>
              <a:spcAft>
                <a:spcPts val="0"/>
              </a:spcAft>
              <a:buClr>
                <a:srgbClr val="3F3F3F"/>
              </a:buClr>
              <a:buSzPts val="2100"/>
              <a:buChar char="•"/>
              <a:defRPr sz="2100"/>
            </a:lvl2pPr>
            <a:lvl3pPr marL="1371600" lvl="2" indent="-342900" algn="l" rtl="0">
              <a:lnSpc>
                <a:spcPct val="90000"/>
              </a:lnSpc>
              <a:spcBef>
                <a:spcPts val="400"/>
              </a:spcBef>
              <a:spcAft>
                <a:spcPts val="0"/>
              </a:spcAft>
              <a:buClr>
                <a:srgbClr val="3F3F3F"/>
              </a:buClr>
              <a:buSzPts val="1800"/>
              <a:buChar char="•"/>
              <a:defRPr sz="1800"/>
            </a:lvl3pPr>
            <a:lvl4pPr marL="1828800" lvl="3" indent="-323850" algn="l" rtl="0">
              <a:lnSpc>
                <a:spcPct val="90000"/>
              </a:lnSpc>
              <a:spcBef>
                <a:spcPts val="400"/>
              </a:spcBef>
              <a:spcAft>
                <a:spcPts val="0"/>
              </a:spcAft>
              <a:buClr>
                <a:srgbClr val="3F3F3F"/>
              </a:buClr>
              <a:buSzPts val="1500"/>
              <a:buChar char="•"/>
              <a:defRPr sz="1500"/>
            </a:lvl4pPr>
            <a:lvl5pPr marL="2286000" lvl="4" indent="-323850" algn="l" rtl="0">
              <a:lnSpc>
                <a:spcPct val="90000"/>
              </a:lnSpc>
              <a:spcBef>
                <a:spcPts val="400"/>
              </a:spcBef>
              <a:spcAft>
                <a:spcPts val="0"/>
              </a:spcAft>
              <a:buClr>
                <a:srgbClr val="3F3F3F"/>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65" name="Google Shape;165;g214e8208d6a_0_115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8988B"/>
              </a:buClr>
              <a:buSzPts val="1200"/>
              <a:buNone/>
              <a:defRPr sz="1200"/>
            </a:lvl1pPr>
            <a:lvl2pPr marL="914400" lvl="1" indent="-228600" algn="l" rtl="0">
              <a:lnSpc>
                <a:spcPct val="90000"/>
              </a:lnSpc>
              <a:spcBef>
                <a:spcPts val="400"/>
              </a:spcBef>
              <a:spcAft>
                <a:spcPts val="0"/>
              </a:spcAft>
              <a:buClr>
                <a:srgbClr val="3F3F3F"/>
              </a:buClr>
              <a:buSzPts val="1100"/>
              <a:buNone/>
              <a:defRPr sz="1100"/>
            </a:lvl2pPr>
            <a:lvl3pPr marL="1371600" lvl="2" indent="-228600" algn="l" rtl="0">
              <a:lnSpc>
                <a:spcPct val="90000"/>
              </a:lnSpc>
              <a:spcBef>
                <a:spcPts val="400"/>
              </a:spcBef>
              <a:spcAft>
                <a:spcPts val="0"/>
              </a:spcAft>
              <a:buClr>
                <a:srgbClr val="3F3F3F"/>
              </a:buClr>
              <a:buSzPts val="900"/>
              <a:buNone/>
              <a:defRPr sz="900"/>
            </a:lvl3pPr>
            <a:lvl4pPr marL="1828800" lvl="3" indent="-228600" algn="l" rtl="0">
              <a:lnSpc>
                <a:spcPct val="90000"/>
              </a:lnSpc>
              <a:spcBef>
                <a:spcPts val="400"/>
              </a:spcBef>
              <a:spcAft>
                <a:spcPts val="0"/>
              </a:spcAft>
              <a:buClr>
                <a:srgbClr val="3F3F3F"/>
              </a:buClr>
              <a:buSzPts val="800"/>
              <a:buNone/>
              <a:defRPr sz="800"/>
            </a:lvl4pPr>
            <a:lvl5pPr marL="2286000" lvl="4" indent="-228600" algn="l" rtl="0">
              <a:lnSpc>
                <a:spcPct val="90000"/>
              </a:lnSpc>
              <a:spcBef>
                <a:spcPts val="400"/>
              </a:spcBef>
              <a:spcAft>
                <a:spcPts val="0"/>
              </a:spcAft>
              <a:buClr>
                <a:srgbClr val="3F3F3F"/>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6" name="Google Shape;166;g214e8208d6a_0_11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g214e8208d6a_0_11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g214e8208d6a_0_11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9"/>
        <p:cNvGrpSpPr/>
        <p:nvPr/>
      </p:nvGrpSpPr>
      <p:grpSpPr>
        <a:xfrm>
          <a:off x="0" y="0"/>
          <a:ext cx="0" cy="0"/>
          <a:chOff x="0" y="0"/>
          <a:chExt cx="0" cy="0"/>
        </a:xfrm>
      </p:grpSpPr>
      <p:sp>
        <p:nvSpPr>
          <p:cNvPr id="170" name="Google Shape;170;g214e8208d6a_0_116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2400"/>
              <a:buFont typeface="Robot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g214e8208d6a_0_1166"/>
          <p:cNvSpPr>
            <a:spLocks noGrp="1"/>
          </p:cNvSpPr>
          <p:nvPr>
            <p:ph type="pic" idx="2"/>
          </p:nvPr>
        </p:nvSpPr>
        <p:spPr>
          <a:xfrm>
            <a:off x="3887391" y="740569"/>
            <a:ext cx="4629300" cy="3655200"/>
          </a:xfrm>
          <a:prstGeom prst="rect">
            <a:avLst/>
          </a:prstGeom>
          <a:noFill/>
          <a:ln>
            <a:noFill/>
          </a:ln>
        </p:spPr>
      </p:sp>
      <p:sp>
        <p:nvSpPr>
          <p:cNvPr id="172" name="Google Shape;172;g214e8208d6a_0_116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8988B"/>
              </a:buClr>
              <a:buSzPts val="1200"/>
              <a:buNone/>
              <a:defRPr sz="1200"/>
            </a:lvl1pPr>
            <a:lvl2pPr marL="914400" lvl="1" indent="-228600" algn="l" rtl="0">
              <a:lnSpc>
                <a:spcPct val="90000"/>
              </a:lnSpc>
              <a:spcBef>
                <a:spcPts val="400"/>
              </a:spcBef>
              <a:spcAft>
                <a:spcPts val="0"/>
              </a:spcAft>
              <a:buClr>
                <a:srgbClr val="3F3F3F"/>
              </a:buClr>
              <a:buSzPts val="1100"/>
              <a:buNone/>
              <a:defRPr sz="1100"/>
            </a:lvl2pPr>
            <a:lvl3pPr marL="1371600" lvl="2" indent="-228600" algn="l" rtl="0">
              <a:lnSpc>
                <a:spcPct val="90000"/>
              </a:lnSpc>
              <a:spcBef>
                <a:spcPts val="400"/>
              </a:spcBef>
              <a:spcAft>
                <a:spcPts val="0"/>
              </a:spcAft>
              <a:buClr>
                <a:srgbClr val="3F3F3F"/>
              </a:buClr>
              <a:buSzPts val="900"/>
              <a:buNone/>
              <a:defRPr sz="900"/>
            </a:lvl3pPr>
            <a:lvl4pPr marL="1828800" lvl="3" indent="-228600" algn="l" rtl="0">
              <a:lnSpc>
                <a:spcPct val="90000"/>
              </a:lnSpc>
              <a:spcBef>
                <a:spcPts val="400"/>
              </a:spcBef>
              <a:spcAft>
                <a:spcPts val="0"/>
              </a:spcAft>
              <a:buClr>
                <a:srgbClr val="3F3F3F"/>
              </a:buClr>
              <a:buSzPts val="800"/>
              <a:buNone/>
              <a:defRPr sz="800"/>
            </a:lvl4pPr>
            <a:lvl5pPr marL="2286000" lvl="4" indent="-228600" algn="l" rtl="0">
              <a:lnSpc>
                <a:spcPct val="90000"/>
              </a:lnSpc>
              <a:spcBef>
                <a:spcPts val="400"/>
              </a:spcBef>
              <a:spcAft>
                <a:spcPts val="0"/>
              </a:spcAft>
              <a:buClr>
                <a:srgbClr val="3F3F3F"/>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3" name="Google Shape;173;g214e8208d6a_0_11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g214e8208d6a_0_11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5" name="Google Shape;175;g214e8208d6a_0_11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6"/>
        <p:cNvGrpSpPr/>
        <p:nvPr/>
      </p:nvGrpSpPr>
      <p:grpSpPr>
        <a:xfrm>
          <a:off x="0" y="0"/>
          <a:ext cx="0" cy="0"/>
          <a:chOff x="0" y="0"/>
          <a:chExt cx="0" cy="0"/>
        </a:xfrm>
      </p:grpSpPr>
      <p:sp>
        <p:nvSpPr>
          <p:cNvPr id="177" name="Google Shape;177;g214e8208d6a_0_117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g214e8208d6a_0_117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g214e8208d6a_0_11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g214e8208d6a_0_11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 name="Google Shape;181;g214e8208d6a_0_11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2"/>
        <p:cNvGrpSpPr/>
        <p:nvPr/>
      </p:nvGrpSpPr>
      <p:grpSpPr>
        <a:xfrm>
          <a:off x="0" y="0"/>
          <a:ext cx="0" cy="0"/>
          <a:chOff x="0" y="0"/>
          <a:chExt cx="0" cy="0"/>
        </a:xfrm>
      </p:grpSpPr>
      <p:sp>
        <p:nvSpPr>
          <p:cNvPr id="183" name="Google Shape;183;g214e8208d6a_0_117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 name="Google Shape;184;g214e8208d6a_0_117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5" name="Google Shape;185;g214e8208d6a_0_11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g214e8208d6a_0_11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7" name="Google Shape;187;g214e8208d6a_0_11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3"/>
        <p:cNvGrpSpPr/>
        <p:nvPr/>
      </p:nvGrpSpPr>
      <p:grpSpPr>
        <a:xfrm>
          <a:off x="0" y="0"/>
          <a:ext cx="0" cy="0"/>
          <a:chOff x="0" y="0"/>
          <a:chExt cx="0" cy="0"/>
        </a:xfrm>
      </p:grpSpPr>
      <p:sp>
        <p:nvSpPr>
          <p:cNvPr id="24" name="Google Shape;24;p30"/>
          <p:cNvSpPr txBox="1">
            <a:spLocks noGrp="1"/>
          </p:cNvSpPr>
          <p:nvPr>
            <p:ph type="subTitle" idx="1"/>
          </p:nvPr>
        </p:nvSpPr>
        <p:spPr>
          <a:xfrm>
            <a:off x="628560" y="273780"/>
            <a:ext cx="7886700" cy="4609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31"/>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8" name="Google Shape;28;p31"/>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9" name="Google Shape;29;p31"/>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32"/>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3" name="Google Shape;33;p32"/>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4" name="Google Shape;34;p32"/>
          <p:cNvSpPr txBox="1">
            <a:spLocks noGrp="1"/>
          </p:cNvSpPr>
          <p:nvPr>
            <p:ph type="body" idx="3"/>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5"/>
        <p:cNvGrpSpPr/>
        <p:nvPr/>
      </p:nvGrpSpPr>
      <p:grpSpPr>
        <a:xfrm>
          <a:off x="0" y="0"/>
          <a:ext cx="0" cy="0"/>
          <a:chOff x="0" y="0"/>
          <a:chExt cx="0" cy="0"/>
        </a:xfrm>
      </p:grpSpPr>
      <p:sp>
        <p:nvSpPr>
          <p:cNvPr id="36" name="Google Shape;36;p33"/>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33"/>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8" name="Google Shape;38;p33"/>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9" name="Google Shape;39;p33"/>
          <p:cNvSpPr txBox="1">
            <a:spLocks noGrp="1"/>
          </p:cNvSpPr>
          <p:nvPr>
            <p:ph type="body" idx="3"/>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34"/>
          <p:cNvSpPr txBox="1">
            <a:spLocks noGrp="1"/>
          </p:cNvSpPr>
          <p:nvPr>
            <p:ph type="body" idx="1"/>
          </p:nvPr>
        </p:nvSpPr>
        <p:spPr>
          <a:xfrm>
            <a:off x="457110" y="120339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3" name="Google Shape;43;p34"/>
          <p:cNvSpPr txBox="1">
            <a:spLocks noGrp="1"/>
          </p:cNvSpPr>
          <p:nvPr>
            <p:ph type="body" idx="2"/>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22"/>
          <p:cNvPicPr preferRelativeResize="0"/>
          <p:nvPr/>
        </p:nvPicPr>
        <p:blipFill rotWithShape="1">
          <a:blip r:embed="rId13">
            <a:alphaModFix/>
          </a:blip>
          <a:srcRect/>
          <a:stretch/>
        </p:blipFill>
        <p:spPr>
          <a:xfrm>
            <a:off x="0" y="-7290"/>
            <a:ext cx="7372353" cy="1874881"/>
          </a:xfrm>
          <a:prstGeom prst="rect">
            <a:avLst/>
          </a:prstGeom>
          <a:noFill/>
          <a:ln>
            <a:noFill/>
          </a:ln>
        </p:spPr>
      </p:pic>
      <p:pic>
        <p:nvPicPr>
          <p:cNvPr id="7" name="Google Shape;7;p22"/>
          <p:cNvPicPr preferRelativeResize="0"/>
          <p:nvPr/>
        </p:nvPicPr>
        <p:blipFill rotWithShape="1">
          <a:blip r:embed="rId13">
            <a:alphaModFix/>
          </a:blip>
          <a:srcRect/>
          <a:stretch/>
        </p:blipFill>
        <p:spPr>
          <a:xfrm rot="10800000">
            <a:off x="1782271" y="3268621"/>
            <a:ext cx="7372349" cy="1874879"/>
          </a:xfrm>
          <a:prstGeom prst="rect">
            <a:avLst/>
          </a:prstGeom>
          <a:noFill/>
          <a:ln>
            <a:noFill/>
          </a:ln>
        </p:spPr>
      </p:pic>
      <p:pic>
        <p:nvPicPr>
          <p:cNvPr id="8" name="Google Shape;8;p22"/>
          <p:cNvPicPr preferRelativeResize="0"/>
          <p:nvPr/>
        </p:nvPicPr>
        <p:blipFill rotWithShape="1">
          <a:blip r:embed="rId14">
            <a:alphaModFix/>
          </a:blip>
          <a:srcRect/>
          <a:stretch/>
        </p:blipFill>
        <p:spPr>
          <a:xfrm>
            <a:off x="0" y="0"/>
            <a:ext cx="8148600" cy="3665520"/>
          </a:xfrm>
          <a:prstGeom prst="rect">
            <a:avLst/>
          </a:prstGeom>
          <a:noFill/>
          <a:ln>
            <a:noFill/>
          </a:ln>
        </p:spPr>
      </p:pic>
      <p:pic>
        <p:nvPicPr>
          <p:cNvPr id="9" name="Google Shape;9;p22"/>
          <p:cNvPicPr preferRelativeResize="0"/>
          <p:nvPr/>
        </p:nvPicPr>
        <p:blipFill rotWithShape="1">
          <a:blip r:embed="rId14">
            <a:alphaModFix/>
          </a:blip>
          <a:srcRect/>
          <a:stretch/>
        </p:blipFill>
        <p:spPr>
          <a:xfrm rot="10800000">
            <a:off x="995490" y="1504170"/>
            <a:ext cx="8148600" cy="3665520"/>
          </a:xfrm>
          <a:prstGeom prst="rect">
            <a:avLst/>
          </a:prstGeom>
          <a:noFill/>
          <a:ln>
            <a:noFill/>
          </a:ln>
        </p:spPr>
      </p:pic>
      <p:sp>
        <p:nvSpPr>
          <p:cNvPr id="10" name="Google Shape;10;p22"/>
          <p:cNvSpPr txBox="1">
            <a:spLocks noGrp="1"/>
          </p:cNvSpPr>
          <p:nvPr>
            <p:ph type="title"/>
          </p:nvPr>
        </p:nvSpPr>
        <p:spPr>
          <a:xfrm>
            <a:off x="1142910" y="841860"/>
            <a:ext cx="6858000" cy="1790700"/>
          </a:xfrm>
          <a:prstGeom prst="rect">
            <a:avLst/>
          </a:prstGeom>
          <a:noFill/>
          <a:ln>
            <a:noFill/>
          </a:ln>
        </p:spPr>
        <p:txBody>
          <a:bodyPr spcFirstLastPara="1" wrap="square" lIns="68575" tIns="34275" rIns="68575" bIns="34275" anchor="b" anchorCtr="1">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sldNum" idx="12"/>
          </p:nvPr>
        </p:nvSpPr>
        <p:spPr>
          <a:xfrm>
            <a:off x="3722220" y="4789260"/>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12" name="Google Shape;12;p22"/>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pic>
        <p:nvPicPr>
          <p:cNvPr id="59" name="Google Shape;59;p24"/>
          <p:cNvPicPr preferRelativeResize="0"/>
          <p:nvPr/>
        </p:nvPicPr>
        <p:blipFill rotWithShape="1">
          <a:blip r:embed="rId13">
            <a:alphaModFix/>
          </a:blip>
          <a:srcRect/>
          <a:stretch/>
        </p:blipFill>
        <p:spPr>
          <a:xfrm>
            <a:off x="0" y="-7290"/>
            <a:ext cx="7372353" cy="1874881"/>
          </a:xfrm>
          <a:prstGeom prst="rect">
            <a:avLst/>
          </a:prstGeom>
          <a:noFill/>
          <a:ln>
            <a:noFill/>
          </a:ln>
        </p:spPr>
      </p:pic>
      <p:pic>
        <p:nvPicPr>
          <p:cNvPr id="60" name="Google Shape;60;p24"/>
          <p:cNvPicPr preferRelativeResize="0"/>
          <p:nvPr/>
        </p:nvPicPr>
        <p:blipFill rotWithShape="1">
          <a:blip r:embed="rId13">
            <a:alphaModFix/>
          </a:blip>
          <a:srcRect/>
          <a:stretch/>
        </p:blipFill>
        <p:spPr>
          <a:xfrm rot="10800000">
            <a:off x="1782271" y="3268621"/>
            <a:ext cx="7372349" cy="1874879"/>
          </a:xfrm>
          <a:prstGeom prst="rect">
            <a:avLst/>
          </a:prstGeom>
          <a:noFill/>
          <a:ln>
            <a:noFill/>
          </a:ln>
        </p:spPr>
      </p:pic>
      <p:pic>
        <p:nvPicPr>
          <p:cNvPr id="61" name="Google Shape;61;p24"/>
          <p:cNvPicPr preferRelativeResize="0"/>
          <p:nvPr/>
        </p:nvPicPr>
        <p:blipFill rotWithShape="1">
          <a:blip r:embed="rId13">
            <a:alphaModFix/>
          </a:blip>
          <a:srcRect/>
          <a:stretch/>
        </p:blipFill>
        <p:spPr>
          <a:xfrm>
            <a:off x="0" y="-7290"/>
            <a:ext cx="7372353" cy="1874881"/>
          </a:xfrm>
          <a:prstGeom prst="rect">
            <a:avLst/>
          </a:prstGeom>
          <a:noFill/>
          <a:ln>
            <a:noFill/>
          </a:ln>
        </p:spPr>
      </p:pic>
      <p:sp>
        <p:nvSpPr>
          <p:cNvPr id="62" name="Google Shape;62;p24"/>
          <p:cNvSpPr txBox="1">
            <a:spLocks noGrp="1"/>
          </p:cNvSpPr>
          <p:nvPr>
            <p:ph type="title"/>
          </p:nvPr>
        </p:nvSpPr>
        <p:spPr>
          <a:xfrm>
            <a:off x="628560" y="273780"/>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24"/>
          <p:cNvSpPr txBox="1">
            <a:spLocks noGrp="1"/>
          </p:cNvSpPr>
          <p:nvPr>
            <p:ph type="title" idx="2"/>
          </p:nvPr>
        </p:nvSpPr>
        <p:spPr>
          <a:xfrm>
            <a:off x="628560" y="1369170"/>
            <a:ext cx="7886700" cy="32634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24"/>
          <p:cNvSpPr txBox="1">
            <a:spLocks noGrp="1"/>
          </p:cNvSpPr>
          <p:nvPr>
            <p:ph type="sldNum" idx="12"/>
          </p:nvPr>
        </p:nvSpPr>
        <p:spPr>
          <a:xfrm>
            <a:off x="3220560" y="4733910"/>
            <a:ext cx="2057400" cy="273900"/>
          </a:xfrm>
          <a:prstGeom prst="rect">
            <a:avLst/>
          </a:prstGeom>
          <a:noFill/>
          <a:ln>
            <a:noFill/>
          </a:ln>
        </p:spPr>
        <p:txBody>
          <a:bodyPr spcFirstLastPara="1" wrap="square" lIns="68575" tIns="34275" rIns="68575" bIns="34275" anchor="ctr" anchorCtr="1">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65" name="Google Shape;65;p24"/>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pic>
        <p:nvPicPr>
          <p:cNvPr id="112" name="Google Shape;112;g214e8208d6a_0_1108"/>
          <p:cNvPicPr preferRelativeResize="0"/>
          <p:nvPr/>
        </p:nvPicPr>
        <p:blipFill rotWithShape="1">
          <a:blip r:embed="rId13">
            <a:alphaModFix/>
          </a:blip>
          <a:srcRect/>
          <a:stretch/>
        </p:blipFill>
        <p:spPr>
          <a:xfrm>
            <a:off x="0" y="-7268"/>
            <a:ext cx="7372227" cy="1874979"/>
          </a:xfrm>
          <a:prstGeom prst="rect">
            <a:avLst/>
          </a:prstGeom>
          <a:noFill/>
          <a:ln>
            <a:noFill/>
          </a:ln>
        </p:spPr>
      </p:pic>
      <p:pic>
        <p:nvPicPr>
          <p:cNvPr id="113" name="Google Shape;113;g214e8208d6a_0_1108"/>
          <p:cNvPicPr preferRelativeResize="0"/>
          <p:nvPr/>
        </p:nvPicPr>
        <p:blipFill rotWithShape="1">
          <a:blip r:embed="rId13">
            <a:alphaModFix/>
          </a:blip>
          <a:srcRect/>
          <a:stretch/>
        </p:blipFill>
        <p:spPr>
          <a:xfrm rot="10800000">
            <a:off x="1782324" y="3268521"/>
            <a:ext cx="7372227" cy="1874979"/>
          </a:xfrm>
          <a:prstGeom prst="rect">
            <a:avLst/>
          </a:prstGeom>
          <a:noFill/>
          <a:ln>
            <a:noFill/>
          </a:ln>
        </p:spPr>
      </p:pic>
      <p:sp>
        <p:nvSpPr>
          <p:cNvPr id="114" name="Google Shape;114;g214e8208d6a_0_110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FF5100"/>
              </a:buClr>
              <a:buSzPts val="3300"/>
              <a:buFont typeface="Roboto"/>
              <a:buNone/>
              <a:defRPr sz="3300" b="1" i="0" u="none" strike="noStrike" cap="none">
                <a:solidFill>
                  <a:srgbClr val="FF5100"/>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g214e8208d6a_0_110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8988B"/>
              </a:buClr>
              <a:buSzPts val="2100"/>
              <a:buFont typeface="Arial"/>
              <a:buChar char="•"/>
              <a:defRPr sz="2100" b="1" i="0" u="none" strike="noStrike" cap="none">
                <a:solidFill>
                  <a:srgbClr val="18988B"/>
                </a:solidFill>
                <a:latin typeface="Roboto"/>
                <a:ea typeface="Roboto"/>
                <a:cs typeface="Roboto"/>
                <a:sym typeface="Roboto"/>
              </a:defRPr>
            </a:lvl1pPr>
            <a:lvl2pPr marL="914400" marR="0" lvl="1" indent="-342900" algn="l" rtl="0">
              <a:lnSpc>
                <a:spcPct val="90000"/>
              </a:lnSpc>
              <a:spcBef>
                <a:spcPts val="400"/>
              </a:spcBef>
              <a:spcAft>
                <a:spcPts val="0"/>
              </a:spcAft>
              <a:buClr>
                <a:srgbClr val="3F3F3F"/>
              </a:buClr>
              <a:buSzPts val="1800"/>
              <a:buFont typeface="Arial"/>
              <a:buChar char="•"/>
              <a:defRPr sz="1800" b="0" i="0" u="none" strike="noStrike" cap="none">
                <a:solidFill>
                  <a:srgbClr val="3F3F3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3F3F3F"/>
              </a:buClr>
              <a:buSzPts val="1500"/>
              <a:buFont typeface="Arial"/>
              <a:buChar char="•"/>
              <a:defRPr sz="15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g214e8208d6a_0_110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g214e8208d6a_0_110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g214e8208d6a_0_110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ftx.learning.fiscaltransparency.ne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hyperlink" Target="https://fiscaltransparency.net/fiscal-transparency-guid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1"/>
        <p:cNvGrpSpPr/>
        <p:nvPr/>
      </p:nvGrpSpPr>
      <p:grpSpPr>
        <a:xfrm>
          <a:off x="0" y="0"/>
          <a:ext cx="0" cy="0"/>
          <a:chOff x="0" y="0"/>
          <a:chExt cx="0" cy="0"/>
        </a:xfrm>
      </p:grpSpPr>
      <p:sp>
        <p:nvSpPr>
          <p:cNvPr id="192" name="Google Shape;192;p1"/>
          <p:cNvSpPr txBox="1"/>
          <p:nvPr/>
        </p:nvSpPr>
        <p:spPr>
          <a:xfrm>
            <a:off x="946298" y="1378303"/>
            <a:ext cx="7366306" cy="1963275"/>
          </a:xfrm>
          <a:prstGeom prst="rect">
            <a:avLst/>
          </a:prstGeom>
          <a:noFill/>
          <a:ln>
            <a:noFill/>
          </a:ln>
        </p:spPr>
        <p:txBody>
          <a:bodyPr spcFirstLastPara="1" wrap="square" lIns="68575" tIns="34275" rIns="68575" bIns="34275" anchor="t" anchorCtr="1">
            <a:noAutofit/>
          </a:bodyPr>
          <a:lstStyle/>
          <a:p>
            <a:pPr marL="0" marR="0" lvl="0" indent="0" algn="ctr" rtl="0">
              <a:lnSpc>
                <a:spcPct val="105000"/>
              </a:lnSpc>
              <a:spcBef>
                <a:spcPts val="0"/>
              </a:spcBef>
              <a:spcAft>
                <a:spcPts val="0"/>
              </a:spcAft>
              <a:buClr>
                <a:srgbClr val="000000"/>
              </a:buClr>
              <a:buSzPts val="3200"/>
              <a:buFont typeface="Arial"/>
              <a:buNone/>
            </a:pPr>
            <a:r>
              <a:rPr lang="ru-RU" sz="3600" b="1" i="1" dirty="0">
                <a:solidFill>
                  <a:srgbClr val="FF5100"/>
                </a:solidFill>
                <a:latin typeface="Georgia"/>
                <a:ea typeface="Georgia"/>
                <a:cs typeface="Georgia"/>
                <a:sym typeface="Georgia"/>
              </a:rPr>
              <a:t>Участие общественности и использование цифровых инструментов в бюджетном цикле</a:t>
            </a:r>
            <a:endParaRPr sz="3600" b="0" i="0" u="none" strike="noStrike" cap="none" dirty="0">
              <a:solidFill>
                <a:srgbClr val="000000"/>
              </a:solidFill>
              <a:latin typeface="Arial"/>
              <a:ea typeface="Arial"/>
              <a:cs typeface="Arial"/>
              <a:sym typeface="Arial"/>
            </a:endParaRPr>
          </a:p>
        </p:txBody>
      </p:sp>
      <p:pic>
        <p:nvPicPr>
          <p:cNvPr id="193" name="Google Shape;193;p1"/>
          <p:cNvPicPr preferRelativeResize="0"/>
          <p:nvPr/>
        </p:nvPicPr>
        <p:blipFill rotWithShape="1">
          <a:blip r:embed="rId3">
            <a:alphaModFix/>
          </a:blip>
          <a:srcRect/>
          <a:stretch/>
        </p:blipFill>
        <p:spPr>
          <a:xfrm>
            <a:off x="4075603" y="594891"/>
            <a:ext cx="1186988" cy="783412"/>
          </a:xfrm>
          <a:prstGeom prst="rect">
            <a:avLst/>
          </a:prstGeom>
          <a:noFill/>
          <a:ln>
            <a:noFill/>
          </a:ln>
        </p:spPr>
      </p:pic>
      <p:sp>
        <p:nvSpPr>
          <p:cNvPr id="194" name="Google Shape;194;p1"/>
          <p:cNvSpPr/>
          <p:nvPr/>
        </p:nvSpPr>
        <p:spPr>
          <a:xfrm>
            <a:off x="458850" y="3825450"/>
            <a:ext cx="8576100" cy="824700"/>
          </a:xfrm>
          <a:prstGeom prst="rect">
            <a:avLst/>
          </a:prstGeom>
          <a:noFill/>
          <a:ln>
            <a:noFill/>
          </a:ln>
        </p:spPr>
        <p:txBody>
          <a:bodyPr spcFirstLastPara="1" wrap="square" lIns="91425" tIns="45700" rIns="91425" bIns="45700" anchor="t" anchorCtr="0">
            <a:noAutofit/>
          </a:bodyPr>
          <a:lstStyle/>
          <a:p>
            <a:pPr marL="0" marR="0" lvl="0" indent="0" algn="l" rtl="0">
              <a:spcBef>
                <a:spcPts val="280"/>
              </a:spcBef>
              <a:spcAft>
                <a:spcPts val="0"/>
              </a:spcAft>
              <a:buNone/>
            </a:pPr>
            <a:r>
              <a:rPr lang="ru-RU" b="1" dirty="0">
                <a:solidFill>
                  <a:srgbClr val="999999"/>
                </a:solidFill>
                <a:latin typeface="Roboto"/>
                <a:ea typeface="Roboto"/>
                <a:cs typeface="Roboto"/>
                <a:sym typeface="Roboto"/>
              </a:rPr>
              <a:t>Заседание Бюджетного сообщества (БС) </a:t>
            </a:r>
            <a:r>
              <a:rPr lang="en-US" b="1" dirty="0">
                <a:solidFill>
                  <a:srgbClr val="999999"/>
                </a:solidFill>
                <a:latin typeface="Roboto"/>
                <a:ea typeface="Roboto"/>
                <a:cs typeface="Roboto"/>
                <a:sym typeface="Roboto"/>
              </a:rPr>
              <a:t>PEMPAL</a:t>
            </a:r>
            <a:endParaRPr b="1" dirty="0">
              <a:solidFill>
                <a:srgbClr val="999999"/>
              </a:solidFill>
              <a:latin typeface="Roboto"/>
              <a:ea typeface="Roboto"/>
              <a:cs typeface="Roboto"/>
              <a:sym typeface="Roboto"/>
            </a:endParaRPr>
          </a:p>
          <a:p>
            <a:pPr>
              <a:spcBef>
                <a:spcPts val="280"/>
              </a:spcBef>
              <a:buClr>
                <a:schemeClr val="dk1"/>
              </a:buClr>
              <a:buSzPts val="1100"/>
            </a:pPr>
            <a:r>
              <a:rPr lang="en-US" b="1" dirty="0">
                <a:solidFill>
                  <a:srgbClr val="999999"/>
                </a:solidFill>
                <a:latin typeface="Roboto"/>
                <a:ea typeface="Roboto"/>
                <a:cs typeface="Roboto"/>
                <a:sym typeface="Roboto"/>
              </a:rPr>
              <a:t>22</a:t>
            </a:r>
            <a:r>
              <a:rPr lang="en-US" dirty="0">
                <a:ea typeface="Roboto"/>
                <a:sym typeface="Roboto"/>
              </a:rPr>
              <a:t>–</a:t>
            </a:r>
            <a:r>
              <a:rPr lang="en-US" b="1" dirty="0">
                <a:solidFill>
                  <a:srgbClr val="999999"/>
                </a:solidFill>
                <a:latin typeface="Roboto"/>
                <a:ea typeface="Roboto"/>
                <a:cs typeface="Roboto"/>
                <a:sym typeface="Roboto"/>
              </a:rPr>
              <a:t>24</a:t>
            </a:r>
            <a:r>
              <a:rPr lang="ru-RU" b="1" dirty="0">
                <a:solidFill>
                  <a:srgbClr val="999999"/>
                </a:solidFill>
                <a:latin typeface="Roboto"/>
                <a:ea typeface="Roboto"/>
                <a:cs typeface="Roboto"/>
                <a:sym typeface="Roboto"/>
              </a:rPr>
              <a:t> марта</a:t>
            </a:r>
            <a:r>
              <a:rPr lang="en-US" b="1" dirty="0">
                <a:solidFill>
                  <a:srgbClr val="999999"/>
                </a:solidFill>
                <a:latin typeface="Roboto"/>
                <a:ea typeface="Roboto"/>
                <a:cs typeface="Roboto"/>
                <a:sym typeface="Roboto"/>
              </a:rPr>
              <a:t> 2023</a:t>
            </a:r>
            <a:r>
              <a:rPr lang="ru-RU" b="1" dirty="0">
                <a:solidFill>
                  <a:srgbClr val="999999"/>
                </a:solidFill>
                <a:latin typeface="Roboto"/>
                <a:ea typeface="Roboto"/>
                <a:cs typeface="Roboto"/>
                <a:sym typeface="Roboto"/>
              </a:rPr>
              <a:t> г.</a:t>
            </a:r>
            <a:r>
              <a:rPr lang="en-US" b="1" dirty="0">
                <a:solidFill>
                  <a:srgbClr val="999999"/>
                </a:solidFill>
                <a:latin typeface="Roboto"/>
                <a:ea typeface="Roboto"/>
                <a:cs typeface="Roboto"/>
                <a:sym typeface="Roboto"/>
              </a:rPr>
              <a:t> | </a:t>
            </a:r>
            <a:r>
              <a:rPr lang="ru-RU" b="1" dirty="0">
                <a:solidFill>
                  <a:srgbClr val="999999"/>
                </a:solidFill>
                <a:latin typeface="Roboto"/>
                <a:ea typeface="Roboto"/>
                <a:cs typeface="Roboto"/>
                <a:sym typeface="Roboto"/>
              </a:rPr>
              <a:t>Любляна, Словения </a:t>
            </a:r>
            <a:endParaRPr b="1" dirty="0">
              <a:solidFill>
                <a:srgbClr val="999999"/>
              </a:solidFill>
              <a:latin typeface="Roboto"/>
              <a:ea typeface="Roboto"/>
              <a:cs typeface="Roboto"/>
              <a:sym typeface="Roboto"/>
            </a:endParaRPr>
          </a:p>
          <a:p>
            <a:pPr marL="0" marR="0" lvl="0" indent="0" algn="l" rtl="0">
              <a:spcBef>
                <a:spcPts val="280"/>
              </a:spcBef>
              <a:spcAft>
                <a:spcPts val="0"/>
              </a:spcAft>
              <a:buNone/>
            </a:pPr>
            <a:endParaRPr b="1" dirty="0">
              <a:solidFill>
                <a:srgbClr val="999999"/>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14e8208d6a_0_59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2700"/>
              <a:buFont typeface="Roboto"/>
              <a:buNone/>
            </a:pPr>
            <a:r>
              <a:rPr lang="ru-RU" sz="2700" dirty="0"/>
              <a:t>Участие общественности: для чего</a:t>
            </a:r>
            <a:r>
              <a:rPr lang="en-US" sz="2700" dirty="0"/>
              <a:t>?</a:t>
            </a:r>
            <a:endParaRPr sz="2700" b="0" u="sng" dirty="0"/>
          </a:p>
        </p:txBody>
      </p:sp>
      <p:sp>
        <p:nvSpPr>
          <p:cNvPr id="265" name="Google Shape;265;g214e8208d6a_0_599"/>
          <p:cNvSpPr txBox="1">
            <a:spLocks noGrp="1"/>
          </p:cNvSpPr>
          <p:nvPr>
            <p:ph type="body" idx="1"/>
          </p:nvPr>
        </p:nvSpPr>
        <p:spPr>
          <a:xfrm>
            <a:off x="628650" y="1369219"/>
            <a:ext cx="5277000" cy="3003900"/>
          </a:xfrm>
          <a:prstGeom prst="rect">
            <a:avLst/>
          </a:prstGeom>
          <a:noFill/>
          <a:ln>
            <a:noFill/>
          </a:ln>
        </p:spPr>
        <p:txBody>
          <a:bodyPr spcFirstLastPara="1" wrap="square" lIns="68575" tIns="34275" rIns="68575" bIns="34275" anchor="t" anchorCtr="0">
            <a:normAutofit fontScale="77500" lnSpcReduction="20000"/>
          </a:bodyPr>
          <a:lstStyle/>
          <a:p>
            <a:pPr marL="0" lvl="0" indent="0" algn="l" rtl="0">
              <a:lnSpc>
                <a:spcPct val="90000"/>
              </a:lnSpc>
              <a:spcBef>
                <a:spcPts val="0"/>
              </a:spcBef>
              <a:spcAft>
                <a:spcPts val="0"/>
              </a:spcAft>
              <a:buSzPct val="128571"/>
              <a:buNone/>
            </a:pPr>
            <a:r>
              <a:rPr lang="ru-RU" sz="2100" b="1" dirty="0">
                <a:solidFill>
                  <a:srgbClr val="FF6900"/>
                </a:solidFill>
                <a:latin typeface="Roboto"/>
                <a:ea typeface="Roboto"/>
                <a:cs typeface="Roboto"/>
                <a:sym typeface="Roboto"/>
              </a:rPr>
              <a:t>Примеры выгод открытости в налогово-бюджетной сфере</a:t>
            </a:r>
            <a:r>
              <a:rPr lang="en-US" sz="2100" b="1" dirty="0">
                <a:solidFill>
                  <a:srgbClr val="FF6900"/>
                </a:solidFill>
                <a:latin typeface="Roboto"/>
                <a:ea typeface="Roboto"/>
                <a:cs typeface="Roboto"/>
                <a:sym typeface="Roboto"/>
              </a:rPr>
              <a:t>:</a:t>
            </a:r>
            <a:endParaRPr dirty="0"/>
          </a:p>
          <a:p>
            <a:pPr marL="177800" lvl="0" indent="-50800" algn="l" rtl="0">
              <a:lnSpc>
                <a:spcPct val="90000"/>
              </a:lnSpc>
              <a:spcBef>
                <a:spcPts val="800"/>
              </a:spcBef>
              <a:spcAft>
                <a:spcPts val="0"/>
              </a:spcAft>
              <a:buClr>
                <a:srgbClr val="3F3F3F"/>
              </a:buClr>
              <a:buSzPct val="100000"/>
              <a:buNone/>
            </a:pPr>
            <a:endParaRPr sz="2100" b="1" dirty="0">
              <a:solidFill>
                <a:srgbClr val="FF6900"/>
              </a:solidFill>
              <a:latin typeface="Roboto"/>
              <a:ea typeface="Roboto"/>
              <a:cs typeface="Roboto"/>
              <a:sym typeface="Roboto"/>
            </a:endParaRPr>
          </a:p>
          <a:p>
            <a:pPr marL="215900" lvl="0" indent="-192246" algn="l" rtl="0">
              <a:lnSpc>
                <a:spcPct val="90000"/>
              </a:lnSpc>
              <a:spcBef>
                <a:spcPts val="800"/>
              </a:spcBef>
              <a:spcAft>
                <a:spcPts val="0"/>
              </a:spcAft>
              <a:buClr>
                <a:srgbClr val="3F3F3F"/>
              </a:buClr>
              <a:buSzPct val="100000"/>
              <a:buFont typeface="Courier New"/>
              <a:buChar char="o"/>
            </a:pPr>
            <a:r>
              <a:rPr lang="ru-RU" dirty="0">
                <a:latin typeface="Roboto Light"/>
                <a:ea typeface="Roboto Light"/>
                <a:cs typeface="Roboto Light"/>
                <a:sym typeface="Roboto Light"/>
              </a:rPr>
              <a:t>Более высокая собираемость налогов</a:t>
            </a:r>
            <a:endParaRPr dirty="0"/>
          </a:p>
          <a:p>
            <a:pPr marL="215900" lvl="0" indent="-192246" algn="l" rtl="0">
              <a:lnSpc>
                <a:spcPct val="90000"/>
              </a:lnSpc>
              <a:spcBef>
                <a:spcPts val="800"/>
              </a:spcBef>
              <a:spcAft>
                <a:spcPts val="0"/>
              </a:spcAft>
              <a:buClr>
                <a:srgbClr val="3F3F3F"/>
              </a:buClr>
              <a:buSzPct val="100000"/>
              <a:buFont typeface="Courier New"/>
              <a:buChar char="o"/>
            </a:pPr>
            <a:r>
              <a:rPr lang="ru-RU" sz="2100" dirty="0">
                <a:latin typeface="Roboto Light"/>
                <a:ea typeface="Roboto Light"/>
                <a:cs typeface="Roboto Light"/>
                <a:sym typeface="Roboto Light"/>
              </a:rPr>
              <a:t>Рост спроса на суверенный долг и снижение стоимости заимствований</a:t>
            </a:r>
            <a:endParaRPr dirty="0"/>
          </a:p>
          <a:p>
            <a:pPr marL="215900" lvl="0" indent="-192246" algn="l" rtl="0">
              <a:lnSpc>
                <a:spcPct val="90000"/>
              </a:lnSpc>
              <a:spcBef>
                <a:spcPts val="800"/>
              </a:spcBef>
              <a:spcAft>
                <a:spcPts val="0"/>
              </a:spcAft>
              <a:buClr>
                <a:srgbClr val="3F3F3F"/>
              </a:buClr>
              <a:buSzPct val="100000"/>
              <a:buFont typeface="Courier New"/>
              <a:buChar char="o"/>
            </a:pPr>
            <a:r>
              <a:rPr lang="ru-RU" sz="2100" dirty="0">
                <a:latin typeface="Roboto Light"/>
                <a:ea typeface="Roboto Light"/>
                <a:cs typeface="Roboto Light"/>
                <a:sym typeface="Roboto Light"/>
              </a:rPr>
              <a:t>Меньше масштабы нерационального использования ресурсов и коррупции</a:t>
            </a:r>
            <a:r>
              <a:rPr lang="en-US" sz="2100" dirty="0">
                <a:latin typeface="Roboto Light"/>
                <a:ea typeface="Roboto Light"/>
                <a:cs typeface="Roboto Light"/>
                <a:sym typeface="Roboto Light"/>
              </a:rPr>
              <a:t> =&gt; </a:t>
            </a:r>
            <a:r>
              <a:rPr lang="ru-RU" sz="2100" dirty="0">
                <a:latin typeface="Roboto Light"/>
                <a:ea typeface="Roboto Light"/>
                <a:cs typeface="Roboto Light"/>
                <a:sym typeface="Roboto Light"/>
              </a:rPr>
              <a:t>усиление подотчетности</a:t>
            </a:r>
            <a:endParaRPr dirty="0"/>
          </a:p>
          <a:p>
            <a:pPr marL="215900" lvl="0" indent="-192246" algn="l" rtl="0">
              <a:lnSpc>
                <a:spcPct val="90000"/>
              </a:lnSpc>
              <a:spcBef>
                <a:spcPts val="800"/>
              </a:spcBef>
              <a:spcAft>
                <a:spcPts val="0"/>
              </a:spcAft>
              <a:buClr>
                <a:srgbClr val="3F3F3F"/>
              </a:buClr>
              <a:buSzPct val="100000"/>
              <a:buFont typeface="Courier New"/>
              <a:buChar char="o"/>
            </a:pPr>
            <a:r>
              <a:rPr lang="ru-RU" sz="2100" dirty="0">
                <a:latin typeface="Roboto Light"/>
                <a:ea typeface="Roboto Light"/>
                <a:cs typeface="Roboto Light"/>
                <a:sym typeface="Roboto Light"/>
              </a:rPr>
              <a:t>Усиление общественного контроля за государственными учреждениями</a:t>
            </a:r>
            <a:r>
              <a:rPr lang="en-US" sz="2100" dirty="0">
                <a:latin typeface="Roboto Light"/>
                <a:ea typeface="Roboto Light"/>
                <a:cs typeface="Roboto Light"/>
                <a:sym typeface="Roboto Light"/>
              </a:rPr>
              <a:t> </a:t>
            </a:r>
            <a:endParaRPr dirty="0"/>
          </a:p>
          <a:p>
            <a:pPr marL="215900" lvl="0" indent="-192246" algn="l" rtl="0">
              <a:lnSpc>
                <a:spcPct val="90000"/>
              </a:lnSpc>
              <a:spcBef>
                <a:spcPts val="800"/>
              </a:spcBef>
              <a:spcAft>
                <a:spcPts val="0"/>
              </a:spcAft>
              <a:buClr>
                <a:srgbClr val="3F3F3F"/>
              </a:buClr>
              <a:buSzPct val="100000"/>
              <a:buFont typeface="Courier New"/>
              <a:buChar char="o"/>
            </a:pPr>
            <a:r>
              <a:rPr lang="ru-RU" sz="2100" dirty="0">
                <a:latin typeface="Roboto Light"/>
                <a:ea typeface="Roboto Light"/>
                <a:cs typeface="Roboto Light"/>
                <a:sym typeface="Roboto Light"/>
              </a:rPr>
              <a:t>Доверие к бюджету и улучшение результатов в области развития</a:t>
            </a:r>
            <a:endParaRPr sz="2000" b="0" dirty="0"/>
          </a:p>
        </p:txBody>
      </p:sp>
      <p:pic>
        <p:nvPicPr>
          <p:cNvPr id="266" name="Google Shape;266;g214e8208d6a_0_599"/>
          <p:cNvPicPr preferRelativeResize="0"/>
          <p:nvPr/>
        </p:nvPicPr>
        <p:blipFill rotWithShape="1">
          <a:blip r:embed="rId3">
            <a:alphaModFix/>
          </a:blip>
          <a:srcRect t="1893"/>
          <a:stretch/>
        </p:blipFill>
        <p:spPr>
          <a:xfrm>
            <a:off x="6054874" y="1133966"/>
            <a:ext cx="2460477" cy="3474504"/>
          </a:xfrm>
          <a:prstGeom prst="rect">
            <a:avLst/>
          </a:prstGeom>
          <a:noFill/>
          <a:ln>
            <a:noFill/>
          </a:ln>
          <a:effectLst>
            <a:outerShdw blurRad="292100" dist="139700" dir="2700000" algn="tl" rotWithShape="0">
              <a:srgbClr val="333333">
                <a:alpha val="6431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14e8208d6a_0_78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ru-RU" sz="2300" dirty="0">
                <a:solidFill>
                  <a:srgbClr val="FF5100"/>
                </a:solidFill>
                <a:latin typeface="Arial"/>
                <a:ea typeface="Arial"/>
                <a:cs typeface="Arial"/>
                <a:sym typeface="Arial"/>
              </a:rPr>
              <a:t>Роль информационных систем и цифровых инструментов в налогово-бюджетной политике</a:t>
            </a:r>
            <a:endParaRPr sz="3700" dirty="0">
              <a:solidFill>
                <a:srgbClr val="FF5100"/>
              </a:solidFill>
            </a:endParaRPr>
          </a:p>
        </p:txBody>
      </p:sp>
      <p:pic>
        <p:nvPicPr>
          <p:cNvPr id="272" name="Google Shape;272;g214e8208d6a_0_780"/>
          <p:cNvPicPr preferRelativeResize="0"/>
          <p:nvPr/>
        </p:nvPicPr>
        <p:blipFill rotWithShape="1">
          <a:blip r:embed="rId3">
            <a:alphaModFix/>
          </a:blip>
          <a:srcRect/>
          <a:stretch/>
        </p:blipFill>
        <p:spPr>
          <a:xfrm>
            <a:off x="1643375" y="1268062"/>
            <a:ext cx="5982699" cy="3199125"/>
          </a:xfrm>
          <a:prstGeom prst="rect">
            <a:avLst/>
          </a:prstGeom>
          <a:noFill/>
          <a:ln>
            <a:noFill/>
          </a:ln>
          <a:effectLst>
            <a:outerShdw dist="38100" dir="5400000" algn="t" rotWithShape="0">
              <a:srgbClr val="000000">
                <a:alpha val="45000"/>
              </a:srgbClr>
            </a:outerShdw>
          </a:effectLst>
        </p:spPr>
      </p:pic>
      <p:sp>
        <p:nvSpPr>
          <p:cNvPr id="273" name="Google Shape;273;g214e8208d6a_0_780"/>
          <p:cNvSpPr txBox="1">
            <a:spLocks noGrp="1"/>
          </p:cNvSpPr>
          <p:nvPr>
            <p:ph type="body" idx="1"/>
          </p:nvPr>
        </p:nvSpPr>
        <p:spPr>
          <a:xfrm>
            <a:off x="363750" y="3975225"/>
            <a:ext cx="8416500" cy="816000"/>
          </a:xfrm>
          <a:prstGeom prst="rect">
            <a:avLst/>
          </a:prstGeom>
          <a:noFill/>
          <a:ln>
            <a:noFill/>
          </a:ln>
        </p:spPr>
        <p:txBody>
          <a:bodyPr spcFirstLastPara="1" wrap="square" lIns="68575" tIns="34275" rIns="68575" bIns="34275" anchor="t" anchorCtr="0">
            <a:normAutofit fontScale="92500"/>
          </a:bodyPr>
          <a:lstStyle/>
          <a:p>
            <a:pPr marL="0" lvl="0" indent="0" algn="ctr" rtl="0">
              <a:lnSpc>
                <a:spcPct val="100000"/>
              </a:lnSpc>
              <a:spcBef>
                <a:spcPts val="0"/>
              </a:spcBef>
              <a:spcAft>
                <a:spcPts val="0"/>
              </a:spcAft>
              <a:buClr>
                <a:schemeClr val="dk1"/>
              </a:buClr>
              <a:buSzPts val="1100"/>
              <a:buNone/>
            </a:pPr>
            <a:r>
              <a:rPr lang="ru-RU" b="0" dirty="0">
                <a:solidFill>
                  <a:srgbClr val="FF5100"/>
                </a:solidFill>
                <a:latin typeface="Arial"/>
                <a:ea typeface="Arial"/>
                <a:cs typeface="Arial"/>
                <a:sym typeface="Arial"/>
              </a:rPr>
              <a:t>Технологии</a:t>
            </a:r>
            <a:r>
              <a:rPr lang="en-US" b="0" dirty="0">
                <a:solidFill>
                  <a:schemeClr val="dk1"/>
                </a:solidFill>
                <a:latin typeface="Arial"/>
                <a:ea typeface="Arial"/>
                <a:cs typeface="Arial"/>
                <a:sym typeface="Arial"/>
              </a:rPr>
              <a:t> </a:t>
            </a:r>
            <a:r>
              <a:rPr lang="ru-RU" b="0" dirty="0">
                <a:solidFill>
                  <a:schemeClr val="dk1"/>
                </a:solidFill>
                <a:latin typeface="Arial"/>
                <a:ea typeface="Arial"/>
                <a:cs typeface="Arial"/>
                <a:sym typeface="Arial"/>
              </a:rPr>
              <a:t>могут обеспечить б</a:t>
            </a:r>
            <a:r>
              <a:rPr lang="ru-RU" i="1" dirty="0">
                <a:solidFill>
                  <a:schemeClr val="dk1"/>
                </a:solidFill>
                <a:latin typeface="Arial"/>
                <a:ea typeface="Arial"/>
                <a:cs typeface="Arial"/>
                <a:sym typeface="Arial"/>
              </a:rPr>
              <a:t>о</a:t>
            </a:r>
            <a:r>
              <a:rPr lang="ru-RU" b="0" dirty="0">
                <a:solidFill>
                  <a:schemeClr val="dk1"/>
                </a:solidFill>
                <a:latin typeface="Arial"/>
                <a:ea typeface="Arial"/>
                <a:cs typeface="Arial"/>
                <a:sym typeface="Arial"/>
              </a:rPr>
              <a:t>льшую</a:t>
            </a:r>
            <a:r>
              <a:rPr lang="en-US" b="0" dirty="0">
                <a:solidFill>
                  <a:schemeClr val="dk1"/>
                </a:solidFill>
                <a:latin typeface="Arial"/>
                <a:ea typeface="Arial"/>
                <a:cs typeface="Arial"/>
                <a:sym typeface="Arial"/>
              </a:rPr>
              <a:t> </a:t>
            </a:r>
            <a:r>
              <a:rPr lang="ru-RU" b="0" dirty="0">
                <a:solidFill>
                  <a:srgbClr val="FF5100"/>
                </a:solidFill>
                <a:latin typeface="Arial"/>
                <a:ea typeface="Arial"/>
                <a:cs typeface="Arial"/>
                <a:sym typeface="Arial"/>
              </a:rPr>
              <a:t>эффективность, прозрачность, справедливость и результативность</a:t>
            </a:r>
            <a:r>
              <a:rPr lang="en-US" b="0" dirty="0">
                <a:solidFill>
                  <a:schemeClr val="dk1"/>
                </a:solidFill>
                <a:latin typeface="Arial"/>
                <a:ea typeface="Arial"/>
                <a:cs typeface="Arial"/>
                <a:sym typeface="Arial"/>
              </a:rPr>
              <a:t> </a:t>
            </a:r>
            <a:r>
              <a:rPr lang="ru-RU" b="0" dirty="0">
                <a:solidFill>
                  <a:schemeClr val="dk1"/>
                </a:solidFill>
                <a:latin typeface="Arial"/>
                <a:ea typeface="Arial"/>
                <a:cs typeface="Arial"/>
                <a:sym typeface="Arial"/>
              </a:rPr>
              <a:t>налогово-бюджетной политики</a:t>
            </a:r>
            <a:endParaRPr sz="3100" b="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14e8208d6a_0_79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ru-RU" dirty="0"/>
              <a:t>Варианты использования цифровых инструментов</a:t>
            </a:r>
            <a:endParaRPr dirty="0"/>
          </a:p>
        </p:txBody>
      </p:sp>
      <p:sp>
        <p:nvSpPr>
          <p:cNvPr id="279" name="Google Shape;279;g214e8208d6a_0_793"/>
          <p:cNvSpPr txBox="1">
            <a:spLocks noGrp="1"/>
          </p:cNvSpPr>
          <p:nvPr>
            <p:ph type="body" idx="1"/>
          </p:nvPr>
        </p:nvSpPr>
        <p:spPr>
          <a:xfrm>
            <a:off x="277402" y="914400"/>
            <a:ext cx="4789798" cy="3597976"/>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0"/>
              </a:spcAft>
              <a:buSzPts val="2400"/>
              <a:buChar char="•"/>
            </a:pPr>
            <a:r>
              <a:rPr lang="ru-RU" sz="2400" b="0" dirty="0"/>
              <a:t>Раскрытие и распространение информации и (открытых) данных</a:t>
            </a:r>
            <a:endParaRPr sz="2400" b="0" dirty="0"/>
          </a:p>
          <a:p>
            <a:pPr marL="457200" lvl="0" indent="-381000" algn="l" rtl="0">
              <a:spcBef>
                <a:spcPts val="0"/>
              </a:spcBef>
              <a:spcAft>
                <a:spcPts val="0"/>
              </a:spcAft>
              <a:buSzPts val="2400"/>
              <a:buChar char="•"/>
            </a:pPr>
            <a:r>
              <a:rPr lang="ru-RU" sz="2400" b="0" dirty="0"/>
              <a:t>Общественные консультации</a:t>
            </a:r>
            <a:r>
              <a:rPr lang="en-US" sz="2400" b="0" dirty="0"/>
              <a:t> </a:t>
            </a:r>
            <a:endParaRPr sz="2400" b="0" dirty="0"/>
          </a:p>
          <a:p>
            <a:pPr marL="457200" lvl="0" indent="-381000" algn="l" rtl="0">
              <a:spcBef>
                <a:spcPts val="0"/>
              </a:spcBef>
              <a:spcAft>
                <a:spcPts val="0"/>
              </a:spcAft>
              <a:buSzPts val="2400"/>
              <a:buChar char="•"/>
            </a:pPr>
            <a:r>
              <a:rPr lang="ru-RU" sz="2400" b="0" dirty="0"/>
              <a:t>Консультации по вопросам законодательства</a:t>
            </a:r>
            <a:endParaRPr sz="2400" b="0" dirty="0"/>
          </a:p>
          <a:p>
            <a:pPr marL="457200" lvl="0" indent="-381000" algn="l" rtl="0">
              <a:spcBef>
                <a:spcPts val="0"/>
              </a:spcBef>
              <a:spcAft>
                <a:spcPts val="0"/>
              </a:spcAft>
              <a:buSzPts val="2400"/>
              <a:buChar char="•"/>
            </a:pPr>
            <a:r>
              <a:rPr lang="ru-RU" sz="2400" b="0" dirty="0"/>
              <a:t>Инициативное бюджетирование</a:t>
            </a:r>
            <a:endParaRPr sz="2400" b="0" dirty="0"/>
          </a:p>
          <a:p>
            <a:pPr marL="457200" lvl="0" indent="-381000" algn="l" rtl="0">
              <a:spcBef>
                <a:spcPts val="0"/>
              </a:spcBef>
              <a:spcAft>
                <a:spcPts val="0"/>
              </a:spcAft>
              <a:buSzPts val="2400"/>
              <a:buChar char="•"/>
            </a:pPr>
            <a:r>
              <a:rPr lang="ru-RU" sz="2400" b="0" dirty="0"/>
              <a:t>Мониторинг проектов</a:t>
            </a:r>
            <a:endParaRPr sz="2400" b="0" dirty="0"/>
          </a:p>
          <a:p>
            <a:pPr marL="457200" lvl="0" indent="-381000" algn="l" rtl="0">
              <a:spcBef>
                <a:spcPts val="0"/>
              </a:spcBef>
              <a:spcAft>
                <a:spcPts val="0"/>
              </a:spcAft>
              <a:buSzPts val="2400"/>
              <a:buChar char="•"/>
            </a:pPr>
            <a:r>
              <a:rPr lang="ru-RU" sz="2400" b="0" dirty="0"/>
              <a:t>Рассмотрение жалоб и обеспечение подотчетности</a:t>
            </a:r>
            <a:endParaRPr sz="2400" b="0" dirty="0"/>
          </a:p>
        </p:txBody>
      </p:sp>
      <p:pic>
        <p:nvPicPr>
          <p:cNvPr id="280" name="Google Shape;280;g214e8208d6a_0_793"/>
          <p:cNvPicPr preferRelativeResize="0"/>
          <p:nvPr/>
        </p:nvPicPr>
        <p:blipFill>
          <a:blip r:embed="rId3">
            <a:alphaModFix/>
          </a:blip>
          <a:stretch>
            <a:fillRect/>
          </a:stretch>
        </p:blipFill>
        <p:spPr>
          <a:xfrm>
            <a:off x="5152925" y="1605074"/>
            <a:ext cx="3619600" cy="27377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163863c484_2_34"/>
          <p:cNvSpPr txBox="1">
            <a:spLocks noGrp="1"/>
          </p:cNvSpPr>
          <p:nvPr>
            <p:ph type="title"/>
          </p:nvPr>
        </p:nvSpPr>
        <p:spPr>
          <a:xfrm>
            <a:off x="628650" y="273844"/>
            <a:ext cx="7886700" cy="421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1800"/>
              <a:buFont typeface="Roboto"/>
              <a:buNone/>
            </a:pPr>
            <a:r>
              <a:rPr lang="ru-RU" sz="1800" dirty="0"/>
              <a:t>Участие общественности в бюджетном цикле: примеры</a:t>
            </a:r>
            <a:endParaRPr dirty="0"/>
          </a:p>
        </p:txBody>
      </p:sp>
      <p:pic>
        <p:nvPicPr>
          <p:cNvPr id="287" name="Google Shape;287;g2163863c484_2_34"/>
          <p:cNvPicPr preferRelativeResize="0"/>
          <p:nvPr/>
        </p:nvPicPr>
        <p:blipFill rotWithShape="1">
          <a:blip r:embed="rId3">
            <a:alphaModFix/>
          </a:blip>
          <a:srcRect b="4534"/>
          <a:stretch/>
        </p:blipFill>
        <p:spPr>
          <a:xfrm>
            <a:off x="628650" y="679850"/>
            <a:ext cx="7810499" cy="4193755"/>
          </a:xfrm>
          <a:prstGeom prst="rect">
            <a:avLst/>
          </a:prstGeom>
          <a:solidFill>
            <a:srgbClr val="DCA855"/>
          </a:solidFill>
          <a:ln>
            <a:noFill/>
          </a:ln>
        </p:spPr>
      </p:pic>
      <p:sp>
        <p:nvSpPr>
          <p:cNvPr id="4" name="Прямоугольник 3"/>
          <p:cNvSpPr/>
          <p:nvPr/>
        </p:nvSpPr>
        <p:spPr>
          <a:xfrm>
            <a:off x="5096256" y="847344"/>
            <a:ext cx="2886456" cy="143256"/>
          </a:xfrm>
          <a:prstGeom prst="rect">
            <a:avLst/>
          </a:prstGeom>
          <a:solidFill>
            <a:srgbClr val="FFFFFF"/>
          </a:solidFill>
        </p:spPr>
        <p:txBody>
          <a:bodyPr wrap="none" lIns="0" tIns="0" rIns="0" bIns="0">
            <a:noAutofit/>
          </a:bodyPr>
          <a:lstStyle/>
          <a:p>
            <a:pPr indent="0"/>
            <a:r>
              <a:rPr lang="ru-RU" sz="800" b="1" dirty="0">
                <a:solidFill>
                  <a:srgbClr val="6F6776"/>
                </a:solidFill>
                <a:latin typeface="Arial"/>
              </a:rPr>
              <a:t>Участие ВОА в планировании проведении аудитов</a:t>
            </a:r>
            <a:endParaRPr lang="en-US" sz="800" b="1" dirty="0">
              <a:solidFill>
                <a:srgbClr val="6F6776"/>
              </a:solidFill>
              <a:latin typeface="Arial"/>
            </a:endParaRPr>
          </a:p>
        </p:txBody>
      </p:sp>
      <p:sp>
        <p:nvSpPr>
          <p:cNvPr id="5" name="Прямоугольник 4"/>
          <p:cNvSpPr/>
          <p:nvPr/>
        </p:nvSpPr>
        <p:spPr>
          <a:xfrm>
            <a:off x="5096256" y="1008888"/>
            <a:ext cx="2514600" cy="124968"/>
          </a:xfrm>
          <a:prstGeom prst="rect">
            <a:avLst/>
          </a:prstGeom>
          <a:solidFill>
            <a:srgbClr val="FFFFFF"/>
          </a:solidFill>
        </p:spPr>
        <p:txBody>
          <a:bodyPr wrap="none" lIns="0" tIns="0" rIns="0" bIns="0">
            <a:noAutofit/>
          </a:bodyPr>
          <a:lstStyle/>
          <a:p>
            <a:pPr indent="0"/>
            <a:r>
              <a:rPr lang="ru-RU" sz="800" b="1" dirty="0">
                <a:solidFill>
                  <a:srgbClr val="BBB0BF"/>
                </a:solidFill>
                <a:latin typeface="Arial"/>
              </a:rPr>
              <a:t>Законодательные консультации по ведомственным пересмотрам</a:t>
            </a:r>
            <a:endParaRPr lang="en-US" sz="800" b="1" dirty="0">
              <a:solidFill>
                <a:srgbClr val="BBB0BF"/>
              </a:solidFill>
              <a:latin typeface="Arial"/>
            </a:endParaRPr>
          </a:p>
        </p:txBody>
      </p:sp>
      <p:sp>
        <p:nvSpPr>
          <p:cNvPr id="6" name="Прямоугольник 5"/>
          <p:cNvSpPr/>
          <p:nvPr/>
        </p:nvSpPr>
        <p:spPr>
          <a:xfrm>
            <a:off x="5087112" y="1161288"/>
            <a:ext cx="2218944" cy="140208"/>
          </a:xfrm>
          <a:prstGeom prst="rect">
            <a:avLst/>
          </a:prstGeom>
          <a:solidFill>
            <a:srgbClr val="FFFFFF"/>
          </a:solidFill>
        </p:spPr>
        <p:txBody>
          <a:bodyPr wrap="none" lIns="0" tIns="0" rIns="0" bIns="0">
            <a:noAutofit/>
          </a:bodyPr>
          <a:lstStyle/>
          <a:p>
            <a:pPr indent="0"/>
            <a:r>
              <a:rPr lang="ru-RU" sz="800" b="1" dirty="0">
                <a:solidFill>
                  <a:srgbClr val="6F6776"/>
                </a:solidFill>
                <a:latin typeface="Arial"/>
              </a:rPr>
              <a:t>Социальные аудиты доходов и расходов</a:t>
            </a:r>
            <a:endParaRPr lang="en-US" sz="800" b="1" dirty="0">
              <a:solidFill>
                <a:srgbClr val="6F6776"/>
              </a:solidFill>
              <a:latin typeface="Arial"/>
            </a:endParaRPr>
          </a:p>
        </p:txBody>
      </p:sp>
      <p:sp>
        <p:nvSpPr>
          <p:cNvPr id="7" name="Прямоугольник 6"/>
          <p:cNvSpPr/>
          <p:nvPr/>
        </p:nvSpPr>
        <p:spPr>
          <a:xfrm>
            <a:off x="4081272" y="1517904"/>
            <a:ext cx="670560" cy="280416"/>
          </a:xfrm>
          <a:prstGeom prst="rect">
            <a:avLst/>
          </a:prstGeom>
          <a:solidFill>
            <a:srgbClr val="1F9889"/>
          </a:solidFill>
        </p:spPr>
        <p:txBody>
          <a:bodyPr lIns="0" tIns="0" rIns="0" bIns="0">
            <a:noAutofit/>
          </a:bodyPr>
          <a:lstStyle/>
          <a:p>
            <a:pPr indent="0" algn="ctr">
              <a:lnSpc>
                <a:spcPct val="111000"/>
              </a:lnSpc>
            </a:pPr>
            <a:r>
              <a:rPr lang="ru-RU" sz="750" b="1" dirty="0">
                <a:solidFill>
                  <a:srgbClr val="D0F8EC"/>
                </a:solidFill>
                <a:latin typeface="Arial"/>
              </a:rPr>
              <a:t>АУДИТ И НАДЗОР</a:t>
            </a:r>
            <a:endParaRPr lang="en-US" sz="750" b="1" dirty="0">
              <a:solidFill>
                <a:srgbClr val="D0F8EC"/>
              </a:solidFill>
              <a:latin typeface="Arial"/>
            </a:endParaRPr>
          </a:p>
        </p:txBody>
      </p:sp>
      <p:sp>
        <p:nvSpPr>
          <p:cNvPr id="8" name="Прямоугольник 7"/>
          <p:cNvSpPr/>
          <p:nvPr/>
        </p:nvSpPr>
        <p:spPr>
          <a:xfrm>
            <a:off x="6501384" y="2228088"/>
            <a:ext cx="1755648" cy="149352"/>
          </a:xfrm>
          <a:prstGeom prst="rect">
            <a:avLst/>
          </a:prstGeom>
          <a:solidFill>
            <a:srgbClr val="FFFFFF"/>
          </a:solidFill>
        </p:spPr>
        <p:txBody>
          <a:bodyPr wrap="none" lIns="0" tIns="0" rIns="0" bIns="0">
            <a:noAutofit/>
          </a:bodyPr>
          <a:lstStyle/>
          <a:p>
            <a:pPr indent="0"/>
            <a:r>
              <a:rPr lang="ru-RU" sz="800" b="1" dirty="0">
                <a:solidFill>
                  <a:srgbClr val="6F6776"/>
                </a:solidFill>
                <a:latin typeface="Arial"/>
              </a:rPr>
              <a:t>Консультации по национальному планированию</a:t>
            </a:r>
            <a:endParaRPr lang="en-US" sz="800" b="1" dirty="0">
              <a:solidFill>
                <a:srgbClr val="6F6776"/>
              </a:solidFill>
              <a:latin typeface="Arial"/>
            </a:endParaRPr>
          </a:p>
        </p:txBody>
      </p:sp>
      <p:sp>
        <p:nvSpPr>
          <p:cNvPr id="9" name="Прямоугольник 8"/>
          <p:cNvSpPr/>
          <p:nvPr/>
        </p:nvSpPr>
        <p:spPr>
          <a:xfrm>
            <a:off x="6504432" y="2389632"/>
            <a:ext cx="1658112" cy="152400"/>
          </a:xfrm>
          <a:prstGeom prst="rect">
            <a:avLst/>
          </a:prstGeom>
          <a:solidFill>
            <a:srgbClr val="FFFFFF"/>
          </a:solidFill>
        </p:spPr>
        <p:txBody>
          <a:bodyPr wrap="none" lIns="0" tIns="0" rIns="0" bIns="0">
            <a:noAutofit/>
          </a:bodyPr>
          <a:lstStyle/>
          <a:p>
            <a:pPr indent="0"/>
            <a:r>
              <a:rPr lang="ru-RU" sz="800" b="1" dirty="0">
                <a:solidFill>
                  <a:srgbClr val="BBB0BF"/>
                </a:solidFill>
                <a:latin typeface="Arial"/>
              </a:rPr>
              <a:t>Консультации по ежегодному бюджету</a:t>
            </a:r>
            <a:endParaRPr lang="en-US" sz="800" b="1" dirty="0">
              <a:solidFill>
                <a:srgbClr val="BBB0BF"/>
              </a:solidFill>
              <a:latin typeface="Arial"/>
            </a:endParaRPr>
          </a:p>
        </p:txBody>
      </p:sp>
      <p:sp>
        <p:nvSpPr>
          <p:cNvPr id="10" name="Прямоугольник 9"/>
          <p:cNvSpPr/>
          <p:nvPr/>
        </p:nvSpPr>
        <p:spPr>
          <a:xfrm>
            <a:off x="6504431" y="2566416"/>
            <a:ext cx="2639569" cy="271272"/>
          </a:xfrm>
          <a:prstGeom prst="rect">
            <a:avLst/>
          </a:prstGeom>
          <a:solidFill>
            <a:srgbClr val="FFFFFF"/>
          </a:solidFill>
        </p:spPr>
        <p:txBody>
          <a:bodyPr lIns="0" tIns="0" rIns="0" bIns="0">
            <a:noAutofit/>
          </a:bodyPr>
          <a:lstStyle/>
          <a:p>
            <a:pPr indent="0">
              <a:lnSpc>
                <a:spcPct val="136000"/>
              </a:lnSpc>
            </a:pPr>
            <a:r>
              <a:rPr lang="ru-RU" sz="800" b="1" dirty="0">
                <a:solidFill>
                  <a:srgbClr val="6F6776"/>
                </a:solidFill>
                <a:latin typeface="Arial"/>
              </a:rPr>
              <a:t>Рассмотрение и консультации по налоговой политике и политике расходов</a:t>
            </a:r>
            <a:endParaRPr lang="en-US" sz="800" b="1" dirty="0">
              <a:solidFill>
                <a:srgbClr val="6F6776"/>
              </a:solidFill>
              <a:latin typeface="Arial"/>
            </a:endParaRPr>
          </a:p>
        </p:txBody>
      </p:sp>
      <p:sp>
        <p:nvSpPr>
          <p:cNvPr id="11" name="Прямоугольник 10"/>
          <p:cNvSpPr/>
          <p:nvPr/>
        </p:nvSpPr>
        <p:spPr>
          <a:xfrm>
            <a:off x="6504431" y="2871216"/>
            <a:ext cx="2099241" cy="454152"/>
          </a:xfrm>
          <a:prstGeom prst="rect">
            <a:avLst/>
          </a:prstGeom>
          <a:solidFill>
            <a:srgbClr val="FFFFFF"/>
          </a:solidFill>
        </p:spPr>
        <p:txBody>
          <a:bodyPr lIns="0" tIns="0" rIns="0" bIns="0">
            <a:noAutofit/>
          </a:bodyPr>
          <a:lstStyle/>
          <a:p>
            <a:pPr indent="0">
              <a:lnSpc>
                <a:spcPct val="134000"/>
              </a:lnSpc>
            </a:pPr>
            <a:r>
              <a:rPr lang="ru-RU" sz="800" b="1" dirty="0">
                <a:solidFill>
                  <a:srgbClr val="BBB0BF"/>
                </a:solidFill>
              </a:rPr>
              <a:t>Участие общественности в определении потребностей в государственных услугах и экспертной оценке инвестиционных проектов</a:t>
            </a:r>
            <a:endParaRPr lang="en-US" sz="800" b="1" dirty="0">
              <a:solidFill>
                <a:srgbClr val="BBB0BF"/>
              </a:solidFill>
              <a:latin typeface="Arial"/>
            </a:endParaRPr>
          </a:p>
        </p:txBody>
      </p:sp>
      <p:sp>
        <p:nvSpPr>
          <p:cNvPr id="12" name="Прямоугольник 11"/>
          <p:cNvSpPr/>
          <p:nvPr/>
        </p:nvSpPr>
        <p:spPr>
          <a:xfrm>
            <a:off x="5087112" y="2228088"/>
            <a:ext cx="953262" cy="624840"/>
          </a:xfrm>
          <a:prstGeom prst="rect">
            <a:avLst/>
          </a:prstGeom>
          <a:solidFill>
            <a:srgbClr val="F5A239"/>
          </a:solidFill>
        </p:spPr>
        <p:txBody>
          <a:bodyPr lIns="0" tIns="0" rIns="0" bIns="0">
            <a:noAutofit/>
          </a:bodyPr>
          <a:lstStyle/>
          <a:p>
            <a:pPr indent="0" algn="ctr"/>
            <a:r>
              <a:rPr lang="ru-RU" sz="650" b="1" dirty="0">
                <a:solidFill>
                  <a:srgbClr val="FCDCB4"/>
                </a:solidFill>
                <a:latin typeface="Arial"/>
              </a:rPr>
              <a:t>ФИСКАЛЬНАЯ ПОЛИТИКА НА УРОВНЕ ИСПОЛНИТЕЛЬНОЙ ВЛАСТИ И ФОРМУЛИРОВАНИЕ БЮДЖЕТА</a:t>
            </a:r>
            <a:endParaRPr lang="en-US" sz="650" b="1" dirty="0">
              <a:solidFill>
                <a:srgbClr val="FCDCB4"/>
              </a:solidFill>
              <a:latin typeface="Arial"/>
            </a:endParaRPr>
          </a:p>
        </p:txBody>
      </p:sp>
      <p:sp>
        <p:nvSpPr>
          <p:cNvPr id="13" name="Прямоугольник 12"/>
          <p:cNvSpPr/>
          <p:nvPr/>
        </p:nvSpPr>
        <p:spPr>
          <a:xfrm>
            <a:off x="2953512" y="2389632"/>
            <a:ext cx="762000" cy="387096"/>
          </a:xfrm>
          <a:prstGeom prst="rect">
            <a:avLst/>
          </a:prstGeom>
          <a:solidFill>
            <a:srgbClr val="E8582A"/>
          </a:solidFill>
        </p:spPr>
        <p:txBody>
          <a:bodyPr lIns="0" tIns="0" rIns="0" bIns="0">
            <a:noAutofit/>
          </a:bodyPr>
          <a:lstStyle/>
          <a:p>
            <a:pPr indent="0" algn="ctr"/>
            <a:r>
              <a:rPr lang="ru-RU" sz="650" b="1" dirty="0">
                <a:solidFill>
                  <a:srgbClr val="FCDCB4"/>
                </a:solidFill>
                <a:latin typeface="Arial"/>
              </a:rPr>
              <a:t>РЕАЛИЗАЦИЯ ФИСКАЛЬНОЙ ПОЛИТИКИ И ИСПОЛНЕНИЕ БЮДЖЕТА</a:t>
            </a:r>
            <a:endParaRPr lang="en-US" sz="650" b="1" dirty="0">
              <a:solidFill>
                <a:srgbClr val="FCDCB4"/>
              </a:solidFill>
              <a:latin typeface="Arial"/>
            </a:endParaRPr>
          </a:p>
        </p:txBody>
      </p:sp>
      <p:sp>
        <p:nvSpPr>
          <p:cNvPr id="16" name="Прямоугольник 15"/>
          <p:cNvSpPr/>
          <p:nvPr/>
        </p:nvSpPr>
        <p:spPr>
          <a:xfrm>
            <a:off x="2356104" y="4401312"/>
            <a:ext cx="1463040" cy="128016"/>
          </a:xfrm>
          <a:prstGeom prst="rect">
            <a:avLst/>
          </a:prstGeom>
          <a:solidFill>
            <a:srgbClr val="FFFFFF"/>
          </a:solidFill>
        </p:spPr>
        <p:txBody>
          <a:bodyPr wrap="none" lIns="0" tIns="0" rIns="0" bIns="0">
            <a:noAutofit/>
          </a:bodyPr>
          <a:lstStyle/>
          <a:p>
            <a:pPr indent="0"/>
            <a:r>
              <a:rPr lang="ru-RU" sz="800" b="1" dirty="0">
                <a:solidFill>
                  <a:srgbClr val="BBB0BF"/>
                </a:solidFill>
                <a:latin typeface="Arial"/>
              </a:rPr>
              <a:t>Представление финансовых законопроектов</a:t>
            </a:r>
            <a:endParaRPr lang="en-US" sz="800" b="1" dirty="0">
              <a:solidFill>
                <a:srgbClr val="BBB0BF"/>
              </a:solidFill>
              <a:latin typeface="Arial"/>
            </a:endParaRPr>
          </a:p>
        </p:txBody>
      </p:sp>
      <p:sp>
        <p:nvSpPr>
          <p:cNvPr id="17" name="Прямоугольник 16"/>
          <p:cNvSpPr/>
          <p:nvPr/>
        </p:nvSpPr>
        <p:spPr>
          <a:xfrm>
            <a:off x="2362200" y="4562856"/>
            <a:ext cx="1575816" cy="134112"/>
          </a:xfrm>
          <a:prstGeom prst="rect">
            <a:avLst/>
          </a:prstGeom>
          <a:solidFill>
            <a:srgbClr val="FFFFFF"/>
          </a:solidFill>
        </p:spPr>
        <p:txBody>
          <a:bodyPr wrap="none" lIns="0" tIns="0" rIns="0" bIns="0">
            <a:noAutofit/>
          </a:bodyPr>
          <a:lstStyle/>
          <a:p>
            <a:pPr indent="0"/>
            <a:r>
              <a:rPr lang="ru-RU" sz="800" b="1" dirty="0">
                <a:solidFill>
                  <a:srgbClr val="6F6776"/>
                </a:solidFill>
                <a:latin typeface="Arial"/>
              </a:rPr>
              <a:t>Независимые фискальные институты</a:t>
            </a:r>
            <a:endParaRPr lang="en-US" sz="800" b="1" dirty="0">
              <a:solidFill>
                <a:srgbClr val="6F6776"/>
              </a:solidFill>
              <a:latin typeface="Arial"/>
            </a:endParaRPr>
          </a:p>
        </p:txBody>
      </p:sp>
      <p:sp>
        <p:nvSpPr>
          <p:cNvPr id="18" name="Прямоугольник 17"/>
          <p:cNvSpPr/>
          <p:nvPr/>
        </p:nvSpPr>
        <p:spPr>
          <a:xfrm>
            <a:off x="905255" y="2566416"/>
            <a:ext cx="1642873" cy="167640"/>
          </a:xfrm>
          <a:prstGeom prst="rect">
            <a:avLst/>
          </a:prstGeom>
          <a:solidFill>
            <a:srgbClr val="FFFFFF"/>
          </a:solidFill>
        </p:spPr>
        <p:txBody>
          <a:bodyPr wrap="none" lIns="0" tIns="0" rIns="0" bIns="0">
            <a:noAutofit/>
          </a:bodyPr>
          <a:lstStyle/>
          <a:p>
            <a:pPr indent="0"/>
            <a:r>
              <a:rPr lang="ru-RU" sz="800" b="1" dirty="0">
                <a:solidFill>
                  <a:srgbClr val="BBB0BF"/>
                </a:solidFill>
              </a:rPr>
              <a:t>Механизмы для подачи жалоб граждан</a:t>
            </a:r>
            <a:endParaRPr lang="en-US" sz="800" b="1" dirty="0">
              <a:solidFill>
                <a:srgbClr val="BBB0BF"/>
              </a:solidFill>
              <a:latin typeface="Arial"/>
            </a:endParaRPr>
          </a:p>
        </p:txBody>
      </p:sp>
      <p:sp>
        <p:nvSpPr>
          <p:cNvPr id="19" name="Прямоугольник 18"/>
          <p:cNvSpPr/>
          <p:nvPr/>
        </p:nvSpPr>
        <p:spPr>
          <a:xfrm>
            <a:off x="981456" y="2734056"/>
            <a:ext cx="1789176" cy="146304"/>
          </a:xfrm>
          <a:prstGeom prst="rect">
            <a:avLst/>
          </a:prstGeom>
          <a:solidFill>
            <a:srgbClr val="FFFFFF"/>
          </a:solidFill>
        </p:spPr>
        <p:txBody>
          <a:bodyPr wrap="none" lIns="0" tIns="0" rIns="0" bIns="0">
            <a:noAutofit/>
          </a:bodyPr>
          <a:lstStyle/>
          <a:p>
            <a:pPr indent="0"/>
            <a:r>
              <a:rPr lang="ru-RU" sz="800" b="1" dirty="0">
                <a:solidFill>
                  <a:srgbClr val="6F6776"/>
                </a:solidFill>
              </a:rPr>
              <a:t>Мнения граждан о гос. услугах</a:t>
            </a:r>
            <a:endParaRPr lang="en-US" sz="800" b="1" dirty="0">
              <a:solidFill>
                <a:srgbClr val="6F6776"/>
              </a:solidFill>
              <a:latin typeface="Arial"/>
            </a:endParaRPr>
          </a:p>
        </p:txBody>
      </p:sp>
      <p:sp>
        <p:nvSpPr>
          <p:cNvPr id="20" name="Прямоугольник 19"/>
          <p:cNvSpPr/>
          <p:nvPr/>
        </p:nvSpPr>
        <p:spPr>
          <a:xfrm>
            <a:off x="975360" y="2886456"/>
            <a:ext cx="1773936" cy="143256"/>
          </a:xfrm>
          <a:prstGeom prst="rect">
            <a:avLst/>
          </a:prstGeom>
          <a:solidFill>
            <a:srgbClr val="FFFFFF"/>
          </a:solidFill>
        </p:spPr>
        <p:txBody>
          <a:bodyPr wrap="none" lIns="0" tIns="0" rIns="0" bIns="0">
            <a:noAutofit/>
          </a:bodyPr>
          <a:lstStyle/>
          <a:p>
            <a:pPr indent="0"/>
            <a:r>
              <a:rPr lang="ru-RU" sz="800" b="1" dirty="0">
                <a:solidFill>
                  <a:srgbClr val="BBB0BF"/>
                </a:solidFill>
                <a:latin typeface="Arial"/>
              </a:rPr>
              <a:t>Общественный контроль за закупками</a:t>
            </a:r>
            <a:endParaRPr lang="en-US" sz="800" b="1" dirty="0">
              <a:solidFill>
                <a:srgbClr val="BBB0BF"/>
              </a:solidFill>
              <a:latin typeface="Arial"/>
            </a:endParaRPr>
          </a:p>
        </p:txBody>
      </p:sp>
      <p:sp>
        <p:nvSpPr>
          <p:cNvPr id="21" name="Прямоугольник 20"/>
          <p:cNvSpPr/>
          <p:nvPr/>
        </p:nvSpPr>
        <p:spPr>
          <a:xfrm>
            <a:off x="972312" y="3054096"/>
            <a:ext cx="2246376" cy="307848"/>
          </a:xfrm>
          <a:prstGeom prst="rect">
            <a:avLst/>
          </a:prstGeom>
          <a:solidFill>
            <a:srgbClr val="FFFFFF"/>
          </a:solidFill>
        </p:spPr>
        <p:txBody>
          <a:bodyPr lIns="0" tIns="0" rIns="0" bIns="0">
            <a:noAutofit/>
          </a:bodyPr>
          <a:lstStyle/>
          <a:p>
            <a:pPr indent="0">
              <a:lnSpc>
                <a:spcPct val="133000"/>
              </a:lnSpc>
            </a:pPr>
            <a:r>
              <a:rPr lang="ru-RU" sz="800" b="1" dirty="0">
                <a:solidFill>
                  <a:srgbClr val="6F6776"/>
                </a:solidFill>
              </a:rPr>
              <a:t>Взаимодействие граждан с руководством отдельных структур, предоставляющих услуги, напр., школ</a:t>
            </a:r>
            <a:endParaRPr lang="en-US" sz="800" b="1" dirty="0">
              <a:solidFill>
                <a:srgbClr val="6F6776"/>
              </a:solidFill>
              <a:latin typeface="Arial"/>
            </a:endParaRPr>
          </a:p>
        </p:txBody>
      </p:sp>
      <p:sp>
        <p:nvSpPr>
          <p:cNvPr id="15" name="Прямоугольник 14"/>
          <p:cNvSpPr/>
          <p:nvPr/>
        </p:nvSpPr>
        <p:spPr>
          <a:xfrm>
            <a:off x="2356104" y="4099560"/>
            <a:ext cx="2010156" cy="290608"/>
          </a:xfrm>
          <a:prstGeom prst="rect">
            <a:avLst/>
          </a:prstGeom>
          <a:solidFill>
            <a:srgbClr val="FFFFFF"/>
          </a:solidFill>
        </p:spPr>
        <p:txBody>
          <a:bodyPr wrap="square" lIns="0" tIns="0" rIns="0" bIns="0">
            <a:noAutofit/>
          </a:bodyPr>
          <a:lstStyle/>
          <a:p>
            <a:pPr indent="0"/>
            <a:r>
              <a:rPr lang="ru-RU" sz="800" b="1" dirty="0">
                <a:solidFill>
                  <a:srgbClr val="6F6776"/>
                </a:solidFill>
              </a:rPr>
              <a:t>Консультации по проекту бюджетной политики и проекту годового бюджета</a:t>
            </a:r>
            <a:endParaRPr lang="en-US" sz="800" b="1" dirty="0">
              <a:solidFill>
                <a:srgbClr val="6F6776"/>
              </a:solidFill>
              <a:latin typeface="Arial"/>
            </a:endParaRPr>
          </a:p>
        </p:txBody>
      </p:sp>
      <p:sp>
        <p:nvSpPr>
          <p:cNvPr id="2" name="Овал 1"/>
          <p:cNvSpPr/>
          <p:nvPr/>
        </p:nvSpPr>
        <p:spPr>
          <a:xfrm>
            <a:off x="4000500" y="3361944"/>
            <a:ext cx="838200" cy="860806"/>
          </a:xfrm>
          <a:prstGeom prst="ellipse">
            <a:avLst/>
          </a:prstGeom>
          <a:solidFill>
            <a:srgbClr val="83C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000500" y="3639312"/>
            <a:ext cx="838200" cy="338328"/>
          </a:xfrm>
          <a:prstGeom prst="rect">
            <a:avLst/>
          </a:prstGeom>
          <a:solidFill>
            <a:srgbClr val="86C7A2"/>
          </a:solidFill>
        </p:spPr>
        <p:txBody>
          <a:bodyPr lIns="0" tIns="0" rIns="0" bIns="0">
            <a:noAutofit/>
          </a:bodyPr>
          <a:lstStyle/>
          <a:p>
            <a:pPr indent="0" algn="ctr"/>
            <a:r>
              <a:rPr lang="ru-RU" sz="650" b="1" dirty="0">
                <a:solidFill>
                  <a:srgbClr val="D0F8EC"/>
                </a:solidFill>
                <a:latin typeface="Arial"/>
              </a:rPr>
              <a:t>УТВЕРЖДЕНИЕ ЗАКОНОДАТЕЛЯМИ  И ВНЕСЕНИЕ ПОПРАВОК</a:t>
            </a:r>
            <a:endParaRPr lang="en-US" sz="650" b="1" dirty="0">
              <a:solidFill>
                <a:srgbClr val="D0F8EC"/>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14e8208d6a_0_801"/>
          <p:cNvSpPr txBox="1">
            <a:spLocks noGrp="1"/>
          </p:cNvSpPr>
          <p:nvPr>
            <p:ph type="title"/>
          </p:nvPr>
        </p:nvSpPr>
        <p:spPr>
          <a:xfrm>
            <a:off x="510650" y="1315100"/>
            <a:ext cx="4836300" cy="22563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5100"/>
              </a:buClr>
              <a:buSzPts val="3300"/>
              <a:buFont typeface="Roboto"/>
              <a:buNone/>
            </a:pPr>
            <a:r>
              <a:rPr lang="ru-RU" dirty="0"/>
              <a:t>НА ПРАКТИКЕ:</a:t>
            </a:r>
            <a:r>
              <a:rPr lang="en-US" dirty="0"/>
              <a:t> </a:t>
            </a:r>
            <a:r>
              <a:rPr lang="ru-RU" dirty="0"/>
              <a:t>участие общественности и использование цифровых инструментов в бюджетном цикле</a:t>
            </a:r>
            <a:endParaRPr b="0" dirty="0"/>
          </a:p>
        </p:txBody>
      </p:sp>
      <p:pic>
        <p:nvPicPr>
          <p:cNvPr id="294" name="Google Shape;294;g214e8208d6a_0_801"/>
          <p:cNvPicPr preferRelativeResize="0"/>
          <p:nvPr/>
        </p:nvPicPr>
        <p:blipFill rotWithShape="1">
          <a:blip r:embed="rId3">
            <a:alphaModFix/>
          </a:blip>
          <a:srcRect/>
          <a:stretch/>
        </p:blipFill>
        <p:spPr>
          <a:xfrm>
            <a:off x="5674726" y="1029522"/>
            <a:ext cx="2934325" cy="2827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14e8208d6a_0_1036"/>
          <p:cNvSpPr txBox="1">
            <a:spLocks noGrp="1"/>
          </p:cNvSpPr>
          <p:nvPr>
            <p:ph type="title"/>
          </p:nvPr>
        </p:nvSpPr>
        <p:spPr>
          <a:xfrm>
            <a:off x="989045" y="490771"/>
            <a:ext cx="7620000" cy="9942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5100"/>
              </a:buClr>
              <a:buSzPts val="3000"/>
              <a:buFont typeface="Roboto"/>
              <a:buNone/>
            </a:pPr>
            <a:r>
              <a:rPr lang="ru-RU" sz="2900" b="0" dirty="0"/>
              <a:t>Этап</a:t>
            </a:r>
            <a:r>
              <a:rPr lang="en-US" sz="2900" b="0" dirty="0"/>
              <a:t> 1:  </a:t>
            </a:r>
            <a:r>
              <a:rPr lang="ru-RU" sz="2900" b="0" dirty="0"/>
              <a:t>формулирование бюджета</a:t>
            </a:r>
            <a:br>
              <a:rPr lang="en-US" sz="3600" b="0" dirty="0"/>
            </a:br>
            <a:endParaRPr sz="3600" b="0" dirty="0"/>
          </a:p>
        </p:txBody>
      </p:sp>
      <p:sp>
        <p:nvSpPr>
          <p:cNvPr id="301" name="Google Shape;301;g214e8208d6a_0_1036"/>
          <p:cNvSpPr txBox="1">
            <a:spLocks noGrp="1"/>
          </p:cNvSpPr>
          <p:nvPr>
            <p:ph type="body" idx="1"/>
          </p:nvPr>
        </p:nvSpPr>
        <p:spPr>
          <a:xfrm>
            <a:off x="540000" y="1779900"/>
            <a:ext cx="5288400" cy="2671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rgbClr val="000000"/>
              </a:buClr>
              <a:buSzPts val="1800"/>
              <a:buNone/>
            </a:pPr>
            <a:endParaRPr b="0" dirty="0">
              <a:solidFill>
                <a:srgbClr val="FF5100"/>
              </a:solidFill>
            </a:endParaRPr>
          </a:p>
          <a:p>
            <a:pPr marL="0" lvl="0" indent="0" algn="l" rtl="0">
              <a:lnSpc>
                <a:spcPct val="80000"/>
              </a:lnSpc>
              <a:spcBef>
                <a:spcPts val="0"/>
              </a:spcBef>
              <a:spcAft>
                <a:spcPts val="0"/>
              </a:spcAft>
              <a:buClr>
                <a:srgbClr val="000000"/>
              </a:buClr>
              <a:buSzPts val="1800"/>
              <a:buNone/>
            </a:pPr>
            <a:endParaRPr b="0" dirty="0">
              <a:solidFill>
                <a:srgbClr val="FF5100"/>
              </a:solidFill>
            </a:endParaRPr>
          </a:p>
          <a:p>
            <a:pPr marL="0" lvl="0" indent="0">
              <a:lnSpc>
                <a:spcPct val="80000"/>
              </a:lnSpc>
              <a:buClr>
                <a:srgbClr val="000000"/>
              </a:buClr>
              <a:buSzPts val="1800"/>
              <a:buNone/>
            </a:pPr>
            <a:r>
              <a:rPr lang="ru-RU" b="0" dirty="0">
                <a:solidFill>
                  <a:srgbClr val="000000"/>
                </a:solidFill>
              </a:rPr>
              <a:t>Перед </a:t>
            </a:r>
            <a:r>
              <a:rPr lang="ru-RU" b="0" dirty="0">
                <a:solidFill>
                  <a:srgbClr val="F84124"/>
                </a:solidFill>
              </a:rPr>
              <a:t>Министерством финансов (МФ) </a:t>
            </a:r>
            <a:r>
              <a:rPr lang="ru-RU" b="0" dirty="0">
                <a:solidFill>
                  <a:srgbClr val="000000"/>
                </a:solidFill>
              </a:rPr>
              <a:t>стоит вопрос: как вовлечь различных участников, чтобы отразить в проекте бюджета широкий спектр точек зрения? </a:t>
            </a:r>
            <a:endParaRPr b="0" dirty="0"/>
          </a:p>
        </p:txBody>
      </p:sp>
      <p:pic>
        <p:nvPicPr>
          <p:cNvPr id="302" name="Google Shape;302;g214e8208d6a_0_1036"/>
          <p:cNvPicPr preferRelativeResize="0"/>
          <p:nvPr/>
        </p:nvPicPr>
        <p:blipFill rotWithShape="1">
          <a:blip r:embed="rId3">
            <a:alphaModFix/>
          </a:blip>
          <a:srcRect l="22872" r="33906" b="28207"/>
          <a:stretch/>
        </p:blipFill>
        <p:spPr>
          <a:xfrm>
            <a:off x="5828395" y="1856475"/>
            <a:ext cx="3198700" cy="19056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14e8208d6a_0_1185"/>
          <p:cNvSpPr txBox="1">
            <a:spLocks noGrp="1"/>
          </p:cNvSpPr>
          <p:nvPr>
            <p:ph type="title"/>
          </p:nvPr>
        </p:nvSpPr>
        <p:spPr>
          <a:xfrm>
            <a:off x="628650" y="19589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ru-RU" dirty="0"/>
              <a:t>Примеры из опыта стран</a:t>
            </a:r>
            <a:endParaRPr dirty="0"/>
          </a:p>
        </p:txBody>
      </p:sp>
      <p:pic>
        <p:nvPicPr>
          <p:cNvPr id="309" name="Google Shape;309;g214e8208d6a_0_1185"/>
          <p:cNvPicPr preferRelativeResize="0"/>
          <p:nvPr/>
        </p:nvPicPr>
        <p:blipFill rotWithShape="1">
          <a:blip r:embed="rId3">
            <a:alphaModFix/>
          </a:blip>
          <a:srcRect/>
          <a:stretch/>
        </p:blipFill>
        <p:spPr>
          <a:xfrm>
            <a:off x="3" y="2571761"/>
            <a:ext cx="2381250" cy="1918035"/>
          </a:xfrm>
          <a:prstGeom prst="rect">
            <a:avLst/>
          </a:prstGeom>
          <a:noFill/>
          <a:ln>
            <a:noFill/>
          </a:ln>
          <a:effectLst>
            <a:outerShdw sx="104000" sy="104000" algn="ctr" rotWithShape="0">
              <a:schemeClr val="lt1"/>
            </a:outerShdw>
          </a:effectLst>
        </p:spPr>
      </p:pic>
      <p:sp>
        <p:nvSpPr>
          <p:cNvPr id="310" name="Google Shape;310;g214e8208d6a_0_1185"/>
          <p:cNvSpPr txBox="1">
            <a:spLocks noGrp="1"/>
          </p:cNvSpPr>
          <p:nvPr>
            <p:ph type="body" idx="1"/>
          </p:nvPr>
        </p:nvSpPr>
        <p:spPr>
          <a:xfrm>
            <a:off x="2528750" y="2442350"/>
            <a:ext cx="6288600" cy="2427300"/>
          </a:xfrm>
          <a:prstGeom prst="rect">
            <a:avLst/>
          </a:prstGeom>
          <a:noFill/>
          <a:ln>
            <a:noFill/>
          </a:ln>
        </p:spPr>
        <p:txBody>
          <a:bodyPr spcFirstLastPara="1" wrap="square" lIns="68575" tIns="34275" rIns="68575" bIns="34275" anchor="t" anchorCtr="0">
            <a:normAutofit fontScale="92500" lnSpcReduction="20000"/>
          </a:bodyPr>
          <a:lstStyle/>
          <a:p>
            <a:pPr marL="177800" lvl="0" indent="-203200" algn="l" rtl="0">
              <a:lnSpc>
                <a:spcPct val="90000"/>
              </a:lnSpc>
              <a:spcBef>
                <a:spcPts val="0"/>
              </a:spcBef>
              <a:spcAft>
                <a:spcPts val="0"/>
              </a:spcAft>
              <a:buClr>
                <a:srgbClr val="000000"/>
              </a:buClr>
              <a:buSzPts val="2000"/>
              <a:buChar char="•"/>
            </a:pPr>
            <a:r>
              <a:rPr lang="ru-RU" sz="2000" b="0" i="0" u="none" strike="noStrike" dirty="0">
                <a:solidFill>
                  <a:srgbClr val="000000"/>
                </a:solidFill>
              </a:rPr>
              <a:t>Мобильное приложение</a:t>
            </a:r>
            <a:r>
              <a:rPr lang="en-US" sz="2000" b="0" i="0" u="none" strike="noStrike" dirty="0">
                <a:solidFill>
                  <a:srgbClr val="000000"/>
                </a:solidFill>
              </a:rPr>
              <a:t> </a:t>
            </a:r>
            <a:r>
              <a:rPr lang="en-US" sz="2000" b="0" i="0" u="none" strike="noStrike" dirty="0" err="1">
                <a:solidFill>
                  <a:srgbClr val="000000"/>
                </a:solidFill>
              </a:rPr>
              <a:t>BousProb</a:t>
            </a:r>
            <a:r>
              <a:rPr lang="en-US" sz="2000" b="0" i="0" u="none" strike="noStrike" dirty="0">
                <a:solidFill>
                  <a:srgbClr val="000000"/>
                </a:solidFill>
              </a:rPr>
              <a:t> </a:t>
            </a:r>
            <a:r>
              <a:rPr lang="ru-RU" sz="2000" b="0" i="0" u="none" strike="noStrike" dirty="0">
                <a:solidFill>
                  <a:srgbClr val="000000"/>
                </a:solidFill>
              </a:rPr>
              <a:t>в Бенине</a:t>
            </a:r>
            <a:r>
              <a:rPr lang="en-US" sz="2000" b="0" i="0" u="none" strike="noStrike" dirty="0">
                <a:solidFill>
                  <a:srgbClr val="000000"/>
                </a:solidFill>
              </a:rPr>
              <a:t> </a:t>
            </a:r>
            <a:r>
              <a:rPr lang="en-US" sz="2000" dirty="0">
                <a:solidFill>
                  <a:srgbClr val="000000"/>
                </a:solidFill>
              </a:rPr>
              <a:t>(Google </a:t>
            </a:r>
            <a:r>
              <a:rPr lang="en-US" sz="2000" dirty="0" err="1">
                <a:solidFill>
                  <a:srgbClr val="000000"/>
                </a:solidFill>
              </a:rPr>
              <a:t>Playstore</a:t>
            </a:r>
            <a:r>
              <a:rPr lang="en-US" sz="2000" dirty="0">
                <a:solidFill>
                  <a:srgbClr val="000000"/>
                </a:solidFill>
              </a:rPr>
              <a:t>)</a:t>
            </a:r>
            <a:endParaRPr sz="2600" dirty="0"/>
          </a:p>
          <a:p>
            <a:pPr marL="177800" lvl="0" indent="-203200" algn="l" rtl="0">
              <a:lnSpc>
                <a:spcPct val="90000"/>
              </a:lnSpc>
              <a:spcBef>
                <a:spcPts val="800"/>
              </a:spcBef>
              <a:spcAft>
                <a:spcPts val="0"/>
              </a:spcAft>
              <a:buClr>
                <a:srgbClr val="000000"/>
              </a:buClr>
              <a:buSzPts val="2000"/>
              <a:buChar char="•"/>
            </a:pPr>
            <a:r>
              <a:rPr lang="ru-RU" sz="2000" b="0" dirty="0">
                <a:solidFill>
                  <a:srgbClr val="000000"/>
                </a:solidFill>
              </a:rPr>
              <a:t>Национальный консультативный форум по проекту среднесрочной программы расходов на 2023</a:t>
            </a:r>
            <a:r>
              <a:rPr lang="en-US" sz="2000" b="0" dirty="0"/>
              <a:t>–</a:t>
            </a:r>
            <a:r>
              <a:rPr lang="ru-RU" sz="2000" b="0" dirty="0">
                <a:solidFill>
                  <a:srgbClr val="000000"/>
                </a:solidFill>
              </a:rPr>
              <a:t>2025 гг. в Нигерии</a:t>
            </a:r>
            <a:r>
              <a:rPr lang="en-US" sz="2000" b="0" dirty="0">
                <a:solidFill>
                  <a:srgbClr val="000000"/>
                </a:solidFill>
              </a:rPr>
              <a:t> </a:t>
            </a:r>
            <a:r>
              <a:rPr lang="en-US" sz="2000" dirty="0">
                <a:solidFill>
                  <a:srgbClr val="000000"/>
                </a:solidFill>
              </a:rPr>
              <a:t>(</a:t>
            </a:r>
            <a:r>
              <a:rPr lang="ru-RU" sz="2000" dirty="0">
                <a:solidFill>
                  <a:srgbClr val="000000"/>
                </a:solidFill>
              </a:rPr>
              <a:t>социальные сети и платформа для интернет-конференций)</a:t>
            </a:r>
            <a:endParaRPr sz="2600" dirty="0"/>
          </a:p>
          <a:p>
            <a:pPr marL="177800" lvl="0" indent="-203200" algn="l" rtl="0">
              <a:lnSpc>
                <a:spcPct val="90000"/>
              </a:lnSpc>
              <a:spcBef>
                <a:spcPts val="800"/>
              </a:spcBef>
              <a:spcAft>
                <a:spcPts val="0"/>
              </a:spcAft>
              <a:buClr>
                <a:srgbClr val="000000"/>
              </a:buClr>
              <a:buSzPts val="2000"/>
              <a:buChar char="•"/>
            </a:pPr>
            <a:r>
              <a:rPr lang="ru-RU" sz="2000" b="0" dirty="0">
                <a:solidFill>
                  <a:srgbClr val="000000"/>
                </a:solidFill>
              </a:rPr>
              <a:t>Консультации по бюджетно-налоговой политике перед принятием бюджета в ЮАР</a:t>
            </a:r>
            <a:r>
              <a:rPr lang="en-US" sz="2000" b="0" dirty="0">
                <a:solidFill>
                  <a:srgbClr val="000000"/>
                </a:solidFill>
              </a:rPr>
              <a:t> </a:t>
            </a:r>
            <a:r>
              <a:rPr lang="en-US" sz="2000" dirty="0">
                <a:solidFill>
                  <a:srgbClr val="000000"/>
                </a:solidFill>
              </a:rPr>
              <a:t>(</a:t>
            </a:r>
            <a:r>
              <a:rPr lang="ru-RU" sz="2000" dirty="0">
                <a:solidFill>
                  <a:srgbClr val="000000"/>
                </a:solidFill>
              </a:rPr>
              <a:t>социальные сети, платформа для интернет-конференций</a:t>
            </a:r>
            <a:r>
              <a:rPr lang="en-US" sz="2000" dirty="0">
                <a:solidFill>
                  <a:srgbClr val="000000"/>
                </a:solidFill>
              </a:rPr>
              <a:t>,</a:t>
            </a:r>
            <a:r>
              <a:rPr lang="ru-RU" sz="2000" dirty="0">
                <a:solidFill>
                  <a:srgbClr val="000000"/>
                </a:solidFill>
              </a:rPr>
              <a:t> </a:t>
            </a:r>
            <a:r>
              <a:rPr lang="en-US" sz="2000" dirty="0" err="1">
                <a:solidFill>
                  <a:srgbClr val="000000"/>
                </a:solidFill>
              </a:rPr>
              <a:t>Vulekamali</a:t>
            </a:r>
            <a:r>
              <a:rPr lang="en-US" sz="2000" dirty="0">
                <a:solidFill>
                  <a:srgbClr val="000000"/>
                </a:solidFill>
              </a:rPr>
              <a:t>)</a:t>
            </a:r>
            <a:endParaRPr sz="2000" dirty="0"/>
          </a:p>
        </p:txBody>
      </p:sp>
      <p:pic>
        <p:nvPicPr>
          <p:cNvPr id="311" name="Google Shape;311;g214e8208d6a_0_1185"/>
          <p:cNvPicPr preferRelativeResize="0"/>
          <p:nvPr/>
        </p:nvPicPr>
        <p:blipFill rotWithShape="1">
          <a:blip r:embed="rId4">
            <a:alphaModFix/>
          </a:blip>
          <a:srcRect/>
          <a:stretch/>
        </p:blipFill>
        <p:spPr>
          <a:xfrm>
            <a:off x="1026101" y="1007291"/>
            <a:ext cx="1839475" cy="1221749"/>
          </a:xfrm>
          <a:prstGeom prst="rect">
            <a:avLst/>
          </a:prstGeom>
          <a:noFill/>
          <a:ln>
            <a:noFill/>
          </a:ln>
        </p:spPr>
      </p:pic>
      <p:pic>
        <p:nvPicPr>
          <p:cNvPr id="312" name="Google Shape;312;g214e8208d6a_0_1185"/>
          <p:cNvPicPr preferRelativeResize="0"/>
          <p:nvPr/>
        </p:nvPicPr>
        <p:blipFill rotWithShape="1">
          <a:blip r:embed="rId5">
            <a:alphaModFix/>
          </a:blip>
          <a:srcRect/>
          <a:stretch/>
        </p:blipFill>
        <p:spPr>
          <a:xfrm>
            <a:off x="3323900" y="1024853"/>
            <a:ext cx="2381251" cy="1186627"/>
          </a:xfrm>
          <a:prstGeom prst="rect">
            <a:avLst/>
          </a:prstGeom>
          <a:noFill/>
          <a:ln>
            <a:noFill/>
          </a:ln>
          <a:effectLst>
            <a:outerShdw blurRad="50800" dist="38100" dir="2700000" algn="tl" rotWithShape="0">
              <a:srgbClr val="000000">
                <a:alpha val="40000"/>
              </a:srgbClr>
            </a:outerShdw>
          </a:effectLst>
        </p:spPr>
      </p:pic>
      <p:pic>
        <p:nvPicPr>
          <p:cNvPr id="313" name="Google Shape;313;g214e8208d6a_0_1185"/>
          <p:cNvPicPr preferRelativeResize="0"/>
          <p:nvPr/>
        </p:nvPicPr>
        <p:blipFill rotWithShape="1">
          <a:blip r:embed="rId6">
            <a:alphaModFix/>
          </a:blip>
          <a:srcRect/>
          <a:stretch/>
        </p:blipFill>
        <p:spPr>
          <a:xfrm>
            <a:off x="6373001" y="1006741"/>
            <a:ext cx="1839475" cy="12228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163863c484_1_0"/>
          <p:cNvSpPr txBox="1">
            <a:spLocks noGrp="1"/>
          </p:cNvSpPr>
          <p:nvPr>
            <p:ph type="title"/>
          </p:nvPr>
        </p:nvSpPr>
        <p:spPr>
          <a:xfrm>
            <a:off x="1025118" y="239691"/>
            <a:ext cx="7881420" cy="941700"/>
          </a:xfrm>
          <a:prstGeom prst="rect">
            <a:avLst/>
          </a:prstGeom>
          <a:noFill/>
          <a:ln>
            <a:noFill/>
          </a:ln>
        </p:spPr>
        <p:txBody>
          <a:bodyPr spcFirstLastPara="1" wrap="square" lIns="0" tIns="0" rIns="0" bIns="0" anchor="ctr" anchorCtr="1">
            <a:noAutofit/>
          </a:bodyPr>
          <a:lstStyle/>
          <a:p>
            <a:pPr marL="0" lvl="0" indent="0" algn="ctr" rtl="0">
              <a:lnSpc>
                <a:spcPct val="100000"/>
              </a:lnSpc>
              <a:spcBef>
                <a:spcPts val="0"/>
              </a:spcBef>
              <a:spcAft>
                <a:spcPts val="0"/>
              </a:spcAft>
              <a:buSzPts val="1100"/>
              <a:buNone/>
            </a:pPr>
            <a:r>
              <a:rPr lang="ru-RU" sz="2400" b="1" dirty="0">
                <a:solidFill>
                  <a:srgbClr val="FF5900"/>
                </a:solidFill>
              </a:rPr>
              <a:t>Модель</a:t>
            </a:r>
            <a:r>
              <a:rPr lang="en-US" sz="2400" b="1" dirty="0">
                <a:solidFill>
                  <a:srgbClr val="FF5900"/>
                </a:solidFill>
              </a:rPr>
              <a:t> </a:t>
            </a:r>
            <a:br>
              <a:rPr lang="en-US" sz="2400" b="1" dirty="0">
                <a:solidFill>
                  <a:srgbClr val="FF5900"/>
                </a:solidFill>
              </a:rPr>
            </a:br>
            <a:r>
              <a:rPr lang="en-US" sz="2400" b="1" dirty="0">
                <a:solidFill>
                  <a:srgbClr val="FF5900"/>
                </a:solidFill>
              </a:rPr>
              <a:t>Fiscal Ope</a:t>
            </a:r>
            <a:r>
              <a:rPr lang="en-US" sz="2400" dirty="0">
                <a:solidFill>
                  <a:srgbClr val="FF5900"/>
                </a:solidFill>
              </a:rPr>
              <a:t>nness </a:t>
            </a:r>
            <a:r>
              <a:rPr lang="en-US" sz="2400" b="1" dirty="0">
                <a:solidFill>
                  <a:srgbClr val="FF5900"/>
                </a:solidFill>
              </a:rPr>
              <a:t>Accelerator</a:t>
            </a:r>
            <a:r>
              <a:rPr lang="ru-RU" sz="2400" b="1" dirty="0">
                <a:solidFill>
                  <a:srgbClr val="FF5900"/>
                </a:solidFill>
              </a:rPr>
              <a:t>: ключевые элементы</a:t>
            </a:r>
            <a:endParaRPr sz="2400" b="1" u="sng" dirty="0">
              <a:solidFill>
                <a:srgbClr val="FF5900"/>
              </a:solidFill>
            </a:endParaRPr>
          </a:p>
        </p:txBody>
      </p:sp>
      <p:sp>
        <p:nvSpPr>
          <p:cNvPr id="319" name="Google Shape;319;g2163863c484_1_0"/>
          <p:cNvSpPr txBox="1"/>
          <p:nvPr/>
        </p:nvSpPr>
        <p:spPr>
          <a:xfrm>
            <a:off x="244050" y="1290775"/>
            <a:ext cx="4890600" cy="4031833"/>
          </a:xfrm>
          <a:prstGeom prst="rect">
            <a:avLst/>
          </a:prstGeom>
          <a:noFill/>
          <a:ln>
            <a:noFill/>
          </a:ln>
        </p:spPr>
        <p:txBody>
          <a:bodyPr spcFirstLastPara="1" wrap="square" lIns="91425" tIns="45700" rIns="91425" bIns="45700" anchor="t" anchorCtr="0">
            <a:spAutoFit/>
          </a:bodyPr>
          <a:lstStyle/>
          <a:p>
            <a:pPr marL="488950" indent="-342900">
              <a:buClr>
                <a:srgbClr val="FF5100"/>
              </a:buClr>
              <a:buSzPts val="1300"/>
              <a:buFont typeface="Noto Sans Symbols"/>
              <a:buChar char="⮚"/>
            </a:pPr>
            <a:r>
              <a:rPr lang="ru-RU" sz="1600" dirty="0">
                <a:solidFill>
                  <a:schemeClr val="dk2"/>
                </a:solidFill>
                <a:latin typeface="Roboto"/>
                <a:ea typeface="Roboto"/>
                <a:cs typeface="Roboto"/>
                <a:sym typeface="Roboto"/>
              </a:rPr>
              <a:t>Официальное выражение заинтересованности со стороны </a:t>
            </a:r>
            <a:r>
              <a:rPr lang="ru-RU" sz="1600" dirty="0">
                <a:solidFill>
                  <a:srgbClr val="F84124"/>
                </a:solidFill>
                <a:latin typeface="Roboto"/>
                <a:ea typeface="Roboto"/>
                <a:cs typeface="Roboto"/>
                <a:sym typeface="Roboto"/>
              </a:rPr>
              <a:t>Министерства финансов (МФ) </a:t>
            </a:r>
            <a:r>
              <a:rPr lang="ru-RU" sz="1600" dirty="0">
                <a:ea typeface="Roboto"/>
                <a:sym typeface="Roboto"/>
              </a:rPr>
              <a:t>—</a:t>
            </a:r>
            <a:r>
              <a:rPr lang="ru-RU" sz="1600" dirty="0">
                <a:solidFill>
                  <a:schemeClr val="dk2"/>
                </a:solidFill>
                <a:latin typeface="Roboto"/>
                <a:ea typeface="Roboto"/>
                <a:cs typeface="Roboto"/>
                <a:sym typeface="Roboto"/>
              </a:rPr>
              <a:t> подписан</a:t>
            </a:r>
            <a:r>
              <a:rPr lang="en-US" sz="1600" b="0" i="0" u="none" strike="noStrike" cap="none" dirty="0">
                <a:solidFill>
                  <a:schemeClr val="dk2"/>
                </a:solidFill>
                <a:latin typeface="Roboto"/>
                <a:ea typeface="Roboto"/>
                <a:cs typeface="Roboto"/>
                <a:sym typeface="Roboto"/>
              </a:rPr>
              <a:t> </a:t>
            </a:r>
            <a:r>
              <a:rPr lang="ru-RU" sz="1600" dirty="0">
                <a:solidFill>
                  <a:srgbClr val="FF5900"/>
                </a:solidFill>
                <a:latin typeface="Roboto"/>
                <a:ea typeface="Roboto"/>
                <a:cs typeface="Roboto"/>
                <a:sym typeface="Roboto"/>
              </a:rPr>
              <a:t>Ме</a:t>
            </a:r>
            <a:r>
              <a:rPr lang="ru-RU" sz="1600" b="0" i="0" u="none" strike="noStrike" cap="none" dirty="0">
                <a:solidFill>
                  <a:srgbClr val="FF5900"/>
                </a:solidFill>
                <a:latin typeface="Roboto"/>
                <a:ea typeface="Roboto"/>
                <a:cs typeface="Roboto"/>
                <a:sym typeface="Roboto"/>
              </a:rPr>
              <a:t>морандум о взаимопонимании</a:t>
            </a:r>
            <a:endParaRPr sz="1600" b="1" i="0" u="none" strike="noStrike" cap="none" dirty="0">
              <a:solidFill>
                <a:srgbClr val="FF5900"/>
              </a:solidFill>
              <a:latin typeface="Roboto"/>
              <a:ea typeface="Roboto"/>
              <a:cs typeface="Roboto"/>
              <a:sym typeface="Roboto"/>
            </a:endParaRPr>
          </a:p>
          <a:p>
            <a:pPr marL="488950" marR="0" lvl="0" indent="-342900" algn="l" rtl="0">
              <a:lnSpc>
                <a:spcPct val="100000"/>
              </a:lnSpc>
              <a:spcBef>
                <a:spcPts val="0"/>
              </a:spcBef>
              <a:spcAft>
                <a:spcPts val="0"/>
              </a:spcAft>
              <a:buClr>
                <a:srgbClr val="FF5100"/>
              </a:buClr>
              <a:buSzPts val="1300"/>
              <a:buFont typeface="Noto Sans Symbols"/>
              <a:buChar char="⮚"/>
            </a:pPr>
            <a:r>
              <a:rPr lang="ru-RU" sz="1600" dirty="0">
                <a:solidFill>
                  <a:schemeClr val="dk2"/>
                </a:solidFill>
                <a:latin typeface="Roboto"/>
                <a:ea typeface="Roboto"/>
                <a:cs typeface="Roboto"/>
                <a:sym typeface="Roboto"/>
              </a:rPr>
              <a:t>Создание совместной</a:t>
            </a:r>
            <a:r>
              <a:rPr lang="ru-RU" sz="1600" b="0" i="0" u="none" strike="noStrike" cap="none" dirty="0">
                <a:solidFill>
                  <a:srgbClr val="FF5900"/>
                </a:solidFill>
                <a:latin typeface="Roboto"/>
                <a:ea typeface="Roboto"/>
                <a:cs typeface="Roboto"/>
                <a:sym typeface="Roboto"/>
              </a:rPr>
              <a:t> Консультативной группы с участием представителей государства и ОГО</a:t>
            </a:r>
            <a:r>
              <a:rPr lang="en-US" sz="1600" b="0" i="0" u="none" strike="noStrike" cap="none" dirty="0">
                <a:solidFill>
                  <a:srgbClr val="FF5900"/>
                </a:solidFill>
                <a:latin typeface="Roboto"/>
                <a:ea typeface="Roboto"/>
                <a:cs typeface="Roboto"/>
                <a:sym typeface="Roboto"/>
              </a:rPr>
              <a:t> </a:t>
            </a:r>
            <a:r>
              <a:rPr lang="ru-RU" sz="1600" dirty="0">
                <a:solidFill>
                  <a:schemeClr val="dk2"/>
                </a:solidFill>
                <a:latin typeface="Roboto"/>
                <a:ea typeface="Roboto"/>
                <a:cs typeface="Roboto"/>
                <a:sym typeface="Roboto"/>
              </a:rPr>
              <a:t>с четко сформулированным </a:t>
            </a:r>
            <a:r>
              <a:rPr lang="ru-RU" sz="1600" b="0" i="0" u="none" strike="noStrike" cap="none" dirty="0">
                <a:solidFill>
                  <a:srgbClr val="FF5900"/>
                </a:solidFill>
                <a:latin typeface="Roboto"/>
                <a:ea typeface="Roboto"/>
                <a:cs typeface="Roboto"/>
                <a:sym typeface="Roboto"/>
              </a:rPr>
              <a:t>техническим заданием</a:t>
            </a:r>
            <a:endParaRPr sz="1600" dirty="0">
              <a:solidFill>
                <a:srgbClr val="FF5900"/>
              </a:solidFill>
              <a:latin typeface="Roboto"/>
              <a:ea typeface="Roboto"/>
              <a:cs typeface="Roboto"/>
              <a:sym typeface="Roboto"/>
            </a:endParaRPr>
          </a:p>
          <a:p>
            <a:pPr marL="488950" marR="0" lvl="0" indent="-342900" algn="l" rtl="0">
              <a:lnSpc>
                <a:spcPct val="100000"/>
              </a:lnSpc>
              <a:spcBef>
                <a:spcPts val="0"/>
              </a:spcBef>
              <a:spcAft>
                <a:spcPts val="0"/>
              </a:spcAft>
              <a:buClr>
                <a:srgbClr val="FF5100"/>
              </a:buClr>
              <a:buSzPts val="1300"/>
              <a:buFont typeface="Noto Sans Symbols"/>
              <a:buChar char="⮚"/>
            </a:pPr>
            <a:r>
              <a:rPr lang="ru-RU" sz="1600" dirty="0">
                <a:solidFill>
                  <a:srgbClr val="FF5900"/>
                </a:solidFill>
                <a:latin typeface="Roboto"/>
                <a:ea typeface="Roboto"/>
                <a:cs typeface="Roboto"/>
                <a:sym typeface="Roboto"/>
              </a:rPr>
              <a:t>Формирование потенциала и взаимное обучение</a:t>
            </a:r>
            <a:endParaRPr sz="1600" dirty="0">
              <a:solidFill>
                <a:srgbClr val="FF5900"/>
              </a:solidFill>
              <a:latin typeface="Roboto"/>
              <a:ea typeface="Roboto"/>
              <a:cs typeface="Roboto"/>
              <a:sym typeface="Roboto"/>
            </a:endParaRPr>
          </a:p>
          <a:p>
            <a:pPr marL="488950" marR="0" lvl="0" indent="-342900" algn="l" rtl="0">
              <a:lnSpc>
                <a:spcPct val="100000"/>
              </a:lnSpc>
              <a:spcBef>
                <a:spcPts val="0"/>
              </a:spcBef>
              <a:spcAft>
                <a:spcPts val="0"/>
              </a:spcAft>
              <a:buClr>
                <a:srgbClr val="FF5100"/>
              </a:buClr>
              <a:buSzPts val="1300"/>
              <a:buFont typeface="Noto Sans Symbols"/>
              <a:buChar char="⮚"/>
            </a:pPr>
            <a:r>
              <a:rPr lang="ru-RU" sz="1600" dirty="0">
                <a:solidFill>
                  <a:schemeClr val="dk2"/>
                </a:solidFill>
                <a:latin typeface="Roboto"/>
                <a:ea typeface="Roboto"/>
                <a:cs typeface="Roboto"/>
                <a:sym typeface="Roboto"/>
              </a:rPr>
              <a:t>Разработка и выполнение плана действий, которым предусмотрено проведение </a:t>
            </a:r>
            <a:r>
              <a:rPr lang="ru-RU" sz="1600" dirty="0">
                <a:solidFill>
                  <a:srgbClr val="FF5900"/>
                </a:solidFill>
                <a:latin typeface="Roboto"/>
                <a:ea typeface="Roboto"/>
                <a:cs typeface="Roboto"/>
                <a:sym typeface="Roboto"/>
              </a:rPr>
              <a:t>эксперимента по применению механизма для обеспечения участия общественности в бюджетном процессе</a:t>
            </a:r>
            <a:r>
              <a:rPr lang="en-US" sz="1600" b="0" i="0" u="none" strike="noStrike" cap="none" dirty="0">
                <a:solidFill>
                  <a:srgbClr val="FF5900"/>
                </a:solidFill>
                <a:latin typeface="Roboto"/>
                <a:ea typeface="Roboto"/>
                <a:cs typeface="Roboto"/>
                <a:sym typeface="Roboto"/>
              </a:rPr>
              <a:t> </a:t>
            </a:r>
            <a:r>
              <a:rPr lang="ru-RU" sz="1600" dirty="0">
                <a:solidFill>
                  <a:schemeClr val="dk2"/>
                </a:solidFill>
                <a:latin typeface="Roboto"/>
                <a:ea typeface="Roboto"/>
                <a:cs typeface="Roboto"/>
                <a:sym typeface="Roboto"/>
              </a:rPr>
              <a:t>на уровне страны</a:t>
            </a:r>
            <a:endParaRPr sz="1600" dirty="0"/>
          </a:p>
        </p:txBody>
      </p:sp>
      <p:pic>
        <p:nvPicPr>
          <p:cNvPr id="320" name="Google Shape;320;g2163863c484_1_0"/>
          <p:cNvPicPr preferRelativeResize="0"/>
          <p:nvPr/>
        </p:nvPicPr>
        <p:blipFill rotWithShape="1">
          <a:blip r:embed="rId3">
            <a:alphaModFix/>
          </a:blip>
          <a:srcRect/>
          <a:stretch/>
        </p:blipFill>
        <p:spPr>
          <a:xfrm>
            <a:off x="5210862" y="1290779"/>
            <a:ext cx="3695676" cy="1437487"/>
          </a:xfrm>
          <a:prstGeom prst="rect">
            <a:avLst/>
          </a:prstGeom>
          <a:noFill/>
          <a:ln>
            <a:noFill/>
          </a:ln>
        </p:spPr>
      </p:pic>
      <p:pic>
        <p:nvPicPr>
          <p:cNvPr id="321" name="Google Shape;321;g2163863c484_1_0"/>
          <p:cNvPicPr preferRelativeResize="0"/>
          <p:nvPr/>
        </p:nvPicPr>
        <p:blipFill rotWithShape="1">
          <a:blip r:embed="rId4">
            <a:alphaModFix/>
          </a:blip>
          <a:srcRect/>
          <a:stretch/>
        </p:blipFill>
        <p:spPr>
          <a:xfrm>
            <a:off x="5210862" y="2831030"/>
            <a:ext cx="1773096" cy="1327680"/>
          </a:xfrm>
          <a:prstGeom prst="rect">
            <a:avLst/>
          </a:prstGeom>
          <a:noFill/>
          <a:ln>
            <a:noFill/>
          </a:ln>
        </p:spPr>
      </p:pic>
      <p:pic>
        <p:nvPicPr>
          <p:cNvPr id="322" name="Google Shape;322;g2163863c484_1_0"/>
          <p:cNvPicPr preferRelativeResize="0"/>
          <p:nvPr/>
        </p:nvPicPr>
        <p:blipFill rotWithShape="1">
          <a:blip r:embed="rId5">
            <a:alphaModFix/>
          </a:blip>
          <a:srcRect/>
          <a:stretch/>
        </p:blipFill>
        <p:spPr>
          <a:xfrm>
            <a:off x="7058700" y="2813898"/>
            <a:ext cx="1815923" cy="1361943"/>
          </a:xfrm>
          <a:prstGeom prst="rect">
            <a:avLst/>
          </a:prstGeom>
          <a:noFill/>
          <a:ln>
            <a:noFill/>
          </a:ln>
        </p:spPr>
      </p:pic>
      <p:pic>
        <p:nvPicPr>
          <p:cNvPr id="323" name="Google Shape;323;g2163863c484_1_0"/>
          <p:cNvPicPr preferRelativeResize="0"/>
          <p:nvPr/>
        </p:nvPicPr>
        <p:blipFill rotWithShape="1">
          <a:blip r:embed="rId6">
            <a:alphaModFix/>
          </a:blip>
          <a:srcRect/>
          <a:stretch/>
        </p:blipFill>
        <p:spPr>
          <a:xfrm>
            <a:off x="194773" y="4628644"/>
            <a:ext cx="544483" cy="3593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328" name="Google Shape;328;g214e8208d6a_0_1284"/>
          <p:cNvSpPr txBox="1"/>
          <p:nvPr/>
        </p:nvSpPr>
        <p:spPr>
          <a:xfrm>
            <a:off x="841573" y="390734"/>
            <a:ext cx="7843800" cy="49680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400"/>
              <a:buFont typeface="Arial"/>
              <a:buNone/>
            </a:pPr>
            <a:r>
              <a:rPr lang="ru-RU" sz="2400" b="1" i="0" u="none" strike="noStrike" cap="none" dirty="0">
                <a:solidFill>
                  <a:srgbClr val="FF5900"/>
                </a:solidFill>
                <a:latin typeface="Arial"/>
                <a:ea typeface="Arial"/>
                <a:cs typeface="Arial"/>
                <a:sym typeface="Arial"/>
              </a:rPr>
              <a:t>Механизмы участия общественности в рамках </a:t>
            </a:r>
            <a:r>
              <a:rPr lang="en-US" sz="2400" b="1" i="0" u="none" strike="noStrike" cap="none" dirty="0">
                <a:solidFill>
                  <a:srgbClr val="FF5900"/>
                </a:solidFill>
                <a:latin typeface="Arial"/>
                <a:ea typeface="Arial"/>
                <a:cs typeface="Arial"/>
                <a:sym typeface="Arial"/>
              </a:rPr>
              <a:t>FOA</a:t>
            </a:r>
            <a:r>
              <a:rPr lang="ru-RU" sz="2400" b="1" i="0" u="none" strike="noStrike" cap="none" dirty="0">
                <a:solidFill>
                  <a:srgbClr val="FF5900"/>
                </a:solidFill>
                <a:latin typeface="Arial"/>
                <a:ea typeface="Arial"/>
                <a:cs typeface="Arial"/>
                <a:sym typeface="Arial"/>
              </a:rPr>
              <a:t>: Бенин</a:t>
            </a:r>
            <a:endParaRPr sz="2400" b="1" i="0" u="sng" strike="noStrike" cap="none" dirty="0">
              <a:solidFill>
                <a:srgbClr val="FF5900"/>
              </a:solidFill>
              <a:latin typeface="Arial"/>
              <a:ea typeface="Arial"/>
              <a:cs typeface="Arial"/>
              <a:sym typeface="Arial"/>
            </a:endParaRPr>
          </a:p>
        </p:txBody>
      </p:sp>
      <p:pic>
        <p:nvPicPr>
          <p:cNvPr id="329" name="Google Shape;329;g214e8208d6a_0_1284"/>
          <p:cNvPicPr preferRelativeResize="0"/>
          <p:nvPr/>
        </p:nvPicPr>
        <p:blipFill rotWithShape="1">
          <a:blip r:embed="rId3">
            <a:alphaModFix/>
          </a:blip>
          <a:srcRect/>
          <a:stretch/>
        </p:blipFill>
        <p:spPr>
          <a:xfrm>
            <a:off x="307637" y="1632400"/>
            <a:ext cx="3556000" cy="2082800"/>
          </a:xfrm>
          <a:prstGeom prst="rect">
            <a:avLst/>
          </a:prstGeom>
          <a:noFill/>
          <a:ln>
            <a:noFill/>
          </a:ln>
        </p:spPr>
      </p:pic>
      <p:sp>
        <p:nvSpPr>
          <p:cNvPr id="330" name="Google Shape;330;g214e8208d6a_0_1284"/>
          <p:cNvSpPr txBox="1"/>
          <p:nvPr/>
        </p:nvSpPr>
        <p:spPr>
          <a:xfrm>
            <a:off x="3948614" y="1526243"/>
            <a:ext cx="4802700" cy="2959231"/>
          </a:xfrm>
          <a:prstGeom prst="rect">
            <a:avLst/>
          </a:prstGeom>
          <a:noFill/>
          <a:ln>
            <a:noFill/>
          </a:ln>
        </p:spPr>
        <p:txBody>
          <a:bodyPr spcFirstLastPara="1" wrap="square" lIns="91425" tIns="45700" rIns="91425" bIns="45700" anchor="t" anchorCtr="0">
            <a:spAutoFit/>
          </a:bodyPr>
          <a:lstStyle/>
          <a:p>
            <a:pPr marL="146050">
              <a:lnSpc>
                <a:spcPct val="115000"/>
              </a:lnSpc>
              <a:buSzPts val="1800"/>
            </a:pPr>
            <a:r>
              <a:rPr lang="ru-RU" sz="1800" b="1" i="0" u="none" strike="noStrike" cap="none" dirty="0">
                <a:solidFill>
                  <a:srgbClr val="FF5900"/>
                </a:solidFill>
                <a:latin typeface="Roboto"/>
                <a:ea typeface="Roboto"/>
                <a:cs typeface="Roboto"/>
                <a:sym typeface="Roboto"/>
              </a:rPr>
              <a:t>В Бенине</a:t>
            </a:r>
            <a:r>
              <a:rPr lang="en-US" sz="1800" b="1" i="0" u="none" strike="noStrike" cap="none" dirty="0">
                <a:solidFill>
                  <a:srgbClr val="FF5900"/>
                </a:solidFill>
                <a:latin typeface="Roboto"/>
                <a:ea typeface="Roboto"/>
                <a:cs typeface="Roboto"/>
                <a:sym typeface="Roboto"/>
              </a:rPr>
              <a:t> </a:t>
            </a:r>
            <a:r>
              <a:rPr lang="ru-RU" sz="1800" dirty="0">
                <a:ea typeface="Roboto"/>
              </a:rPr>
              <a:t>разработано </a:t>
            </a:r>
            <a:r>
              <a:rPr lang="ru-RU" sz="1800" b="1" i="0" u="none" strike="noStrike" cap="none" dirty="0">
                <a:solidFill>
                  <a:srgbClr val="FF5900"/>
                </a:solidFill>
                <a:latin typeface="Arial"/>
                <a:ea typeface="Arial"/>
                <a:cs typeface="Arial"/>
                <a:sym typeface="Arial"/>
              </a:rPr>
              <a:t>мобильное приложение В</a:t>
            </a:r>
            <a:r>
              <a:rPr lang="en-US" sz="1800" b="1" i="0" u="none" strike="noStrike" cap="none" dirty="0" err="1">
                <a:solidFill>
                  <a:srgbClr val="FF5900"/>
                </a:solidFill>
                <a:latin typeface="Arial"/>
                <a:ea typeface="Arial"/>
                <a:cs typeface="Arial"/>
                <a:sym typeface="Arial"/>
              </a:rPr>
              <a:t>ousprob</a:t>
            </a:r>
            <a:r>
              <a:rPr lang="ru-RU" sz="1800" b="0" i="0" u="none" strike="noStrike" cap="none" dirty="0">
                <a:solidFill>
                  <a:srgbClr val="000000"/>
                </a:solidFill>
                <a:latin typeface="Arial"/>
                <a:ea typeface="Arial"/>
                <a:cs typeface="Arial"/>
                <a:sym typeface="Arial"/>
              </a:rPr>
              <a:t> </a:t>
            </a:r>
            <a:r>
              <a:rPr lang="ru-RU" sz="1800" dirty="0"/>
              <a:t>— инструмент оповещения и мониторинга, который доступен бесплатно в Google </a:t>
            </a:r>
            <a:r>
              <a:rPr lang="ru-RU" sz="1800" dirty="0" err="1"/>
              <a:t>Playstore</a:t>
            </a:r>
            <a:r>
              <a:rPr lang="ru-RU" sz="1800" dirty="0"/>
              <a:t> и содержит библиотеку бюджетной информации, информирует пользователей о возможностях участия в бюджетном процессе и предоставляет платформу для сбора мнений и отзывов</a:t>
            </a:r>
          </a:p>
        </p:txBody>
      </p:sp>
      <p:pic>
        <p:nvPicPr>
          <p:cNvPr id="331" name="Google Shape;331;g214e8208d6a_0_1284"/>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5"/>
        <p:cNvGrpSpPr/>
        <p:nvPr/>
      </p:nvGrpSpPr>
      <p:grpSpPr>
        <a:xfrm>
          <a:off x="0" y="0"/>
          <a:ext cx="0" cy="0"/>
          <a:chOff x="0" y="0"/>
          <a:chExt cx="0" cy="0"/>
        </a:xfrm>
      </p:grpSpPr>
      <p:sp>
        <p:nvSpPr>
          <p:cNvPr id="336" name="Google Shape;336;g214e8208d6a_0_1291"/>
          <p:cNvSpPr txBox="1"/>
          <p:nvPr/>
        </p:nvSpPr>
        <p:spPr>
          <a:xfrm>
            <a:off x="1019598" y="332278"/>
            <a:ext cx="7843800" cy="496800"/>
          </a:xfrm>
          <a:prstGeom prst="rect">
            <a:avLst/>
          </a:prstGeom>
          <a:noFill/>
          <a:ln>
            <a:noFill/>
          </a:ln>
        </p:spPr>
        <p:txBody>
          <a:bodyPr spcFirstLastPara="1" wrap="square" lIns="91425" tIns="45700" rIns="91425" bIns="45700" anchor="t" anchorCtr="1">
            <a:noAutofit/>
          </a:bodyPr>
          <a:lstStyle/>
          <a:p>
            <a:pPr lvl="0" algn="ctr">
              <a:buSzPts val="2400"/>
            </a:pPr>
            <a:r>
              <a:rPr lang="ru-RU" sz="2400" b="1" dirty="0">
                <a:solidFill>
                  <a:srgbClr val="FF5900"/>
                </a:solidFill>
              </a:rPr>
              <a:t>Механизмы участия общественности в рамках FOA: Южная Африка</a:t>
            </a:r>
            <a:endParaRPr lang="ru-RU" sz="2400" b="1" u="sng" dirty="0">
              <a:solidFill>
                <a:srgbClr val="FF5900"/>
              </a:solidFill>
            </a:endParaRPr>
          </a:p>
        </p:txBody>
      </p:sp>
      <p:sp>
        <p:nvSpPr>
          <p:cNvPr id="337" name="Google Shape;337;g214e8208d6a_0_1291"/>
          <p:cNvSpPr txBox="1"/>
          <p:nvPr/>
        </p:nvSpPr>
        <p:spPr>
          <a:xfrm>
            <a:off x="3552083" y="1315740"/>
            <a:ext cx="5187300" cy="3313174"/>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Clr>
                <a:srgbClr val="000000"/>
              </a:buClr>
              <a:buSzPts val="1400"/>
              <a:buFont typeface="Arial"/>
              <a:buNone/>
            </a:pPr>
            <a:r>
              <a:rPr lang="ru-RU" sz="1400" b="1" i="0" u="none" strike="noStrike" cap="none" dirty="0">
                <a:solidFill>
                  <a:srgbClr val="FF5900"/>
                </a:solidFill>
                <a:latin typeface="Roboto"/>
                <a:ea typeface="Roboto"/>
                <a:cs typeface="Roboto"/>
                <a:sym typeface="Roboto"/>
              </a:rPr>
              <a:t>Предварительные консультации по бюджету</a:t>
            </a:r>
            <a:r>
              <a:rPr lang="ru-RU" sz="1400" b="0" i="0" u="none" strike="noStrike" cap="none" dirty="0">
                <a:solidFill>
                  <a:srgbClr val="595959"/>
                </a:solidFill>
                <a:latin typeface="Roboto"/>
                <a:ea typeface="Roboto"/>
                <a:cs typeface="Roboto"/>
                <a:sym typeface="Roboto"/>
              </a:rPr>
              <a:t> в ЮАР:</a:t>
            </a:r>
            <a:endParaRPr sz="1400" b="0" i="0" u="none" strike="noStrike" cap="none" dirty="0">
              <a:solidFill>
                <a:srgbClr val="000000"/>
              </a:solidFill>
              <a:latin typeface="Arial"/>
              <a:ea typeface="Arial"/>
              <a:cs typeface="Arial"/>
              <a:sym typeface="Arial"/>
            </a:endParaRPr>
          </a:p>
          <a:p>
            <a:pPr marL="339725" lvl="0" indent="-193675">
              <a:lnSpc>
                <a:spcPct val="115000"/>
              </a:lnSpc>
              <a:buClr>
                <a:srgbClr val="FF5100"/>
              </a:buClr>
              <a:buSzPts val="1300"/>
              <a:buFont typeface="Arial"/>
              <a:buChar char="•"/>
            </a:pPr>
            <a:r>
              <a:rPr lang="ru-RU" sz="1400" b="1" i="0" u="none" strike="noStrike" cap="none" dirty="0">
                <a:solidFill>
                  <a:srgbClr val="595959"/>
                </a:solidFill>
                <a:latin typeface="Roboto"/>
                <a:ea typeface="Roboto"/>
                <a:cs typeface="Roboto"/>
                <a:sym typeface="Roboto"/>
              </a:rPr>
              <a:t>Год</a:t>
            </a:r>
            <a:r>
              <a:rPr lang="en-US" sz="1400" b="1" i="0" u="none" strike="noStrike" cap="none" dirty="0">
                <a:solidFill>
                  <a:srgbClr val="595959"/>
                </a:solidFill>
                <a:latin typeface="Roboto"/>
                <a:ea typeface="Roboto"/>
                <a:cs typeface="Roboto"/>
                <a:sym typeface="Roboto"/>
              </a:rPr>
              <a:t> 1: </a:t>
            </a:r>
            <a:r>
              <a:rPr lang="ru-RU" dirty="0">
                <a:solidFill>
                  <a:srgbClr val="FF5900"/>
                </a:solidFill>
                <a:latin typeface="Roboto"/>
                <a:ea typeface="Roboto"/>
                <a:cs typeface="Roboto"/>
                <a:sym typeface="Roboto"/>
              </a:rPr>
              <a:t>общественные консультации, </a:t>
            </a:r>
            <a:r>
              <a:rPr lang="ru-RU" dirty="0">
                <a:solidFill>
                  <a:schemeClr val="tx1"/>
                </a:solidFill>
                <a:latin typeface="Roboto"/>
                <a:ea typeface="Roboto"/>
                <a:cs typeface="Roboto"/>
                <a:sym typeface="Roboto"/>
              </a:rPr>
              <a:t>ставшие площадкой для </a:t>
            </a:r>
            <a:r>
              <a:rPr lang="ru-RU" dirty="0">
                <a:solidFill>
                  <a:srgbClr val="FF5900"/>
                </a:solidFill>
                <a:latin typeface="Roboto"/>
                <a:ea typeface="Roboto"/>
                <a:cs typeface="Roboto"/>
                <a:sym typeface="Roboto"/>
              </a:rPr>
              <a:t>представления и обсуждения рекомендаций ОГО </a:t>
            </a:r>
            <a:r>
              <a:rPr lang="ru-RU" dirty="0">
                <a:solidFill>
                  <a:schemeClr val="tx1"/>
                </a:solidFill>
                <a:latin typeface="Roboto"/>
                <a:ea typeface="Roboto"/>
                <a:cs typeface="Roboto"/>
                <a:sym typeface="Roboto"/>
              </a:rPr>
              <a:t>в части определения приоритетов бюджета и путей решения проблем долгосрочной бюджетной устойчивости</a:t>
            </a:r>
            <a:endParaRPr sz="1400" b="0" i="0" u="none" strike="noStrike" cap="none" dirty="0">
              <a:solidFill>
                <a:srgbClr val="000000"/>
              </a:solidFill>
              <a:latin typeface="Arial"/>
              <a:ea typeface="Arial"/>
              <a:cs typeface="Arial"/>
              <a:sym typeface="Arial"/>
            </a:endParaRPr>
          </a:p>
          <a:p>
            <a:pPr marL="339725" marR="0" lvl="0" indent="-193675" algn="l" rtl="0">
              <a:lnSpc>
                <a:spcPct val="115000"/>
              </a:lnSpc>
              <a:spcBef>
                <a:spcPts val="0"/>
              </a:spcBef>
              <a:spcAft>
                <a:spcPts val="0"/>
              </a:spcAft>
              <a:buClr>
                <a:srgbClr val="000000"/>
              </a:buClr>
              <a:buSzPts val="1400"/>
              <a:buFont typeface="Arial"/>
              <a:buNone/>
            </a:pPr>
            <a:endParaRPr sz="1400" b="0" i="0" u="none" strike="noStrike" cap="none" dirty="0">
              <a:solidFill>
                <a:srgbClr val="595959"/>
              </a:solidFill>
              <a:latin typeface="Roboto"/>
              <a:ea typeface="Roboto"/>
              <a:cs typeface="Roboto"/>
              <a:sym typeface="Roboto"/>
            </a:endParaRPr>
          </a:p>
          <a:p>
            <a:pPr marL="339725" lvl="0" indent="-193675">
              <a:lnSpc>
                <a:spcPct val="115000"/>
              </a:lnSpc>
              <a:buClr>
                <a:srgbClr val="FF5100"/>
              </a:buClr>
              <a:buSzPts val="1300"/>
              <a:buFont typeface="Arial"/>
              <a:buChar char="•"/>
            </a:pPr>
            <a:r>
              <a:rPr lang="ru-RU" sz="1400" b="1" i="0" u="none" strike="noStrike" cap="none" dirty="0">
                <a:solidFill>
                  <a:srgbClr val="595959"/>
                </a:solidFill>
                <a:latin typeface="Roboto"/>
                <a:ea typeface="Roboto"/>
                <a:cs typeface="Roboto"/>
                <a:sym typeface="Roboto"/>
              </a:rPr>
              <a:t>Год</a:t>
            </a:r>
            <a:r>
              <a:rPr lang="en-US" sz="1400" b="1" i="0" u="none" strike="noStrike" cap="none" dirty="0">
                <a:solidFill>
                  <a:srgbClr val="595959"/>
                </a:solidFill>
                <a:latin typeface="Roboto"/>
                <a:ea typeface="Roboto"/>
                <a:cs typeface="Roboto"/>
                <a:sym typeface="Roboto"/>
              </a:rPr>
              <a:t> 2:</a:t>
            </a:r>
            <a:r>
              <a:rPr lang="en-US" sz="1400" b="0" i="0" u="none" strike="noStrike" cap="none" dirty="0">
                <a:solidFill>
                  <a:srgbClr val="595959"/>
                </a:solidFill>
                <a:latin typeface="Roboto"/>
                <a:ea typeface="Roboto"/>
                <a:cs typeface="Roboto"/>
                <a:sym typeface="Roboto"/>
              </a:rPr>
              <a:t> </a:t>
            </a:r>
            <a:r>
              <a:rPr lang="ru-RU" dirty="0">
                <a:solidFill>
                  <a:srgbClr val="FF5900"/>
                </a:solidFill>
                <a:latin typeface="Roboto"/>
                <a:ea typeface="Roboto"/>
                <a:cs typeface="Roboto"/>
                <a:sym typeface="Roboto"/>
              </a:rPr>
              <a:t>приглашение общественности к подаче письменных материалов </a:t>
            </a:r>
            <a:r>
              <a:rPr lang="ru-RU" dirty="0">
                <a:solidFill>
                  <a:schemeClr val="tx1"/>
                </a:solidFill>
                <a:latin typeface="Roboto"/>
                <a:ea typeface="Roboto"/>
                <a:cs typeface="Roboto"/>
                <a:sym typeface="Roboto"/>
              </a:rPr>
              <a:t>по широкому кругу тем (например</a:t>
            </a:r>
            <a:r>
              <a:rPr lang="ru-RU" dirty="0">
                <a:solidFill>
                  <a:srgbClr val="FF5900"/>
                </a:solidFill>
                <a:latin typeface="Roboto"/>
                <a:ea typeface="Roboto"/>
                <a:cs typeface="Roboto"/>
                <a:sym typeface="Roboto"/>
              </a:rPr>
              <a:t>, фискальная политика, бюджетные реформы, отраслевые вопросы), </a:t>
            </a:r>
            <a:r>
              <a:rPr lang="ru-RU" dirty="0">
                <a:solidFill>
                  <a:schemeClr val="tx1"/>
                </a:solidFill>
                <a:latin typeface="Roboto"/>
                <a:ea typeface="Roboto"/>
                <a:cs typeface="Roboto"/>
                <a:sym typeface="Roboto"/>
              </a:rPr>
              <a:t>которые будут проанализированы </a:t>
            </a:r>
            <a:r>
              <a:rPr lang="ru-RU" dirty="0">
                <a:solidFill>
                  <a:srgbClr val="FF5900"/>
                </a:solidFill>
                <a:latin typeface="Roboto"/>
                <a:ea typeface="Roboto"/>
                <a:cs typeface="Roboto"/>
                <a:sym typeface="Roboto"/>
              </a:rPr>
              <a:t>функциональными группами Казначейства и переданы в Комитет по среднесрочным расходам</a:t>
            </a:r>
            <a:endParaRPr sz="1400" b="0" i="0" u="none" strike="noStrike" cap="none" dirty="0">
              <a:solidFill>
                <a:srgbClr val="595959"/>
              </a:solidFill>
              <a:latin typeface="Arial"/>
              <a:ea typeface="Arial"/>
              <a:cs typeface="Arial"/>
              <a:sym typeface="Arial"/>
            </a:endParaRPr>
          </a:p>
        </p:txBody>
      </p:sp>
      <p:pic>
        <p:nvPicPr>
          <p:cNvPr id="338" name="Google Shape;338;g214e8208d6a_0_1291"/>
          <p:cNvPicPr preferRelativeResize="0"/>
          <p:nvPr/>
        </p:nvPicPr>
        <p:blipFill rotWithShape="1">
          <a:blip r:embed="rId3">
            <a:alphaModFix/>
          </a:blip>
          <a:srcRect/>
          <a:stretch/>
        </p:blipFill>
        <p:spPr>
          <a:xfrm>
            <a:off x="655078" y="1184563"/>
            <a:ext cx="2628450" cy="3241645"/>
          </a:xfrm>
          <a:prstGeom prst="rect">
            <a:avLst/>
          </a:prstGeom>
          <a:noFill/>
          <a:ln w="9525" cap="flat" cmpd="sng">
            <a:solidFill>
              <a:srgbClr val="D8D8D8"/>
            </a:solidFill>
            <a:prstDash val="solid"/>
            <a:round/>
            <a:headEnd type="none" w="sm" len="sm"/>
            <a:tailEnd type="none" w="sm" len="sm"/>
          </a:ln>
        </p:spPr>
      </p:pic>
      <p:pic>
        <p:nvPicPr>
          <p:cNvPr id="339" name="Google Shape;339;g214e8208d6a_0_1291"/>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14e8208d6a_0_0"/>
          <p:cNvSpPr txBox="1">
            <a:spLocks noGrp="1"/>
          </p:cNvSpPr>
          <p:nvPr>
            <p:ph type="title"/>
          </p:nvPr>
        </p:nvSpPr>
        <p:spPr>
          <a:xfrm>
            <a:off x="1538245" y="746785"/>
            <a:ext cx="5915100" cy="7458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FF5100"/>
              </a:buClr>
              <a:buSzPts val="3300"/>
              <a:buFont typeface="Roboto"/>
              <a:buNone/>
            </a:pPr>
            <a:r>
              <a:rPr lang="ru-RU" sz="2800" b="1" dirty="0">
                <a:solidFill>
                  <a:srgbClr val="FF5100"/>
                </a:solidFill>
              </a:rPr>
              <a:t>Сеть</a:t>
            </a:r>
            <a:r>
              <a:rPr lang="en-US" sz="2800" b="1" dirty="0">
                <a:solidFill>
                  <a:srgbClr val="FF5100"/>
                </a:solidFill>
              </a:rPr>
              <a:t> GIFT</a:t>
            </a:r>
            <a:endParaRPr sz="2800" b="1" dirty="0">
              <a:solidFill>
                <a:srgbClr val="FF5100"/>
              </a:solidFill>
            </a:endParaRPr>
          </a:p>
        </p:txBody>
      </p:sp>
      <p:grpSp>
        <p:nvGrpSpPr>
          <p:cNvPr id="201" name="Google Shape;201;g214e8208d6a_0_0"/>
          <p:cNvGrpSpPr/>
          <p:nvPr/>
        </p:nvGrpSpPr>
        <p:grpSpPr>
          <a:xfrm>
            <a:off x="797442" y="1195191"/>
            <a:ext cx="7644808" cy="3552031"/>
            <a:chOff x="873642" y="1118991"/>
            <a:chExt cx="7644808" cy="3552031"/>
          </a:xfrm>
        </p:grpSpPr>
        <p:pic>
          <p:nvPicPr>
            <p:cNvPr id="202" name="Google Shape;202;g214e8208d6a_0_0"/>
            <p:cNvPicPr preferRelativeResize="0"/>
            <p:nvPr/>
          </p:nvPicPr>
          <p:blipFill rotWithShape="1">
            <a:blip r:embed="rId3">
              <a:alphaModFix/>
            </a:blip>
            <a:srcRect/>
            <a:stretch/>
          </p:blipFill>
          <p:spPr>
            <a:xfrm>
              <a:off x="2659606" y="1118991"/>
              <a:ext cx="3698426" cy="3498425"/>
            </a:xfrm>
            <a:prstGeom prst="rect">
              <a:avLst/>
            </a:prstGeom>
            <a:noFill/>
            <a:ln>
              <a:noFill/>
            </a:ln>
          </p:spPr>
        </p:pic>
        <p:sp>
          <p:nvSpPr>
            <p:cNvPr id="203" name="Google Shape;203;g214e8208d6a_0_0"/>
            <p:cNvSpPr txBox="1"/>
            <p:nvPr/>
          </p:nvSpPr>
          <p:spPr>
            <a:xfrm>
              <a:off x="3494809" y="2790574"/>
              <a:ext cx="1922318" cy="238497"/>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ru-RU" sz="1100" b="0" i="0" u="none" strike="noStrike" cap="none" dirty="0">
                  <a:solidFill>
                    <a:srgbClr val="FB5100"/>
                  </a:solidFill>
                  <a:latin typeface="Times New Roman"/>
                  <a:ea typeface="Times New Roman"/>
                  <a:cs typeface="Times New Roman"/>
                  <a:sym typeface="Times New Roman"/>
                </a:rPr>
                <a:t>Ведущие кураторы </a:t>
              </a:r>
              <a:r>
                <a:rPr lang="en-US" sz="1100" b="0" i="0" u="none" strike="noStrike" cap="none" dirty="0">
                  <a:solidFill>
                    <a:srgbClr val="FB5100"/>
                  </a:solidFill>
                  <a:latin typeface="Times New Roman"/>
                  <a:ea typeface="Times New Roman"/>
                  <a:cs typeface="Times New Roman"/>
                  <a:sym typeface="Times New Roman"/>
                </a:rPr>
                <a:t>GIFT</a:t>
              </a:r>
              <a:endParaRPr sz="1200" b="0" i="0" u="none" strike="noStrike" cap="none" dirty="0">
                <a:solidFill>
                  <a:srgbClr val="000000"/>
                </a:solidFill>
                <a:latin typeface="Arial"/>
                <a:ea typeface="Arial"/>
                <a:cs typeface="Arial"/>
                <a:sym typeface="Arial"/>
              </a:endParaRPr>
            </a:p>
          </p:txBody>
        </p:sp>
        <p:sp>
          <p:nvSpPr>
            <p:cNvPr id="204" name="Google Shape;204;g214e8208d6a_0_0"/>
            <p:cNvSpPr txBox="1"/>
            <p:nvPr/>
          </p:nvSpPr>
          <p:spPr>
            <a:xfrm>
              <a:off x="3779859" y="3056792"/>
              <a:ext cx="1415100" cy="300052"/>
            </a:xfrm>
            <a:prstGeom prst="rect">
              <a:avLst/>
            </a:prstGeom>
            <a:solidFill>
              <a:srgbClr val="FB5100"/>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500" b="1" i="0" u="none" strike="noStrike" cap="none" dirty="0">
                  <a:solidFill>
                    <a:schemeClr val="lt1"/>
                  </a:solidFill>
                  <a:latin typeface="Times New Roman"/>
                  <a:ea typeface="Times New Roman"/>
                  <a:cs typeface="Times New Roman"/>
                  <a:sym typeface="Times New Roman"/>
                </a:rPr>
                <a:t>58</a:t>
              </a:r>
              <a:r>
                <a:rPr lang="ru-RU" sz="1500" b="1" i="0" u="none" strike="noStrike" cap="none" dirty="0">
                  <a:solidFill>
                    <a:schemeClr val="lt1"/>
                  </a:solidFill>
                  <a:latin typeface="Times New Roman"/>
                  <a:ea typeface="Times New Roman"/>
                  <a:cs typeface="Times New Roman"/>
                  <a:sym typeface="Times New Roman"/>
                </a:rPr>
                <a:t> лидеров</a:t>
              </a:r>
              <a:endParaRPr sz="1500" b="0" i="0" u="none" strike="noStrike" cap="none" dirty="0">
                <a:solidFill>
                  <a:srgbClr val="000000"/>
                </a:solidFill>
                <a:latin typeface="Arial"/>
                <a:ea typeface="Arial"/>
                <a:cs typeface="Arial"/>
                <a:sym typeface="Arial"/>
              </a:endParaRPr>
            </a:p>
          </p:txBody>
        </p:sp>
        <p:sp>
          <p:nvSpPr>
            <p:cNvPr id="205" name="Google Shape;205;g214e8208d6a_0_0"/>
            <p:cNvSpPr txBox="1"/>
            <p:nvPr/>
          </p:nvSpPr>
          <p:spPr>
            <a:xfrm>
              <a:off x="981999" y="1746837"/>
              <a:ext cx="1933094" cy="915605"/>
            </a:xfrm>
            <a:prstGeom prst="rect">
              <a:avLst/>
            </a:prstGeom>
            <a:noFill/>
            <a:ln>
              <a:noFill/>
            </a:ln>
          </p:spPr>
          <p:txBody>
            <a:bodyPr spcFirstLastPara="1" wrap="square" lIns="68575" tIns="34275" rIns="68575" bIns="34275" anchor="t" anchorCtr="0">
              <a:spAutoFit/>
            </a:bodyPr>
            <a:lstStyle/>
            <a:p>
              <a:pPr>
                <a:buSzPts val="800"/>
              </a:pPr>
              <a:r>
                <a:rPr lang="ru-RU" sz="1100" b="0" i="0" u="none" strike="noStrike" cap="none" dirty="0">
                  <a:solidFill>
                    <a:srgbClr val="FB5100"/>
                  </a:solidFill>
                  <a:latin typeface="Times New Roman"/>
                  <a:ea typeface="Times New Roman"/>
                  <a:cs typeface="Times New Roman"/>
                  <a:sym typeface="Times New Roman"/>
                </a:rPr>
                <a:t>Бразилия</a:t>
              </a:r>
              <a:r>
                <a:rPr lang="en-US" sz="1100" b="0" i="0" u="none" strike="noStrike" cap="none" dirty="0">
                  <a:solidFill>
                    <a:srgbClr val="FB5100"/>
                  </a:solidFill>
                  <a:latin typeface="Times New Roman"/>
                  <a:ea typeface="Times New Roman"/>
                  <a:cs typeface="Times New Roman"/>
                  <a:sym typeface="Times New Roman"/>
                </a:rPr>
                <a:t> (Transparency-</a:t>
              </a:r>
              <a:r>
                <a:rPr lang="en-US" sz="1100" dirty="0">
                  <a:solidFill>
                    <a:srgbClr val="FB5100"/>
                  </a:solidFill>
                  <a:latin typeface="Times New Roman"/>
                  <a:ea typeface="Times New Roman"/>
                  <a:cs typeface="Times New Roman"/>
                  <a:sym typeface="Times New Roman"/>
                </a:rPr>
                <a:t>CGU</a:t>
              </a:r>
              <a:r>
                <a:rPr lang="en-US" sz="1100" b="0" i="0" u="none" strike="noStrike" cap="none" dirty="0">
                  <a:solidFill>
                    <a:srgbClr val="FB5100"/>
                  </a:solidFill>
                  <a:latin typeface="Times New Roman"/>
                  <a:ea typeface="Times New Roman"/>
                  <a:cs typeface="Times New Roman"/>
                  <a:sym typeface="Times New Roman"/>
                </a:rPr>
                <a:t>), </a:t>
              </a:r>
              <a:r>
                <a:rPr lang="ru-RU" sz="1100" b="0" i="0" u="none" strike="noStrike" cap="none" dirty="0">
                  <a:solidFill>
                    <a:srgbClr val="FB5100"/>
                  </a:solidFill>
                  <a:latin typeface="Times New Roman"/>
                  <a:ea typeface="Times New Roman"/>
                  <a:cs typeface="Times New Roman"/>
                  <a:sym typeface="Times New Roman"/>
                </a:rPr>
                <a:t>Филиппины</a:t>
              </a:r>
              <a:r>
                <a:rPr lang="en-US" sz="1100" b="0" i="0" u="none" strike="noStrike" cap="none" dirty="0">
                  <a:solidFill>
                    <a:srgbClr val="FB5100"/>
                  </a:solidFill>
                  <a:latin typeface="Times New Roman"/>
                  <a:ea typeface="Times New Roman"/>
                  <a:cs typeface="Times New Roman"/>
                  <a:sym typeface="Times New Roman"/>
                </a:rPr>
                <a:t> (DBM), </a:t>
              </a:r>
              <a:r>
                <a:rPr lang="ru-RU" sz="1100" b="0" i="0" u="none" strike="noStrike" cap="none" dirty="0">
                  <a:solidFill>
                    <a:srgbClr val="FB5100"/>
                  </a:solidFill>
                  <a:latin typeface="Times New Roman"/>
                  <a:ea typeface="Times New Roman"/>
                  <a:cs typeface="Times New Roman"/>
                  <a:sym typeface="Times New Roman"/>
                </a:rPr>
                <a:t>Мексика</a:t>
              </a:r>
              <a:r>
                <a:rPr lang="en-US" sz="1100" b="0" i="0" u="none" strike="noStrike" cap="none" dirty="0">
                  <a:solidFill>
                    <a:srgbClr val="FB5100"/>
                  </a:solidFill>
                  <a:latin typeface="Times New Roman"/>
                  <a:ea typeface="Times New Roman"/>
                  <a:cs typeface="Times New Roman"/>
                  <a:sym typeface="Times New Roman"/>
                </a:rPr>
                <a:t> (SHCP) +</a:t>
              </a:r>
              <a:r>
                <a:rPr lang="en-US" sz="1100" dirty="0">
                  <a:solidFill>
                    <a:srgbClr val="FB5100"/>
                  </a:solidFill>
                  <a:latin typeface="Times New Roman"/>
                  <a:ea typeface="Times New Roman"/>
                  <a:cs typeface="Times New Roman"/>
                  <a:sym typeface="Times New Roman"/>
                </a:rPr>
                <a:t> </a:t>
              </a:r>
              <a:r>
                <a:rPr lang="en-US" sz="1100" b="0" i="0" u="none" strike="noStrike" cap="none" dirty="0">
                  <a:solidFill>
                    <a:srgbClr val="FB5100"/>
                  </a:solidFill>
                  <a:latin typeface="Times New Roman"/>
                  <a:ea typeface="Times New Roman"/>
                  <a:cs typeface="Times New Roman"/>
                  <a:sym typeface="Times New Roman"/>
                </a:rPr>
                <a:t>23 </a:t>
              </a:r>
              <a:r>
                <a:rPr lang="ru-RU" sz="1100" b="0" i="0" u="none" strike="noStrike" cap="none" dirty="0">
                  <a:solidFill>
                    <a:srgbClr val="FB5100"/>
                  </a:solidFill>
                  <a:latin typeface="Times New Roman"/>
                  <a:ea typeface="Times New Roman"/>
                  <a:cs typeface="Times New Roman"/>
                  <a:sym typeface="Times New Roman"/>
                </a:rPr>
                <a:t>государственных ведомства, ответственных за бюджет</a:t>
              </a:r>
              <a:endParaRPr b="0" i="0" u="none" strike="noStrike" cap="none" dirty="0">
                <a:solidFill>
                  <a:srgbClr val="000000"/>
                </a:solidFill>
                <a:latin typeface="Arial"/>
                <a:ea typeface="Arial"/>
                <a:cs typeface="Arial"/>
                <a:sym typeface="Arial"/>
              </a:endParaRPr>
            </a:p>
          </p:txBody>
        </p:sp>
        <p:sp>
          <p:nvSpPr>
            <p:cNvPr id="206" name="Google Shape;206;g214e8208d6a_0_0"/>
            <p:cNvSpPr txBox="1"/>
            <p:nvPr/>
          </p:nvSpPr>
          <p:spPr>
            <a:xfrm>
              <a:off x="1054572" y="1395086"/>
              <a:ext cx="1480200" cy="269274"/>
            </a:xfrm>
            <a:prstGeom prst="rect">
              <a:avLst/>
            </a:prstGeom>
            <a:solidFill>
              <a:srgbClr val="FB5100"/>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300" b="1" i="0" u="none" strike="noStrike" cap="none" dirty="0">
                  <a:solidFill>
                    <a:schemeClr val="lt1"/>
                  </a:solidFill>
                  <a:latin typeface="Times New Roman"/>
                  <a:ea typeface="Times New Roman"/>
                  <a:cs typeface="Times New Roman"/>
                  <a:sym typeface="Times New Roman"/>
                </a:rPr>
                <a:t>26</a:t>
              </a:r>
              <a:r>
                <a:rPr lang="en-US" sz="1300" b="0" i="0" u="none" strike="noStrike" cap="none" dirty="0">
                  <a:solidFill>
                    <a:schemeClr val="lt1"/>
                  </a:solidFill>
                  <a:latin typeface="Times New Roman"/>
                  <a:ea typeface="Times New Roman"/>
                  <a:cs typeface="Times New Roman"/>
                  <a:sym typeface="Times New Roman"/>
                </a:rPr>
                <a:t> </a:t>
              </a:r>
              <a:r>
                <a:rPr lang="ru-RU" sz="1300" b="0" i="0" u="none" strike="noStrike" cap="none" dirty="0">
                  <a:solidFill>
                    <a:schemeClr val="lt1"/>
                  </a:solidFill>
                  <a:latin typeface="Times New Roman"/>
                  <a:ea typeface="Times New Roman"/>
                  <a:cs typeface="Times New Roman"/>
                  <a:sym typeface="Times New Roman"/>
                </a:rPr>
                <a:t>правительств</a:t>
              </a:r>
              <a:endParaRPr sz="1300" b="0" i="0" u="none" strike="noStrike" cap="none" dirty="0">
                <a:solidFill>
                  <a:srgbClr val="000000"/>
                </a:solidFill>
                <a:latin typeface="Arial"/>
                <a:ea typeface="Arial"/>
                <a:cs typeface="Arial"/>
                <a:sym typeface="Arial"/>
              </a:endParaRPr>
            </a:p>
          </p:txBody>
        </p:sp>
        <p:sp>
          <p:nvSpPr>
            <p:cNvPr id="207" name="Google Shape;207;g214e8208d6a_0_0"/>
            <p:cNvSpPr txBox="1"/>
            <p:nvPr/>
          </p:nvSpPr>
          <p:spPr>
            <a:xfrm>
              <a:off x="961922" y="3416422"/>
              <a:ext cx="1708500" cy="1254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1100" b="0" i="0" u="none" strike="noStrike" cap="none" dirty="0">
                  <a:solidFill>
                    <a:srgbClr val="FB5100"/>
                  </a:solidFill>
                  <a:latin typeface="Cambria"/>
                  <a:ea typeface="Cambria"/>
                  <a:cs typeface="Cambria"/>
                  <a:sym typeface="Cambria"/>
                </a:rPr>
                <a:t>IBP, </a:t>
              </a:r>
              <a:r>
                <a:rPr lang="en-US" sz="1100" b="0" i="0" u="none" strike="noStrike" cap="none" dirty="0" err="1">
                  <a:solidFill>
                    <a:srgbClr val="FB5100"/>
                  </a:solidFill>
                  <a:latin typeface="Cambria"/>
                  <a:ea typeface="Cambria"/>
                  <a:cs typeface="Cambria"/>
                  <a:sym typeface="Cambria"/>
                </a:rPr>
                <a:t>Fundar</a:t>
              </a:r>
              <a:r>
                <a:rPr lang="en-US" sz="1100" b="0" i="0" u="none" strike="noStrike" cap="none" dirty="0">
                  <a:solidFill>
                    <a:srgbClr val="FB5100"/>
                  </a:solidFill>
                  <a:latin typeface="Cambria"/>
                  <a:ea typeface="Cambria"/>
                  <a:cs typeface="Cambria"/>
                  <a:sym typeface="Cambria"/>
                </a:rPr>
                <a:t>, ILDA, CBPP, </a:t>
              </a:r>
              <a:r>
                <a:rPr lang="en-US" sz="1100" b="0" i="0" u="none" strike="noStrike" cap="none" dirty="0" err="1">
                  <a:solidFill>
                    <a:srgbClr val="FB5100"/>
                  </a:solidFill>
                  <a:latin typeface="Cambria"/>
                  <a:ea typeface="Cambria"/>
                  <a:cs typeface="Cambria"/>
                  <a:sym typeface="Cambria"/>
                </a:rPr>
                <a:t>Inesc</a:t>
              </a:r>
              <a:r>
                <a:rPr lang="en-US" sz="1100" b="0" i="0" u="none" strike="noStrike" cap="none" dirty="0">
                  <a:solidFill>
                    <a:srgbClr val="FB5100"/>
                  </a:solidFill>
                  <a:latin typeface="Cambria"/>
                  <a:ea typeface="Cambria"/>
                  <a:cs typeface="Cambria"/>
                  <a:sym typeface="Cambria"/>
                </a:rPr>
                <a:t>, ICEFI, ACIJ, Fiscal Observatory, </a:t>
              </a:r>
              <a:r>
                <a:rPr lang="en-US" sz="1100" b="0" i="0" u="none" strike="noStrike" cap="none" dirty="0" err="1">
                  <a:solidFill>
                    <a:srgbClr val="FB5100"/>
                  </a:solidFill>
                  <a:latin typeface="Cambria"/>
                  <a:ea typeface="Cambria"/>
                  <a:cs typeface="Cambria"/>
                  <a:sym typeface="Cambria"/>
                </a:rPr>
                <a:t>Seknas</a:t>
              </a:r>
              <a:r>
                <a:rPr lang="en-US" sz="1100" b="0" i="0" u="none" strike="noStrike" cap="none" dirty="0">
                  <a:solidFill>
                    <a:srgbClr val="FB5100"/>
                  </a:solidFill>
                  <a:latin typeface="Cambria"/>
                  <a:ea typeface="Cambria"/>
                  <a:cs typeface="Cambria"/>
                  <a:sym typeface="Cambria"/>
                </a:rPr>
                <a:t>, IFP,  </a:t>
              </a:r>
              <a:r>
                <a:rPr lang="en-US" sz="1100" b="0" i="0" u="none" strike="noStrike" cap="none" dirty="0" err="1">
                  <a:solidFill>
                    <a:srgbClr val="FB5100"/>
                  </a:solidFill>
                  <a:latin typeface="Cambria"/>
                  <a:ea typeface="Cambria"/>
                  <a:cs typeface="Cambria"/>
                  <a:sym typeface="Cambria"/>
                </a:rPr>
                <a:t>Funde</a:t>
              </a:r>
              <a:r>
                <a:rPr lang="en-US" sz="1100" b="0" i="0" u="none" strike="noStrike" cap="none" dirty="0">
                  <a:solidFill>
                    <a:srgbClr val="FB5100"/>
                  </a:solidFill>
                  <a:latin typeface="Cambria"/>
                  <a:ea typeface="Cambria"/>
                  <a:cs typeface="Cambria"/>
                  <a:sym typeface="Cambria"/>
                </a:rPr>
                <a:t>, PSAM, Emerging M, NHCDR, Social Watch, </a:t>
              </a:r>
              <a:r>
                <a:rPr lang="en-US" sz="1100" b="0" i="0" u="none" strike="noStrike" cap="none" dirty="0" err="1">
                  <a:solidFill>
                    <a:srgbClr val="FB5100"/>
                  </a:solidFill>
                  <a:latin typeface="Cambria"/>
                  <a:ea typeface="Cambria"/>
                  <a:cs typeface="Cambria"/>
                  <a:sym typeface="Cambria"/>
                </a:rPr>
                <a:t>Solidaridad</a:t>
              </a:r>
              <a:r>
                <a:rPr lang="en-US" sz="1100" b="0" i="0" u="none" strike="noStrike" cap="none" dirty="0">
                  <a:solidFill>
                    <a:srgbClr val="FB5100"/>
                  </a:solidFill>
                  <a:latin typeface="Cambria"/>
                  <a:ea typeface="Cambria"/>
                  <a:cs typeface="Cambria"/>
                  <a:sym typeface="Cambria"/>
                </a:rPr>
                <a:t>, </a:t>
              </a:r>
              <a:r>
                <a:rPr lang="en-US" sz="1100" b="0" i="0" u="none" strike="noStrike" cap="none" dirty="0" err="1">
                  <a:solidFill>
                    <a:srgbClr val="FB5100"/>
                  </a:solidFill>
                  <a:latin typeface="Cambria"/>
                  <a:ea typeface="Cambria"/>
                  <a:cs typeface="Cambria"/>
                  <a:sym typeface="Cambria"/>
                </a:rPr>
                <a:t>Innovaap</a:t>
              </a:r>
              <a:r>
                <a:rPr lang="en-US" sz="1100" b="0" i="0" u="none" strike="noStrike" cap="none" dirty="0">
                  <a:solidFill>
                    <a:srgbClr val="FB5100"/>
                  </a:solidFill>
                  <a:latin typeface="Cambria"/>
                  <a:ea typeface="Cambria"/>
                  <a:cs typeface="Cambria"/>
                  <a:sym typeface="Cambria"/>
                </a:rPr>
                <a:t>, CIEP, EF </a:t>
              </a:r>
              <a:endParaRPr b="0" i="0" u="none" strike="noStrike" cap="none" dirty="0">
                <a:solidFill>
                  <a:srgbClr val="FB5100"/>
                </a:solidFill>
                <a:latin typeface="Cambria"/>
                <a:ea typeface="Cambria"/>
                <a:cs typeface="Cambria"/>
                <a:sym typeface="Cambria"/>
              </a:endParaRPr>
            </a:p>
          </p:txBody>
        </p:sp>
        <p:sp>
          <p:nvSpPr>
            <p:cNvPr id="208" name="Google Shape;208;g214e8208d6a_0_0"/>
            <p:cNvSpPr txBox="1"/>
            <p:nvPr/>
          </p:nvSpPr>
          <p:spPr>
            <a:xfrm>
              <a:off x="873642" y="2868204"/>
              <a:ext cx="1956392" cy="469329"/>
            </a:xfrm>
            <a:prstGeom prst="rect">
              <a:avLst/>
            </a:prstGeom>
            <a:solidFill>
              <a:srgbClr val="FB5100"/>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300" b="1" i="0" u="none" strike="noStrike" cap="none" dirty="0">
                  <a:solidFill>
                    <a:schemeClr val="lt1"/>
                  </a:solidFill>
                  <a:latin typeface="Cambria"/>
                  <a:ea typeface="Cambria"/>
                  <a:cs typeface="Cambria"/>
                  <a:sym typeface="Cambria"/>
                </a:rPr>
                <a:t>19</a:t>
              </a:r>
              <a:r>
                <a:rPr lang="en-US" sz="1300" b="0" i="0" u="none" strike="noStrike" cap="none" dirty="0">
                  <a:solidFill>
                    <a:schemeClr val="lt1"/>
                  </a:solidFill>
                  <a:latin typeface="Cambria"/>
                  <a:ea typeface="Cambria"/>
                  <a:cs typeface="Cambria"/>
                  <a:sym typeface="Cambria"/>
                </a:rPr>
                <a:t> </a:t>
              </a:r>
              <a:r>
                <a:rPr lang="ru-RU" sz="1300" dirty="0">
                  <a:solidFill>
                    <a:schemeClr val="lt1"/>
                  </a:solidFill>
                  <a:latin typeface="Cambria"/>
                  <a:ea typeface="Cambria"/>
                  <a:cs typeface="Cambria"/>
                  <a:sym typeface="Cambria"/>
                </a:rPr>
                <a:t>организаций гражданского общества</a:t>
              </a:r>
              <a:endParaRPr sz="1200" b="0" i="0" u="none" strike="noStrike" cap="none" dirty="0">
                <a:solidFill>
                  <a:schemeClr val="lt1"/>
                </a:solidFill>
                <a:latin typeface="Cambria"/>
                <a:ea typeface="Cambria"/>
                <a:cs typeface="Cambria"/>
                <a:sym typeface="Cambria"/>
              </a:endParaRPr>
            </a:p>
          </p:txBody>
        </p:sp>
        <p:sp>
          <p:nvSpPr>
            <p:cNvPr id="209" name="Google Shape;209;g214e8208d6a_0_0"/>
            <p:cNvSpPr txBox="1"/>
            <p:nvPr/>
          </p:nvSpPr>
          <p:spPr>
            <a:xfrm>
              <a:off x="6535397" y="1929687"/>
              <a:ext cx="1780200" cy="746328"/>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ru-RU" sz="1100" b="0" i="0" u="none" strike="noStrike" cap="none" dirty="0">
                  <a:solidFill>
                    <a:srgbClr val="FB5100"/>
                  </a:solidFill>
                  <a:latin typeface="Cambria"/>
                  <a:ea typeface="Cambria"/>
                  <a:cs typeface="Cambria"/>
                  <a:sym typeface="Cambria"/>
                </a:rPr>
                <a:t>Всемирный банк, МВФ,  ОЭСР</a:t>
              </a:r>
              <a:r>
                <a:rPr lang="en-US" sz="1100" b="0" i="0" u="none" strike="noStrike" cap="none" dirty="0">
                  <a:solidFill>
                    <a:srgbClr val="FB5100"/>
                  </a:solidFill>
                  <a:latin typeface="Cambria"/>
                  <a:ea typeface="Cambria"/>
                  <a:cs typeface="Cambria"/>
                  <a:sym typeface="Cambria"/>
                </a:rPr>
                <a:t>, IFAC, MITRE, OCP, CABRI, Global Integrity, PEFA</a:t>
              </a:r>
              <a:endParaRPr b="0" i="0" u="none" strike="noStrike" cap="none" dirty="0">
                <a:solidFill>
                  <a:srgbClr val="FB5100"/>
                </a:solidFill>
                <a:latin typeface="Cambria"/>
                <a:ea typeface="Cambria"/>
                <a:cs typeface="Cambria"/>
                <a:sym typeface="Cambria"/>
              </a:endParaRPr>
            </a:p>
          </p:txBody>
        </p:sp>
        <p:sp>
          <p:nvSpPr>
            <p:cNvPr id="210" name="Google Shape;210;g214e8208d6a_0_0"/>
            <p:cNvSpPr txBox="1"/>
            <p:nvPr/>
          </p:nvSpPr>
          <p:spPr>
            <a:xfrm>
              <a:off x="6072963" y="1395086"/>
              <a:ext cx="2150118" cy="515495"/>
            </a:xfrm>
            <a:prstGeom prst="rect">
              <a:avLst/>
            </a:prstGeom>
            <a:solidFill>
              <a:srgbClr val="FB5100"/>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600" b="1" i="0" u="none" strike="noStrike" cap="none" dirty="0">
                  <a:solidFill>
                    <a:schemeClr val="lt1"/>
                  </a:solidFill>
                  <a:latin typeface="Cambria"/>
                  <a:ea typeface="Cambria"/>
                  <a:cs typeface="Cambria"/>
                  <a:sym typeface="Cambria"/>
                </a:rPr>
                <a:t>9</a:t>
              </a:r>
              <a:r>
                <a:rPr lang="en-US" sz="1300" b="1" i="0" u="none" strike="noStrike" cap="none" dirty="0">
                  <a:solidFill>
                    <a:schemeClr val="lt1"/>
                  </a:solidFill>
                  <a:latin typeface="Cambria"/>
                  <a:ea typeface="Cambria"/>
                  <a:cs typeface="Cambria"/>
                  <a:sym typeface="Cambria"/>
                </a:rPr>
                <a:t> </a:t>
              </a:r>
              <a:r>
                <a:rPr lang="ru-RU" sz="1300" b="1" i="0" u="none" strike="noStrike" cap="none" dirty="0">
                  <a:solidFill>
                    <a:schemeClr val="lt1"/>
                  </a:solidFill>
                  <a:latin typeface="Cambria"/>
                  <a:ea typeface="Cambria"/>
                  <a:cs typeface="Cambria"/>
                  <a:sym typeface="Cambria"/>
                </a:rPr>
                <a:t>сетей международных организаций</a:t>
              </a:r>
              <a:endParaRPr sz="1200" b="0" i="0" u="none" strike="noStrike" cap="none" dirty="0">
                <a:solidFill>
                  <a:schemeClr val="lt1"/>
                </a:solidFill>
                <a:latin typeface="Cambria"/>
                <a:ea typeface="Cambria"/>
                <a:cs typeface="Cambria"/>
                <a:sym typeface="Cambria"/>
              </a:endParaRPr>
            </a:p>
          </p:txBody>
        </p:sp>
        <p:sp>
          <p:nvSpPr>
            <p:cNvPr id="211" name="Google Shape;211;g214e8208d6a_0_0"/>
            <p:cNvSpPr txBox="1"/>
            <p:nvPr/>
          </p:nvSpPr>
          <p:spPr>
            <a:xfrm>
              <a:off x="6535397" y="3478052"/>
              <a:ext cx="1780200" cy="408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1100" b="0" i="0" u="none" strike="noStrike" cap="none">
                  <a:solidFill>
                    <a:srgbClr val="FB5100"/>
                  </a:solidFill>
                  <a:latin typeface="Cambria"/>
                  <a:ea typeface="Cambria"/>
                  <a:cs typeface="Cambria"/>
                  <a:sym typeface="Cambria"/>
                </a:rPr>
                <a:t>Hewlett F., Luminate, </a:t>
              </a:r>
              <a:endParaRPr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800"/>
                <a:buFont typeface="Arial"/>
                <a:buNone/>
              </a:pPr>
              <a:r>
                <a:rPr lang="en-US" sz="1100" b="0" i="0" u="none" strike="noStrike" cap="none">
                  <a:solidFill>
                    <a:srgbClr val="FB5100"/>
                  </a:solidFill>
                  <a:latin typeface="Cambria"/>
                  <a:ea typeface="Cambria"/>
                  <a:cs typeface="Cambria"/>
                  <a:sym typeface="Cambria"/>
                </a:rPr>
                <a:t>Ford F., DfID</a:t>
              </a:r>
              <a:endParaRPr b="0" i="0" u="none" strike="noStrike" cap="none">
                <a:solidFill>
                  <a:srgbClr val="FB5100"/>
                </a:solidFill>
                <a:latin typeface="Cambria"/>
                <a:ea typeface="Cambria"/>
                <a:cs typeface="Cambria"/>
                <a:sym typeface="Cambria"/>
              </a:endParaRPr>
            </a:p>
          </p:txBody>
        </p:sp>
        <p:sp>
          <p:nvSpPr>
            <p:cNvPr id="212" name="Google Shape;212;g214e8208d6a_0_0"/>
            <p:cNvSpPr txBox="1"/>
            <p:nvPr/>
          </p:nvSpPr>
          <p:spPr>
            <a:xfrm>
              <a:off x="6482865" y="2880204"/>
              <a:ext cx="2035585" cy="669384"/>
            </a:xfrm>
            <a:prstGeom prst="rect">
              <a:avLst/>
            </a:prstGeom>
            <a:solidFill>
              <a:srgbClr val="FB5100"/>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300" b="1" i="0" u="none" strike="noStrike" cap="none" dirty="0">
                  <a:solidFill>
                    <a:schemeClr val="lt1"/>
                  </a:solidFill>
                  <a:latin typeface="Cambria"/>
                  <a:ea typeface="Cambria"/>
                  <a:cs typeface="Cambria"/>
                  <a:sym typeface="Cambria"/>
                </a:rPr>
                <a:t>4 </a:t>
              </a:r>
              <a:r>
                <a:rPr lang="ru-RU" sz="1300" b="1" i="0" u="none" strike="noStrike" cap="none" dirty="0">
                  <a:solidFill>
                    <a:schemeClr val="lt1"/>
                  </a:solidFill>
                  <a:latin typeface="Cambria"/>
                  <a:ea typeface="Cambria"/>
                  <a:cs typeface="Cambria"/>
                  <a:sym typeface="Cambria"/>
                </a:rPr>
                <a:t>источника финансирования / фонда</a:t>
              </a:r>
              <a:endParaRPr sz="1200" b="0" i="0" u="none" strike="noStrike" cap="none" dirty="0">
                <a:solidFill>
                  <a:schemeClr val="lt1"/>
                </a:solidFill>
                <a:latin typeface="Cambria"/>
                <a:ea typeface="Cambria"/>
                <a:cs typeface="Cambria"/>
                <a:sym typeface="Cambria"/>
              </a:endParaRPr>
            </a:p>
          </p:txBody>
        </p:sp>
      </p:grpSp>
      <p:pic>
        <p:nvPicPr>
          <p:cNvPr id="213" name="Google Shape;213;g214e8208d6a_0_0"/>
          <p:cNvPicPr preferRelativeResize="0"/>
          <p:nvPr/>
        </p:nvPicPr>
        <p:blipFill>
          <a:blip r:embed="rId4">
            <a:alphaModFix/>
          </a:blip>
          <a:stretch>
            <a:fillRect/>
          </a:stretch>
        </p:blipFill>
        <p:spPr>
          <a:xfrm>
            <a:off x="3325875" y="289575"/>
            <a:ext cx="2276449" cy="405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3"/>
        <p:cNvGrpSpPr/>
        <p:nvPr/>
      </p:nvGrpSpPr>
      <p:grpSpPr>
        <a:xfrm>
          <a:off x="0" y="0"/>
          <a:ext cx="0" cy="0"/>
          <a:chOff x="0" y="0"/>
          <a:chExt cx="0" cy="0"/>
        </a:xfrm>
      </p:grpSpPr>
      <p:sp>
        <p:nvSpPr>
          <p:cNvPr id="344" name="Google Shape;344;g214e8208d6a_0_1298"/>
          <p:cNvSpPr txBox="1"/>
          <p:nvPr/>
        </p:nvSpPr>
        <p:spPr>
          <a:xfrm>
            <a:off x="865849" y="270480"/>
            <a:ext cx="7843800" cy="773700"/>
          </a:xfrm>
          <a:prstGeom prst="rect">
            <a:avLst/>
          </a:prstGeom>
          <a:noFill/>
          <a:ln>
            <a:noFill/>
          </a:ln>
        </p:spPr>
        <p:txBody>
          <a:bodyPr spcFirstLastPara="1" wrap="square" lIns="91425" tIns="45700" rIns="91425" bIns="45700" anchor="t" anchorCtr="1">
            <a:noAutofit/>
          </a:bodyPr>
          <a:lstStyle/>
          <a:p>
            <a:pPr algn="ctr">
              <a:buSzPts val="2400"/>
            </a:pPr>
            <a:r>
              <a:rPr lang="ru-RU" sz="2400" b="1" dirty="0">
                <a:solidFill>
                  <a:srgbClr val="FF5900"/>
                </a:solidFill>
              </a:rPr>
              <a:t>Механизмы участия общественности в рамках FOA: Нигерия</a:t>
            </a:r>
            <a:endParaRPr sz="2400" b="1" i="0" u="sng" strike="noStrike" cap="none" dirty="0">
              <a:solidFill>
                <a:srgbClr val="FF5900"/>
              </a:solidFill>
              <a:latin typeface="Arial"/>
              <a:ea typeface="Arial"/>
              <a:cs typeface="Arial"/>
              <a:sym typeface="Arial"/>
            </a:endParaRPr>
          </a:p>
        </p:txBody>
      </p:sp>
      <p:sp>
        <p:nvSpPr>
          <p:cNvPr id="345" name="Google Shape;345;g214e8208d6a_0_1298"/>
          <p:cNvSpPr txBox="1"/>
          <p:nvPr/>
        </p:nvSpPr>
        <p:spPr>
          <a:xfrm>
            <a:off x="4523447" y="1319249"/>
            <a:ext cx="4458600" cy="3313174"/>
          </a:xfrm>
          <a:prstGeom prst="rect">
            <a:avLst/>
          </a:prstGeom>
          <a:noFill/>
          <a:ln>
            <a:noFill/>
          </a:ln>
        </p:spPr>
        <p:txBody>
          <a:bodyPr spcFirstLastPara="1" wrap="square" lIns="91425" tIns="45700" rIns="91425" bIns="45700" anchor="t" anchorCtr="0">
            <a:spAutoFit/>
          </a:bodyPr>
          <a:lstStyle/>
          <a:p>
            <a:pPr marL="146050">
              <a:lnSpc>
                <a:spcPct val="115000"/>
              </a:lnSpc>
              <a:buSzPts val="1600"/>
            </a:pPr>
            <a:r>
              <a:rPr lang="ru-RU" dirty="0">
                <a:solidFill>
                  <a:schemeClr val="tx1"/>
                </a:solidFill>
                <a:latin typeface="Roboto"/>
                <a:ea typeface="Roboto"/>
                <a:cs typeface="Roboto"/>
                <a:sym typeface="Roboto"/>
              </a:rPr>
              <a:t>Нигерия провела национальное консультационное мероприятие в </a:t>
            </a:r>
            <a:r>
              <a:rPr lang="ru-RU" b="1" dirty="0">
                <a:solidFill>
                  <a:srgbClr val="FF5900"/>
                </a:solidFill>
                <a:latin typeface="Roboto"/>
                <a:ea typeface="Roboto"/>
                <a:cs typeface="Roboto"/>
                <a:sym typeface="Roboto"/>
              </a:rPr>
              <a:t>гибридном формате. </a:t>
            </a:r>
            <a:r>
              <a:rPr lang="ru-RU" dirty="0">
                <a:solidFill>
                  <a:schemeClr val="tx1"/>
                </a:solidFill>
                <a:latin typeface="Roboto"/>
                <a:ea typeface="Roboto"/>
                <a:cs typeface="Roboto"/>
                <a:sym typeface="Roboto"/>
              </a:rPr>
              <a:t>Министр финансов, бюджета и национального планирования представил на рассмотрение граждан </a:t>
            </a:r>
            <a:r>
              <a:rPr lang="ru-RU" b="1" dirty="0">
                <a:solidFill>
                  <a:srgbClr val="FF5900"/>
                </a:solidFill>
                <a:latin typeface="Roboto"/>
                <a:ea typeface="Roboto"/>
                <a:cs typeface="Roboto"/>
                <a:sym typeface="Roboto"/>
              </a:rPr>
              <a:t>проект Среднесрочной бюджетной основы на 2023</a:t>
            </a:r>
            <a:r>
              <a:rPr lang="en-US" b="1" dirty="0">
                <a:solidFill>
                  <a:srgbClr val="FF0000"/>
                </a:solidFill>
                <a:ea typeface="Roboto"/>
                <a:sym typeface="Roboto"/>
              </a:rPr>
              <a:t>–</a:t>
            </a:r>
            <a:r>
              <a:rPr lang="ru-RU" b="1" dirty="0">
                <a:solidFill>
                  <a:srgbClr val="FF5900"/>
                </a:solidFill>
                <a:latin typeface="Roboto"/>
                <a:ea typeface="Roboto"/>
                <a:cs typeface="Roboto"/>
                <a:sym typeface="Roboto"/>
              </a:rPr>
              <a:t>2025 гг. </a:t>
            </a:r>
            <a:endParaRPr sz="1400" b="0" i="0" u="none" strike="noStrike" cap="none" dirty="0">
              <a:solidFill>
                <a:srgbClr val="000000"/>
              </a:solidFill>
              <a:latin typeface="Arial"/>
              <a:ea typeface="Arial"/>
              <a:cs typeface="Arial"/>
              <a:sym typeface="Arial"/>
            </a:endParaRPr>
          </a:p>
          <a:p>
            <a:pPr marL="146050" marR="0" lvl="0" indent="0" algn="l" rtl="0">
              <a:lnSpc>
                <a:spcPct val="115000"/>
              </a:lnSpc>
              <a:spcBef>
                <a:spcPts val="0"/>
              </a:spcBef>
              <a:spcAft>
                <a:spcPts val="0"/>
              </a:spcAft>
              <a:buClr>
                <a:srgbClr val="000000"/>
              </a:buClr>
              <a:buSzPts val="1400"/>
              <a:buFont typeface="Arial"/>
              <a:buNone/>
            </a:pPr>
            <a:endParaRPr sz="1400" b="1" i="0" u="none" strike="noStrike" cap="none" dirty="0">
              <a:solidFill>
                <a:srgbClr val="FF5900"/>
              </a:solidFill>
              <a:latin typeface="Roboto"/>
              <a:ea typeface="Roboto"/>
              <a:cs typeface="Roboto"/>
              <a:sym typeface="Roboto"/>
            </a:endParaRPr>
          </a:p>
          <a:p>
            <a:pPr marL="146050" lvl="0">
              <a:lnSpc>
                <a:spcPct val="115000"/>
              </a:lnSpc>
              <a:buSzPts val="1400"/>
            </a:pPr>
            <a:r>
              <a:rPr lang="ru-RU" dirty="0">
                <a:solidFill>
                  <a:schemeClr val="tx1"/>
                </a:solidFill>
                <a:latin typeface="Roboto"/>
                <a:ea typeface="Roboto"/>
                <a:cs typeface="Roboto"/>
                <a:sym typeface="Roboto"/>
              </a:rPr>
              <a:t>В ходе этого мероприятия представители общественности также могли задавать вопросы </a:t>
            </a:r>
            <a:r>
              <a:rPr lang="ru-RU" b="1" dirty="0">
                <a:solidFill>
                  <a:srgbClr val="FF5900"/>
                </a:solidFill>
                <a:latin typeface="Roboto"/>
                <a:ea typeface="Roboto"/>
                <a:cs typeface="Roboto"/>
                <a:sym typeface="Roboto"/>
              </a:rPr>
              <a:t>лично и виртуально. </a:t>
            </a:r>
            <a:r>
              <a:rPr lang="ru-RU" dirty="0">
                <a:solidFill>
                  <a:schemeClr val="tx1"/>
                </a:solidFill>
                <a:latin typeface="Roboto"/>
                <a:ea typeface="Roboto"/>
                <a:cs typeface="Roboto"/>
                <a:sym typeface="Roboto"/>
              </a:rPr>
              <a:t>На вопросы граждан отвечали представители высшего руководства МФ (министр, генеральный директор бюджетного управления и т.д.) </a:t>
            </a:r>
            <a:endParaRPr sz="1400" b="0" i="0" u="none" strike="noStrike" cap="none" dirty="0">
              <a:solidFill>
                <a:srgbClr val="595959"/>
              </a:solidFill>
              <a:latin typeface="Arial"/>
              <a:ea typeface="Arial"/>
              <a:cs typeface="Arial"/>
              <a:sym typeface="Arial"/>
            </a:endParaRPr>
          </a:p>
        </p:txBody>
      </p:sp>
      <p:pic>
        <p:nvPicPr>
          <p:cNvPr id="346" name="Google Shape;346;g214e8208d6a_0_1298"/>
          <p:cNvPicPr preferRelativeResize="0"/>
          <p:nvPr/>
        </p:nvPicPr>
        <p:blipFill rotWithShape="1">
          <a:blip r:embed="rId3">
            <a:alphaModFix/>
          </a:blip>
          <a:srcRect/>
          <a:stretch/>
        </p:blipFill>
        <p:spPr>
          <a:xfrm>
            <a:off x="359258" y="1638357"/>
            <a:ext cx="4214524" cy="2369783"/>
          </a:xfrm>
          <a:prstGeom prst="rect">
            <a:avLst/>
          </a:prstGeom>
          <a:noFill/>
          <a:ln>
            <a:noFill/>
          </a:ln>
        </p:spPr>
      </p:pic>
      <p:pic>
        <p:nvPicPr>
          <p:cNvPr id="347" name="Google Shape;347;g214e8208d6a_0_1298"/>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14e8208d6a_0_1055"/>
          <p:cNvSpPr txBox="1">
            <a:spLocks noGrp="1"/>
          </p:cNvSpPr>
          <p:nvPr>
            <p:ph type="title"/>
          </p:nvPr>
        </p:nvSpPr>
        <p:spPr>
          <a:xfrm>
            <a:off x="989044" y="490763"/>
            <a:ext cx="80412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ru-RU" b="0" dirty="0"/>
              <a:t>Этап</a:t>
            </a:r>
            <a:r>
              <a:rPr lang="en-US" b="0" dirty="0"/>
              <a:t> 2: </a:t>
            </a:r>
            <a:r>
              <a:rPr lang="ru-RU" b="0" dirty="0"/>
              <a:t>утверждение законодателями</a:t>
            </a:r>
            <a:br>
              <a:rPr lang="en-US" b="0" dirty="0"/>
            </a:br>
            <a:endParaRPr b="0" dirty="0"/>
          </a:p>
        </p:txBody>
      </p:sp>
      <p:sp>
        <p:nvSpPr>
          <p:cNvPr id="354" name="Google Shape;354;g214e8208d6a_0_1055"/>
          <p:cNvSpPr txBox="1">
            <a:spLocks noGrp="1"/>
          </p:cNvSpPr>
          <p:nvPr>
            <p:ph type="body" idx="1"/>
          </p:nvPr>
        </p:nvSpPr>
        <p:spPr>
          <a:xfrm>
            <a:off x="550916" y="1855745"/>
            <a:ext cx="4649700" cy="2349600"/>
          </a:xfrm>
          <a:prstGeom prst="rect">
            <a:avLst/>
          </a:prstGeom>
          <a:noFill/>
          <a:ln>
            <a:noFill/>
          </a:ln>
        </p:spPr>
        <p:txBody>
          <a:bodyPr spcFirstLastPara="1" wrap="square" lIns="68575" tIns="34275" rIns="68575" bIns="34275" anchor="t" anchorCtr="0">
            <a:normAutofit lnSpcReduction="10000"/>
          </a:bodyPr>
          <a:lstStyle/>
          <a:p>
            <a:pPr marL="0" lvl="0" indent="0">
              <a:buClr>
                <a:srgbClr val="000000"/>
              </a:buClr>
              <a:buSzPts val="1800"/>
              <a:buNone/>
            </a:pPr>
            <a:r>
              <a:rPr lang="ru-RU" sz="2000" b="0" dirty="0">
                <a:solidFill>
                  <a:srgbClr val="000000"/>
                </a:solidFill>
              </a:rPr>
              <a:t>Участие общественности может предоставить </a:t>
            </a:r>
            <a:r>
              <a:rPr lang="ru-RU" sz="2000" b="0" dirty="0">
                <a:solidFill>
                  <a:srgbClr val="F84124"/>
                </a:solidFill>
              </a:rPr>
              <a:t>законодателям</a:t>
            </a:r>
            <a:r>
              <a:rPr lang="ru-RU" sz="2000" b="0" dirty="0">
                <a:solidFill>
                  <a:srgbClr val="000000"/>
                </a:solidFill>
              </a:rPr>
              <a:t> беспристрастный анализ бюджета и познакомить с точкой зрения пользователей/бенефициаров. </a:t>
            </a:r>
          </a:p>
          <a:p>
            <a:pPr marL="0" lvl="0" indent="0">
              <a:buClr>
                <a:srgbClr val="000000"/>
              </a:buClr>
              <a:buSzPts val="1800"/>
              <a:buNone/>
            </a:pPr>
            <a:r>
              <a:rPr lang="ru-RU" sz="2000" b="0" dirty="0">
                <a:solidFill>
                  <a:schemeClr val="tx1"/>
                </a:solidFill>
              </a:rPr>
              <a:t>Можно использовать </a:t>
            </a:r>
            <a:r>
              <a:rPr lang="ru-RU" sz="2000" b="0" dirty="0">
                <a:solidFill>
                  <a:srgbClr val="FB5100"/>
                </a:solidFill>
              </a:rPr>
              <a:t>слушания в бюджетных комитетах </a:t>
            </a:r>
            <a:r>
              <a:rPr lang="ru-RU" sz="2000" b="0" dirty="0">
                <a:solidFill>
                  <a:schemeClr val="tx1"/>
                </a:solidFill>
              </a:rPr>
              <a:t>и другие механизмы</a:t>
            </a:r>
            <a:r>
              <a:rPr lang="en-US" sz="2000" b="0" i="0" u="none" strike="noStrike" dirty="0">
                <a:solidFill>
                  <a:schemeClr val="tx1"/>
                </a:solidFill>
              </a:rPr>
              <a:t>. </a:t>
            </a:r>
            <a:endParaRPr sz="2000" b="0" dirty="0">
              <a:solidFill>
                <a:schemeClr val="tx1"/>
              </a:solidFill>
            </a:endParaRPr>
          </a:p>
        </p:txBody>
      </p:sp>
      <p:pic>
        <p:nvPicPr>
          <p:cNvPr id="355" name="Google Shape;355;g214e8208d6a_0_1055"/>
          <p:cNvPicPr preferRelativeResize="0"/>
          <p:nvPr/>
        </p:nvPicPr>
        <p:blipFill rotWithShape="1">
          <a:blip r:embed="rId3">
            <a:alphaModFix/>
          </a:blip>
          <a:srcRect l="16781" r="59770" b="21537"/>
          <a:stretch/>
        </p:blipFill>
        <p:spPr>
          <a:xfrm>
            <a:off x="5181600" y="1855745"/>
            <a:ext cx="1989172" cy="2042802"/>
          </a:xfrm>
          <a:prstGeom prst="rect">
            <a:avLst/>
          </a:prstGeom>
          <a:noFill/>
          <a:ln>
            <a:noFill/>
          </a:ln>
        </p:spPr>
      </p:pic>
      <p:pic>
        <p:nvPicPr>
          <p:cNvPr id="356" name="Google Shape;356;g214e8208d6a_0_1055"/>
          <p:cNvPicPr preferRelativeResize="0"/>
          <p:nvPr/>
        </p:nvPicPr>
        <p:blipFill rotWithShape="1">
          <a:blip r:embed="rId3">
            <a:alphaModFix/>
          </a:blip>
          <a:srcRect l="47968" r="17548" b="32732"/>
          <a:stretch/>
        </p:blipFill>
        <p:spPr>
          <a:xfrm>
            <a:off x="6796087" y="2258383"/>
            <a:ext cx="2132008" cy="1276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14e8208d6a_0_1063"/>
          <p:cNvSpPr txBox="1">
            <a:spLocks noGrp="1"/>
          </p:cNvSpPr>
          <p:nvPr>
            <p:ph type="title"/>
          </p:nvPr>
        </p:nvSpPr>
        <p:spPr>
          <a:xfrm>
            <a:off x="933450" y="273844"/>
            <a:ext cx="7886700" cy="994200"/>
          </a:xfrm>
          <a:prstGeom prst="rect">
            <a:avLst/>
          </a:prstGeom>
          <a:noFill/>
          <a:ln>
            <a:noFill/>
          </a:ln>
        </p:spPr>
        <p:txBody>
          <a:bodyPr spcFirstLastPara="1" wrap="square" lIns="68575" tIns="34275" rIns="68575" bIns="34275" anchor="ctr" anchorCtr="0">
            <a:normAutofit fontScale="90000"/>
          </a:bodyPr>
          <a:lstStyle/>
          <a:p>
            <a:pPr marL="0" lvl="0" indent="0" algn="r" rtl="0">
              <a:lnSpc>
                <a:spcPct val="90000"/>
              </a:lnSpc>
              <a:spcBef>
                <a:spcPts val="0"/>
              </a:spcBef>
              <a:spcAft>
                <a:spcPts val="0"/>
              </a:spcAft>
              <a:buClr>
                <a:srgbClr val="FF5100"/>
              </a:buClr>
              <a:buSzPts val="3300"/>
              <a:buFont typeface="Roboto"/>
              <a:buNone/>
            </a:pPr>
            <a:r>
              <a:rPr lang="ru-RU" sz="3100" dirty="0"/>
              <a:t>Предварительные консультации по бюджету в Комитете по финансам: Канада</a:t>
            </a:r>
            <a:endParaRPr sz="3100" dirty="0"/>
          </a:p>
        </p:txBody>
      </p:sp>
      <p:pic>
        <p:nvPicPr>
          <p:cNvPr id="363" name="Google Shape;363;g214e8208d6a_0_1063"/>
          <p:cNvPicPr preferRelativeResize="0"/>
          <p:nvPr/>
        </p:nvPicPr>
        <p:blipFill rotWithShape="1">
          <a:blip r:embed="rId3">
            <a:alphaModFix/>
          </a:blip>
          <a:srcRect t="32217"/>
          <a:stretch/>
        </p:blipFill>
        <p:spPr>
          <a:xfrm>
            <a:off x="193325" y="1472950"/>
            <a:ext cx="6752973" cy="2794675"/>
          </a:xfrm>
          <a:prstGeom prst="rect">
            <a:avLst/>
          </a:prstGeom>
          <a:noFill/>
          <a:ln>
            <a:noFill/>
          </a:ln>
          <a:effectLst>
            <a:outerShdw blurRad="57150" dist="19050" dir="5400000" algn="bl" rotWithShape="0">
              <a:srgbClr val="000000">
                <a:alpha val="50000"/>
              </a:srgbClr>
            </a:outerShdw>
          </a:effectLst>
        </p:spPr>
      </p:pic>
      <p:pic>
        <p:nvPicPr>
          <p:cNvPr id="364" name="Google Shape;364;g214e8208d6a_0_1063"/>
          <p:cNvPicPr preferRelativeResize="0"/>
          <p:nvPr/>
        </p:nvPicPr>
        <p:blipFill>
          <a:blip r:embed="rId4">
            <a:alphaModFix/>
          </a:blip>
          <a:stretch>
            <a:fillRect/>
          </a:stretch>
        </p:blipFill>
        <p:spPr>
          <a:xfrm>
            <a:off x="7189897" y="2960025"/>
            <a:ext cx="1539134" cy="994200"/>
          </a:xfrm>
          <a:prstGeom prst="rect">
            <a:avLst/>
          </a:prstGeom>
          <a:noFill/>
          <a:ln>
            <a:noFill/>
          </a:ln>
        </p:spPr>
      </p:pic>
      <p:pic>
        <p:nvPicPr>
          <p:cNvPr id="365" name="Google Shape;365;g214e8208d6a_0_1063"/>
          <p:cNvPicPr preferRelativeResize="0"/>
          <p:nvPr/>
        </p:nvPicPr>
        <p:blipFill>
          <a:blip r:embed="rId5">
            <a:alphaModFix/>
          </a:blip>
          <a:stretch>
            <a:fillRect/>
          </a:stretch>
        </p:blipFill>
        <p:spPr>
          <a:xfrm>
            <a:off x="7000539" y="1921079"/>
            <a:ext cx="1917828" cy="9589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14e8208d6a_0_1071"/>
          <p:cNvSpPr txBox="1">
            <a:spLocks noGrp="1"/>
          </p:cNvSpPr>
          <p:nvPr>
            <p:ph type="title"/>
          </p:nvPr>
        </p:nvSpPr>
        <p:spPr>
          <a:xfrm>
            <a:off x="762994" y="250781"/>
            <a:ext cx="80382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ru-RU" sz="2800" b="0" dirty="0"/>
              <a:t>Этап</a:t>
            </a:r>
            <a:r>
              <a:rPr lang="en-US" sz="2800" b="0" dirty="0"/>
              <a:t> 3: </a:t>
            </a:r>
            <a:r>
              <a:rPr lang="ru-RU" sz="2800" b="0" dirty="0"/>
              <a:t>исполнение бюджета</a:t>
            </a:r>
            <a:endParaRPr sz="2800" dirty="0"/>
          </a:p>
        </p:txBody>
      </p:sp>
      <p:sp>
        <p:nvSpPr>
          <p:cNvPr id="372" name="Google Shape;372;g214e8208d6a_0_1071"/>
          <p:cNvSpPr txBox="1">
            <a:spLocks noGrp="1"/>
          </p:cNvSpPr>
          <p:nvPr>
            <p:ph type="body" idx="1"/>
          </p:nvPr>
        </p:nvSpPr>
        <p:spPr>
          <a:xfrm>
            <a:off x="703325" y="1448125"/>
            <a:ext cx="5101200" cy="3324000"/>
          </a:xfrm>
          <a:prstGeom prst="rect">
            <a:avLst/>
          </a:prstGeom>
          <a:noFill/>
          <a:ln>
            <a:noFill/>
          </a:ln>
        </p:spPr>
        <p:txBody>
          <a:bodyPr spcFirstLastPara="1" wrap="square" lIns="68575" tIns="34275" rIns="68575" bIns="34275" anchor="t" anchorCtr="0">
            <a:normAutofit lnSpcReduction="10000"/>
          </a:bodyPr>
          <a:lstStyle/>
          <a:p>
            <a:pPr marL="0" lvl="0" indent="0" algn="l" rtl="0">
              <a:lnSpc>
                <a:spcPct val="90000"/>
              </a:lnSpc>
              <a:spcBef>
                <a:spcPts val="0"/>
              </a:spcBef>
              <a:spcAft>
                <a:spcPts val="0"/>
              </a:spcAft>
              <a:buClr>
                <a:srgbClr val="000000"/>
              </a:buClr>
              <a:buSzPts val="1800"/>
              <a:buNone/>
            </a:pPr>
            <a:endParaRPr sz="1900" b="0" i="0" u="none" strike="noStrike" dirty="0">
              <a:solidFill>
                <a:srgbClr val="FF5100"/>
              </a:solidFill>
            </a:endParaRPr>
          </a:p>
          <a:p>
            <a:pPr marL="0" lvl="0" indent="0" algn="l" rtl="0">
              <a:lnSpc>
                <a:spcPct val="90000"/>
              </a:lnSpc>
              <a:spcBef>
                <a:spcPts val="800"/>
              </a:spcBef>
              <a:spcAft>
                <a:spcPts val="0"/>
              </a:spcAft>
              <a:buClr>
                <a:srgbClr val="000000"/>
              </a:buClr>
              <a:buSzPts val="1800"/>
              <a:buNone/>
            </a:pPr>
            <a:r>
              <a:rPr lang="ru-RU" sz="1900" b="0" i="0" u="none" strike="noStrike" dirty="0">
                <a:solidFill>
                  <a:srgbClr val="000000"/>
                </a:solidFill>
              </a:rPr>
              <a:t>Могут быть задействованы самые разные механизмы</a:t>
            </a:r>
            <a:r>
              <a:rPr lang="en-US" sz="1900" b="0" i="0" u="none" strike="noStrike" dirty="0">
                <a:solidFill>
                  <a:srgbClr val="000000"/>
                </a:solidFill>
              </a:rPr>
              <a:t>:</a:t>
            </a:r>
            <a:endParaRPr sz="1900" b="0" i="0" u="none" strike="noStrike" dirty="0">
              <a:solidFill>
                <a:srgbClr val="000000"/>
              </a:solidFill>
            </a:endParaRPr>
          </a:p>
          <a:p>
            <a:pPr marL="342900" lvl="0" indent="-285750">
              <a:buClr>
                <a:srgbClr val="000000"/>
              </a:buClr>
              <a:buSzPts val="1900"/>
            </a:pPr>
            <a:r>
              <a:rPr lang="ru-RU" sz="1900" b="0" dirty="0">
                <a:solidFill>
                  <a:srgbClr val="FF6600"/>
                </a:solidFill>
              </a:rPr>
              <a:t>Механизмы консультаций, сотрудничества и обратной связи</a:t>
            </a:r>
            <a:r>
              <a:rPr lang="ru-RU" sz="1900" b="0" dirty="0">
                <a:solidFill>
                  <a:srgbClr val="000000"/>
                </a:solidFill>
              </a:rPr>
              <a:t> для обеспечения эффективного и действенного предоставления государственных услуг </a:t>
            </a:r>
            <a:r>
              <a:rPr lang="en-US" sz="1900" b="0" i="0" u="none" strike="noStrike" dirty="0">
                <a:solidFill>
                  <a:srgbClr val="000000"/>
                </a:solidFill>
              </a:rPr>
              <a:t> </a:t>
            </a:r>
            <a:endParaRPr sz="1900" b="0" i="0" u="none" strike="noStrike" dirty="0">
              <a:solidFill>
                <a:srgbClr val="000000"/>
              </a:solidFill>
            </a:endParaRPr>
          </a:p>
          <a:p>
            <a:pPr marL="342900" lvl="0" indent="-285750">
              <a:spcBef>
                <a:spcPts val="0"/>
              </a:spcBef>
              <a:buClr>
                <a:srgbClr val="000000"/>
              </a:buClr>
              <a:buSzPts val="1900"/>
            </a:pPr>
            <a:r>
              <a:rPr lang="ru-RU" sz="1900" b="0" dirty="0">
                <a:solidFill>
                  <a:schemeClr val="tx1"/>
                </a:solidFill>
              </a:rPr>
              <a:t>Механизмы</a:t>
            </a:r>
            <a:r>
              <a:rPr lang="ru-RU" sz="1900" b="0" dirty="0">
                <a:solidFill>
                  <a:srgbClr val="FB5100"/>
                </a:solidFill>
              </a:rPr>
              <a:t> рассмотрения жалоб и возмещения ущерба</a:t>
            </a:r>
          </a:p>
          <a:p>
            <a:pPr marL="342900" lvl="0" indent="-285750">
              <a:spcBef>
                <a:spcPts val="0"/>
              </a:spcBef>
              <a:buClr>
                <a:srgbClr val="000000"/>
              </a:buClr>
              <a:buSzPts val="1900"/>
            </a:pPr>
            <a:r>
              <a:rPr lang="ru-RU" sz="1900" b="0" dirty="0">
                <a:solidFill>
                  <a:schemeClr val="tx1"/>
                </a:solidFill>
              </a:rPr>
              <a:t>Инициативы неправительственных организаций </a:t>
            </a:r>
            <a:r>
              <a:rPr lang="ru-RU" sz="1900" b="0" dirty="0">
                <a:solidFill>
                  <a:srgbClr val="FB5100"/>
                </a:solidFill>
              </a:rPr>
              <a:t>«Следуй за деньгами»</a:t>
            </a:r>
            <a:endParaRPr sz="1900" b="0" dirty="0">
              <a:solidFill>
                <a:schemeClr val="dk1"/>
              </a:solidFill>
            </a:endParaRPr>
          </a:p>
        </p:txBody>
      </p:sp>
      <p:pic>
        <p:nvPicPr>
          <p:cNvPr id="373" name="Google Shape;373;g214e8208d6a_0_1071"/>
          <p:cNvPicPr preferRelativeResize="0"/>
          <p:nvPr/>
        </p:nvPicPr>
        <p:blipFill rotWithShape="1">
          <a:blip r:embed="rId3">
            <a:alphaModFix/>
          </a:blip>
          <a:srcRect/>
          <a:stretch/>
        </p:blipFill>
        <p:spPr>
          <a:xfrm>
            <a:off x="5966505" y="1928626"/>
            <a:ext cx="845947" cy="719686"/>
          </a:xfrm>
          <a:prstGeom prst="rect">
            <a:avLst/>
          </a:prstGeom>
          <a:noFill/>
          <a:ln>
            <a:noFill/>
          </a:ln>
        </p:spPr>
      </p:pic>
      <p:pic>
        <p:nvPicPr>
          <p:cNvPr id="374" name="Google Shape;374;g214e8208d6a_0_1071"/>
          <p:cNvPicPr preferRelativeResize="0"/>
          <p:nvPr/>
        </p:nvPicPr>
        <p:blipFill rotWithShape="1">
          <a:blip r:embed="rId3">
            <a:alphaModFix/>
          </a:blip>
          <a:srcRect/>
          <a:stretch/>
        </p:blipFill>
        <p:spPr>
          <a:xfrm>
            <a:off x="6334268" y="2819379"/>
            <a:ext cx="845947" cy="719686"/>
          </a:xfrm>
          <a:prstGeom prst="rect">
            <a:avLst/>
          </a:prstGeom>
          <a:noFill/>
          <a:ln>
            <a:noFill/>
          </a:ln>
        </p:spPr>
      </p:pic>
      <p:pic>
        <p:nvPicPr>
          <p:cNvPr id="375" name="Google Shape;375;g214e8208d6a_0_1071"/>
          <p:cNvPicPr preferRelativeResize="0"/>
          <p:nvPr/>
        </p:nvPicPr>
        <p:blipFill rotWithShape="1">
          <a:blip r:embed="rId3">
            <a:alphaModFix/>
          </a:blip>
          <a:srcRect/>
          <a:stretch/>
        </p:blipFill>
        <p:spPr>
          <a:xfrm>
            <a:off x="7291533" y="2819378"/>
            <a:ext cx="845947" cy="719686"/>
          </a:xfrm>
          <a:prstGeom prst="rect">
            <a:avLst/>
          </a:prstGeom>
          <a:noFill/>
          <a:ln>
            <a:noFill/>
          </a:ln>
        </p:spPr>
      </p:pic>
      <p:pic>
        <p:nvPicPr>
          <p:cNvPr id="376" name="Google Shape;376;g214e8208d6a_0_1071"/>
          <p:cNvPicPr preferRelativeResize="0"/>
          <p:nvPr/>
        </p:nvPicPr>
        <p:blipFill rotWithShape="1">
          <a:blip r:embed="rId3">
            <a:alphaModFix/>
          </a:blip>
          <a:srcRect/>
          <a:stretch/>
        </p:blipFill>
        <p:spPr>
          <a:xfrm>
            <a:off x="7793228" y="1941680"/>
            <a:ext cx="845947" cy="719686"/>
          </a:xfrm>
          <a:prstGeom prst="rect">
            <a:avLst/>
          </a:prstGeom>
          <a:noFill/>
          <a:ln>
            <a:noFill/>
          </a:ln>
        </p:spPr>
      </p:pic>
      <p:pic>
        <p:nvPicPr>
          <p:cNvPr id="377" name="Google Shape;377;g214e8208d6a_0_1071"/>
          <p:cNvPicPr preferRelativeResize="0"/>
          <p:nvPr/>
        </p:nvPicPr>
        <p:blipFill rotWithShape="1">
          <a:blip r:embed="rId3">
            <a:alphaModFix/>
          </a:blip>
          <a:srcRect/>
          <a:stretch/>
        </p:blipFill>
        <p:spPr>
          <a:xfrm>
            <a:off x="6868560" y="1941679"/>
            <a:ext cx="845947" cy="7196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14e8208d6a_0_108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ru-RU" dirty="0"/>
              <a:t>Мобильное приложение</a:t>
            </a:r>
            <a:r>
              <a:rPr lang="en-US" dirty="0"/>
              <a:t> </a:t>
            </a:r>
            <a:r>
              <a:rPr lang="en-US" dirty="0" err="1"/>
              <a:t>Devlive</a:t>
            </a:r>
            <a:r>
              <a:rPr lang="en-US" dirty="0"/>
              <a:t> </a:t>
            </a:r>
            <a:r>
              <a:rPr lang="ru-RU" dirty="0"/>
              <a:t>(Филиппины)</a:t>
            </a:r>
            <a:endParaRPr dirty="0"/>
          </a:p>
        </p:txBody>
      </p:sp>
      <p:sp>
        <p:nvSpPr>
          <p:cNvPr id="384" name="Google Shape;384;g214e8208d6a_0_1082"/>
          <p:cNvSpPr txBox="1">
            <a:spLocks noGrp="1"/>
          </p:cNvSpPr>
          <p:nvPr>
            <p:ph type="body" idx="1"/>
          </p:nvPr>
        </p:nvSpPr>
        <p:spPr>
          <a:xfrm>
            <a:off x="3907051" y="1520200"/>
            <a:ext cx="4701300" cy="2889900"/>
          </a:xfrm>
          <a:prstGeom prst="rect">
            <a:avLst/>
          </a:prstGeom>
          <a:noFill/>
          <a:ln>
            <a:noFill/>
          </a:ln>
        </p:spPr>
        <p:txBody>
          <a:bodyPr spcFirstLastPara="1" wrap="square" lIns="68575" tIns="34275" rIns="68575" bIns="34275" anchor="t" anchorCtr="0">
            <a:normAutofit/>
          </a:bodyPr>
          <a:lstStyle/>
          <a:p>
            <a:pPr marL="0" lvl="0" indent="0">
              <a:spcBef>
                <a:spcPts val="0"/>
              </a:spcBef>
              <a:buNone/>
            </a:pPr>
            <a:r>
              <a:rPr lang="ru-RU" b="0" dirty="0">
                <a:solidFill>
                  <a:schemeClr val="tx1"/>
                </a:solidFill>
              </a:rPr>
              <a:t>Правительство</a:t>
            </a:r>
            <a:r>
              <a:rPr lang="ru-RU" b="0" dirty="0">
                <a:solidFill>
                  <a:srgbClr val="FF5100"/>
                </a:solidFill>
              </a:rPr>
              <a:t> Филиппин </a:t>
            </a:r>
            <a:r>
              <a:rPr lang="ru-RU" b="0" dirty="0">
                <a:solidFill>
                  <a:schemeClr val="tx1"/>
                </a:solidFill>
              </a:rPr>
              <a:t>привлекает общественность к контролю за исполнением бюджета в связи с реализацией проектов общественной инфраструктуры, для чего используется мобильное приложение под названием </a:t>
            </a:r>
            <a:r>
              <a:rPr lang="ru-RU" b="0" dirty="0" err="1">
                <a:solidFill>
                  <a:srgbClr val="FF5100"/>
                </a:solidFill>
              </a:rPr>
              <a:t>Development</a:t>
            </a:r>
            <a:r>
              <a:rPr lang="ru-RU" b="0" dirty="0">
                <a:solidFill>
                  <a:srgbClr val="FF5100"/>
                </a:solidFill>
              </a:rPr>
              <a:t> </a:t>
            </a:r>
            <a:r>
              <a:rPr lang="ru-RU" b="0" dirty="0" err="1">
                <a:solidFill>
                  <a:srgbClr val="FF5100"/>
                </a:solidFill>
              </a:rPr>
              <a:t>Live</a:t>
            </a:r>
            <a:r>
              <a:rPr lang="ru-RU" b="0" dirty="0">
                <a:solidFill>
                  <a:srgbClr val="FF5100"/>
                </a:solidFill>
              </a:rPr>
              <a:t> (</a:t>
            </a:r>
            <a:r>
              <a:rPr lang="ru-RU" b="0" dirty="0" err="1">
                <a:solidFill>
                  <a:srgbClr val="FF5100"/>
                </a:solidFill>
              </a:rPr>
              <a:t>DevLIVE</a:t>
            </a:r>
            <a:r>
              <a:rPr lang="ru-RU" b="0" dirty="0">
                <a:solidFill>
                  <a:srgbClr val="FF5100"/>
                </a:solidFill>
              </a:rPr>
              <a:t>)</a:t>
            </a:r>
            <a:endParaRPr dirty="0"/>
          </a:p>
        </p:txBody>
      </p:sp>
      <p:pic>
        <p:nvPicPr>
          <p:cNvPr id="385" name="Google Shape;385;g214e8208d6a_0_1082"/>
          <p:cNvPicPr preferRelativeResize="0"/>
          <p:nvPr/>
        </p:nvPicPr>
        <p:blipFill rotWithShape="1">
          <a:blip r:embed="rId3">
            <a:alphaModFix/>
          </a:blip>
          <a:srcRect/>
          <a:stretch/>
        </p:blipFill>
        <p:spPr>
          <a:xfrm>
            <a:off x="708950" y="1070700"/>
            <a:ext cx="2401725" cy="1200850"/>
          </a:xfrm>
          <a:prstGeom prst="rect">
            <a:avLst/>
          </a:prstGeom>
          <a:noFill/>
          <a:ln>
            <a:noFill/>
          </a:ln>
        </p:spPr>
      </p:pic>
      <p:grpSp>
        <p:nvGrpSpPr>
          <p:cNvPr id="386" name="Google Shape;386;g214e8208d6a_0_1082"/>
          <p:cNvGrpSpPr/>
          <p:nvPr/>
        </p:nvGrpSpPr>
        <p:grpSpPr>
          <a:xfrm>
            <a:off x="0" y="2447572"/>
            <a:ext cx="3501023" cy="2422085"/>
            <a:chOff x="0" y="3263429"/>
            <a:chExt cx="4668030" cy="3229446"/>
          </a:xfrm>
        </p:grpSpPr>
        <p:pic>
          <p:nvPicPr>
            <p:cNvPr id="387" name="Google Shape;387;g214e8208d6a_0_1082"/>
            <p:cNvPicPr preferRelativeResize="0"/>
            <p:nvPr/>
          </p:nvPicPr>
          <p:blipFill rotWithShape="1">
            <a:blip r:embed="rId4">
              <a:alphaModFix/>
            </a:blip>
            <a:srcRect l="23447" b="13284"/>
            <a:stretch/>
          </p:blipFill>
          <p:spPr>
            <a:xfrm>
              <a:off x="0" y="3263429"/>
              <a:ext cx="4668030" cy="3229446"/>
            </a:xfrm>
            <a:prstGeom prst="rect">
              <a:avLst/>
            </a:prstGeom>
            <a:noFill/>
            <a:ln>
              <a:noFill/>
            </a:ln>
          </p:spPr>
        </p:pic>
        <p:pic>
          <p:nvPicPr>
            <p:cNvPr id="388" name="Google Shape;388;g214e8208d6a_0_1082"/>
            <p:cNvPicPr preferRelativeResize="0"/>
            <p:nvPr/>
          </p:nvPicPr>
          <p:blipFill rotWithShape="1">
            <a:blip r:embed="rId5">
              <a:alphaModFix/>
            </a:blip>
            <a:srcRect l="3518" r="6731"/>
            <a:stretch/>
          </p:blipFill>
          <p:spPr>
            <a:xfrm>
              <a:off x="1824097" y="4378571"/>
              <a:ext cx="1897003" cy="59347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14e8208d6a_0_1092"/>
          <p:cNvSpPr txBox="1">
            <a:spLocks noGrp="1"/>
          </p:cNvSpPr>
          <p:nvPr>
            <p:ph type="title"/>
          </p:nvPr>
        </p:nvSpPr>
        <p:spPr>
          <a:xfrm>
            <a:off x="989045" y="490771"/>
            <a:ext cx="76200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ru-RU" b="0" dirty="0"/>
              <a:t>Этап</a:t>
            </a:r>
            <a:r>
              <a:rPr lang="en-US" b="0" dirty="0"/>
              <a:t> 4: </a:t>
            </a:r>
            <a:r>
              <a:rPr lang="ru-RU" b="0" dirty="0"/>
              <a:t>аудит и надзор</a:t>
            </a:r>
            <a:endParaRPr dirty="0"/>
          </a:p>
        </p:txBody>
      </p:sp>
      <p:sp>
        <p:nvSpPr>
          <p:cNvPr id="395" name="Google Shape;395;g214e8208d6a_0_1092"/>
          <p:cNvSpPr txBox="1">
            <a:spLocks noGrp="1"/>
          </p:cNvSpPr>
          <p:nvPr>
            <p:ph type="body" idx="1"/>
          </p:nvPr>
        </p:nvSpPr>
        <p:spPr>
          <a:xfrm>
            <a:off x="435850" y="1484951"/>
            <a:ext cx="5447400" cy="3487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1300"/>
              <a:buNone/>
            </a:pPr>
            <a:endParaRPr sz="1600" b="0" i="0" u="none" strike="noStrike" dirty="0">
              <a:solidFill>
                <a:srgbClr val="FF5100"/>
              </a:solidFill>
            </a:endParaRPr>
          </a:p>
          <a:p>
            <a:pPr marL="0" lvl="0" indent="0" algn="l" rtl="0">
              <a:lnSpc>
                <a:spcPct val="100000"/>
              </a:lnSpc>
              <a:spcBef>
                <a:spcPts val="0"/>
              </a:spcBef>
              <a:spcAft>
                <a:spcPts val="0"/>
              </a:spcAft>
              <a:buClr>
                <a:srgbClr val="000000"/>
              </a:buClr>
              <a:buSzPts val="1300"/>
              <a:buNone/>
            </a:pPr>
            <a:endParaRPr sz="1600" b="0" dirty="0">
              <a:solidFill>
                <a:srgbClr val="FF5100"/>
              </a:solidFill>
            </a:endParaRPr>
          </a:p>
          <a:p>
            <a:pPr marL="0" indent="0">
              <a:lnSpc>
                <a:spcPct val="100000"/>
              </a:lnSpc>
              <a:spcBef>
                <a:spcPts val="0"/>
              </a:spcBef>
              <a:buClr>
                <a:srgbClr val="000000"/>
              </a:buClr>
              <a:buSzPts val="1300"/>
              <a:buNone/>
            </a:pPr>
            <a:r>
              <a:rPr lang="ru-RU" sz="1600" b="0" dirty="0">
                <a:solidFill>
                  <a:srgbClr val="FF5100"/>
                </a:solidFill>
              </a:rPr>
              <a:t>Высший орган аудита </a:t>
            </a:r>
            <a:r>
              <a:rPr lang="ru-RU" sz="1600" b="0" dirty="0">
                <a:solidFill>
                  <a:schemeClr val="tx1"/>
                </a:solidFill>
              </a:rPr>
              <a:t>должен информировать общественность о результатах аудиторских проверок и рекомендациях, а также создавать условия для того, чтобы общественность могла помогать ему в мониторинге и аудите государственных расходов, непосредственных результатов и итогов</a:t>
            </a:r>
            <a:r>
              <a:rPr lang="en-US" sz="1600" b="0" dirty="0">
                <a:solidFill>
                  <a:schemeClr val="tx1"/>
                </a:solidFill>
              </a:rPr>
              <a:t>.</a:t>
            </a:r>
            <a:endParaRPr sz="1600" dirty="0">
              <a:solidFill>
                <a:schemeClr val="tx1"/>
              </a:solidFill>
            </a:endParaRPr>
          </a:p>
          <a:p>
            <a:pPr marL="0" lvl="0" indent="0" algn="l" rtl="0">
              <a:lnSpc>
                <a:spcPct val="100000"/>
              </a:lnSpc>
              <a:spcBef>
                <a:spcPts val="800"/>
              </a:spcBef>
              <a:spcAft>
                <a:spcPts val="0"/>
              </a:spcAft>
              <a:buClr>
                <a:srgbClr val="000000"/>
              </a:buClr>
              <a:buSzPts val="1300"/>
              <a:buNone/>
            </a:pPr>
            <a:endParaRPr sz="1600" dirty="0">
              <a:solidFill>
                <a:schemeClr val="tx1"/>
              </a:solidFill>
            </a:endParaRPr>
          </a:p>
          <a:p>
            <a:pPr marL="0" lvl="0" indent="0" algn="l" rtl="0">
              <a:lnSpc>
                <a:spcPct val="100000"/>
              </a:lnSpc>
              <a:spcBef>
                <a:spcPts val="800"/>
              </a:spcBef>
              <a:spcAft>
                <a:spcPts val="0"/>
              </a:spcAft>
              <a:buClr>
                <a:srgbClr val="3F3F3F"/>
              </a:buClr>
              <a:buSzPts val="1300"/>
              <a:buNone/>
            </a:pPr>
            <a:endParaRPr sz="1600" b="0" dirty="0">
              <a:solidFill>
                <a:srgbClr val="000000"/>
              </a:solidFill>
            </a:endParaRPr>
          </a:p>
          <a:p>
            <a:pPr marL="0" lvl="0" indent="0" algn="l" rtl="0">
              <a:lnSpc>
                <a:spcPct val="100000"/>
              </a:lnSpc>
              <a:spcBef>
                <a:spcPts val="800"/>
              </a:spcBef>
              <a:spcAft>
                <a:spcPts val="0"/>
              </a:spcAft>
              <a:buClr>
                <a:srgbClr val="3F3F3F"/>
              </a:buClr>
              <a:buSzPts val="1300"/>
              <a:buNone/>
            </a:pPr>
            <a:endParaRPr sz="1600" b="0" dirty="0"/>
          </a:p>
        </p:txBody>
      </p:sp>
      <p:pic>
        <p:nvPicPr>
          <p:cNvPr id="396" name="Google Shape;396;g214e8208d6a_0_1092"/>
          <p:cNvPicPr preferRelativeResize="0"/>
          <p:nvPr/>
        </p:nvPicPr>
        <p:blipFill rotWithShape="1">
          <a:blip r:embed="rId3">
            <a:alphaModFix/>
          </a:blip>
          <a:srcRect/>
          <a:stretch/>
        </p:blipFill>
        <p:spPr>
          <a:xfrm>
            <a:off x="6118903" y="1484952"/>
            <a:ext cx="2086875" cy="1946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14e8208d6a_0_110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algn="l"/>
            <a:r>
              <a:rPr lang="ru-RU" dirty="0"/>
              <a:t>Бюджетный монитор </a:t>
            </a:r>
            <a:r>
              <a:rPr lang="ru-RU" b="0" dirty="0"/>
              <a:t>—</a:t>
            </a:r>
            <a:r>
              <a:rPr lang="ru-RU" dirty="0"/>
              <a:t> Грузия</a:t>
            </a:r>
            <a:r>
              <a:rPr lang="en-US" dirty="0"/>
              <a:t> </a:t>
            </a:r>
            <a:endParaRPr dirty="0"/>
          </a:p>
        </p:txBody>
      </p:sp>
      <p:pic>
        <p:nvPicPr>
          <p:cNvPr id="403" name="Google Shape;403;g214e8208d6a_0_1101"/>
          <p:cNvPicPr preferRelativeResize="0"/>
          <p:nvPr/>
        </p:nvPicPr>
        <p:blipFill>
          <a:blip r:embed="rId3">
            <a:alphaModFix/>
          </a:blip>
          <a:stretch>
            <a:fillRect/>
          </a:stretch>
        </p:blipFill>
        <p:spPr>
          <a:xfrm>
            <a:off x="658989" y="1409150"/>
            <a:ext cx="7826023" cy="3505750"/>
          </a:xfrm>
          <a:prstGeom prst="rect">
            <a:avLst/>
          </a:prstGeom>
          <a:noFill/>
          <a:ln>
            <a:noFill/>
          </a:ln>
          <a:effectLst>
            <a:outerShdw blurRad="57150" dist="19050" dir="5400000" algn="bl" rotWithShape="0">
              <a:srgbClr val="000000">
                <a:alpha val="50000"/>
              </a:srgbClr>
            </a:outerShdw>
          </a:effectLst>
        </p:spPr>
      </p:pic>
      <p:pic>
        <p:nvPicPr>
          <p:cNvPr id="404" name="Google Shape;404;g214e8208d6a_0_1101"/>
          <p:cNvPicPr preferRelativeResize="0"/>
          <p:nvPr/>
        </p:nvPicPr>
        <p:blipFill>
          <a:blip r:embed="rId4">
            <a:alphaModFix/>
          </a:blip>
          <a:stretch>
            <a:fillRect/>
          </a:stretch>
        </p:blipFill>
        <p:spPr>
          <a:xfrm>
            <a:off x="7126137" y="234163"/>
            <a:ext cx="1491300" cy="994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163863c484_2_1"/>
          <p:cNvSpPr txBox="1">
            <a:spLocks noGrp="1"/>
          </p:cNvSpPr>
          <p:nvPr>
            <p:ph type="title"/>
          </p:nvPr>
        </p:nvSpPr>
        <p:spPr>
          <a:xfrm>
            <a:off x="1086415" y="273850"/>
            <a:ext cx="7429009"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5100"/>
              </a:buClr>
              <a:buSzPts val="3300"/>
              <a:buFont typeface="Roboto"/>
              <a:buNone/>
            </a:pPr>
            <a:r>
              <a:rPr lang="ru-RU" sz="2800" dirty="0"/>
              <a:t>Главное контрольно-финансовое управление США:</a:t>
            </a:r>
            <a:r>
              <a:rPr lang="en-US" sz="2800" dirty="0"/>
              <a:t> </a:t>
            </a:r>
            <a:r>
              <a:rPr lang="en-US" sz="2800" dirty="0" err="1"/>
              <a:t>FraudNet</a:t>
            </a:r>
            <a:endParaRPr sz="2800" dirty="0"/>
          </a:p>
        </p:txBody>
      </p:sp>
      <p:pic>
        <p:nvPicPr>
          <p:cNvPr id="411" name="Google Shape;411;g2163863c484_2_1"/>
          <p:cNvPicPr preferRelativeResize="0"/>
          <p:nvPr/>
        </p:nvPicPr>
        <p:blipFill>
          <a:blip r:embed="rId3">
            <a:alphaModFix/>
          </a:blip>
          <a:stretch>
            <a:fillRect/>
          </a:stretch>
        </p:blipFill>
        <p:spPr>
          <a:xfrm>
            <a:off x="7677339" y="177100"/>
            <a:ext cx="1109056" cy="930126"/>
          </a:xfrm>
          <a:prstGeom prst="rect">
            <a:avLst/>
          </a:prstGeom>
          <a:noFill/>
          <a:ln>
            <a:noFill/>
          </a:ln>
        </p:spPr>
      </p:pic>
      <p:pic>
        <p:nvPicPr>
          <p:cNvPr id="412" name="Google Shape;412;g2163863c484_2_1"/>
          <p:cNvPicPr preferRelativeResize="0"/>
          <p:nvPr/>
        </p:nvPicPr>
        <p:blipFill>
          <a:blip r:embed="rId4">
            <a:alphaModFix/>
          </a:blip>
          <a:stretch>
            <a:fillRect/>
          </a:stretch>
        </p:blipFill>
        <p:spPr>
          <a:xfrm>
            <a:off x="269100" y="1545282"/>
            <a:ext cx="8517295" cy="34739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163863c484_2_17"/>
          <p:cNvSpPr txBox="1">
            <a:spLocks noGrp="1"/>
          </p:cNvSpPr>
          <p:nvPr>
            <p:ph type="title"/>
          </p:nvPr>
        </p:nvSpPr>
        <p:spPr>
          <a:xfrm>
            <a:off x="1788175" y="139600"/>
            <a:ext cx="5209800" cy="994200"/>
          </a:xfrm>
          <a:prstGeom prst="rect">
            <a:avLst/>
          </a:prstGeom>
        </p:spPr>
        <p:txBody>
          <a:bodyPr spcFirstLastPara="1" wrap="square" lIns="68575" tIns="34275" rIns="68575" bIns="34275" anchor="ctr" anchorCtr="0">
            <a:normAutofit fontScale="90000"/>
          </a:bodyPr>
          <a:lstStyle/>
          <a:p>
            <a:pPr marL="0" lvl="0" indent="0" algn="r" rtl="0">
              <a:spcBef>
                <a:spcPts val="0"/>
              </a:spcBef>
              <a:spcAft>
                <a:spcPts val="0"/>
              </a:spcAft>
              <a:buNone/>
            </a:pPr>
            <a:r>
              <a:rPr lang="ru-RU" sz="3100" dirty="0"/>
              <a:t>Портал надзора за виртуальными школами: Перу</a:t>
            </a:r>
            <a:endParaRPr sz="3100" dirty="0"/>
          </a:p>
        </p:txBody>
      </p:sp>
      <p:pic>
        <p:nvPicPr>
          <p:cNvPr id="418" name="Google Shape;418;g2163863c484_2_17"/>
          <p:cNvPicPr preferRelativeResize="0"/>
          <p:nvPr/>
        </p:nvPicPr>
        <p:blipFill rotWithShape="1">
          <a:blip r:embed="rId3">
            <a:alphaModFix/>
          </a:blip>
          <a:srcRect t="9607" b="23721"/>
          <a:stretch/>
        </p:blipFill>
        <p:spPr>
          <a:xfrm>
            <a:off x="353775" y="1223725"/>
            <a:ext cx="6043075" cy="2266175"/>
          </a:xfrm>
          <a:prstGeom prst="rect">
            <a:avLst/>
          </a:prstGeom>
          <a:noFill/>
          <a:ln>
            <a:noFill/>
          </a:ln>
        </p:spPr>
      </p:pic>
      <p:pic>
        <p:nvPicPr>
          <p:cNvPr id="419" name="Google Shape;419;g2163863c484_2_17"/>
          <p:cNvPicPr preferRelativeResize="0"/>
          <p:nvPr/>
        </p:nvPicPr>
        <p:blipFill>
          <a:blip r:embed="rId4">
            <a:alphaModFix/>
          </a:blip>
          <a:stretch>
            <a:fillRect/>
          </a:stretch>
        </p:blipFill>
        <p:spPr>
          <a:xfrm>
            <a:off x="4382200" y="2596800"/>
            <a:ext cx="4326999" cy="2615685"/>
          </a:xfrm>
          <a:prstGeom prst="rect">
            <a:avLst/>
          </a:prstGeom>
          <a:noFill/>
          <a:ln>
            <a:noFill/>
          </a:ln>
          <a:effectLst>
            <a:outerShdw blurRad="57150" dist="19050" dir="5400000" algn="bl" rotWithShape="0">
              <a:srgbClr val="000000">
                <a:alpha val="50000"/>
              </a:srgbClr>
            </a:outerShdw>
          </a:effectLst>
        </p:spPr>
      </p:pic>
      <p:pic>
        <p:nvPicPr>
          <p:cNvPr id="420" name="Google Shape;420;g2163863c484_2_17"/>
          <p:cNvPicPr preferRelativeResize="0"/>
          <p:nvPr/>
        </p:nvPicPr>
        <p:blipFill>
          <a:blip r:embed="rId5">
            <a:alphaModFix/>
          </a:blip>
          <a:stretch>
            <a:fillRect/>
          </a:stretch>
        </p:blipFill>
        <p:spPr>
          <a:xfrm>
            <a:off x="7227050" y="139600"/>
            <a:ext cx="1681400" cy="1118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14e8208d6a_0_1305"/>
          <p:cNvSpPr txBox="1">
            <a:spLocks noGrp="1"/>
          </p:cNvSpPr>
          <p:nvPr>
            <p:ph type="title"/>
          </p:nvPr>
        </p:nvSpPr>
        <p:spPr>
          <a:xfrm>
            <a:off x="1104523" y="380246"/>
            <a:ext cx="6914627" cy="2733929"/>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3300"/>
              <a:buFont typeface="Roboto"/>
              <a:buNone/>
            </a:pPr>
            <a:r>
              <a:rPr lang="ru-RU" sz="4000" dirty="0"/>
              <a:t>Цифровые инструменты: что можно внедрить / адаптировать под потребности?</a:t>
            </a:r>
            <a:endParaRPr sz="4000" b="0" dirty="0"/>
          </a:p>
        </p:txBody>
      </p:sp>
      <p:pic>
        <p:nvPicPr>
          <p:cNvPr id="427" name="Google Shape;427;g214e8208d6a_0_1305"/>
          <p:cNvPicPr preferRelativeResize="0"/>
          <p:nvPr/>
        </p:nvPicPr>
        <p:blipFill>
          <a:blip r:embed="rId3">
            <a:alphaModFix/>
          </a:blip>
          <a:stretch>
            <a:fillRect/>
          </a:stretch>
        </p:blipFill>
        <p:spPr>
          <a:xfrm>
            <a:off x="2256650" y="2800350"/>
            <a:ext cx="4410075" cy="2390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17cb864104_0_5"/>
          <p:cNvSpPr/>
          <p:nvPr/>
        </p:nvSpPr>
        <p:spPr>
          <a:xfrm>
            <a:off x="4839300" y="3943950"/>
            <a:ext cx="3762000" cy="494100"/>
          </a:xfrm>
          <a:prstGeom prst="roundRect">
            <a:avLst>
              <a:gd name="adj" fmla="val 16667"/>
            </a:avLst>
          </a:prstGeom>
          <a:solidFill>
            <a:srgbClr val="18988B"/>
          </a:solidFill>
          <a:ln w="9525" cap="flat" cmpd="sng">
            <a:solidFill>
              <a:srgbClr val="1898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g217cb864104_0_5"/>
          <p:cNvSpPr txBox="1">
            <a:spLocks noGrp="1"/>
          </p:cNvSpPr>
          <p:nvPr>
            <p:ph type="title"/>
          </p:nvPr>
        </p:nvSpPr>
        <p:spPr>
          <a:xfrm>
            <a:off x="1705969" y="273850"/>
            <a:ext cx="6810781"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ru-RU" sz="2400" b="1" dirty="0">
                <a:solidFill>
                  <a:srgbClr val="FF5100"/>
                </a:solidFill>
              </a:rPr>
              <a:t>Интернет-курс «Продвигая прозрачность в налогово-бюджетной сфере в интересах развития»</a:t>
            </a:r>
            <a:endParaRPr sz="2400" dirty="0">
              <a:solidFill>
                <a:srgbClr val="18988B"/>
              </a:solidFill>
            </a:endParaRPr>
          </a:p>
        </p:txBody>
      </p:sp>
      <p:sp>
        <p:nvSpPr>
          <p:cNvPr id="220" name="Google Shape;220;g217cb864104_0_5"/>
          <p:cNvSpPr txBox="1">
            <a:spLocks noGrp="1"/>
          </p:cNvSpPr>
          <p:nvPr>
            <p:ph type="body" idx="1"/>
          </p:nvPr>
        </p:nvSpPr>
        <p:spPr>
          <a:xfrm>
            <a:off x="687174" y="1353074"/>
            <a:ext cx="3992401" cy="3259500"/>
          </a:xfrm>
          <a:prstGeom prst="rect">
            <a:avLst/>
          </a:prstGeom>
          <a:noFill/>
          <a:ln>
            <a:noFill/>
          </a:ln>
        </p:spPr>
        <p:txBody>
          <a:bodyPr spcFirstLastPara="1" wrap="square" lIns="68575" tIns="34275" rIns="68575" bIns="34275" anchor="t" anchorCtr="0">
            <a:noAutofit/>
          </a:bodyPr>
          <a:lstStyle/>
          <a:p>
            <a:pPr marL="457200" lvl="0" indent="-321945" algn="l" rtl="0">
              <a:lnSpc>
                <a:spcPct val="115000"/>
              </a:lnSpc>
              <a:spcBef>
                <a:spcPts val="0"/>
              </a:spcBef>
              <a:spcAft>
                <a:spcPts val="0"/>
              </a:spcAft>
              <a:buClr>
                <a:srgbClr val="FB5100"/>
              </a:buClr>
              <a:buSzPts val="1475"/>
              <a:buChar char="●"/>
            </a:pPr>
            <a:r>
              <a:rPr lang="ru-RU" sz="1475" dirty="0">
                <a:solidFill>
                  <a:srgbClr val="FB5100"/>
                </a:solidFill>
              </a:rPr>
              <a:t>БЕСПЛАТНО</a:t>
            </a:r>
            <a:endParaRPr lang="en-US" sz="1475" dirty="0">
              <a:solidFill>
                <a:srgbClr val="FB5100"/>
              </a:solidFill>
            </a:endParaRPr>
          </a:p>
          <a:p>
            <a:pPr marL="457200" lvl="0" indent="-321945" algn="l" rtl="0">
              <a:lnSpc>
                <a:spcPct val="115000"/>
              </a:lnSpc>
              <a:spcBef>
                <a:spcPts val="0"/>
              </a:spcBef>
              <a:spcAft>
                <a:spcPts val="0"/>
              </a:spcAft>
              <a:buSzPts val="1475"/>
              <a:buChar char="●"/>
            </a:pPr>
            <a:r>
              <a:rPr lang="ru-RU" sz="1475" dirty="0">
                <a:solidFill>
                  <a:schemeClr val="dk1"/>
                </a:solidFill>
              </a:rPr>
              <a:t>Доступно на</a:t>
            </a:r>
            <a:r>
              <a:rPr lang="en-US" sz="1475" dirty="0">
                <a:solidFill>
                  <a:schemeClr val="dk1"/>
                </a:solidFill>
              </a:rPr>
              <a:t> </a:t>
            </a:r>
            <a:r>
              <a:rPr lang="ru-RU" sz="1475" dirty="0">
                <a:solidFill>
                  <a:srgbClr val="FF5100"/>
                </a:solidFill>
              </a:rPr>
              <a:t>ФРАНЦУЗСКОМ и АНГЛИЙСКОМ языках</a:t>
            </a:r>
            <a:endParaRPr sz="1475" dirty="0">
              <a:solidFill>
                <a:srgbClr val="FF5100"/>
              </a:solidFill>
            </a:endParaRPr>
          </a:p>
          <a:p>
            <a:pPr marL="457200" lvl="0" indent="-321945" algn="l" rtl="0">
              <a:lnSpc>
                <a:spcPct val="115000"/>
              </a:lnSpc>
              <a:spcBef>
                <a:spcPts val="0"/>
              </a:spcBef>
              <a:spcAft>
                <a:spcPts val="0"/>
              </a:spcAft>
              <a:buClr>
                <a:srgbClr val="FB5100"/>
              </a:buClr>
              <a:buSzPts val="1475"/>
              <a:buChar char="●"/>
            </a:pPr>
            <a:r>
              <a:rPr lang="ru-RU" sz="1475" dirty="0">
                <a:solidFill>
                  <a:srgbClr val="FB5100"/>
                </a:solidFill>
              </a:rPr>
              <a:t>Сертификат о прохождении курса</a:t>
            </a:r>
          </a:p>
          <a:p>
            <a:pPr marL="457200" lvl="0" indent="-321945" algn="l" rtl="0">
              <a:lnSpc>
                <a:spcPct val="115000"/>
              </a:lnSpc>
              <a:spcBef>
                <a:spcPts val="0"/>
              </a:spcBef>
              <a:spcAft>
                <a:spcPts val="0"/>
              </a:spcAft>
              <a:buClr>
                <a:srgbClr val="FB5100"/>
              </a:buClr>
              <a:buSzPts val="1475"/>
              <a:buChar char="●"/>
            </a:pPr>
            <a:r>
              <a:rPr lang="ru-RU" sz="1475" dirty="0">
                <a:solidFill>
                  <a:srgbClr val="FB5100"/>
                </a:solidFill>
              </a:rPr>
              <a:t>Модульная структура</a:t>
            </a:r>
            <a:r>
              <a:rPr lang="en-US" sz="1475" dirty="0">
                <a:solidFill>
                  <a:schemeClr val="dk1"/>
                </a:solidFill>
              </a:rPr>
              <a:t> </a:t>
            </a:r>
            <a:r>
              <a:rPr lang="ru-RU" sz="1475" dirty="0">
                <a:solidFill>
                  <a:schemeClr val="dk1"/>
                </a:solidFill>
              </a:rPr>
              <a:t>с легкими для усвоения материалами</a:t>
            </a:r>
            <a:endParaRPr sz="1475" dirty="0">
              <a:solidFill>
                <a:schemeClr val="dk1"/>
              </a:solidFill>
            </a:endParaRPr>
          </a:p>
          <a:p>
            <a:pPr marL="457200" lvl="0" indent="-321945" algn="l" rtl="0">
              <a:lnSpc>
                <a:spcPct val="115000"/>
              </a:lnSpc>
              <a:spcBef>
                <a:spcPts val="0"/>
              </a:spcBef>
              <a:spcAft>
                <a:spcPts val="0"/>
              </a:spcAft>
              <a:buClr>
                <a:schemeClr val="dk1"/>
              </a:buClr>
              <a:buSzPts val="1475"/>
              <a:buChar char="●"/>
            </a:pPr>
            <a:r>
              <a:rPr lang="ru-RU" sz="1450" dirty="0">
                <a:solidFill>
                  <a:schemeClr val="dk1"/>
                </a:solidFill>
              </a:rPr>
              <a:t>Основы</a:t>
            </a:r>
            <a:r>
              <a:rPr lang="en-US" sz="1450" dirty="0">
                <a:solidFill>
                  <a:schemeClr val="dk1"/>
                </a:solidFill>
              </a:rPr>
              <a:t> </a:t>
            </a:r>
            <a:r>
              <a:rPr lang="ru-RU" sz="1450" dirty="0">
                <a:solidFill>
                  <a:srgbClr val="FB5100"/>
                </a:solidFill>
              </a:rPr>
              <a:t>прозрачности в налогово-бюджетной сфере</a:t>
            </a:r>
            <a:r>
              <a:rPr lang="en-US" sz="1450" dirty="0">
                <a:solidFill>
                  <a:srgbClr val="FB5100"/>
                </a:solidFill>
              </a:rPr>
              <a:t>; </a:t>
            </a:r>
            <a:r>
              <a:rPr lang="ru-RU" sz="1450" dirty="0">
                <a:solidFill>
                  <a:schemeClr val="dk1"/>
                </a:solidFill>
              </a:rPr>
              <a:t>международные</a:t>
            </a:r>
            <a:r>
              <a:rPr lang="en-US" sz="1450" dirty="0">
                <a:solidFill>
                  <a:schemeClr val="dk1"/>
                </a:solidFill>
              </a:rPr>
              <a:t> </a:t>
            </a:r>
            <a:r>
              <a:rPr lang="ru-RU" sz="1450" dirty="0">
                <a:solidFill>
                  <a:srgbClr val="FB5100"/>
                </a:solidFill>
              </a:rPr>
              <a:t>нормы и стандарты</a:t>
            </a:r>
            <a:r>
              <a:rPr lang="en-US" sz="1450" dirty="0">
                <a:solidFill>
                  <a:srgbClr val="FB5100"/>
                </a:solidFill>
              </a:rPr>
              <a:t>; </a:t>
            </a:r>
            <a:r>
              <a:rPr lang="ru-RU" sz="1450" dirty="0">
                <a:solidFill>
                  <a:srgbClr val="FB5100"/>
                </a:solidFill>
              </a:rPr>
              <a:t>функции различных субъектов, </a:t>
            </a:r>
            <a:r>
              <a:rPr lang="ru-RU" sz="1450" dirty="0">
                <a:solidFill>
                  <a:schemeClr val="dk1"/>
                </a:solidFill>
              </a:rPr>
              <a:t>включая </a:t>
            </a:r>
            <a:r>
              <a:rPr lang="ru-RU" sz="1450" dirty="0" err="1">
                <a:solidFill>
                  <a:schemeClr val="dk1"/>
                </a:solidFill>
              </a:rPr>
              <a:t>минфины</a:t>
            </a:r>
            <a:r>
              <a:rPr lang="ru-RU" sz="1450" dirty="0">
                <a:solidFill>
                  <a:schemeClr val="dk1"/>
                </a:solidFill>
              </a:rPr>
              <a:t>, ВОА, парламенты и гражданское общество</a:t>
            </a:r>
            <a:r>
              <a:rPr lang="en-US" sz="1450" dirty="0">
                <a:solidFill>
                  <a:schemeClr val="dk1"/>
                </a:solidFill>
              </a:rPr>
              <a:t>; </a:t>
            </a:r>
            <a:r>
              <a:rPr lang="ru-RU" sz="1450" dirty="0">
                <a:solidFill>
                  <a:srgbClr val="FB5100"/>
                </a:solidFill>
              </a:rPr>
              <a:t>цифровые инструменты</a:t>
            </a:r>
            <a:r>
              <a:rPr lang="en-US" sz="1450" dirty="0">
                <a:solidFill>
                  <a:srgbClr val="FB5100"/>
                </a:solidFill>
              </a:rPr>
              <a:t>; </a:t>
            </a:r>
            <a:r>
              <a:rPr lang="ru-RU" sz="1450" dirty="0">
                <a:solidFill>
                  <a:srgbClr val="FB5100"/>
                </a:solidFill>
              </a:rPr>
              <a:t>практические действия</a:t>
            </a:r>
            <a:r>
              <a:rPr lang="en-US" sz="1450" dirty="0">
                <a:solidFill>
                  <a:srgbClr val="FB5100"/>
                </a:solidFill>
              </a:rPr>
              <a:t>;</a:t>
            </a:r>
            <a:r>
              <a:rPr lang="ru-RU" sz="1450" dirty="0">
                <a:solidFill>
                  <a:srgbClr val="FB5100"/>
                </a:solidFill>
              </a:rPr>
              <a:t> примеры</a:t>
            </a:r>
            <a:r>
              <a:rPr lang="en-US" sz="1450" dirty="0">
                <a:solidFill>
                  <a:srgbClr val="FB5100"/>
                </a:solidFill>
              </a:rPr>
              <a:t> </a:t>
            </a:r>
            <a:r>
              <a:rPr lang="ru-RU" sz="1450" dirty="0">
                <a:solidFill>
                  <a:schemeClr val="dk1"/>
                </a:solidFill>
              </a:rPr>
              <a:t>из опыта разных стран</a:t>
            </a:r>
            <a:endParaRPr sz="1450" dirty="0">
              <a:solidFill>
                <a:schemeClr val="dk1"/>
              </a:solidFill>
            </a:endParaRPr>
          </a:p>
        </p:txBody>
      </p:sp>
      <p:pic>
        <p:nvPicPr>
          <p:cNvPr id="221" name="Google Shape;221;g217cb864104_0_5"/>
          <p:cNvPicPr preferRelativeResize="0"/>
          <p:nvPr/>
        </p:nvPicPr>
        <p:blipFill rotWithShape="1">
          <a:blip r:embed="rId3">
            <a:alphaModFix/>
          </a:blip>
          <a:srcRect/>
          <a:stretch/>
        </p:blipFill>
        <p:spPr>
          <a:xfrm>
            <a:off x="4839300" y="1410925"/>
            <a:ext cx="4023646" cy="2397050"/>
          </a:xfrm>
          <a:prstGeom prst="rect">
            <a:avLst/>
          </a:prstGeom>
          <a:noFill/>
          <a:ln>
            <a:noFill/>
          </a:ln>
          <a:effectLst>
            <a:outerShdw blurRad="57150" dist="19050" dir="5400000" algn="bl" rotWithShape="0">
              <a:srgbClr val="000000">
                <a:alpha val="50000"/>
              </a:srgbClr>
            </a:outerShdw>
          </a:effectLst>
        </p:spPr>
      </p:pic>
      <p:sp>
        <p:nvSpPr>
          <p:cNvPr id="223" name="Google Shape;223;g217cb864104_0_5"/>
          <p:cNvSpPr txBox="1"/>
          <p:nvPr/>
        </p:nvSpPr>
        <p:spPr>
          <a:xfrm>
            <a:off x="4978850" y="4020150"/>
            <a:ext cx="3565500" cy="461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1300" b="1" i="0" u="sng" strike="noStrike" kern="0" cap="none" spc="0" normalizeH="0" baseline="0" noProof="0" dirty="0">
                <a:ln>
                  <a:noFill/>
                </a:ln>
                <a:solidFill>
                  <a:srgbClr val="FFFFFF"/>
                </a:solidFill>
                <a:effectLst/>
                <a:uLnTx/>
                <a:uFillTx/>
                <a:latin typeface="Arial"/>
                <a:cs typeface="Arial"/>
                <a:sym typeface="Arial"/>
                <a:hlinkClick r:id="rId4">
                  <a:extLst>
                    <a:ext uri="{A12FA001-AC4F-418D-AE19-62706E023703}">
                      <ahyp:hlinkClr xmlns:ahyp="http://schemas.microsoft.com/office/drawing/2018/hyperlinkcolor" val="tx"/>
                    </a:ext>
                  </a:extLst>
                </a:hlinkClick>
              </a:rPr>
              <a:t>http://aftx.learning.fiscaltransparency.net/</a:t>
            </a:r>
            <a:endParaRPr kumimoji="0" sz="1300" b="1" i="0" u="sng"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75732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14e8208d6a_0_1318"/>
          <p:cNvSpPr txBox="1">
            <a:spLocks noGrp="1"/>
          </p:cNvSpPr>
          <p:nvPr>
            <p:ph type="title"/>
          </p:nvPr>
        </p:nvSpPr>
        <p:spPr>
          <a:xfrm>
            <a:off x="4364950" y="273850"/>
            <a:ext cx="4569900"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US" dirty="0"/>
              <a:t> </a:t>
            </a:r>
            <a:endParaRPr dirty="0"/>
          </a:p>
          <a:p>
            <a:pPr marL="0" lvl="0" indent="0" algn="ctr" rtl="0">
              <a:spcBef>
                <a:spcPts val="0"/>
              </a:spcBef>
              <a:spcAft>
                <a:spcPts val="0"/>
              </a:spcAft>
              <a:buNone/>
            </a:pPr>
            <a:r>
              <a:rPr lang="ru-RU" dirty="0"/>
              <a:t>Рейтинги цифровых платформ участия общественности (</a:t>
            </a:r>
            <a:r>
              <a:rPr lang="en-US" dirty="0"/>
              <a:t>DPP</a:t>
            </a:r>
            <a:r>
              <a:rPr lang="ru-RU" dirty="0"/>
              <a:t>)</a:t>
            </a:r>
            <a:endParaRPr dirty="0"/>
          </a:p>
        </p:txBody>
      </p:sp>
      <p:pic>
        <p:nvPicPr>
          <p:cNvPr id="433" name="Google Shape;433;g214e8208d6a_0_1318"/>
          <p:cNvPicPr preferRelativeResize="0"/>
          <p:nvPr/>
        </p:nvPicPr>
        <p:blipFill>
          <a:blip r:embed="rId3">
            <a:alphaModFix/>
          </a:blip>
          <a:stretch>
            <a:fillRect/>
          </a:stretch>
        </p:blipFill>
        <p:spPr>
          <a:xfrm>
            <a:off x="468250" y="1680249"/>
            <a:ext cx="8207500" cy="3146350"/>
          </a:xfrm>
          <a:prstGeom prst="rect">
            <a:avLst/>
          </a:prstGeom>
          <a:noFill/>
          <a:ln>
            <a:noFill/>
          </a:ln>
        </p:spPr>
      </p:pic>
      <p:pic>
        <p:nvPicPr>
          <p:cNvPr id="434" name="Google Shape;434;g214e8208d6a_0_1318"/>
          <p:cNvPicPr preferRelativeResize="0"/>
          <p:nvPr/>
        </p:nvPicPr>
        <p:blipFill>
          <a:blip r:embed="rId4">
            <a:alphaModFix/>
          </a:blip>
          <a:stretch>
            <a:fillRect/>
          </a:stretch>
        </p:blipFill>
        <p:spPr>
          <a:xfrm>
            <a:off x="1338825" y="398126"/>
            <a:ext cx="2875345" cy="994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14e8208d6a_0_1327"/>
          <p:cNvSpPr txBox="1">
            <a:spLocks noGrp="1"/>
          </p:cNvSpPr>
          <p:nvPr>
            <p:ph type="body" idx="1"/>
          </p:nvPr>
        </p:nvSpPr>
        <p:spPr>
          <a:xfrm>
            <a:off x="645750" y="975750"/>
            <a:ext cx="8272500" cy="1095300"/>
          </a:xfrm>
          <a:prstGeom prst="rect">
            <a:avLst/>
          </a:prstGeom>
        </p:spPr>
        <p:txBody>
          <a:bodyPr spcFirstLastPara="1" wrap="square" lIns="68575" tIns="34275" rIns="68575" bIns="34275" anchor="t" anchorCtr="0">
            <a:normAutofit fontScale="92500" lnSpcReduction="20000"/>
          </a:bodyPr>
          <a:lstStyle/>
          <a:p>
            <a:pPr marL="0" lvl="0" indent="0">
              <a:buNone/>
            </a:pPr>
            <a:r>
              <a:rPr lang="en-US" sz="1800" b="0" dirty="0" err="1">
                <a:solidFill>
                  <a:srgbClr val="000000"/>
                </a:solidFill>
                <a:latin typeface="Arial"/>
                <a:ea typeface="Arial"/>
                <a:cs typeface="Arial"/>
                <a:sym typeface="Arial"/>
              </a:rPr>
              <a:t>Decidim</a:t>
            </a:r>
            <a:r>
              <a:rPr lang="en-US" sz="1800" b="0" dirty="0">
                <a:solidFill>
                  <a:srgbClr val="000000"/>
                </a:solidFill>
                <a:latin typeface="Arial"/>
                <a:ea typeface="Arial"/>
                <a:cs typeface="Arial"/>
                <a:sym typeface="Arial"/>
              </a:rPr>
              <a:t>: </a:t>
            </a:r>
            <a:r>
              <a:rPr lang="ru-RU" sz="1800" b="0" dirty="0">
                <a:solidFill>
                  <a:srgbClr val="FF5900"/>
                </a:solidFill>
                <a:latin typeface="Arial"/>
                <a:ea typeface="Arial"/>
                <a:cs typeface="Arial"/>
                <a:sym typeface="Arial"/>
              </a:rPr>
              <a:t>создание, активация/деактивация и управление различными процессами с участием общественности </a:t>
            </a:r>
            <a:r>
              <a:rPr lang="ru-RU" sz="1800" b="0" dirty="0">
                <a:solidFill>
                  <a:schemeClr val="tx1"/>
                </a:solidFill>
                <a:latin typeface="Arial"/>
                <a:ea typeface="Arial"/>
                <a:cs typeface="Arial"/>
                <a:sym typeface="Arial"/>
              </a:rPr>
              <a:t>(например, избирательный процесс, инициативное бюджетирование, процесс стратегического планирования, совместное написание регламента или нормы, разработка проекта или плана государственной политики</a:t>
            </a:r>
            <a:r>
              <a:rPr lang="en-US" sz="1800" b="0" dirty="0">
                <a:solidFill>
                  <a:schemeClr val="tx1"/>
                </a:solidFill>
                <a:latin typeface="Arial"/>
                <a:ea typeface="Arial"/>
                <a:cs typeface="Arial"/>
                <a:sym typeface="Arial"/>
              </a:rPr>
              <a:t>)</a:t>
            </a:r>
            <a:r>
              <a:rPr lang="en-US" sz="1800" b="0" dirty="0">
                <a:solidFill>
                  <a:srgbClr val="000000"/>
                </a:solidFill>
                <a:latin typeface="Arial"/>
                <a:ea typeface="Arial"/>
                <a:cs typeface="Arial"/>
                <a:sym typeface="Arial"/>
              </a:rPr>
              <a:t>.</a:t>
            </a:r>
            <a:endParaRPr sz="2400" dirty="0"/>
          </a:p>
        </p:txBody>
      </p:sp>
      <p:pic>
        <p:nvPicPr>
          <p:cNvPr id="440" name="Google Shape;440;g214e8208d6a_0_1327"/>
          <p:cNvPicPr preferRelativeResize="0"/>
          <p:nvPr/>
        </p:nvPicPr>
        <p:blipFill>
          <a:blip r:embed="rId3">
            <a:alphaModFix/>
          </a:blip>
          <a:stretch>
            <a:fillRect/>
          </a:stretch>
        </p:blipFill>
        <p:spPr>
          <a:xfrm>
            <a:off x="645751" y="2670472"/>
            <a:ext cx="2740850" cy="822253"/>
          </a:xfrm>
          <a:prstGeom prst="rect">
            <a:avLst/>
          </a:prstGeom>
          <a:noFill/>
          <a:ln>
            <a:noFill/>
          </a:ln>
        </p:spPr>
      </p:pic>
      <p:pic>
        <p:nvPicPr>
          <p:cNvPr id="441" name="Google Shape;441;g214e8208d6a_0_1327"/>
          <p:cNvPicPr preferRelativeResize="0"/>
          <p:nvPr/>
        </p:nvPicPr>
        <p:blipFill rotWithShape="1">
          <a:blip r:embed="rId4">
            <a:alphaModFix/>
          </a:blip>
          <a:srcRect t="22708"/>
          <a:stretch/>
        </p:blipFill>
        <p:spPr>
          <a:xfrm>
            <a:off x="3746025" y="2467302"/>
            <a:ext cx="4386601" cy="1652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14e8208d6a_0_1311"/>
          <p:cNvSpPr txBox="1"/>
          <p:nvPr/>
        </p:nvSpPr>
        <p:spPr>
          <a:xfrm>
            <a:off x="2668800" y="4505550"/>
            <a:ext cx="3283200" cy="4926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US" sz="2300" b="1">
                <a:solidFill>
                  <a:srgbClr val="FF5100"/>
                </a:solidFill>
                <a:latin typeface="Roboto"/>
                <a:ea typeface="Roboto"/>
                <a:cs typeface="Roboto"/>
                <a:sym typeface="Roboto"/>
              </a:rPr>
              <a:t>Decidim.Barcelona</a:t>
            </a:r>
            <a:endParaRPr sz="2300" b="1">
              <a:solidFill>
                <a:srgbClr val="FF5100"/>
              </a:solidFill>
              <a:latin typeface="Roboto"/>
              <a:ea typeface="Roboto"/>
              <a:cs typeface="Roboto"/>
              <a:sym typeface="Roboto"/>
            </a:endParaRPr>
          </a:p>
        </p:txBody>
      </p:sp>
      <p:pic>
        <p:nvPicPr>
          <p:cNvPr id="448" name="Google Shape;448;g214e8208d6a_0_1311"/>
          <p:cNvPicPr preferRelativeResize="0"/>
          <p:nvPr/>
        </p:nvPicPr>
        <p:blipFill>
          <a:blip r:embed="rId3">
            <a:alphaModFix/>
          </a:blip>
          <a:stretch>
            <a:fillRect/>
          </a:stretch>
        </p:blipFill>
        <p:spPr>
          <a:xfrm>
            <a:off x="1253428" y="250050"/>
            <a:ext cx="6760670" cy="4331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214e8208d6a_0_1344"/>
          <p:cNvPicPr preferRelativeResize="0"/>
          <p:nvPr/>
        </p:nvPicPr>
        <p:blipFill rotWithShape="1">
          <a:blip r:embed="rId3">
            <a:alphaModFix/>
          </a:blip>
          <a:srcRect l="15813" r="15254"/>
          <a:stretch/>
        </p:blipFill>
        <p:spPr>
          <a:xfrm>
            <a:off x="269700" y="872629"/>
            <a:ext cx="3741675" cy="3015525"/>
          </a:xfrm>
          <a:prstGeom prst="rect">
            <a:avLst/>
          </a:prstGeom>
          <a:noFill/>
          <a:ln>
            <a:noFill/>
          </a:ln>
        </p:spPr>
      </p:pic>
      <p:sp>
        <p:nvSpPr>
          <p:cNvPr id="454" name="Google Shape;454;g214e8208d6a_0_1344"/>
          <p:cNvSpPr txBox="1">
            <a:spLocks noGrp="1"/>
          </p:cNvSpPr>
          <p:nvPr>
            <p:ph type="body" idx="1"/>
          </p:nvPr>
        </p:nvSpPr>
        <p:spPr>
          <a:xfrm>
            <a:off x="4163650" y="1643400"/>
            <a:ext cx="4618800" cy="1276200"/>
          </a:xfrm>
          <a:prstGeom prst="rect">
            <a:avLst/>
          </a:prstGeom>
        </p:spPr>
        <p:txBody>
          <a:bodyPr spcFirstLastPara="1" wrap="square" lIns="68575" tIns="34275" rIns="68575" bIns="34275" anchor="t" anchorCtr="0">
            <a:normAutofit lnSpcReduction="10000"/>
          </a:bodyPr>
          <a:lstStyle/>
          <a:p>
            <a:pPr marL="0" lvl="0" indent="0">
              <a:buNone/>
            </a:pPr>
            <a:r>
              <a:rPr lang="en-US" sz="1800" b="0" dirty="0">
                <a:solidFill>
                  <a:srgbClr val="000000"/>
                </a:solidFill>
                <a:latin typeface="Arial"/>
                <a:ea typeface="Arial"/>
                <a:cs typeface="Arial"/>
                <a:sym typeface="Arial"/>
              </a:rPr>
              <a:t>Your Priorities: </a:t>
            </a:r>
            <a:r>
              <a:rPr lang="ru-RU" sz="1800" b="0" dirty="0">
                <a:solidFill>
                  <a:srgbClr val="000000"/>
                </a:solidFill>
                <a:latin typeface="Arial"/>
                <a:ea typeface="Arial"/>
                <a:cs typeface="Arial"/>
                <a:sym typeface="Arial"/>
              </a:rPr>
              <a:t>социальная сетевая платформа для выработки идей, открытого обсуждения и принятия решений, которая работает с 2008 года в тысячах проектов</a:t>
            </a:r>
            <a:endParaRPr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214e8208d6a_0_1352"/>
          <p:cNvPicPr preferRelativeResize="0"/>
          <p:nvPr/>
        </p:nvPicPr>
        <p:blipFill>
          <a:blip r:embed="rId3">
            <a:alphaModFix/>
          </a:blip>
          <a:stretch>
            <a:fillRect/>
          </a:stretch>
        </p:blipFill>
        <p:spPr>
          <a:xfrm>
            <a:off x="152400" y="722025"/>
            <a:ext cx="8839196" cy="38392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14e8208d6a_0_136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dirty="0"/>
          </a:p>
        </p:txBody>
      </p:sp>
      <p:pic>
        <p:nvPicPr>
          <p:cNvPr id="465" name="Google Shape;465;g214e8208d6a_0_1361"/>
          <p:cNvPicPr preferRelativeResize="0"/>
          <p:nvPr/>
        </p:nvPicPr>
        <p:blipFill>
          <a:blip r:embed="rId3">
            <a:alphaModFix/>
          </a:blip>
          <a:stretch>
            <a:fillRect/>
          </a:stretch>
        </p:blipFill>
        <p:spPr>
          <a:xfrm>
            <a:off x="628650" y="326900"/>
            <a:ext cx="8097012" cy="2052924"/>
          </a:xfrm>
          <a:prstGeom prst="rect">
            <a:avLst/>
          </a:prstGeom>
          <a:noFill/>
          <a:ln>
            <a:noFill/>
          </a:ln>
        </p:spPr>
      </p:pic>
      <p:pic>
        <p:nvPicPr>
          <p:cNvPr id="466" name="Google Shape;466;g214e8208d6a_0_1361"/>
          <p:cNvPicPr preferRelativeResize="0"/>
          <p:nvPr/>
        </p:nvPicPr>
        <p:blipFill>
          <a:blip r:embed="rId4">
            <a:alphaModFix/>
          </a:blip>
          <a:stretch>
            <a:fillRect/>
          </a:stretch>
        </p:blipFill>
        <p:spPr>
          <a:xfrm>
            <a:off x="0" y="2379823"/>
            <a:ext cx="9143998" cy="2639502"/>
          </a:xfrm>
          <a:prstGeom prst="rect">
            <a:avLst/>
          </a:prstGeom>
          <a:noFill/>
          <a:ln>
            <a:noFill/>
          </a:ln>
        </p:spPr>
      </p:pic>
      <p:sp>
        <p:nvSpPr>
          <p:cNvPr id="5" name="Прямоугольник 4"/>
          <p:cNvSpPr/>
          <p:nvPr/>
        </p:nvSpPr>
        <p:spPr>
          <a:xfrm>
            <a:off x="628650" y="2655733"/>
            <a:ext cx="8097012" cy="345186"/>
          </a:xfrm>
          <a:prstGeom prst="rect">
            <a:avLst/>
          </a:prstGeom>
          <a:solidFill>
            <a:srgbClr val="F5F7FC"/>
          </a:solidFill>
        </p:spPr>
        <p:txBody>
          <a:bodyPr wrap="none" lIns="0" tIns="0" rIns="0" bIns="0">
            <a:noAutofit/>
          </a:bodyPr>
          <a:lstStyle/>
          <a:p>
            <a:pPr indent="0" algn="ctr"/>
            <a:r>
              <a:rPr lang="ru-RU" sz="2000" b="1" dirty="0">
                <a:solidFill>
                  <a:srgbClr val="333447"/>
                </a:solidFill>
                <a:latin typeface="Corbel"/>
              </a:rPr>
              <a:t>Примеры организаций, которые используют</a:t>
            </a:r>
            <a:r>
              <a:rPr lang="en-US" sz="2000" b="1" dirty="0">
                <a:solidFill>
                  <a:srgbClr val="333447"/>
                </a:solidFill>
                <a:latin typeface="Corbel"/>
              </a:rPr>
              <a:t> CONSUL DEMOCRACY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163863c484_2_12"/>
          <p:cNvSpPr txBox="1">
            <a:spLocks noGrp="1"/>
          </p:cNvSpPr>
          <p:nvPr>
            <p:ph type="title"/>
          </p:nvPr>
        </p:nvSpPr>
        <p:spPr>
          <a:xfrm>
            <a:off x="628650" y="121448"/>
            <a:ext cx="7886700" cy="60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ru-RU" dirty="0"/>
              <a:t>Выводы</a:t>
            </a:r>
            <a:endParaRPr dirty="0"/>
          </a:p>
        </p:txBody>
      </p:sp>
      <p:sp>
        <p:nvSpPr>
          <p:cNvPr id="472" name="Google Shape;472;g2163863c484_2_12"/>
          <p:cNvSpPr txBox="1">
            <a:spLocks noGrp="1"/>
          </p:cNvSpPr>
          <p:nvPr>
            <p:ph type="body" idx="1"/>
          </p:nvPr>
        </p:nvSpPr>
        <p:spPr>
          <a:xfrm>
            <a:off x="628650" y="915301"/>
            <a:ext cx="7886700" cy="3945900"/>
          </a:xfrm>
          <a:prstGeom prst="rect">
            <a:avLst/>
          </a:prstGeom>
        </p:spPr>
        <p:txBody>
          <a:bodyPr spcFirstLastPara="1" wrap="square" lIns="68575" tIns="34275" rIns="68575" bIns="34275" anchor="t" anchorCtr="0">
            <a:normAutofit fontScale="92500" lnSpcReduction="10000"/>
          </a:bodyPr>
          <a:lstStyle/>
          <a:p>
            <a:pPr marL="457200" lvl="0" indent="-361950" algn="l" rtl="0">
              <a:lnSpc>
                <a:spcPct val="115000"/>
              </a:lnSpc>
              <a:spcBef>
                <a:spcPts val="800"/>
              </a:spcBef>
              <a:spcAft>
                <a:spcPts val="0"/>
              </a:spcAft>
              <a:buSzPts val="2100"/>
              <a:buChar char="•"/>
            </a:pPr>
            <a:r>
              <a:rPr lang="ru-RU" b="0" dirty="0"/>
              <a:t>Исследование по открытости бюджета</a:t>
            </a:r>
            <a:r>
              <a:rPr lang="en-US" b="0" dirty="0"/>
              <a:t>: </a:t>
            </a:r>
            <a:r>
              <a:rPr lang="ru-RU" b="0" dirty="0"/>
              <a:t>требуется </a:t>
            </a:r>
            <a:r>
              <a:rPr lang="ru-RU" b="0" dirty="0">
                <a:solidFill>
                  <a:srgbClr val="FB5100"/>
                </a:solidFill>
              </a:rPr>
              <a:t>больше открытых площадок для значимого диалога и участия в бюджетном</a:t>
            </a:r>
            <a:r>
              <a:rPr lang="en-US" b="0" dirty="0"/>
              <a:t> </a:t>
            </a:r>
            <a:r>
              <a:rPr lang="ru-RU" b="0" dirty="0"/>
              <a:t>процессе</a:t>
            </a:r>
            <a:r>
              <a:rPr lang="en-US" b="0" dirty="0"/>
              <a:t> </a:t>
            </a:r>
            <a:endParaRPr b="0" dirty="0"/>
          </a:p>
          <a:p>
            <a:pPr marL="457200" lvl="0" indent="-361950" algn="l" rtl="0">
              <a:lnSpc>
                <a:spcPct val="115000"/>
              </a:lnSpc>
              <a:spcBef>
                <a:spcPts val="0"/>
              </a:spcBef>
              <a:spcAft>
                <a:spcPts val="0"/>
              </a:spcAft>
              <a:buSzPts val="2100"/>
              <a:buChar char="•"/>
            </a:pPr>
            <a:r>
              <a:rPr lang="ru-RU" b="0" dirty="0"/>
              <a:t>Участие общественности обеспечивает существенные выгоды</a:t>
            </a:r>
            <a:endParaRPr b="0" dirty="0"/>
          </a:p>
          <a:p>
            <a:pPr marL="457200" lvl="0" indent="-361950" algn="l" rtl="0">
              <a:lnSpc>
                <a:spcPct val="115000"/>
              </a:lnSpc>
              <a:spcBef>
                <a:spcPts val="0"/>
              </a:spcBef>
              <a:spcAft>
                <a:spcPts val="0"/>
              </a:spcAft>
              <a:buSzPts val="2100"/>
              <a:buChar char="•"/>
            </a:pPr>
            <a:r>
              <a:rPr lang="ru-RU" b="0" dirty="0"/>
              <a:t>Опыт </a:t>
            </a:r>
            <a:r>
              <a:rPr lang="en-US" b="0" dirty="0"/>
              <a:t>GIFT</a:t>
            </a:r>
            <a:r>
              <a:rPr lang="ru-RU" b="0" dirty="0"/>
              <a:t> показывает, что полезными оказываются следующие факторы</a:t>
            </a:r>
            <a:r>
              <a:rPr lang="en-US" b="0" dirty="0"/>
              <a:t>: </a:t>
            </a:r>
            <a:endParaRPr b="0" dirty="0"/>
          </a:p>
          <a:p>
            <a:pPr marL="914400" lvl="1" indent="-361950" algn="l" rtl="0">
              <a:lnSpc>
                <a:spcPct val="115000"/>
              </a:lnSpc>
              <a:spcBef>
                <a:spcPts val="0"/>
              </a:spcBef>
              <a:spcAft>
                <a:spcPts val="0"/>
              </a:spcAft>
              <a:buSzPts val="2100"/>
              <a:buChar char="•"/>
            </a:pPr>
            <a:r>
              <a:rPr lang="ru-RU" sz="2100" dirty="0">
                <a:solidFill>
                  <a:srgbClr val="FB5100"/>
                </a:solidFill>
              </a:rPr>
              <a:t>Руководящая роль </a:t>
            </a:r>
            <a:r>
              <a:rPr lang="ru-RU" sz="2100" b="0" dirty="0"/>
              <a:t>и институциональная</a:t>
            </a:r>
            <a:r>
              <a:rPr lang="en-US" sz="2100" b="0" dirty="0"/>
              <a:t> </a:t>
            </a:r>
            <a:r>
              <a:rPr lang="ru-RU" sz="2100" b="0" dirty="0">
                <a:solidFill>
                  <a:srgbClr val="FB5100"/>
                </a:solidFill>
              </a:rPr>
              <a:t>поддержка </a:t>
            </a:r>
            <a:r>
              <a:rPr lang="ru-RU" sz="2100" b="0" dirty="0">
                <a:solidFill>
                  <a:schemeClr val="tx1"/>
                </a:solidFill>
              </a:rPr>
              <a:t>со стороны МФ</a:t>
            </a:r>
            <a:endParaRPr sz="2100" b="0" dirty="0">
              <a:solidFill>
                <a:schemeClr val="tx1"/>
              </a:solidFill>
            </a:endParaRPr>
          </a:p>
          <a:p>
            <a:pPr marL="914400" lvl="1" indent="-361950" algn="l" rtl="0">
              <a:lnSpc>
                <a:spcPct val="115000"/>
              </a:lnSpc>
              <a:spcBef>
                <a:spcPts val="0"/>
              </a:spcBef>
              <a:spcAft>
                <a:spcPts val="0"/>
              </a:spcAft>
              <a:buSzPts val="2100"/>
              <a:buChar char="•"/>
            </a:pPr>
            <a:r>
              <a:rPr lang="ru-RU" sz="2100" dirty="0">
                <a:solidFill>
                  <a:srgbClr val="FB5100"/>
                </a:solidFill>
              </a:rPr>
              <a:t>Четко сформулированные правила взаимодействия</a:t>
            </a:r>
            <a:endParaRPr sz="2100" b="0" dirty="0"/>
          </a:p>
          <a:p>
            <a:pPr marL="914400" lvl="1" indent="-361950" algn="l" rtl="0">
              <a:lnSpc>
                <a:spcPct val="115000"/>
              </a:lnSpc>
              <a:spcBef>
                <a:spcPts val="0"/>
              </a:spcBef>
              <a:spcAft>
                <a:spcPts val="0"/>
              </a:spcAft>
              <a:buSzPts val="2100"/>
              <a:buChar char="•"/>
            </a:pPr>
            <a:r>
              <a:rPr lang="ru-RU" sz="2100" dirty="0"/>
              <a:t>Формирование атмосферы</a:t>
            </a:r>
            <a:r>
              <a:rPr lang="en-US" sz="2100" b="0" dirty="0"/>
              <a:t> </a:t>
            </a:r>
            <a:r>
              <a:rPr lang="ru-RU" sz="2100" b="0" dirty="0">
                <a:solidFill>
                  <a:srgbClr val="FB5100"/>
                </a:solidFill>
              </a:rPr>
              <a:t>доверия и сотрудничества</a:t>
            </a:r>
            <a:endParaRPr sz="2100" b="0" dirty="0">
              <a:solidFill>
                <a:srgbClr val="FB5100"/>
              </a:solidFill>
            </a:endParaRPr>
          </a:p>
          <a:p>
            <a:pPr lvl="1" indent="-361950">
              <a:lnSpc>
                <a:spcPct val="115000"/>
              </a:lnSpc>
              <a:spcBef>
                <a:spcPts val="0"/>
              </a:spcBef>
              <a:buClr>
                <a:srgbClr val="FB5100"/>
              </a:buClr>
              <a:buSzPts val="2100"/>
            </a:pPr>
            <a:r>
              <a:rPr lang="ru-RU" sz="2100" dirty="0">
                <a:solidFill>
                  <a:srgbClr val="FB5100"/>
                </a:solidFill>
              </a:rPr>
              <a:t>Выделение ресурсов / ресурсная поддержка</a:t>
            </a:r>
            <a:endParaRPr sz="2100" dirty="0">
              <a:solidFill>
                <a:srgbClr val="FB5100"/>
              </a:solidFill>
            </a:endParaRPr>
          </a:p>
          <a:p>
            <a:pPr marL="914400" lvl="1" indent="-361950" algn="l" rtl="0">
              <a:lnSpc>
                <a:spcPct val="115000"/>
              </a:lnSpc>
              <a:spcBef>
                <a:spcPts val="0"/>
              </a:spcBef>
              <a:spcAft>
                <a:spcPts val="0"/>
              </a:spcAft>
              <a:buClr>
                <a:srgbClr val="FB5100"/>
              </a:buClr>
              <a:buSzPts val="2100"/>
              <a:buChar char="•"/>
            </a:pPr>
            <a:r>
              <a:rPr lang="ru-RU" sz="2100" dirty="0"/>
              <a:t>Совместное и взаимное</a:t>
            </a:r>
            <a:r>
              <a:rPr lang="en-US" sz="2100" dirty="0"/>
              <a:t> </a:t>
            </a:r>
            <a:r>
              <a:rPr lang="ru-RU" sz="2100" dirty="0">
                <a:solidFill>
                  <a:srgbClr val="FB5100"/>
                </a:solidFill>
              </a:rPr>
              <a:t>обучение</a:t>
            </a:r>
            <a:r>
              <a:rPr lang="en-US" sz="2100" dirty="0">
                <a:solidFill>
                  <a:srgbClr val="FB5100"/>
                </a:solidFill>
              </a:rPr>
              <a:t> / </a:t>
            </a:r>
            <a:r>
              <a:rPr lang="ru-RU" sz="2100" dirty="0"/>
              <a:t>давление</a:t>
            </a:r>
            <a:r>
              <a:rPr lang="en-US" sz="2100" dirty="0"/>
              <a:t> </a:t>
            </a:r>
            <a:r>
              <a:rPr lang="ru-RU" sz="2100" dirty="0">
                <a:solidFill>
                  <a:srgbClr val="FB5100"/>
                </a:solidFill>
              </a:rPr>
              <a:t>среды</a:t>
            </a:r>
            <a:r>
              <a:rPr lang="en-US" sz="2100" dirty="0">
                <a:solidFill>
                  <a:srgbClr val="FB5100"/>
                </a:solidFill>
              </a:rPr>
              <a:t> </a:t>
            </a:r>
            <a:endParaRPr sz="21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215dadd697c_0_7"/>
          <p:cNvSpPr txBox="1">
            <a:spLocks noGrp="1"/>
          </p:cNvSpPr>
          <p:nvPr>
            <p:ph type="title"/>
          </p:nvPr>
        </p:nvSpPr>
        <p:spPr>
          <a:xfrm>
            <a:off x="628650" y="121448"/>
            <a:ext cx="7886700" cy="60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ru-RU" dirty="0"/>
              <a:t>Выводы</a:t>
            </a:r>
            <a:endParaRPr dirty="0"/>
          </a:p>
        </p:txBody>
      </p:sp>
      <p:sp>
        <p:nvSpPr>
          <p:cNvPr id="478" name="Google Shape;478;g215dadd697c_0_7"/>
          <p:cNvSpPr txBox="1">
            <a:spLocks noGrp="1"/>
          </p:cNvSpPr>
          <p:nvPr>
            <p:ph type="body" idx="1"/>
          </p:nvPr>
        </p:nvSpPr>
        <p:spPr>
          <a:xfrm>
            <a:off x="628650" y="915301"/>
            <a:ext cx="7886700" cy="3945900"/>
          </a:xfrm>
          <a:prstGeom prst="rect">
            <a:avLst/>
          </a:prstGeom>
        </p:spPr>
        <p:txBody>
          <a:bodyPr spcFirstLastPara="1" wrap="square" lIns="68575" tIns="34275" rIns="68575" bIns="34275" anchor="t" anchorCtr="0">
            <a:normAutofit fontScale="85000" lnSpcReduction="20000"/>
          </a:bodyPr>
          <a:lstStyle/>
          <a:p>
            <a:pPr marL="457200" lvl="0" indent="-374650" algn="l" rtl="0">
              <a:lnSpc>
                <a:spcPct val="115000"/>
              </a:lnSpc>
              <a:spcBef>
                <a:spcPts val="800"/>
              </a:spcBef>
              <a:spcAft>
                <a:spcPts val="0"/>
              </a:spcAft>
              <a:buSzPts val="2300"/>
              <a:buChar char="•"/>
            </a:pPr>
            <a:r>
              <a:rPr lang="ru-RU" sz="2300" b="0" dirty="0">
                <a:solidFill>
                  <a:srgbClr val="FB5100"/>
                </a:solidFill>
              </a:rPr>
              <a:t>Цифровизация</a:t>
            </a:r>
            <a:r>
              <a:rPr lang="en-US" sz="2300" b="0" dirty="0">
                <a:solidFill>
                  <a:srgbClr val="FB5100"/>
                </a:solidFill>
              </a:rPr>
              <a:t> </a:t>
            </a:r>
            <a:r>
              <a:rPr lang="ru-RU" sz="2300" b="0" dirty="0"/>
              <a:t>может еще больше облегчить участие общественности</a:t>
            </a:r>
            <a:endParaRPr sz="2300" b="0" dirty="0"/>
          </a:p>
          <a:p>
            <a:pPr lvl="0" indent="-374650">
              <a:lnSpc>
                <a:spcPct val="115000"/>
              </a:lnSpc>
              <a:spcBef>
                <a:spcPts val="0"/>
              </a:spcBef>
              <a:buSzPts val="2300"/>
            </a:pPr>
            <a:r>
              <a:rPr lang="ru-RU" sz="2300" b="0" dirty="0"/>
              <a:t>Существуют готовые бесплатные настраиваемые решения с открытым исходным кодом</a:t>
            </a:r>
          </a:p>
          <a:p>
            <a:pPr marL="457200" lvl="0" indent="-374650" algn="l" rtl="0">
              <a:lnSpc>
                <a:spcPct val="115000"/>
              </a:lnSpc>
              <a:spcBef>
                <a:spcPts val="0"/>
              </a:spcBef>
              <a:spcAft>
                <a:spcPts val="0"/>
              </a:spcAft>
              <a:buSzPts val="2300"/>
              <a:buChar char="•"/>
            </a:pPr>
            <a:r>
              <a:rPr lang="ru-RU" sz="2300" b="0" dirty="0"/>
              <a:t>Цифровые инструменты могут способствовать как</a:t>
            </a:r>
            <a:r>
              <a:rPr lang="en-US" sz="2300" b="0" dirty="0"/>
              <a:t> </a:t>
            </a:r>
            <a:r>
              <a:rPr lang="ru-RU" sz="2300" b="0" dirty="0">
                <a:solidFill>
                  <a:srgbClr val="FB5100"/>
                </a:solidFill>
              </a:rPr>
              <a:t>интеграции, так и исключению </a:t>
            </a:r>
            <a:r>
              <a:rPr lang="ru-RU" sz="2300" b="0" dirty="0"/>
              <a:t>представителей общественности</a:t>
            </a:r>
            <a:r>
              <a:rPr lang="en-US" sz="2300" b="0" dirty="0"/>
              <a:t>: </a:t>
            </a:r>
            <a:r>
              <a:rPr lang="ru-RU" sz="2300" b="0" dirty="0"/>
              <a:t>для того, чтобы учитывать более широкий спектр мнений, в инициативах по участию общественности следует задействовать сочетание онлайновых и традиционных подходов</a:t>
            </a:r>
            <a:endParaRPr sz="2300" b="0" dirty="0"/>
          </a:p>
          <a:p>
            <a:pPr indent="-374650">
              <a:lnSpc>
                <a:spcPct val="115000"/>
              </a:lnSpc>
              <a:spcBef>
                <a:spcPts val="0"/>
              </a:spcBef>
              <a:buSzPts val="2300"/>
            </a:pPr>
            <a:r>
              <a:rPr lang="ru-RU" sz="2300" b="0" dirty="0">
                <a:solidFill>
                  <a:srgbClr val="FB5100"/>
                </a:solidFill>
              </a:rPr>
              <a:t>Устойчивость, инклюзивность и институционализация</a:t>
            </a:r>
            <a:r>
              <a:rPr lang="ru-RU" sz="2300" b="0" dirty="0"/>
              <a:t> — ключевые вопросы</a:t>
            </a:r>
            <a:r>
              <a:rPr lang="en-US" sz="2300" b="0" dirty="0"/>
              <a:t> </a:t>
            </a:r>
            <a:endParaRPr sz="2300" b="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21"/>
          <p:cNvPicPr preferRelativeResize="0"/>
          <p:nvPr/>
        </p:nvPicPr>
        <p:blipFill rotWithShape="1">
          <a:blip r:embed="rId3">
            <a:alphaModFix/>
          </a:blip>
          <a:srcRect/>
          <a:stretch/>
        </p:blipFill>
        <p:spPr>
          <a:xfrm>
            <a:off x="194773" y="4628644"/>
            <a:ext cx="544483" cy="359359"/>
          </a:xfrm>
          <a:prstGeom prst="rect">
            <a:avLst/>
          </a:prstGeom>
          <a:noFill/>
          <a:ln>
            <a:noFill/>
          </a:ln>
        </p:spPr>
      </p:pic>
      <p:grpSp>
        <p:nvGrpSpPr>
          <p:cNvPr id="484" name="Google Shape;484;p21"/>
          <p:cNvGrpSpPr/>
          <p:nvPr/>
        </p:nvGrpSpPr>
        <p:grpSpPr>
          <a:xfrm>
            <a:off x="2621638" y="2476066"/>
            <a:ext cx="4359000" cy="1939500"/>
            <a:chOff x="1216632" y="925866"/>
            <a:chExt cx="4359000" cy="1939500"/>
          </a:xfrm>
        </p:grpSpPr>
        <p:sp>
          <p:nvSpPr>
            <p:cNvPr id="485" name="Google Shape;485;p21"/>
            <p:cNvSpPr txBox="1"/>
            <p:nvPr/>
          </p:nvSpPr>
          <p:spPr>
            <a:xfrm>
              <a:off x="1216632" y="925866"/>
              <a:ext cx="43590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FF5100"/>
                  </a:solidFill>
                  <a:latin typeface="Roboto"/>
                  <a:ea typeface="Roboto"/>
                  <a:cs typeface="Roboto"/>
                  <a:sym typeface="Roboto"/>
                </a:rPr>
                <a:t>      @fiscaltrans</a:t>
              </a:r>
              <a:endParaRPr sz="1400" b="0" i="0" u="none" strike="noStrike" cap="none" dirty="0">
                <a:solidFill>
                  <a:srgbClr val="FF51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5100"/>
                  </a:solidFill>
                  <a:latin typeface="Roboto"/>
                  <a:ea typeface="Roboto"/>
                  <a:cs typeface="Roboto"/>
                  <a:sym typeface="Roboto"/>
                </a:rPr>
                <a:t>      @fiscaltransparency</a:t>
              </a:r>
              <a:endParaRPr sz="1400" b="0" i="0" u="none" strike="noStrike" cap="none">
                <a:solidFill>
                  <a:srgbClr val="FF51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FF5100"/>
                  </a:solidFill>
                  <a:latin typeface="Roboto"/>
                  <a:ea typeface="Roboto"/>
                  <a:cs typeface="Roboto"/>
                  <a:sym typeface="Roboto"/>
                </a:rPr>
                <a:t>      @fiscaltransparency</a:t>
              </a:r>
              <a:endParaRPr sz="1400" b="0" i="0" u="none" strike="noStrike" cap="none" dirty="0">
                <a:solidFill>
                  <a:srgbClr val="FF51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FF51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FF5100"/>
                  </a:solidFill>
                  <a:latin typeface="Roboto"/>
                  <a:ea typeface="Roboto"/>
                  <a:cs typeface="Roboto"/>
                  <a:sym typeface="Roboto"/>
                </a:rPr>
                <a:t> www.fiscaltransparency.net</a:t>
              </a:r>
              <a:endParaRPr sz="2400" b="0" i="0" u="none" strike="noStrike" cap="none" dirty="0">
                <a:solidFill>
                  <a:srgbClr val="FF5100"/>
                </a:solidFill>
                <a:latin typeface="Roboto"/>
                <a:ea typeface="Roboto"/>
                <a:cs typeface="Roboto"/>
                <a:sym typeface="Roboto"/>
              </a:endParaRPr>
            </a:p>
          </p:txBody>
        </p:sp>
        <p:pic>
          <p:nvPicPr>
            <p:cNvPr id="486" name="Google Shape;486;p21"/>
            <p:cNvPicPr preferRelativeResize="0"/>
            <p:nvPr/>
          </p:nvPicPr>
          <p:blipFill rotWithShape="1">
            <a:blip r:embed="rId4">
              <a:alphaModFix/>
            </a:blip>
            <a:srcRect/>
            <a:stretch/>
          </p:blipFill>
          <p:spPr>
            <a:xfrm>
              <a:off x="1368370" y="983806"/>
              <a:ext cx="331794" cy="326949"/>
            </a:xfrm>
            <a:prstGeom prst="rect">
              <a:avLst/>
            </a:prstGeom>
            <a:noFill/>
            <a:ln>
              <a:noFill/>
            </a:ln>
          </p:spPr>
        </p:pic>
        <p:pic>
          <p:nvPicPr>
            <p:cNvPr id="487" name="Google Shape;487;p21"/>
            <p:cNvPicPr preferRelativeResize="0"/>
            <p:nvPr/>
          </p:nvPicPr>
          <p:blipFill rotWithShape="1">
            <a:blip r:embed="rId5">
              <a:alphaModFix/>
            </a:blip>
            <a:srcRect/>
            <a:stretch/>
          </p:blipFill>
          <p:spPr>
            <a:xfrm>
              <a:off x="1349741" y="1310754"/>
              <a:ext cx="393216" cy="387474"/>
            </a:xfrm>
            <a:prstGeom prst="rect">
              <a:avLst/>
            </a:prstGeom>
            <a:noFill/>
            <a:ln>
              <a:noFill/>
            </a:ln>
          </p:spPr>
        </p:pic>
        <p:pic>
          <p:nvPicPr>
            <p:cNvPr id="488" name="Google Shape;488;p21"/>
            <p:cNvPicPr preferRelativeResize="0"/>
            <p:nvPr/>
          </p:nvPicPr>
          <p:blipFill rotWithShape="1">
            <a:blip r:embed="rId6">
              <a:alphaModFix/>
            </a:blip>
            <a:srcRect/>
            <a:stretch/>
          </p:blipFill>
          <p:spPr>
            <a:xfrm>
              <a:off x="1375143" y="1673956"/>
              <a:ext cx="302240" cy="427526"/>
            </a:xfrm>
            <a:prstGeom prst="rect">
              <a:avLst/>
            </a:prstGeom>
            <a:noFill/>
            <a:ln>
              <a:noFill/>
            </a:ln>
          </p:spPr>
        </p:pic>
      </p:grpSp>
      <p:sp>
        <p:nvSpPr>
          <p:cNvPr id="489" name="Google Shape;489;p21"/>
          <p:cNvSpPr txBox="1"/>
          <p:nvPr/>
        </p:nvSpPr>
        <p:spPr>
          <a:xfrm>
            <a:off x="3156254" y="1775570"/>
            <a:ext cx="397612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ru-RU" sz="2800" b="1" i="0" u="none" strike="noStrike" cap="none" dirty="0">
                <a:solidFill>
                  <a:srgbClr val="FF5100"/>
                </a:solidFill>
                <a:latin typeface="Roboto"/>
                <a:ea typeface="Roboto"/>
                <a:cs typeface="Roboto"/>
                <a:sym typeface="Roboto"/>
              </a:rPr>
              <a:t>Свяжитесь с нами</a:t>
            </a:r>
            <a:r>
              <a:rPr lang="en-US" sz="2800" b="1" i="0" u="none" strike="noStrike" cap="none" dirty="0">
                <a:solidFill>
                  <a:srgbClr val="FF5100"/>
                </a:solidFill>
                <a:latin typeface="Roboto"/>
                <a:ea typeface="Roboto"/>
                <a:cs typeface="Roboto"/>
                <a:sym typeface="Roboto"/>
              </a:rPr>
              <a:t>!</a:t>
            </a:r>
            <a:endParaRPr sz="1200" b="1" i="0" u="none" strike="noStrike" cap="none" dirty="0">
              <a:solidFill>
                <a:srgbClr val="FF5100"/>
              </a:solidFill>
              <a:latin typeface="Arial"/>
              <a:ea typeface="Arial"/>
              <a:cs typeface="Arial"/>
              <a:sym typeface="Arial"/>
            </a:endParaRPr>
          </a:p>
        </p:txBody>
      </p:sp>
      <p:sp>
        <p:nvSpPr>
          <p:cNvPr id="490" name="Google Shape;490;p21"/>
          <p:cNvSpPr txBox="1"/>
          <p:nvPr/>
        </p:nvSpPr>
        <p:spPr>
          <a:xfrm>
            <a:off x="1213164" y="340222"/>
            <a:ext cx="8066638" cy="10310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100"/>
              <a:buFont typeface="Arial"/>
              <a:buNone/>
            </a:pPr>
            <a:r>
              <a:rPr lang="ru-RU" sz="5400" b="1" i="0" u="none" strike="noStrike" cap="none" dirty="0">
                <a:solidFill>
                  <a:srgbClr val="18988B"/>
                </a:solidFill>
                <a:latin typeface="Roboto"/>
                <a:ea typeface="Roboto"/>
                <a:cs typeface="Roboto"/>
                <a:sym typeface="Roboto"/>
              </a:rPr>
              <a:t>Спасибо за внимание</a:t>
            </a:r>
            <a:r>
              <a:rPr lang="ru-RU" sz="6100" b="1" dirty="0">
                <a:solidFill>
                  <a:srgbClr val="18988B"/>
                </a:solidFill>
                <a:latin typeface="Roboto"/>
                <a:ea typeface="Roboto"/>
                <a:cs typeface="Roboto"/>
                <a:sym typeface="Roboto"/>
              </a:rPr>
              <a:t>!</a:t>
            </a:r>
            <a:endParaRPr sz="3500" b="1" i="0" u="none" strike="noStrike" cap="none" dirty="0">
              <a:solidFill>
                <a:srgbClr val="18988B"/>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17cb864104_0_112"/>
          <p:cNvSpPr txBox="1">
            <a:spLocks noGrp="1"/>
          </p:cNvSpPr>
          <p:nvPr>
            <p:ph type="title"/>
          </p:nvPr>
        </p:nvSpPr>
        <p:spPr>
          <a:xfrm>
            <a:off x="1378423" y="197650"/>
            <a:ext cx="7138327"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ru-RU" sz="2800" b="1" dirty="0">
                <a:solidFill>
                  <a:srgbClr val="FF5100"/>
                </a:solidFill>
              </a:rPr>
              <a:t>Руководство по продвижению прозрачности в налогово-бюджетной сфере в интересах развития</a:t>
            </a:r>
            <a:endParaRPr sz="1300" dirty="0">
              <a:solidFill>
                <a:srgbClr val="18988B"/>
              </a:solidFill>
            </a:endParaRPr>
          </a:p>
        </p:txBody>
      </p:sp>
      <p:sp>
        <p:nvSpPr>
          <p:cNvPr id="229" name="Google Shape;229;g217cb864104_0_112"/>
          <p:cNvSpPr txBox="1">
            <a:spLocks noGrp="1"/>
          </p:cNvSpPr>
          <p:nvPr>
            <p:ph type="body" idx="1"/>
          </p:nvPr>
        </p:nvSpPr>
        <p:spPr>
          <a:xfrm>
            <a:off x="573825" y="1569492"/>
            <a:ext cx="5002874" cy="1980857"/>
          </a:xfrm>
          <a:prstGeom prst="rect">
            <a:avLst/>
          </a:prstGeom>
          <a:noFill/>
          <a:ln>
            <a:noFill/>
          </a:ln>
        </p:spPr>
        <p:txBody>
          <a:bodyPr spcFirstLastPara="1" wrap="square" lIns="68575" tIns="34275" rIns="68575" bIns="34275" anchor="t" anchorCtr="0">
            <a:noAutofit/>
          </a:bodyPr>
          <a:lstStyle/>
          <a:p>
            <a:pPr marL="457200" lvl="0" indent="-334962" algn="l" rtl="0">
              <a:lnSpc>
                <a:spcPct val="115000"/>
              </a:lnSpc>
              <a:spcBef>
                <a:spcPts val="0"/>
              </a:spcBef>
              <a:spcAft>
                <a:spcPts val="0"/>
              </a:spcAft>
              <a:buClr>
                <a:schemeClr val="dk1"/>
              </a:buClr>
              <a:buSzPts val="1675"/>
              <a:buChar char="●"/>
            </a:pPr>
            <a:r>
              <a:rPr lang="ru-RU" sz="1675" dirty="0">
                <a:solidFill>
                  <a:schemeClr val="dk1"/>
                </a:solidFill>
              </a:rPr>
              <a:t>Удобное для изучения</a:t>
            </a:r>
            <a:r>
              <a:rPr lang="en-US" sz="1675" dirty="0">
                <a:solidFill>
                  <a:schemeClr val="dk1"/>
                </a:solidFill>
              </a:rPr>
              <a:t> </a:t>
            </a:r>
            <a:endParaRPr sz="1675" dirty="0">
              <a:solidFill>
                <a:schemeClr val="dk1"/>
              </a:solidFill>
            </a:endParaRPr>
          </a:p>
          <a:p>
            <a:pPr marL="457200" lvl="0" indent="-334962" algn="l" rtl="0">
              <a:lnSpc>
                <a:spcPct val="115000"/>
              </a:lnSpc>
              <a:spcBef>
                <a:spcPts val="0"/>
              </a:spcBef>
              <a:spcAft>
                <a:spcPts val="0"/>
              </a:spcAft>
              <a:buClr>
                <a:schemeClr val="dk1"/>
              </a:buClr>
              <a:buSzPts val="1675"/>
              <a:buChar char="●"/>
            </a:pPr>
            <a:r>
              <a:rPr lang="ru-RU" sz="1675" dirty="0">
                <a:solidFill>
                  <a:schemeClr val="dk1"/>
                </a:solidFill>
              </a:rPr>
              <a:t>Основано на материалах интернет-курса</a:t>
            </a:r>
            <a:endParaRPr sz="1675" dirty="0">
              <a:solidFill>
                <a:schemeClr val="dk1"/>
              </a:solidFill>
            </a:endParaRPr>
          </a:p>
          <a:p>
            <a:pPr marL="457200" lvl="0" indent="-334962" algn="l" rtl="0">
              <a:lnSpc>
                <a:spcPct val="115000"/>
              </a:lnSpc>
              <a:spcBef>
                <a:spcPts val="0"/>
              </a:spcBef>
              <a:spcAft>
                <a:spcPts val="0"/>
              </a:spcAft>
              <a:buClr>
                <a:schemeClr val="dk1"/>
              </a:buClr>
              <a:buSzPts val="1675"/>
              <a:buChar char="●"/>
            </a:pPr>
            <a:r>
              <a:rPr lang="ru-RU" sz="1675" dirty="0">
                <a:solidFill>
                  <a:schemeClr val="dk1"/>
                </a:solidFill>
              </a:rPr>
              <a:t>Все</a:t>
            </a:r>
            <a:r>
              <a:rPr lang="en-US" sz="1675" dirty="0">
                <a:solidFill>
                  <a:schemeClr val="dk1"/>
                </a:solidFill>
              </a:rPr>
              <a:t> </a:t>
            </a:r>
            <a:r>
              <a:rPr lang="ru-RU" sz="1675" dirty="0">
                <a:solidFill>
                  <a:srgbClr val="FB5100"/>
                </a:solidFill>
              </a:rPr>
              <a:t>ключевые элементы прозрачности в налогово-бюджетной сфере объединены в одном материале,</a:t>
            </a:r>
            <a:r>
              <a:rPr lang="en-US" sz="1675" dirty="0">
                <a:solidFill>
                  <a:srgbClr val="FB5100"/>
                </a:solidFill>
              </a:rPr>
              <a:t> </a:t>
            </a:r>
            <a:r>
              <a:rPr lang="ru-RU" sz="1675" dirty="0">
                <a:solidFill>
                  <a:schemeClr val="dk1"/>
                </a:solidFill>
              </a:rPr>
              <a:t>в том числе – дополнительность разных международных норм и стандартов</a:t>
            </a:r>
            <a:endParaRPr sz="1675" dirty="0">
              <a:solidFill>
                <a:schemeClr val="dk1"/>
              </a:solidFill>
            </a:endParaRPr>
          </a:p>
        </p:txBody>
      </p:sp>
      <p:grpSp>
        <p:nvGrpSpPr>
          <p:cNvPr id="231" name="Google Shape;231;g217cb864104_0_112"/>
          <p:cNvGrpSpPr/>
          <p:nvPr/>
        </p:nvGrpSpPr>
        <p:grpSpPr>
          <a:xfrm>
            <a:off x="573825" y="3830075"/>
            <a:ext cx="4779600" cy="494100"/>
            <a:chOff x="2523700" y="4350450"/>
            <a:chExt cx="4779600" cy="494100"/>
          </a:xfrm>
        </p:grpSpPr>
        <p:sp>
          <p:nvSpPr>
            <p:cNvPr id="232" name="Google Shape;232;g217cb864104_0_112"/>
            <p:cNvSpPr/>
            <p:nvPr/>
          </p:nvSpPr>
          <p:spPr>
            <a:xfrm>
              <a:off x="2523700" y="4350450"/>
              <a:ext cx="4703400" cy="494100"/>
            </a:xfrm>
            <a:prstGeom prst="roundRect">
              <a:avLst>
                <a:gd name="adj" fmla="val 16667"/>
              </a:avLst>
            </a:prstGeom>
            <a:solidFill>
              <a:srgbClr val="18988B"/>
            </a:solidFill>
            <a:ln w="9525" cap="flat" cmpd="sng">
              <a:solidFill>
                <a:srgbClr val="18988B"/>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g217cb864104_0_112"/>
            <p:cNvSpPr txBox="1"/>
            <p:nvPr/>
          </p:nvSpPr>
          <p:spPr>
            <a:xfrm>
              <a:off x="2599900" y="4405050"/>
              <a:ext cx="4703400" cy="38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00" b="1" i="0" u="sng" strike="noStrike" kern="0" cap="none" spc="0" normalizeH="0" baseline="0" noProof="0">
                  <a:ln>
                    <a:noFill/>
                  </a:ln>
                  <a:solidFill>
                    <a:srgbClr val="FFFFFF"/>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https://fiscaltransparency.net/fiscal-transparency-guide/</a:t>
              </a:r>
              <a:r>
                <a:rPr kumimoji="0" lang="en-US" sz="1300" b="1" i="0" u="sng" strike="noStrike" kern="0" cap="none" spc="0" normalizeH="0" baseline="0" noProof="0">
                  <a:ln>
                    <a:noFill/>
                  </a:ln>
                  <a:solidFill>
                    <a:srgbClr val="FFFFFF"/>
                  </a:solidFill>
                  <a:effectLst/>
                  <a:uLnTx/>
                  <a:uFillTx/>
                  <a:latin typeface="Arial"/>
                  <a:cs typeface="Arial"/>
                  <a:sym typeface="Arial"/>
                </a:rPr>
                <a:t> </a:t>
              </a:r>
              <a:endParaRPr kumimoji="0" sz="300" b="1" i="0" u="sng" strike="noStrike" kern="0" cap="none" spc="0" normalizeH="0" baseline="0" noProof="0">
                <a:ln>
                  <a:noFill/>
                </a:ln>
                <a:solidFill>
                  <a:srgbClr val="FFFFFF"/>
                </a:solidFill>
                <a:effectLst/>
                <a:uLnTx/>
                <a:uFillTx/>
                <a:latin typeface="Arial"/>
                <a:cs typeface="Arial"/>
                <a:sym typeface="Arial"/>
              </a:endParaRPr>
            </a:p>
          </p:txBody>
        </p:sp>
      </p:grpSp>
      <p:pic>
        <p:nvPicPr>
          <p:cNvPr id="234" name="Google Shape;234;g217cb864104_0_112"/>
          <p:cNvPicPr preferRelativeResize="0"/>
          <p:nvPr/>
        </p:nvPicPr>
        <p:blipFill rotWithShape="1">
          <a:blip r:embed="rId4">
            <a:alphaModFix/>
          </a:blip>
          <a:srcRect b="3512"/>
          <a:stretch/>
        </p:blipFill>
        <p:spPr>
          <a:xfrm>
            <a:off x="5576700" y="1288250"/>
            <a:ext cx="2509725" cy="3339376"/>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371408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14e8208d6a_0_2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2700"/>
              <a:buFont typeface="Roboto"/>
              <a:buNone/>
            </a:pPr>
            <a:r>
              <a:rPr lang="ru-RU" sz="2700" dirty="0"/>
              <a:t>Определение участия общественности в налогово-бюджетной политике</a:t>
            </a:r>
            <a:endParaRPr sz="2700" b="0" u="sng" dirty="0"/>
          </a:p>
        </p:txBody>
      </p:sp>
      <p:sp>
        <p:nvSpPr>
          <p:cNvPr id="220" name="Google Shape;220;g214e8208d6a_0_264"/>
          <p:cNvSpPr txBox="1">
            <a:spLocks noGrp="1"/>
          </p:cNvSpPr>
          <p:nvPr>
            <p:ph type="body" idx="1"/>
          </p:nvPr>
        </p:nvSpPr>
        <p:spPr>
          <a:xfrm>
            <a:off x="628650" y="1604869"/>
            <a:ext cx="5670300" cy="2577900"/>
          </a:xfrm>
          <a:prstGeom prst="rect">
            <a:avLst/>
          </a:prstGeom>
          <a:noFill/>
          <a:ln>
            <a:noFill/>
          </a:ln>
        </p:spPr>
        <p:txBody>
          <a:bodyPr spcFirstLastPara="1" wrap="square" lIns="68575" tIns="34275" rIns="68575" bIns="34275" anchor="t" anchorCtr="0">
            <a:normAutofit fontScale="92500" lnSpcReduction="20000"/>
          </a:bodyPr>
          <a:lstStyle/>
          <a:p>
            <a:pPr marL="0" lvl="0" indent="0">
              <a:spcBef>
                <a:spcPts val="0"/>
              </a:spcBef>
              <a:buNone/>
            </a:pPr>
            <a:r>
              <a:rPr lang="ru-RU" dirty="0"/>
              <a:t>В бюджетном процессе под участием общественности понимаются </a:t>
            </a:r>
            <a:r>
              <a:rPr lang="ru-RU" dirty="0">
                <a:solidFill>
                  <a:srgbClr val="F84124"/>
                </a:solidFill>
              </a:rPr>
              <a:t>различные способы, с помощью которых гражданское общество, бизнес и другие негосударственные субъекты </a:t>
            </a:r>
            <a:r>
              <a:rPr lang="ru-RU" dirty="0"/>
              <a:t>напрямую и публично </a:t>
            </a:r>
            <a:r>
              <a:rPr lang="ru-RU" dirty="0">
                <a:solidFill>
                  <a:srgbClr val="F84124"/>
                </a:solidFill>
              </a:rPr>
              <a:t>взаимодействуют</a:t>
            </a:r>
            <a:r>
              <a:rPr lang="ru-RU" dirty="0"/>
              <a:t> </a:t>
            </a:r>
            <a:r>
              <a:rPr lang="ru-RU" dirty="0">
                <a:solidFill>
                  <a:srgbClr val="F84124"/>
                </a:solidFill>
              </a:rPr>
              <a:t>с государством по фискальным вопросам</a:t>
            </a:r>
            <a:r>
              <a:rPr lang="ru-RU" dirty="0"/>
              <a:t>, включая налогообложение и сбор доходов, распределение ресурсов, фактические расходы и результаты деятельности, аудит и управление государственными активами и обязательствами.</a:t>
            </a:r>
            <a:endParaRPr b="0" dirty="0"/>
          </a:p>
        </p:txBody>
      </p:sp>
      <p:pic>
        <p:nvPicPr>
          <p:cNvPr id="221" name="Google Shape;221;g214e8208d6a_0_264"/>
          <p:cNvPicPr preferRelativeResize="0"/>
          <p:nvPr/>
        </p:nvPicPr>
        <p:blipFill rotWithShape="1">
          <a:blip r:embed="rId3">
            <a:alphaModFix/>
          </a:blip>
          <a:srcRect/>
          <a:stretch/>
        </p:blipFill>
        <p:spPr>
          <a:xfrm>
            <a:off x="6471126" y="2213899"/>
            <a:ext cx="2166201" cy="2120950"/>
          </a:xfrm>
          <a:prstGeom prst="rect">
            <a:avLst/>
          </a:prstGeom>
          <a:noFill/>
          <a:ln>
            <a:noFill/>
          </a:ln>
        </p:spPr>
      </p:pic>
      <p:pic>
        <p:nvPicPr>
          <p:cNvPr id="222" name="Google Shape;222;g214e8208d6a_0_264"/>
          <p:cNvPicPr preferRelativeResize="0"/>
          <p:nvPr/>
        </p:nvPicPr>
        <p:blipFill>
          <a:blip r:embed="rId4">
            <a:alphaModFix/>
          </a:blip>
          <a:stretch>
            <a:fillRect/>
          </a:stretch>
        </p:blipFill>
        <p:spPr>
          <a:xfrm>
            <a:off x="6701988" y="1084150"/>
            <a:ext cx="1762125" cy="1295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15dadd697c_0_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SzPct val="33673"/>
              <a:buNone/>
            </a:pPr>
            <a:r>
              <a:rPr lang="ru-RU" sz="2940" dirty="0"/>
              <a:t>Наша теория изменений</a:t>
            </a:r>
            <a:r>
              <a:rPr lang="en-US" sz="2940" dirty="0"/>
              <a:t>: </a:t>
            </a:r>
            <a:endParaRPr sz="2940" dirty="0"/>
          </a:p>
          <a:p>
            <a:pPr marL="0" lvl="0" indent="0" algn="ctr" rtl="0">
              <a:spcBef>
                <a:spcPts val="0"/>
              </a:spcBef>
              <a:spcAft>
                <a:spcPts val="0"/>
              </a:spcAft>
              <a:buSzPct val="33673"/>
              <a:buNone/>
            </a:pPr>
            <a:r>
              <a:rPr lang="ru-RU" sz="2940" dirty="0"/>
              <a:t>ч</a:t>
            </a:r>
            <a:r>
              <a:rPr lang="ru-RU" sz="2940" dirty="0">
                <a:solidFill>
                  <a:srgbClr val="FF5100"/>
                </a:solidFill>
              </a:rPr>
              <a:t>то стоит за концепцией участия общественности?</a:t>
            </a:r>
            <a:endParaRPr sz="2670" dirty="0"/>
          </a:p>
        </p:txBody>
      </p:sp>
      <p:sp>
        <p:nvSpPr>
          <p:cNvPr id="228" name="Google Shape;228;g215dadd697c_0_0"/>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dirty="0"/>
          </a:p>
        </p:txBody>
      </p:sp>
      <p:pic>
        <p:nvPicPr>
          <p:cNvPr id="229" name="Google Shape;229;g215dadd697c_0_0"/>
          <p:cNvPicPr preferRelativeResize="0"/>
          <p:nvPr/>
        </p:nvPicPr>
        <p:blipFill>
          <a:blip r:embed="rId3">
            <a:alphaModFix/>
          </a:blip>
          <a:stretch>
            <a:fillRect/>
          </a:stretch>
        </p:blipFill>
        <p:spPr>
          <a:xfrm>
            <a:off x="628650" y="1353100"/>
            <a:ext cx="7219950" cy="3295650"/>
          </a:xfrm>
          <a:prstGeom prst="rect">
            <a:avLst/>
          </a:prstGeom>
          <a:noFill/>
          <a:ln>
            <a:noFill/>
          </a:ln>
        </p:spPr>
      </p:pic>
      <p:sp>
        <p:nvSpPr>
          <p:cNvPr id="5" name="Прямоугольник 4"/>
          <p:cNvSpPr/>
          <p:nvPr/>
        </p:nvSpPr>
        <p:spPr>
          <a:xfrm>
            <a:off x="3681984" y="1615440"/>
            <a:ext cx="2889504" cy="222504"/>
          </a:xfrm>
          <a:prstGeom prst="rect">
            <a:avLst/>
          </a:prstGeom>
          <a:solidFill>
            <a:srgbClr val="FFFFFF"/>
          </a:solidFill>
        </p:spPr>
        <p:txBody>
          <a:bodyPr wrap="none" lIns="0" tIns="0" rIns="0" bIns="0">
            <a:noAutofit/>
          </a:bodyPr>
          <a:lstStyle/>
          <a:p>
            <a:pPr indent="0"/>
            <a:r>
              <a:rPr lang="ru-RU" sz="900" b="1" dirty="0">
                <a:solidFill>
                  <a:srgbClr val="4D9A8E"/>
                </a:solidFill>
                <a:latin typeface="Arial"/>
              </a:rPr>
              <a:t>Напр., улучшение показателей ЦУР</a:t>
            </a:r>
            <a:endParaRPr lang="en-US" sz="900" b="1" dirty="0">
              <a:solidFill>
                <a:srgbClr val="4D9A8E"/>
              </a:solidFill>
              <a:latin typeface="Arial"/>
            </a:endParaRPr>
          </a:p>
        </p:txBody>
      </p:sp>
      <p:sp>
        <p:nvSpPr>
          <p:cNvPr id="6" name="Прямоугольник 5"/>
          <p:cNvSpPr/>
          <p:nvPr/>
        </p:nvSpPr>
        <p:spPr>
          <a:xfrm>
            <a:off x="6667837" y="1487424"/>
            <a:ext cx="1367554" cy="475488"/>
          </a:xfrm>
          <a:prstGeom prst="rect">
            <a:avLst/>
          </a:prstGeom>
          <a:solidFill>
            <a:srgbClr val="F36C25"/>
          </a:solidFill>
        </p:spPr>
        <p:txBody>
          <a:bodyPr lIns="0" tIns="0" rIns="0" bIns="0">
            <a:noAutofit/>
          </a:bodyPr>
          <a:lstStyle/>
          <a:p>
            <a:pPr indent="0" algn="ctr">
              <a:lnSpc>
                <a:spcPct val="97000"/>
              </a:lnSpc>
            </a:pPr>
            <a:r>
              <a:rPr lang="ru-RU" sz="800" b="1" dirty="0">
                <a:solidFill>
                  <a:srgbClr val="FCDCB4"/>
                </a:solidFill>
              </a:rPr>
              <a:t>У</a:t>
            </a:r>
            <a:r>
              <a:rPr lang="ru-RU" sz="800" b="1" dirty="0">
                <a:solidFill>
                  <a:srgbClr val="FCDCB4"/>
                </a:solidFill>
                <a:latin typeface="Arial"/>
              </a:rPr>
              <a:t>лучшение социальных, экономических, экологических </a:t>
            </a:r>
          </a:p>
          <a:p>
            <a:pPr indent="0" algn="ctr">
              <a:lnSpc>
                <a:spcPct val="97000"/>
              </a:lnSpc>
            </a:pPr>
            <a:r>
              <a:rPr lang="ru-RU" sz="800" b="1" dirty="0">
                <a:solidFill>
                  <a:srgbClr val="FCDCB4"/>
                </a:solidFill>
                <a:latin typeface="Arial"/>
              </a:rPr>
              <a:t>показателей</a:t>
            </a:r>
            <a:endParaRPr lang="en-US" sz="800" b="1" dirty="0">
              <a:solidFill>
                <a:srgbClr val="FCDCB4"/>
              </a:solidFill>
              <a:latin typeface="Arial"/>
            </a:endParaRPr>
          </a:p>
        </p:txBody>
      </p:sp>
      <p:sp>
        <p:nvSpPr>
          <p:cNvPr id="7" name="Прямоугольник 6"/>
          <p:cNvSpPr/>
          <p:nvPr/>
        </p:nvSpPr>
        <p:spPr>
          <a:xfrm>
            <a:off x="6068568" y="2161032"/>
            <a:ext cx="829056" cy="298704"/>
          </a:xfrm>
          <a:prstGeom prst="rect">
            <a:avLst/>
          </a:prstGeom>
          <a:solidFill>
            <a:srgbClr val="F7A236"/>
          </a:solidFill>
        </p:spPr>
        <p:txBody>
          <a:bodyPr lIns="0" tIns="0" rIns="0" bIns="0">
            <a:noAutofit/>
          </a:bodyPr>
          <a:lstStyle/>
          <a:p>
            <a:pPr indent="0" algn="ctr"/>
            <a:r>
              <a:rPr lang="ru-RU" sz="800" b="1" dirty="0">
                <a:solidFill>
                  <a:srgbClr val="FCDCB4"/>
                </a:solidFill>
                <a:latin typeface="Arial"/>
              </a:rPr>
              <a:t>Улучшение результатов для бюджета</a:t>
            </a:r>
            <a:endParaRPr lang="en-US" sz="800" b="1" dirty="0">
              <a:solidFill>
                <a:srgbClr val="FCDCB4"/>
              </a:solidFill>
              <a:latin typeface="Arial"/>
            </a:endParaRPr>
          </a:p>
        </p:txBody>
      </p:sp>
      <p:sp>
        <p:nvSpPr>
          <p:cNvPr id="8" name="Прямоугольник 7"/>
          <p:cNvSpPr/>
          <p:nvPr/>
        </p:nvSpPr>
        <p:spPr>
          <a:xfrm>
            <a:off x="1788340" y="2057400"/>
            <a:ext cx="3990668" cy="481584"/>
          </a:xfrm>
          <a:prstGeom prst="rect">
            <a:avLst/>
          </a:prstGeom>
          <a:solidFill>
            <a:srgbClr val="FFFFFF"/>
          </a:solidFill>
        </p:spPr>
        <p:txBody>
          <a:bodyPr lIns="0" tIns="0" rIns="0" bIns="0">
            <a:noAutofit/>
          </a:bodyPr>
          <a:lstStyle/>
          <a:p>
            <a:pPr indent="0" algn="r">
              <a:lnSpc>
                <a:spcPct val="115000"/>
              </a:lnSpc>
            </a:pPr>
            <a:r>
              <a:rPr lang="ru-RU" sz="900" b="1" dirty="0">
                <a:solidFill>
                  <a:srgbClr val="4D9A8E"/>
                </a:solidFill>
                <a:latin typeface="Arial"/>
              </a:rPr>
              <a:t>Более справедливое, эффективное и результативное налогообложение и предоставление государственных услуг</a:t>
            </a:r>
            <a:r>
              <a:rPr lang="en-US" sz="900" b="1" dirty="0">
                <a:solidFill>
                  <a:srgbClr val="4D9A8E"/>
                </a:solidFill>
                <a:latin typeface="Arial"/>
              </a:rPr>
              <a:t>, </a:t>
            </a:r>
            <a:r>
              <a:rPr lang="ru-RU" sz="900" b="1" dirty="0">
                <a:solidFill>
                  <a:srgbClr val="4D9A8E"/>
                </a:solidFill>
                <a:latin typeface="Arial"/>
              </a:rPr>
              <a:t>более легитимные и устойчивые результаты в налогово-бюджетной сфере</a:t>
            </a:r>
            <a:endParaRPr lang="en-US" sz="900" b="1" dirty="0">
              <a:solidFill>
                <a:srgbClr val="4D9A8E"/>
              </a:solidFill>
              <a:latin typeface="Arial"/>
            </a:endParaRPr>
          </a:p>
        </p:txBody>
      </p:sp>
      <p:sp>
        <p:nvSpPr>
          <p:cNvPr id="9" name="Прямоугольник 8"/>
          <p:cNvSpPr/>
          <p:nvPr/>
        </p:nvSpPr>
        <p:spPr>
          <a:xfrm>
            <a:off x="1788341" y="2727960"/>
            <a:ext cx="3280484" cy="310896"/>
          </a:xfrm>
          <a:prstGeom prst="rect">
            <a:avLst/>
          </a:prstGeom>
          <a:solidFill>
            <a:srgbClr val="FFFFFF"/>
          </a:solidFill>
        </p:spPr>
        <p:txBody>
          <a:bodyPr lIns="0" tIns="0" rIns="0" bIns="0">
            <a:noAutofit/>
          </a:bodyPr>
          <a:lstStyle/>
          <a:p>
            <a:pPr indent="0" algn="r">
              <a:lnSpc>
                <a:spcPct val="111000"/>
              </a:lnSpc>
            </a:pPr>
            <a:r>
              <a:rPr lang="ru-RU" sz="900" b="1" dirty="0">
                <a:solidFill>
                  <a:srgbClr val="4D9A8E"/>
                </a:solidFill>
                <a:latin typeface="Arial"/>
              </a:rPr>
              <a:t>Эффективно обеспечивается подотчетность чиновников за управление государственными ресурсами</a:t>
            </a:r>
            <a:endParaRPr lang="en-US" sz="900" b="1" dirty="0">
              <a:solidFill>
                <a:srgbClr val="4D9A8E"/>
              </a:solidFill>
              <a:latin typeface="Arial"/>
            </a:endParaRPr>
          </a:p>
        </p:txBody>
      </p:sp>
      <p:sp>
        <p:nvSpPr>
          <p:cNvPr id="10" name="Прямоугольник 9"/>
          <p:cNvSpPr/>
          <p:nvPr/>
        </p:nvSpPr>
        <p:spPr>
          <a:xfrm>
            <a:off x="5327904" y="2798064"/>
            <a:ext cx="777240" cy="198120"/>
          </a:xfrm>
          <a:prstGeom prst="rect">
            <a:avLst/>
          </a:prstGeom>
          <a:solidFill>
            <a:srgbClr val="F46D25"/>
          </a:solidFill>
        </p:spPr>
        <p:txBody>
          <a:bodyPr wrap="none" lIns="0" tIns="0" rIns="0" bIns="0">
            <a:noAutofit/>
          </a:bodyPr>
          <a:lstStyle/>
          <a:p>
            <a:pPr indent="0"/>
            <a:r>
              <a:rPr lang="ru-RU" sz="800" b="1" dirty="0">
                <a:solidFill>
                  <a:srgbClr val="FCDCB4"/>
                </a:solidFill>
                <a:latin typeface="Arial"/>
              </a:rPr>
              <a:t>Подотчетность</a:t>
            </a:r>
            <a:endParaRPr lang="en-US" sz="800" b="1" dirty="0">
              <a:solidFill>
                <a:srgbClr val="FCDCB4"/>
              </a:solidFill>
              <a:latin typeface="Arial"/>
            </a:endParaRPr>
          </a:p>
        </p:txBody>
      </p:sp>
      <p:sp>
        <p:nvSpPr>
          <p:cNvPr id="11" name="Прямоугольник 10"/>
          <p:cNvSpPr/>
          <p:nvPr/>
        </p:nvSpPr>
        <p:spPr>
          <a:xfrm>
            <a:off x="4499172" y="3316224"/>
            <a:ext cx="971044" cy="283464"/>
          </a:xfrm>
          <a:prstGeom prst="rect">
            <a:avLst/>
          </a:prstGeom>
          <a:solidFill>
            <a:srgbClr val="F7A236"/>
          </a:solidFill>
        </p:spPr>
        <p:txBody>
          <a:bodyPr lIns="0" tIns="0" rIns="0" bIns="0">
            <a:noAutofit/>
          </a:bodyPr>
          <a:lstStyle/>
          <a:p>
            <a:pPr indent="0" algn="ctr">
              <a:lnSpc>
                <a:spcPct val="94000"/>
              </a:lnSpc>
            </a:pPr>
            <a:r>
              <a:rPr lang="ru-RU" sz="800" b="1" dirty="0">
                <a:solidFill>
                  <a:srgbClr val="FCDCB4"/>
                </a:solidFill>
                <a:latin typeface="Arial"/>
              </a:rPr>
              <a:t>Участие общественности</a:t>
            </a:r>
            <a:endParaRPr lang="en-US" sz="800" b="1" dirty="0">
              <a:solidFill>
                <a:srgbClr val="FCDCB4"/>
              </a:solidFill>
              <a:latin typeface="Arial"/>
            </a:endParaRPr>
          </a:p>
        </p:txBody>
      </p:sp>
      <p:sp>
        <p:nvSpPr>
          <p:cNvPr id="12" name="Прямоугольник 11"/>
          <p:cNvSpPr/>
          <p:nvPr/>
        </p:nvSpPr>
        <p:spPr>
          <a:xfrm>
            <a:off x="768743" y="3240024"/>
            <a:ext cx="3568561" cy="466344"/>
          </a:xfrm>
          <a:prstGeom prst="rect">
            <a:avLst/>
          </a:prstGeom>
          <a:solidFill>
            <a:srgbClr val="FFFFFF"/>
          </a:solidFill>
        </p:spPr>
        <p:txBody>
          <a:bodyPr lIns="0" tIns="0" rIns="0" bIns="0" anchor="t">
            <a:noAutofit/>
          </a:bodyPr>
          <a:lstStyle/>
          <a:p>
            <a:pPr algn="r">
              <a:lnSpc>
                <a:spcPct val="113000"/>
              </a:lnSpc>
            </a:pPr>
            <a:r>
              <a:rPr lang="ru-RU" sz="900" b="1" dirty="0">
                <a:solidFill>
                  <a:srgbClr val="4D9A8E"/>
                </a:solidFill>
                <a:latin typeface="Arial"/>
              </a:rPr>
              <a:t>Непосредственное вовлечение общественности в разработку и реализацию налогово-бюджетной политики</a:t>
            </a:r>
            <a:r>
              <a:rPr lang="ru-RU" sz="900" b="1" dirty="0">
                <a:solidFill>
                  <a:srgbClr val="4D9A8E"/>
                </a:solidFill>
              </a:rPr>
              <a:t> </a:t>
            </a:r>
            <a:r>
              <a:rPr lang="en-US" sz="900" b="1" dirty="0">
                <a:solidFill>
                  <a:srgbClr val="4D9A8E"/>
                </a:solidFill>
                <a:latin typeface="Arial"/>
              </a:rPr>
              <a:t>/ </a:t>
            </a:r>
            <a:r>
              <a:rPr lang="ru-RU" sz="900" b="1" dirty="0">
                <a:solidFill>
                  <a:srgbClr val="4D9A8E"/>
                </a:solidFill>
                <a:latin typeface="Arial"/>
              </a:rPr>
              <a:t>Дополняет</a:t>
            </a:r>
            <a:r>
              <a:rPr lang="en-US" sz="900" b="1" dirty="0">
                <a:solidFill>
                  <a:srgbClr val="4D9A8E"/>
                </a:solidFill>
                <a:latin typeface="Arial"/>
              </a:rPr>
              <a:t> </a:t>
            </a:r>
            <a:r>
              <a:rPr lang="ru" sz="900" b="1" dirty="0">
                <a:solidFill>
                  <a:srgbClr val="4D9A8E"/>
                </a:solidFill>
                <a:latin typeface="Arial"/>
              </a:rPr>
              <a:t>♦ поддерживает существующие системы</a:t>
            </a:r>
            <a:endParaRPr lang="en-US" sz="900" b="1" dirty="0">
              <a:solidFill>
                <a:srgbClr val="4D9A8E"/>
              </a:solidFill>
              <a:latin typeface="Arial"/>
            </a:endParaRPr>
          </a:p>
        </p:txBody>
      </p:sp>
      <p:sp>
        <p:nvSpPr>
          <p:cNvPr id="13" name="Прямоугольник 12"/>
          <p:cNvSpPr/>
          <p:nvPr/>
        </p:nvSpPr>
        <p:spPr>
          <a:xfrm>
            <a:off x="3778981" y="3895344"/>
            <a:ext cx="1003412" cy="295656"/>
          </a:xfrm>
          <a:prstGeom prst="rect">
            <a:avLst/>
          </a:prstGeom>
          <a:solidFill>
            <a:srgbClr val="F36D24"/>
          </a:solidFill>
        </p:spPr>
        <p:txBody>
          <a:bodyPr lIns="0" tIns="0" rIns="0" bIns="0">
            <a:noAutofit/>
          </a:bodyPr>
          <a:lstStyle/>
          <a:p>
            <a:pPr indent="0" algn="ctr"/>
            <a:r>
              <a:rPr lang="ru-RU" sz="800" b="1" dirty="0">
                <a:solidFill>
                  <a:srgbClr val="FCDCB4"/>
                </a:solidFill>
                <a:latin typeface="Arial"/>
              </a:rPr>
              <a:t>Прозрачность в налогово-бюджетной сфере</a:t>
            </a:r>
            <a:endParaRPr lang="en-US" sz="800" b="1" dirty="0">
              <a:solidFill>
                <a:srgbClr val="FCDCB4"/>
              </a:solidFill>
              <a:latin typeface="Arial"/>
            </a:endParaRPr>
          </a:p>
        </p:txBody>
      </p:sp>
      <p:sp>
        <p:nvSpPr>
          <p:cNvPr id="14" name="Прямоугольник 13"/>
          <p:cNvSpPr/>
          <p:nvPr/>
        </p:nvSpPr>
        <p:spPr>
          <a:xfrm>
            <a:off x="299405" y="3791424"/>
            <a:ext cx="3382579" cy="427008"/>
          </a:xfrm>
          <a:prstGeom prst="rect">
            <a:avLst/>
          </a:prstGeom>
          <a:solidFill>
            <a:srgbClr val="FFFFFF"/>
          </a:solidFill>
        </p:spPr>
        <p:txBody>
          <a:bodyPr lIns="0" tIns="0" rIns="0" bIns="0">
            <a:noAutofit/>
          </a:bodyPr>
          <a:lstStyle/>
          <a:p>
            <a:pPr indent="520700">
              <a:lnSpc>
                <a:spcPct val="115000"/>
              </a:lnSpc>
            </a:pPr>
            <a:r>
              <a:rPr lang="ru-RU" sz="900" b="1" dirty="0">
                <a:solidFill>
                  <a:srgbClr val="4D9A8E"/>
                </a:solidFill>
                <a:latin typeface="Arial"/>
              </a:rPr>
              <a:t>Обнародование налогово-бюджетной информации высокого качества в бюджетных прогнозах, показателях исполнения бюджета и т.д.</a:t>
            </a:r>
            <a:endParaRPr lang="en-US" sz="900" b="1" dirty="0">
              <a:solidFill>
                <a:srgbClr val="4D9A8E"/>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14e8208d6a_0_4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ru-RU" dirty="0"/>
              <a:t>Принцип высокого уровня </a:t>
            </a:r>
            <a:r>
              <a:rPr lang="en-US" dirty="0"/>
              <a:t>GIFT </a:t>
            </a:r>
            <a:r>
              <a:rPr lang="ru-RU" dirty="0"/>
              <a:t>№</a:t>
            </a:r>
            <a:r>
              <a:rPr lang="en-US" dirty="0"/>
              <a:t>10</a:t>
            </a:r>
            <a:endParaRPr dirty="0"/>
          </a:p>
        </p:txBody>
      </p:sp>
      <p:sp>
        <p:nvSpPr>
          <p:cNvPr id="235" name="Google Shape;235;g214e8208d6a_0_432"/>
          <p:cNvSpPr txBox="1">
            <a:spLocks noGrp="1"/>
          </p:cNvSpPr>
          <p:nvPr>
            <p:ph type="body" idx="1"/>
          </p:nvPr>
        </p:nvSpPr>
        <p:spPr>
          <a:xfrm>
            <a:off x="4891088" y="1481282"/>
            <a:ext cx="3781500" cy="2481300"/>
          </a:xfrm>
          <a:prstGeom prst="rect">
            <a:avLst/>
          </a:prstGeom>
          <a:noFill/>
          <a:ln>
            <a:noFill/>
          </a:ln>
        </p:spPr>
        <p:txBody>
          <a:bodyPr spcFirstLastPara="1" wrap="square" lIns="68575" tIns="34275" rIns="68575" bIns="34275" anchor="t" anchorCtr="0">
            <a:normAutofit fontScale="92500" lnSpcReduction="20000"/>
          </a:bodyPr>
          <a:lstStyle/>
          <a:p>
            <a:pPr marL="0" indent="0">
              <a:spcBef>
                <a:spcPts val="0"/>
              </a:spcBef>
              <a:buNone/>
            </a:pPr>
            <a:r>
              <a:rPr lang="ru-RU" b="0" i="1" dirty="0"/>
              <a:t>«</a:t>
            </a:r>
            <a:r>
              <a:rPr lang="ru-RU" b="0" i="1" dirty="0">
                <a:solidFill>
                  <a:srgbClr val="F84124"/>
                </a:solidFill>
              </a:rPr>
              <a:t>Граждане</a:t>
            </a:r>
            <a:r>
              <a:rPr lang="ru-RU" b="0" i="1" dirty="0"/>
              <a:t> должны иметь право, и они, а также все негосударственные субъекты, должны иметь фактическую </a:t>
            </a:r>
            <a:r>
              <a:rPr lang="ru-RU" b="0" i="1" dirty="0">
                <a:solidFill>
                  <a:srgbClr val="F84124"/>
                </a:solidFill>
              </a:rPr>
              <a:t>возможность принимать</a:t>
            </a:r>
            <a:r>
              <a:rPr lang="ru-RU" b="0" i="1" dirty="0"/>
              <a:t> непосредственное </a:t>
            </a:r>
            <a:r>
              <a:rPr lang="ru-RU" b="0" i="1" dirty="0">
                <a:solidFill>
                  <a:srgbClr val="F84124"/>
                </a:solidFill>
              </a:rPr>
              <a:t>участие</a:t>
            </a:r>
            <a:r>
              <a:rPr lang="ru-RU" b="0" i="1" dirty="0"/>
              <a:t> в общественных дебатах и обсуждениях по вопросам </a:t>
            </a:r>
            <a:r>
              <a:rPr lang="ru-RU" b="0" i="1" dirty="0">
                <a:solidFill>
                  <a:srgbClr val="F84124"/>
                </a:solidFill>
              </a:rPr>
              <a:t>разработки и реализации налогово-бюджетной политики</a:t>
            </a:r>
            <a:r>
              <a:rPr lang="ru-RU" b="0" i="1" dirty="0"/>
              <a:t>».</a:t>
            </a:r>
            <a:endParaRPr dirty="0"/>
          </a:p>
        </p:txBody>
      </p:sp>
      <p:pic>
        <p:nvPicPr>
          <p:cNvPr id="236" name="Google Shape;236;g214e8208d6a_0_432"/>
          <p:cNvPicPr preferRelativeResize="0"/>
          <p:nvPr/>
        </p:nvPicPr>
        <p:blipFill rotWithShape="1">
          <a:blip r:embed="rId3">
            <a:alphaModFix/>
          </a:blip>
          <a:srcRect/>
          <a:stretch/>
        </p:blipFill>
        <p:spPr>
          <a:xfrm>
            <a:off x="395288" y="1476810"/>
            <a:ext cx="4176713" cy="24857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14e8208d6a_0_683"/>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endParaRPr/>
          </a:p>
        </p:txBody>
      </p:sp>
      <p:sp>
        <p:nvSpPr>
          <p:cNvPr id="243" name="Google Shape;243;g214e8208d6a_0_683"/>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rgbClr val="3F3F3F"/>
              </a:buClr>
              <a:buSzPts val="2100"/>
              <a:buNone/>
            </a:pPr>
            <a:endParaRPr/>
          </a:p>
        </p:txBody>
      </p:sp>
      <p:pic>
        <p:nvPicPr>
          <p:cNvPr id="244" name="Google Shape;244;g214e8208d6a_0_683"/>
          <p:cNvPicPr preferRelativeResize="0"/>
          <p:nvPr/>
        </p:nvPicPr>
        <p:blipFill rotWithShape="1">
          <a:blip r:embed="rId3">
            <a:alphaModFix/>
          </a:blip>
          <a:srcRect/>
          <a:stretch/>
        </p:blipFill>
        <p:spPr>
          <a:xfrm>
            <a:off x="-187718" y="-141085"/>
            <a:ext cx="9570939" cy="5284584"/>
          </a:xfrm>
          <a:prstGeom prst="rect">
            <a:avLst/>
          </a:prstGeom>
          <a:noFill/>
          <a:ln>
            <a:noFill/>
          </a:ln>
        </p:spPr>
      </p:pic>
      <p:sp>
        <p:nvSpPr>
          <p:cNvPr id="5" name="Прямоугольник 4"/>
          <p:cNvSpPr/>
          <p:nvPr/>
        </p:nvSpPr>
        <p:spPr>
          <a:xfrm>
            <a:off x="2827782" y="221742"/>
            <a:ext cx="6121908" cy="786384"/>
          </a:xfrm>
          <a:prstGeom prst="rect">
            <a:avLst/>
          </a:prstGeom>
          <a:solidFill>
            <a:srgbClr val="FF3300"/>
          </a:solidFill>
          <a:ln>
            <a:solidFill>
              <a:srgbClr val="F84124"/>
            </a:solidFill>
          </a:ln>
        </p:spPr>
        <p:txBody>
          <a:bodyPr lIns="0" tIns="0" rIns="0" bIns="0">
            <a:noAutofit/>
          </a:bodyPr>
          <a:lstStyle/>
          <a:p>
            <a:pPr indent="0">
              <a:lnSpc>
                <a:spcPct val="86000"/>
              </a:lnSpc>
            </a:pPr>
            <a:r>
              <a:rPr lang="ru-RU" sz="2800" dirty="0">
                <a:solidFill>
                  <a:srgbClr val="FFFFFF"/>
                </a:solidFill>
                <a:latin typeface="Arial"/>
              </a:rPr>
              <a:t>Принципы участия общественности в налогово-бюджетной политике</a:t>
            </a:r>
            <a:endParaRPr lang="en-US" sz="2800" dirty="0">
              <a:solidFill>
                <a:srgbClr val="FFFFFF"/>
              </a:solidFill>
              <a:latin typeface="Arial"/>
            </a:endParaRPr>
          </a:p>
        </p:txBody>
      </p:sp>
      <p:sp>
        <p:nvSpPr>
          <p:cNvPr id="6" name="Прямоугольник 5"/>
          <p:cNvSpPr/>
          <p:nvPr/>
        </p:nvSpPr>
        <p:spPr>
          <a:xfrm>
            <a:off x="1234440" y="1370953"/>
            <a:ext cx="3156966" cy="769410"/>
          </a:xfrm>
          <a:prstGeom prst="rect">
            <a:avLst/>
          </a:prstGeom>
          <a:solidFill>
            <a:srgbClr val="FFFFFF"/>
          </a:solidFill>
        </p:spPr>
        <p:txBody>
          <a:bodyPr lIns="0" tIns="0" rIns="0" bIns="0">
            <a:noAutofit/>
          </a:bodyPr>
          <a:lstStyle/>
          <a:p>
            <a:pPr indent="0" algn="just">
              <a:lnSpc>
                <a:spcPct val="112000"/>
              </a:lnSpc>
            </a:pPr>
            <a:r>
              <a:rPr lang="ru-RU" sz="750" dirty="0">
                <a:latin typeface="Arial"/>
              </a:rPr>
              <a:t>Облегчать участие общественности в целом путем распространения полной налогово-бюджетной информации и всех других актуальных данных в форматах и с использованием механизмов, которые легко доступны для всех, доступны для понимания и использования, повторного использования и преобразования, а именно – в формате открытых данных</a:t>
            </a:r>
            <a:r>
              <a:rPr lang="en-US" sz="750" dirty="0">
                <a:latin typeface="Arial"/>
              </a:rPr>
              <a:t>.</a:t>
            </a:r>
          </a:p>
        </p:txBody>
      </p:sp>
      <p:sp>
        <p:nvSpPr>
          <p:cNvPr id="7" name="Прямоугольник 6"/>
          <p:cNvSpPr/>
          <p:nvPr/>
        </p:nvSpPr>
        <p:spPr>
          <a:xfrm>
            <a:off x="320040" y="1883394"/>
            <a:ext cx="774000" cy="126000"/>
          </a:xfrm>
          <a:prstGeom prst="rect">
            <a:avLst/>
          </a:prstGeom>
          <a:solidFill>
            <a:srgbClr val="08C909"/>
          </a:solidFill>
        </p:spPr>
        <p:txBody>
          <a:bodyPr wrap="none" lIns="0" tIns="0" rIns="0" bIns="0" anchor="ctr">
            <a:noAutofit/>
          </a:bodyPr>
          <a:lstStyle/>
          <a:p>
            <a:pPr indent="0" algn="ctr"/>
            <a:r>
              <a:rPr lang="ru-RU" sz="700" b="1" dirty="0">
                <a:solidFill>
                  <a:srgbClr val="CCF9CA"/>
                </a:solidFill>
              </a:rPr>
              <a:t>ДОСТУПНОСТЬ</a:t>
            </a:r>
            <a:endParaRPr lang="en-US" sz="700" b="1" dirty="0">
              <a:solidFill>
                <a:srgbClr val="CCF9CA"/>
              </a:solidFill>
              <a:latin typeface="Arial"/>
            </a:endParaRPr>
          </a:p>
        </p:txBody>
      </p:sp>
      <p:sp>
        <p:nvSpPr>
          <p:cNvPr id="8" name="Прямоугольник 7"/>
          <p:cNvSpPr/>
          <p:nvPr/>
        </p:nvSpPr>
        <p:spPr>
          <a:xfrm>
            <a:off x="1252728" y="2219706"/>
            <a:ext cx="3161538" cy="642366"/>
          </a:xfrm>
          <a:prstGeom prst="rect">
            <a:avLst/>
          </a:prstGeom>
          <a:solidFill>
            <a:srgbClr val="FFFFFF"/>
          </a:solidFill>
        </p:spPr>
        <p:txBody>
          <a:bodyPr lIns="0" tIns="0" rIns="0" bIns="0">
            <a:noAutofit/>
          </a:bodyPr>
          <a:lstStyle/>
          <a:p>
            <a:pPr indent="0" algn="just">
              <a:lnSpc>
                <a:spcPct val="112000"/>
              </a:lnSpc>
            </a:pPr>
            <a:r>
              <a:rPr lang="ru-RU" sz="750" dirty="0">
                <a:latin typeface="Arial"/>
              </a:rPr>
              <a:t>Предоставлять полную информацию о целях, областях, ограничениях, процессах и сроках каждой встречи, а </a:t>
            </a:r>
            <a:r>
              <a:rPr lang="ru-RU" sz="750" dirty="0"/>
              <a:t>т</a:t>
            </a:r>
            <a:r>
              <a:rPr lang="ru-RU" sz="750" dirty="0">
                <a:latin typeface="Arial"/>
              </a:rPr>
              <a:t>акже ожидаемых и фактических результатах участия общественности, </a:t>
            </a:r>
            <a:r>
              <a:rPr lang="ru-RU" sz="750" dirty="0"/>
              <a:t>и учитывать их</a:t>
            </a:r>
            <a:r>
              <a:rPr lang="en-US" sz="750" dirty="0">
                <a:latin typeface="Arial"/>
              </a:rPr>
              <a:t>.</a:t>
            </a:r>
          </a:p>
        </p:txBody>
      </p:sp>
      <p:sp>
        <p:nvSpPr>
          <p:cNvPr id="9" name="Прямоугольник 8"/>
          <p:cNvSpPr/>
          <p:nvPr/>
        </p:nvSpPr>
        <p:spPr>
          <a:xfrm>
            <a:off x="320040" y="2633472"/>
            <a:ext cx="876870" cy="126000"/>
          </a:xfrm>
          <a:prstGeom prst="rect">
            <a:avLst/>
          </a:prstGeom>
          <a:solidFill>
            <a:srgbClr val="08C909"/>
          </a:solidFill>
        </p:spPr>
        <p:txBody>
          <a:bodyPr wrap="none" lIns="0" tIns="0" rIns="0" bIns="0" anchor="ctr">
            <a:noAutofit/>
          </a:bodyPr>
          <a:lstStyle/>
          <a:p>
            <a:pPr algn="ctr"/>
            <a:r>
              <a:rPr lang="ru-RU" sz="700" b="1" dirty="0">
                <a:solidFill>
                  <a:srgbClr val="CCF9CA"/>
                </a:solidFill>
                <a:latin typeface="Arial"/>
              </a:rPr>
              <a:t>ОТКРЫТОСТЬ</a:t>
            </a:r>
            <a:endParaRPr lang="en-US" sz="700" b="1" dirty="0">
              <a:solidFill>
                <a:srgbClr val="CCF9CA"/>
              </a:solidFill>
              <a:latin typeface="Arial"/>
            </a:endParaRPr>
          </a:p>
        </p:txBody>
      </p:sp>
      <p:sp>
        <p:nvSpPr>
          <p:cNvPr id="10" name="Прямоугольник 9"/>
          <p:cNvSpPr/>
          <p:nvPr/>
        </p:nvSpPr>
        <p:spPr>
          <a:xfrm>
            <a:off x="1252728" y="2672334"/>
            <a:ext cx="3312986" cy="957834"/>
          </a:xfrm>
          <a:prstGeom prst="rect">
            <a:avLst/>
          </a:prstGeom>
          <a:solidFill>
            <a:srgbClr val="FFFFFF"/>
          </a:solidFill>
        </p:spPr>
        <p:txBody>
          <a:bodyPr lIns="0" tIns="0" rIns="0" bIns="0">
            <a:noAutofit/>
          </a:bodyPr>
          <a:lstStyle/>
          <a:p>
            <a:pPr indent="0" algn="just">
              <a:lnSpc>
                <a:spcPct val="111000"/>
              </a:lnSpc>
            </a:pPr>
            <a:r>
              <a:rPr lang="ru-RU" sz="750" dirty="0">
                <a:latin typeface="Arial"/>
              </a:rPr>
              <a:t>Активно использовать разнообразные механизмы, чтобы охватывать граждан и негосударственные структуры, включая традиционно уязвимые и социально изолированные группы и отдельных лиц, а также голоса, к которым редко прислушиваются, исключая дискриминацию по признаку национальности, расы, этнического происхождения, религии, пола, сексуальной ориентации, инвалидности, возрасту или кастовой принадлежности</a:t>
            </a:r>
            <a:r>
              <a:rPr lang="en-US" sz="750" dirty="0">
                <a:latin typeface="Arial"/>
              </a:rPr>
              <a:t>;</a:t>
            </a:r>
            <a:r>
              <a:rPr lang="ru-RU" sz="750" dirty="0">
                <a:latin typeface="Arial"/>
              </a:rPr>
              <a:t> и рассматривать общественные вклады на объективной основе, независимо от их источника.</a:t>
            </a:r>
            <a:endParaRPr lang="en-US" sz="750" dirty="0">
              <a:latin typeface="Arial"/>
            </a:endParaRPr>
          </a:p>
        </p:txBody>
      </p:sp>
      <p:sp>
        <p:nvSpPr>
          <p:cNvPr id="11" name="Прямоугольник 10"/>
          <p:cNvSpPr/>
          <p:nvPr/>
        </p:nvSpPr>
        <p:spPr>
          <a:xfrm>
            <a:off x="195209" y="3362706"/>
            <a:ext cx="898831" cy="130696"/>
          </a:xfrm>
          <a:prstGeom prst="rect">
            <a:avLst/>
          </a:prstGeom>
          <a:solidFill>
            <a:srgbClr val="08C909"/>
          </a:solidFill>
        </p:spPr>
        <p:txBody>
          <a:bodyPr wrap="none" lIns="0" tIns="0" rIns="0" bIns="0" anchor="ctr">
            <a:noAutofit/>
          </a:bodyPr>
          <a:lstStyle/>
          <a:p>
            <a:pPr indent="0" algn="ctr"/>
            <a:r>
              <a:rPr lang="ru-RU" sz="700" b="1" dirty="0">
                <a:solidFill>
                  <a:srgbClr val="CCF9CA"/>
                </a:solidFill>
                <a:latin typeface="Arial"/>
              </a:rPr>
              <a:t>ИНКЛЮЗИВНОСТЬ</a:t>
            </a:r>
            <a:endParaRPr lang="en-US" sz="700" b="1" dirty="0">
              <a:solidFill>
                <a:srgbClr val="CCF9CA"/>
              </a:solidFill>
              <a:latin typeface="Arial"/>
            </a:endParaRPr>
          </a:p>
        </p:txBody>
      </p:sp>
      <p:sp>
        <p:nvSpPr>
          <p:cNvPr id="12" name="Прямоугольник 11"/>
          <p:cNvSpPr/>
          <p:nvPr/>
        </p:nvSpPr>
        <p:spPr>
          <a:xfrm>
            <a:off x="1" y="4062222"/>
            <a:ext cx="1152524" cy="249174"/>
          </a:xfrm>
          <a:prstGeom prst="rect">
            <a:avLst/>
          </a:prstGeom>
          <a:solidFill>
            <a:srgbClr val="06CA08"/>
          </a:solidFill>
        </p:spPr>
        <p:txBody>
          <a:bodyPr lIns="0" tIns="0" rIns="0" bIns="0" anchor="ctr">
            <a:noAutofit/>
          </a:bodyPr>
          <a:lstStyle/>
          <a:p>
            <a:pPr indent="0" algn="ctr">
              <a:lnSpc>
                <a:spcPct val="96000"/>
              </a:lnSpc>
            </a:pPr>
            <a:r>
              <a:rPr lang="ru-RU" sz="700" b="1" dirty="0">
                <a:solidFill>
                  <a:srgbClr val="CCF9CA"/>
                </a:solidFill>
                <a:latin typeface="Arial"/>
              </a:rPr>
              <a:t>УВАЖЕНИЕ К САМОВЫРАЖЕНИЮ</a:t>
            </a:r>
            <a:endParaRPr lang="en-US" sz="700" b="1" dirty="0">
              <a:solidFill>
                <a:srgbClr val="CCF9CA"/>
              </a:solidFill>
              <a:latin typeface="Arial"/>
            </a:endParaRPr>
          </a:p>
        </p:txBody>
      </p:sp>
      <p:sp>
        <p:nvSpPr>
          <p:cNvPr id="13" name="Прямоугольник 12"/>
          <p:cNvSpPr/>
          <p:nvPr/>
        </p:nvSpPr>
        <p:spPr>
          <a:xfrm>
            <a:off x="1252728" y="3758184"/>
            <a:ext cx="3138678" cy="553212"/>
          </a:xfrm>
          <a:prstGeom prst="rect">
            <a:avLst/>
          </a:prstGeom>
          <a:solidFill>
            <a:srgbClr val="FFFFFF"/>
          </a:solidFill>
        </p:spPr>
        <p:txBody>
          <a:bodyPr lIns="0" tIns="0" rIns="0" bIns="0">
            <a:noAutofit/>
          </a:bodyPr>
          <a:lstStyle/>
          <a:p>
            <a:pPr indent="0" algn="just">
              <a:lnSpc>
                <a:spcPct val="111000"/>
              </a:lnSpc>
            </a:pPr>
            <a:r>
              <a:rPr lang="ru-RU" sz="750" dirty="0">
                <a:latin typeface="Arial"/>
              </a:rPr>
              <a:t>Разрешать и поддерживать отдельных лиц и сообщества, в том числе тех, кого это непосредственно затрагивает, выражать свои интересы по-своему и выбирать средства взаимодействия, которые они предпочитают, признавая при этом, что могут существовать группы, у которых есть право выступать от имени других.</a:t>
            </a:r>
            <a:endParaRPr lang="en-US" sz="750" dirty="0">
              <a:latin typeface="Arial"/>
            </a:endParaRPr>
          </a:p>
        </p:txBody>
      </p:sp>
      <p:sp>
        <p:nvSpPr>
          <p:cNvPr id="14" name="Прямоугольник 13"/>
          <p:cNvSpPr/>
          <p:nvPr/>
        </p:nvSpPr>
        <p:spPr>
          <a:xfrm>
            <a:off x="267461" y="4819348"/>
            <a:ext cx="980695" cy="205280"/>
          </a:xfrm>
          <a:prstGeom prst="rect">
            <a:avLst/>
          </a:prstGeom>
          <a:solidFill>
            <a:srgbClr val="06CA08"/>
          </a:solidFill>
        </p:spPr>
        <p:txBody>
          <a:bodyPr lIns="0" tIns="0" rIns="0" bIns="0" anchor="ctr">
            <a:noAutofit/>
          </a:bodyPr>
          <a:lstStyle/>
          <a:p>
            <a:pPr algn="ctr">
              <a:lnSpc>
                <a:spcPct val="96000"/>
              </a:lnSpc>
            </a:pPr>
            <a:r>
              <a:rPr lang="ru-RU" sz="700" b="1" dirty="0">
                <a:solidFill>
                  <a:srgbClr val="CCF9CA"/>
                </a:solidFill>
                <a:latin typeface="Arial"/>
              </a:rPr>
              <a:t>СВОЕВРЕМЕННОСТЬ</a:t>
            </a:r>
            <a:endParaRPr lang="en-US" sz="700" b="1" dirty="0">
              <a:solidFill>
                <a:srgbClr val="CCF9CA"/>
              </a:solidFill>
              <a:latin typeface="Arial"/>
            </a:endParaRPr>
          </a:p>
        </p:txBody>
      </p:sp>
      <p:sp>
        <p:nvSpPr>
          <p:cNvPr id="15" name="Прямоугольник 14"/>
          <p:cNvSpPr/>
          <p:nvPr/>
        </p:nvSpPr>
        <p:spPr>
          <a:xfrm>
            <a:off x="1257300" y="4466844"/>
            <a:ext cx="3152394" cy="539496"/>
          </a:xfrm>
          <a:prstGeom prst="rect">
            <a:avLst/>
          </a:prstGeom>
          <a:solidFill>
            <a:srgbClr val="FFFFFF"/>
          </a:solidFill>
        </p:spPr>
        <p:txBody>
          <a:bodyPr lIns="0" tIns="0" rIns="0" bIns="0" anchor="t">
            <a:noAutofit/>
          </a:bodyPr>
          <a:lstStyle/>
          <a:p>
            <a:pPr algn="just">
              <a:lnSpc>
                <a:spcPct val="112000"/>
              </a:lnSpc>
            </a:pPr>
            <a:r>
              <a:rPr lang="ru-RU" sz="750" dirty="0"/>
              <a:t>Выделять достаточное время в бюджетном и политическом циклах, чтобы общественность могла внести вклад на каждом этапе; взаимодействовать на раннем этапе, пока ряд вариантов еще открыт; </a:t>
            </a:r>
            <a:r>
              <a:rPr lang="ru-RU" sz="750"/>
              <a:t>и, где это желательно, предусмотреть более одного раунда встреч.</a:t>
            </a:r>
            <a:endParaRPr lang="en-US" sz="750">
              <a:latin typeface="Arial"/>
            </a:endParaRPr>
          </a:p>
        </p:txBody>
      </p:sp>
      <p:sp>
        <p:nvSpPr>
          <p:cNvPr id="16" name="Прямоугольник 15"/>
          <p:cNvSpPr/>
          <p:nvPr/>
        </p:nvSpPr>
        <p:spPr>
          <a:xfrm>
            <a:off x="4887468" y="1890398"/>
            <a:ext cx="774000" cy="126000"/>
          </a:xfrm>
          <a:prstGeom prst="rect">
            <a:avLst/>
          </a:prstGeom>
          <a:solidFill>
            <a:srgbClr val="05C907"/>
          </a:solidFill>
        </p:spPr>
        <p:txBody>
          <a:bodyPr wrap="none" lIns="0" tIns="0" rIns="0" bIns="0" anchor="ctr">
            <a:noAutofit/>
          </a:bodyPr>
          <a:lstStyle/>
          <a:p>
            <a:pPr indent="0" algn="ctr"/>
            <a:r>
              <a:rPr lang="ru-RU" sz="700" b="1" dirty="0">
                <a:solidFill>
                  <a:srgbClr val="CCF9CA"/>
                </a:solidFill>
                <a:latin typeface="Arial"/>
              </a:rPr>
              <a:t>ПРОЗРАЧНОСТЬ</a:t>
            </a:r>
            <a:endParaRPr lang="en-US" sz="700" b="1" dirty="0">
              <a:solidFill>
                <a:srgbClr val="CCF9CA"/>
              </a:solidFill>
              <a:latin typeface="Arial"/>
            </a:endParaRPr>
          </a:p>
        </p:txBody>
      </p:sp>
      <p:sp>
        <p:nvSpPr>
          <p:cNvPr id="17" name="Прямоугольник 16"/>
          <p:cNvSpPr/>
          <p:nvPr/>
        </p:nvSpPr>
        <p:spPr>
          <a:xfrm>
            <a:off x="5811012" y="1370953"/>
            <a:ext cx="3435730" cy="848753"/>
          </a:xfrm>
          <a:prstGeom prst="rect">
            <a:avLst/>
          </a:prstGeom>
          <a:solidFill>
            <a:srgbClr val="FFFFFF"/>
          </a:solidFill>
        </p:spPr>
        <p:txBody>
          <a:bodyPr lIns="0" tIns="0" rIns="0" bIns="0">
            <a:noAutofit/>
          </a:bodyPr>
          <a:lstStyle/>
          <a:p>
            <a:pPr indent="0" algn="just">
              <a:lnSpc>
                <a:spcPct val="112000"/>
              </a:lnSpc>
            </a:pPr>
            <a:r>
              <a:rPr lang="ru-RU" sz="750" dirty="0">
                <a:latin typeface="Arial"/>
              </a:rPr>
              <a:t>Предоставлять всю соответствующую информацию при каждом взаимодействии с общественностью, информировать и широко освещать ключевые цели, варианты и компромиссы политики, определять потенциальные социальные, экономические и экологические последствия с учетом различных точек зрения; обеспечивать своевременную и конкретную </a:t>
            </a:r>
            <a:r>
              <a:rPr lang="ru-RU" sz="750" dirty="0"/>
              <a:t>реакцию на</a:t>
            </a:r>
            <a:r>
              <a:rPr lang="ru-RU" sz="750" dirty="0">
                <a:latin typeface="Arial"/>
              </a:rPr>
              <a:t> общественное мнение и то, как оно было включено или не включено в официальную политику или рекомендации</a:t>
            </a:r>
            <a:r>
              <a:rPr lang="en-US" sz="750" dirty="0">
                <a:latin typeface="Arial"/>
              </a:rPr>
              <a:t>.</a:t>
            </a:r>
          </a:p>
        </p:txBody>
      </p:sp>
      <p:sp>
        <p:nvSpPr>
          <p:cNvPr id="18" name="Прямоугольник 17"/>
          <p:cNvSpPr/>
          <p:nvPr/>
        </p:nvSpPr>
        <p:spPr>
          <a:xfrm>
            <a:off x="4839461" y="2628900"/>
            <a:ext cx="913637" cy="126000"/>
          </a:xfrm>
          <a:prstGeom prst="rect">
            <a:avLst/>
          </a:prstGeom>
          <a:solidFill>
            <a:srgbClr val="09C909"/>
          </a:solidFill>
        </p:spPr>
        <p:txBody>
          <a:bodyPr wrap="none" lIns="0" tIns="0" rIns="0" bIns="0" anchor="ctr">
            <a:noAutofit/>
          </a:bodyPr>
          <a:lstStyle/>
          <a:p>
            <a:pPr indent="0" algn="ctr"/>
            <a:r>
              <a:rPr lang="ru-RU" sz="700" b="1" dirty="0">
                <a:solidFill>
                  <a:srgbClr val="CCF9CA"/>
                </a:solidFill>
                <a:latin typeface="Arial"/>
              </a:rPr>
              <a:t>СОРАЗМЕРНОСТЬ</a:t>
            </a:r>
            <a:endParaRPr lang="en-US" sz="700" b="1" dirty="0">
              <a:solidFill>
                <a:srgbClr val="CCF9CA"/>
              </a:solidFill>
              <a:latin typeface="Arial"/>
            </a:endParaRPr>
          </a:p>
        </p:txBody>
      </p:sp>
      <p:sp>
        <p:nvSpPr>
          <p:cNvPr id="19" name="Прямоугольник 18"/>
          <p:cNvSpPr/>
          <p:nvPr/>
        </p:nvSpPr>
        <p:spPr>
          <a:xfrm>
            <a:off x="5801868" y="2366010"/>
            <a:ext cx="3161538" cy="306324"/>
          </a:xfrm>
          <a:prstGeom prst="rect">
            <a:avLst/>
          </a:prstGeom>
          <a:solidFill>
            <a:srgbClr val="FFFFFF"/>
          </a:solidFill>
        </p:spPr>
        <p:txBody>
          <a:bodyPr lIns="0" tIns="0" rIns="0" bIns="0">
            <a:noAutofit/>
          </a:bodyPr>
          <a:lstStyle/>
          <a:p>
            <a:pPr indent="0">
              <a:lnSpc>
                <a:spcPct val="107000"/>
              </a:lnSpc>
            </a:pPr>
            <a:r>
              <a:rPr lang="ru-RU" sz="750" dirty="0">
                <a:latin typeface="Arial"/>
              </a:rPr>
              <a:t>Использовать механизмы взаимодействия соразмерно масштабу и влиянию проблемы или политики</a:t>
            </a:r>
            <a:r>
              <a:rPr lang="en-US" sz="750" dirty="0">
                <a:latin typeface="Arial"/>
              </a:rPr>
              <a:t>.</a:t>
            </a:r>
          </a:p>
        </p:txBody>
      </p:sp>
      <p:sp>
        <p:nvSpPr>
          <p:cNvPr id="20" name="Прямоугольник 19"/>
          <p:cNvSpPr/>
          <p:nvPr/>
        </p:nvSpPr>
        <p:spPr>
          <a:xfrm>
            <a:off x="4856646" y="3367402"/>
            <a:ext cx="804822" cy="126000"/>
          </a:xfrm>
          <a:prstGeom prst="rect">
            <a:avLst/>
          </a:prstGeom>
          <a:solidFill>
            <a:srgbClr val="08C70B"/>
          </a:solidFill>
        </p:spPr>
        <p:txBody>
          <a:bodyPr wrap="none" lIns="0" tIns="0" rIns="0" bIns="0" anchor="ctr">
            <a:noAutofit/>
          </a:bodyPr>
          <a:lstStyle/>
          <a:p>
            <a:pPr indent="0" algn="ctr"/>
            <a:r>
              <a:rPr lang="ru-RU" sz="700" b="1" dirty="0">
                <a:solidFill>
                  <a:srgbClr val="CCF9CA"/>
                </a:solidFill>
                <a:latin typeface="Arial"/>
              </a:rPr>
              <a:t>УСТОЙЧИВОСТЬ</a:t>
            </a:r>
            <a:endParaRPr lang="en-US" sz="700" b="1" dirty="0">
              <a:solidFill>
                <a:srgbClr val="CCF9CA"/>
              </a:solidFill>
              <a:latin typeface="Arial"/>
            </a:endParaRPr>
          </a:p>
        </p:txBody>
      </p:sp>
      <p:sp>
        <p:nvSpPr>
          <p:cNvPr id="21" name="Прямоугольник 20"/>
          <p:cNvSpPr/>
          <p:nvPr/>
        </p:nvSpPr>
        <p:spPr>
          <a:xfrm>
            <a:off x="5811012" y="2871216"/>
            <a:ext cx="3118104" cy="786384"/>
          </a:xfrm>
          <a:prstGeom prst="rect">
            <a:avLst/>
          </a:prstGeom>
          <a:solidFill>
            <a:srgbClr val="FFFFFF"/>
          </a:solidFill>
        </p:spPr>
        <p:txBody>
          <a:bodyPr lIns="0" tIns="0" rIns="0" bIns="0">
            <a:noAutofit/>
          </a:bodyPr>
          <a:lstStyle/>
          <a:p>
            <a:pPr indent="0" algn="just">
              <a:lnSpc>
                <a:spcPct val="111000"/>
              </a:lnSpc>
            </a:pPr>
            <a:r>
              <a:rPr lang="ru-RU" sz="750" dirty="0">
                <a:latin typeface="Arial"/>
              </a:rPr>
              <a:t>Все государственные и негосударственные структуры должны осуществлять постоянное и регулярное взаимодействие для постепенного расширения обмена знаниями и взаимного доверия; </a:t>
            </a:r>
            <a:r>
              <a:rPr lang="ru-RU" sz="750" dirty="0" err="1">
                <a:latin typeface="Arial"/>
              </a:rPr>
              <a:t>институционализировать</a:t>
            </a:r>
            <a:r>
              <a:rPr lang="ru-RU" sz="750" dirty="0">
                <a:latin typeface="Arial"/>
              </a:rPr>
              <a:t> участие общественности там, где это необходимо и эффективно; регулярно анализировать и оценивать опыт для улучшения будущего взаимодействия. </a:t>
            </a:r>
            <a:endParaRPr lang="en-US" sz="750" dirty="0">
              <a:latin typeface="Arial"/>
            </a:endParaRPr>
          </a:p>
        </p:txBody>
      </p:sp>
      <p:sp>
        <p:nvSpPr>
          <p:cNvPr id="22" name="Прямоугольник 21"/>
          <p:cNvSpPr/>
          <p:nvPr/>
        </p:nvSpPr>
        <p:spPr>
          <a:xfrm>
            <a:off x="4491609" y="4086992"/>
            <a:ext cx="1261491" cy="128392"/>
          </a:xfrm>
          <a:prstGeom prst="rect">
            <a:avLst/>
          </a:prstGeom>
          <a:solidFill>
            <a:srgbClr val="09C90B"/>
          </a:solidFill>
        </p:spPr>
        <p:txBody>
          <a:bodyPr wrap="none" lIns="0" tIns="0" rIns="0" bIns="0" anchor="ctr">
            <a:noAutofit/>
          </a:bodyPr>
          <a:lstStyle/>
          <a:p>
            <a:pPr indent="0" algn="ctr"/>
            <a:r>
              <a:rPr lang="ru-RU" sz="700" b="1" dirty="0">
                <a:solidFill>
                  <a:srgbClr val="CCF9CA"/>
                </a:solidFill>
                <a:latin typeface="Arial"/>
              </a:rPr>
              <a:t>ВЗАИМОДОПОЛНЯЕМОСТЬ</a:t>
            </a:r>
            <a:endParaRPr lang="en-US" sz="700" b="1" dirty="0">
              <a:solidFill>
                <a:srgbClr val="CCF9CA"/>
              </a:solidFill>
              <a:latin typeface="Arial"/>
            </a:endParaRPr>
          </a:p>
        </p:txBody>
      </p:sp>
      <p:sp>
        <p:nvSpPr>
          <p:cNvPr id="23" name="Прямоугольник 22"/>
          <p:cNvSpPr/>
          <p:nvPr/>
        </p:nvSpPr>
        <p:spPr>
          <a:xfrm>
            <a:off x="5806440" y="3801618"/>
            <a:ext cx="3127248" cy="413766"/>
          </a:xfrm>
          <a:prstGeom prst="rect">
            <a:avLst/>
          </a:prstGeom>
          <a:solidFill>
            <a:srgbClr val="FFFFFF"/>
          </a:solidFill>
        </p:spPr>
        <p:txBody>
          <a:bodyPr lIns="0" tIns="0" rIns="0" bIns="0">
            <a:noAutofit/>
          </a:bodyPr>
          <a:lstStyle/>
          <a:p>
            <a:pPr indent="0">
              <a:lnSpc>
                <a:spcPct val="112000"/>
              </a:lnSpc>
            </a:pPr>
            <a:r>
              <a:rPr lang="ru-RU" sz="750" dirty="0">
                <a:latin typeface="Arial"/>
              </a:rPr>
              <a:t>Обеспечить, чтобы механизмы общественного участия и вовлечения граждан дополняли и повышали эффективность существующих систем управления и подотчетности</a:t>
            </a:r>
            <a:r>
              <a:rPr lang="en-US" sz="750" dirty="0">
                <a:latin typeface="Arial"/>
              </a:rPr>
              <a:t>.</a:t>
            </a:r>
          </a:p>
        </p:txBody>
      </p:sp>
      <p:sp>
        <p:nvSpPr>
          <p:cNvPr id="24" name="Прямоугольник 23"/>
          <p:cNvSpPr/>
          <p:nvPr/>
        </p:nvSpPr>
        <p:spPr>
          <a:xfrm>
            <a:off x="4887468" y="4819348"/>
            <a:ext cx="774000" cy="126000"/>
          </a:xfrm>
          <a:prstGeom prst="rect">
            <a:avLst/>
          </a:prstGeom>
          <a:solidFill>
            <a:srgbClr val="07C908"/>
          </a:solidFill>
        </p:spPr>
        <p:txBody>
          <a:bodyPr wrap="none" lIns="0" tIns="0" rIns="0" bIns="0" anchor="ctr">
            <a:noAutofit/>
          </a:bodyPr>
          <a:lstStyle/>
          <a:p>
            <a:pPr indent="0" algn="ctr"/>
            <a:r>
              <a:rPr lang="ru-RU" sz="700" b="1" dirty="0">
                <a:solidFill>
                  <a:srgbClr val="CCF9CA"/>
                </a:solidFill>
                <a:latin typeface="Arial"/>
              </a:rPr>
              <a:t>ВЗАИМНОСТЬ</a:t>
            </a:r>
            <a:endParaRPr lang="en-US" sz="700" b="1" dirty="0">
              <a:solidFill>
                <a:srgbClr val="CCF9CA"/>
              </a:solidFill>
              <a:latin typeface="Arial"/>
            </a:endParaRPr>
          </a:p>
        </p:txBody>
      </p:sp>
      <p:sp>
        <p:nvSpPr>
          <p:cNvPr id="25" name="Прямоугольник 24"/>
          <p:cNvSpPr/>
          <p:nvPr/>
        </p:nvSpPr>
        <p:spPr>
          <a:xfrm>
            <a:off x="5801868" y="4347972"/>
            <a:ext cx="3147822" cy="676656"/>
          </a:xfrm>
          <a:prstGeom prst="rect">
            <a:avLst/>
          </a:prstGeom>
          <a:solidFill>
            <a:srgbClr val="FFFFFF"/>
          </a:solidFill>
        </p:spPr>
        <p:txBody>
          <a:bodyPr lIns="0" tIns="0" rIns="0" bIns="0" anchor="t">
            <a:noAutofit/>
          </a:bodyPr>
          <a:lstStyle/>
          <a:p>
            <a:pPr indent="0" algn="just">
              <a:lnSpc>
                <a:spcPct val="111000"/>
              </a:lnSpc>
            </a:pPr>
            <a:r>
              <a:rPr lang="ru-RU" sz="750" dirty="0"/>
              <a:t>Все государственные и негосударственные структуры, участвующие в деятельности по привлечению общественности, должны проявлять открытость относительно своей миссии, интересов, которые они стремятся продвигать, и того, кого они представляют; соблюдать любые согласованные правила для участия и сотрудничать для достижения целей взаимодействия.</a:t>
            </a:r>
            <a:endParaRPr lang="en-US" sz="750"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214e8208d6a_0_690"/>
          <p:cNvPicPr preferRelativeResize="0"/>
          <p:nvPr/>
        </p:nvPicPr>
        <p:blipFill rotWithShape="1">
          <a:blip r:embed="rId3">
            <a:alphaModFix/>
          </a:blip>
          <a:srcRect r="3334"/>
          <a:stretch/>
        </p:blipFill>
        <p:spPr>
          <a:xfrm>
            <a:off x="4119234" y="939269"/>
            <a:ext cx="2078731" cy="901133"/>
          </a:xfrm>
          <a:prstGeom prst="rect">
            <a:avLst/>
          </a:prstGeom>
          <a:noFill/>
          <a:ln>
            <a:noFill/>
          </a:ln>
        </p:spPr>
      </p:pic>
      <p:pic>
        <p:nvPicPr>
          <p:cNvPr id="251" name="Google Shape;251;g214e8208d6a_0_690"/>
          <p:cNvPicPr preferRelativeResize="0"/>
          <p:nvPr/>
        </p:nvPicPr>
        <p:blipFill rotWithShape="1">
          <a:blip r:embed="rId4">
            <a:alphaModFix/>
          </a:blip>
          <a:srcRect/>
          <a:stretch/>
        </p:blipFill>
        <p:spPr>
          <a:xfrm>
            <a:off x="1013617" y="798943"/>
            <a:ext cx="1092292" cy="1104132"/>
          </a:xfrm>
          <a:prstGeom prst="rect">
            <a:avLst/>
          </a:prstGeom>
          <a:noFill/>
          <a:ln>
            <a:noFill/>
          </a:ln>
        </p:spPr>
      </p:pic>
      <p:pic>
        <p:nvPicPr>
          <p:cNvPr id="252" name="Google Shape;252;g214e8208d6a_0_690"/>
          <p:cNvPicPr preferRelativeResize="0"/>
          <p:nvPr/>
        </p:nvPicPr>
        <p:blipFill rotWithShape="1">
          <a:blip r:embed="rId5">
            <a:alphaModFix/>
          </a:blip>
          <a:srcRect/>
          <a:stretch/>
        </p:blipFill>
        <p:spPr>
          <a:xfrm>
            <a:off x="867443" y="2458345"/>
            <a:ext cx="1876068" cy="656624"/>
          </a:xfrm>
          <a:prstGeom prst="rect">
            <a:avLst/>
          </a:prstGeom>
          <a:noFill/>
          <a:ln>
            <a:noFill/>
          </a:ln>
        </p:spPr>
      </p:pic>
      <p:pic>
        <p:nvPicPr>
          <p:cNvPr id="253" name="Google Shape;253;g214e8208d6a_0_690"/>
          <p:cNvPicPr preferRelativeResize="0"/>
          <p:nvPr/>
        </p:nvPicPr>
        <p:blipFill rotWithShape="1">
          <a:blip r:embed="rId6">
            <a:alphaModFix/>
          </a:blip>
          <a:srcRect/>
          <a:stretch/>
        </p:blipFill>
        <p:spPr>
          <a:xfrm>
            <a:off x="2517377" y="793910"/>
            <a:ext cx="1400640" cy="1191849"/>
          </a:xfrm>
          <a:prstGeom prst="rect">
            <a:avLst/>
          </a:prstGeom>
          <a:noFill/>
          <a:ln>
            <a:noFill/>
          </a:ln>
        </p:spPr>
      </p:pic>
      <p:pic>
        <p:nvPicPr>
          <p:cNvPr id="254" name="Google Shape;254;g214e8208d6a_0_690"/>
          <p:cNvPicPr preferRelativeResize="0"/>
          <p:nvPr/>
        </p:nvPicPr>
        <p:blipFill rotWithShape="1">
          <a:blip r:embed="rId7">
            <a:alphaModFix/>
          </a:blip>
          <a:srcRect/>
          <a:stretch/>
        </p:blipFill>
        <p:spPr>
          <a:xfrm>
            <a:off x="6689969" y="793910"/>
            <a:ext cx="1246055" cy="1114197"/>
          </a:xfrm>
          <a:prstGeom prst="rect">
            <a:avLst/>
          </a:prstGeom>
          <a:noFill/>
          <a:ln>
            <a:noFill/>
          </a:ln>
        </p:spPr>
      </p:pic>
      <p:pic>
        <p:nvPicPr>
          <p:cNvPr id="255" name="Google Shape;255;g214e8208d6a_0_690"/>
          <p:cNvPicPr preferRelativeResize="0"/>
          <p:nvPr/>
        </p:nvPicPr>
        <p:blipFill rotWithShape="1">
          <a:blip r:embed="rId8">
            <a:alphaModFix/>
          </a:blip>
          <a:srcRect/>
          <a:stretch/>
        </p:blipFill>
        <p:spPr>
          <a:xfrm>
            <a:off x="5733173" y="2334776"/>
            <a:ext cx="2720173" cy="909986"/>
          </a:xfrm>
          <a:prstGeom prst="rect">
            <a:avLst/>
          </a:prstGeom>
          <a:noFill/>
          <a:ln>
            <a:noFill/>
          </a:ln>
        </p:spPr>
      </p:pic>
      <p:pic>
        <p:nvPicPr>
          <p:cNvPr id="256" name="Google Shape;256;g214e8208d6a_0_690"/>
          <p:cNvPicPr preferRelativeResize="0"/>
          <p:nvPr/>
        </p:nvPicPr>
        <p:blipFill rotWithShape="1">
          <a:blip r:embed="rId9">
            <a:alphaModFix/>
          </a:blip>
          <a:srcRect/>
          <a:stretch/>
        </p:blipFill>
        <p:spPr>
          <a:xfrm>
            <a:off x="3173923" y="2396787"/>
            <a:ext cx="2128838" cy="1042987"/>
          </a:xfrm>
          <a:prstGeom prst="rect">
            <a:avLst/>
          </a:prstGeom>
          <a:noFill/>
          <a:ln>
            <a:noFill/>
          </a:ln>
        </p:spPr>
      </p:pic>
      <p:pic>
        <p:nvPicPr>
          <p:cNvPr id="257" name="Google Shape;257;g214e8208d6a_0_690"/>
          <p:cNvPicPr preferRelativeResize="0"/>
          <p:nvPr/>
        </p:nvPicPr>
        <p:blipFill rotWithShape="1">
          <a:blip r:embed="rId10">
            <a:alphaModFix/>
          </a:blip>
          <a:srcRect/>
          <a:stretch/>
        </p:blipFill>
        <p:spPr>
          <a:xfrm>
            <a:off x="2473141" y="3483813"/>
            <a:ext cx="1911547" cy="1227467"/>
          </a:xfrm>
          <a:prstGeom prst="rect">
            <a:avLst/>
          </a:prstGeom>
          <a:noFill/>
          <a:ln>
            <a:noFill/>
          </a:ln>
        </p:spPr>
      </p:pic>
      <p:pic>
        <p:nvPicPr>
          <p:cNvPr id="258" name="Google Shape;258;g214e8208d6a_0_690"/>
          <p:cNvPicPr preferRelativeResize="0"/>
          <p:nvPr/>
        </p:nvPicPr>
        <p:blipFill rotWithShape="1">
          <a:blip r:embed="rId11">
            <a:alphaModFix/>
          </a:blip>
          <a:srcRect l="-3060" t="29016" r="3059" b="27989"/>
          <a:stretch/>
        </p:blipFill>
        <p:spPr>
          <a:xfrm>
            <a:off x="4735763" y="3590764"/>
            <a:ext cx="2357497" cy="101356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5732</Words>
  <Application>Microsoft Office PowerPoint</Application>
  <PresentationFormat>On-screen Show (16:9)</PresentationFormat>
  <Paragraphs>291</Paragraphs>
  <Slides>38</Slides>
  <Notes>38</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Office Theme</vt:lpstr>
      <vt:lpstr>Office Theme</vt:lpstr>
      <vt:lpstr>PowerPoint Presentation</vt:lpstr>
      <vt:lpstr>Сеть GIFT</vt:lpstr>
      <vt:lpstr>Интернет-курс «Продвигая прозрачность в налогово-бюджетной сфере в интересах развития»</vt:lpstr>
      <vt:lpstr>Руководство по продвижению прозрачности в налогово-бюджетной сфере в интересах развития</vt:lpstr>
      <vt:lpstr>Определение участия общественности в налогово-бюджетной политике</vt:lpstr>
      <vt:lpstr>Наша теория изменений:  что стоит за концепцией участия общественности?</vt:lpstr>
      <vt:lpstr>Принцип высокого уровня GIFT №10</vt:lpstr>
      <vt:lpstr>PowerPoint Presentation</vt:lpstr>
      <vt:lpstr>PowerPoint Presentation</vt:lpstr>
      <vt:lpstr>Участие общественности: для чего?</vt:lpstr>
      <vt:lpstr>Роль информационных систем и цифровых инструментов в налогово-бюджетной политике</vt:lpstr>
      <vt:lpstr>Варианты использования цифровых инструментов</vt:lpstr>
      <vt:lpstr>Участие общественности в бюджетном цикле: примеры</vt:lpstr>
      <vt:lpstr>НА ПРАКТИКЕ: участие общественности и использование цифровых инструментов в бюджетном цикле</vt:lpstr>
      <vt:lpstr>Этап 1:  формулирование бюджета </vt:lpstr>
      <vt:lpstr>Примеры из опыта стран</vt:lpstr>
      <vt:lpstr>Модель  Fiscal Openness Accelerator: ключевые элементы</vt:lpstr>
      <vt:lpstr>PowerPoint Presentation</vt:lpstr>
      <vt:lpstr>PowerPoint Presentation</vt:lpstr>
      <vt:lpstr>PowerPoint Presentation</vt:lpstr>
      <vt:lpstr>Этап 2: утверждение законодателями </vt:lpstr>
      <vt:lpstr>Предварительные консультации по бюджету в Комитете по финансам: Канада</vt:lpstr>
      <vt:lpstr>Этап 3: исполнение бюджета</vt:lpstr>
      <vt:lpstr>Мобильное приложение Devlive (Филиппины)</vt:lpstr>
      <vt:lpstr>Этап 4: аудит и надзор</vt:lpstr>
      <vt:lpstr>Бюджетный монитор — Грузия </vt:lpstr>
      <vt:lpstr>Главное контрольно-финансовое управление США: FraudNet</vt:lpstr>
      <vt:lpstr>Портал надзора за виртуальными школами: Перу</vt:lpstr>
      <vt:lpstr>Цифровые инструменты: что можно внедрить / адаптировать под потребности?</vt:lpstr>
      <vt:lpstr>  Рейтинги цифровых платформ участия общественности (DPP)</vt:lpstr>
      <vt:lpstr>PowerPoint Presentation</vt:lpstr>
      <vt:lpstr>PowerPoint Presentation</vt:lpstr>
      <vt:lpstr>PowerPoint Presentation</vt:lpstr>
      <vt:lpstr>PowerPoint Presentation</vt:lpstr>
      <vt:lpstr>PowerPoint Presentation</vt:lpstr>
      <vt:lpstr>Выводы</vt:lpstr>
      <vt:lpstr>Выводы</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Yana</cp:lastModifiedBy>
  <cp:revision>96</cp:revision>
  <dcterms:modified xsi:type="dcterms:W3CDTF">2023-03-14T21:06:55Z</dcterms:modified>
</cp:coreProperties>
</file>