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2"/>
  </p:notesMasterIdLst>
  <p:handoutMasterIdLst>
    <p:handoutMasterId r:id="rId13"/>
  </p:handout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5673AD-07B3-AAFA-8756-639AE26A09F2}" name="Naida Čaršimamović Vukotić" initials="NCV" userId="Naida Čaršimamović Vukotić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0"/>
    <a:srgbClr val="595959"/>
    <a:srgbClr val="87888A"/>
    <a:srgbClr val="FFFFFF"/>
    <a:srgbClr val="8C8D90"/>
    <a:srgbClr val="FFCCCC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E95E3-DBC7-42E7-738C-A4673A63DDFD}" v="64" dt="2023-03-14T16:26:49.436"/>
    <p1510:client id="{77A9D64E-CB33-4173-E6E1-500EC4AC511E}" v="13" dt="2023-03-15T17:03:1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0" autoAdjust="0"/>
    <p:restoredTop sz="90582" autoAdjust="0"/>
  </p:normalViewPr>
  <p:slideViewPr>
    <p:cSldViewPr snapToGrid="0" snapToObjects="1">
      <p:cViewPr varScale="1">
        <p:scale>
          <a:sx n="55" d="100"/>
          <a:sy n="55" d="100"/>
        </p:scale>
        <p:origin x="9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Duduchava" userId="S::nina.duduchava_gmail.com#ext#@worldbankgroup.onmicrosoft.com::d486096f-a643-4cbd-9a32-161cc2e25b44" providerId="AD" clId="Web-{14AE95E3-DBC7-42E7-738C-A4673A63DDFD}"/>
    <pc:docChg chg="modSld">
      <pc:chgData name="Nina Duduchava" userId="S::nina.duduchava_gmail.com#ext#@worldbankgroup.onmicrosoft.com::d486096f-a643-4cbd-9a32-161cc2e25b44" providerId="AD" clId="Web-{14AE95E3-DBC7-42E7-738C-A4673A63DDFD}" dt="2023-03-14T16:26:49.436" v="61" actId="20577"/>
      <pc:docMkLst>
        <pc:docMk/>
      </pc:docMkLst>
      <pc:sldChg chg="modSp">
        <pc:chgData name="Nina Duduchava" userId="S::nina.duduchava_gmail.com#ext#@worldbankgroup.onmicrosoft.com::d486096f-a643-4cbd-9a32-161cc2e25b44" providerId="AD" clId="Web-{14AE95E3-DBC7-42E7-738C-A4673A63DDFD}" dt="2023-03-14T16:26:13.669" v="55" actId="20577"/>
        <pc:sldMkLst>
          <pc:docMk/>
          <pc:sldMk cId="1679527361" sldId="322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26:13.669" v="55" actId="20577"/>
          <ac:spMkLst>
            <pc:docMk/>
            <pc:sldMk cId="1679527361" sldId="322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26:49.436" v="61" actId="20577"/>
        <pc:sldMkLst>
          <pc:docMk/>
          <pc:sldMk cId="2972825559" sldId="323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26:49.436" v="61" actId="20577"/>
          <ac:spMkLst>
            <pc:docMk/>
            <pc:sldMk cId="2972825559" sldId="323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14:27.043" v="8" actId="20577"/>
        <pc:sldMkLst>
          <pc:docMk/>
          <pc:sldMk cId="619054634" sldId="324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14:27.043" v="8" actId="20577"/>
          <ac:spMkLst>
            <pc:docMk/>
            <pc:sldMk cId="619054634" sldId="324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17:06.922" v="23" actId="20577"/>
        <pc:sldMkLst>
          <pc:docMk/>
          <pc:sldMk cId="2234946654" sldId="325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17:06.922" v="23" actId="20577"/>
          <ac:spMkLst>
            <pc:docMk/>
            <pc:sldMk cId="2234946654" sldId="325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16:29.186" v="16" actId="20577"/>
        <pc:sldMkLst>
          <pc:docMk/>
          <pc:sldMk cId="2897803406" sldId="326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16:29.186" v="16" actId="20577"/>
          <ac:spMkLst>
            <pc:docMk/>
            <pc:sldMk cId="2897803406" sldId="326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25:06.574" v="43" actId="20577"/>
        <pc:sldMkLst>
          <pc:docMk/>
          <pc:sldMk cId="1541789128" sldId="328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25:06.574" v="43" actId="20577"/>
          <ac:spMkLst>
            <pc:docMk/>
            <pc:sldMk cId="1541789128" sldId="328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4AE95E3-DBC7-42E7-738C-A4673A63DDFD}" dt="2023-03-14T16:25:09.511" v="44" actId="20577"/>
        <pc:sldMkLst>
          <pc:docMk/>
          <pc:sldMk cId="2221127127" sldId="329"/>
        </pc:sldMkLst>
        <pc:spChg chg="mod">
          <ac:chgData name="Nina Duduchava" userId="S::nina.duduchava_gmail.com#ext#@worldbankgroup.onmicrosoft.com::d486096f-a643-4cbd-9a32-161cc2e25b44" providerId="AD" clId="Web-{14AE95E3-DBC7-42E7-738C-A4673A63DDFD}" dt="2023-03-14T16:25:09.511" v="44" actId="20577"/>
          <ac:spMkLst>
            <pc:docMk/>
            <pc:sldMk cId="2221127127" sldId="329"/>
            <ac:spMk id="2" creationId="{D3DB0649-31D8-46D4-B261-EFCD20357FFF}"/>
          </ac:spMkLst>
        </pc:spChg>
      </pc:sldChg>
    </pc:docChg>
  </pc:docChgLst>
  <pc:docChgLst>
    <pc:chgData name="Naida Carsimamovic Vukotic" userId="S::ncarsimamovicvuk@worldbank.org::b5f3d785-f55f-4b89-8c51-6b4c0beedd1b" providerId="AD" clId="Web-{77A9D64E-CB33-4173-E6E1-500EC4AC511E}"/>
    <pc:docChg chg="modSld">
      <pc:chgData name="Naida Carsimamovic Vukotic" userId="S::ncarsimamovicvuk@worldbank.org::b5f3d785-f55f-4b89-8c51-6b4c0beedd1b" providerId="AD" clId="Web-{77A9D64E-CB33-4173-E6E1-500EC4AC511E}" dt="2023-03-15T17:03:17.466" v="8" actId="20577"/>
      <pc:docMkLst>
        <pc:docMk/>
      </pc:docMkLst>
      <pc:sldChg chg="modSp">
        <pc:chgData name="Naida Carsimamovic Vukotic" userId="S::ncarsimamovicvuk@worldbank.org::b5f3d785-f55f-4b89-8c51-6b4c0beedd1b" providerId="AD" clId="Web-{77A9D64E-CB33-4173-E6E1-500EC4AC511E}" dt="2023-03-15T17:03:02.778" v="1" actId="20577"/>
        <pc:sldMkLst>
          <pc:docMk/>
          <pc:sldMk cId="2972825559" sldId="323"/>
        </pc:sldMkLst>
        <pc:spChg chg="mod">
          <ac:chgData name="Naida Carsimamovic Vukotic" userId="S::ncarsimamovicvuk@worldbank.org::b5f3d785-f55f-4b89-8c51-6b4c0beedd1b" providerId="AD" clId="Web-{77A9D64E-CB33-4173-E6E1-500EC4AC511E}" dt="2023-03-15T17:03:02.778" v="1" actId="20577"/>
          <ac:spMkLst>
            <pc:docMk/>
            <pc:sldMk cId="2972825559" sldId="323"/>
            <ac:spMk id="2" creationId="{1CED33E1-97B3-48BF-B88A-E577261FD122}"/>
          </ac:spMkLst>
        </pc:spChg>
      </pc:sldChg>
      <pc:sldChg chg="modSp">
        <pc:chgData name="Naida Carsimamovic Vukotic" userId="S::ncarsimamovicvuk@worldbank.org::b5f3d785-f55f-4b89-8c51-6b4c0beedd1b" providerId="AD" clId="Web-{77A9D64E-CB33-4173-E6E1-500EC4AC511E}" dt="2023-03-15T17:03:06.997" v="3" actId="20577"/>
        <pc:sldMkLst>
          <pc:docMk/>
          <pc:sldMk cId="619054634" sldId="324"/>
        </pc:sldMkLst>
        <pc:spChg chg="mod">
          <ac:chgData name="Naida Carsimamovic Vukotic" userId="S::ncarsimamovicvuk@worldbank.org::b5f3d785-f55f-4b89-8c51-6b4c0beedd1b" providerId="AD" clId="Web-{77A9D64E-CB33-4173-E6E1-500EC4AC511E}" dt="2023-03-15T17:03:06.997" v="3" actId="20577"/>
          <ac:spMkLst>
            <pc:docMk/>
            <pc:sldMk cId="619054634" sldId="324"/>
            <ac:spMk id="2" creationId="{1CED33E1-97B3-48BF-B88A-E577261FD122}"/>
          </ac:spMkLst>
        </pc:spChg>
      </pc:sldChg>
      <pc:sldChg chg="modSp">
        <pc:chgData name="Naida Carsimamovic Vukotic" userId="S::ncarsimamovicvuk@worldbank.org::b5f3d785-f55f-4b89-8c51-6b4c0beedd1b" providerId="AD" clId="Web-{77A9D64E-CB33-4173-E6E1-500EC4AC511E}" dt="2023-03-15T17:03:12.138" v="5" actId="20577"/>
        <pc:sldMkLst>
          <pc:docMk/>
          <pc:sldMk cId="2234946654" sldId="325"/>
        </pc:sldMkLst>
        <pc:spChg chg="mod">
          <ac:chgData name="Naida Carsimamovic Vukotic" userId="S::ncarsimamovicvuk@worldbank.org::b5f3d785-f55f-4b89-8c51-6b4c0beedd1b" providerId="AD" clId="Web-{77A9D64E-CB33-4173-E6E1-500EC4AC511E}" dt="2023-03-15T17:03:12.138" v="5" actId="20577"/>
          <ac:spMkLst>
            <pc:docMk/>
            <pc:sldMk cId="2234946654" sldId="325"/>
            <ac:spMk id="2" creationId="{1CED33E1-97B3-48BF-B88A-E577261FD122}"/>
          </ac:spMkLst>
        </pc:spChg>
      </pc:sldChg>
      <pc:sldChg chg="modSp">
        <pc:chgData name="Naida Carsimamovic Vukotic" userId="S::ncarsimamovicvuk@worldbank.org::b5f3d785-f55f-4b89-8c51-6b4c0beedd1b" providerId="AD" clId="Web-{77A9D64E-CB33-4173-E6E1-500EC4AC511E}" dt="2023-03-15T17:03:17.466" v="8" actId="20577"/>
        <pc:sldMkLst>
          <pc:docMk/>
          <pc:sldMk cId="2897803406" sldId="326"/>
        </pc:sldMkLst>
        <pc:spChg chg="mod">
          <ac:chgData name="Naida Carsimamovic Vukotic" userId="S::ncarsimamovicvuk@worldbank.org::b5f3d785-f55f-4b89-8c51-6b4c0beedd1b" providerId="AD" clId="Web-{77A9D64E-CB33-4173-E6E1-500EC4AC511E}" dt="2023-03-15T17:03:17.466" v="8" actId="20577"/>
          <ac:spMkLst>
            <pc:docMk/>
            <pc:sldMk cId="2897803406" sldId="326"/>
            <ac:spMk id="2" creationId="{1CED33E1-97B3-48BF-B88A-E577261FD1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9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7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8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1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1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69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6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02A-EF05-4E90-927D-D24F28BBD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3" y="411088"/>
            <a:ext cx="2868880" cy="44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BA4E9-8FA1-43BE-8283-61F9F116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384" y="349984"/>
            <a:ext cx="263042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1823297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490E8-339F-431A-84A6-7E434BC83B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" y="3915700"/>
            <a:ext cx="1724156" cy="1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DCE26-6249-4A4A-9F25-C8F9A835C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8238"/>
            <a:ext cx="12192000" cy="60781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14CD-F034-4DB3-BC75-60D9CF97D8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" y="1895176"/>
            <a:ext cx="1715273" cy="1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60F1A-87F5-47FD-90A7-5292E68F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6E3B-3BB9-4F4F-9285-BEE09EC4E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FE4AE-E9EF-49B9-B183-CF2F1C531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F8DAD-6907-4E89-9A37-48355C917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42C6-A9D4-4459-AEFA-C4B9E104A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67D63-910E-45E5-B52D-ECAFA74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A7B33-7AC3-4E07-AB8D-1578D0824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FE27-DC2B-4C7E-A332-12D35291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19EEE-F80B-4493-BC7A-31667DB32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CF5F-C0D4-494E-8974-7DF2D8D9E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A2FE-CE86-4B9F-A1AB-AD2F8FCB6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4F53-35A3-4A59-8B0C-3CF7EA3EE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breaking-challenges-constructing-citizens-budgets-pempal-count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mechanisms-national-ministries-finance-pempal-countries-design-participato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improving-clarity-and-accessibility-budget-documen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" y="1216522"/>
            <a:ext cx="10957559" cy="3709807"/>
          </a:xfrm>
        </p:spPr>
        <p:txBody>
          <a:bodyPr/>
          <a:lstStyle/>
          <a:p>
            <a:r>
              <a:rPr lang="ru-RU" dirty="0"/>
              <a:t>РАБОЧАЯ ГРУППА БС ПО БЮДЖЕТНОЙ ГРАМОТНОСТИ И ПРОЗРАЧНОСТИ БЮДЖЕТА (РГБГП)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ru-RU" dirty="0"/>
              <a:t>РГБГП: обзор проделанной работы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" y="5112137"/>
            <a:ext cx="10957559" cy="1225067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Ежегодное пленарное заседание БС</a:t>
            </a:r>
            <a:r>
              <a:rPr lang="en-US" b="1" i="1" dirty="0"/>
              <a:t> PEMPAL</a:t>
            </a:r>
            <a:r>
              <a:rPr lang="ru-RU" b="1" i="1" dirty="0"/>
              <a:t>, Любляна, Словения, март 2023 г.</a:t>
            </a:r>
            <a:endParaRPr lang="en-US" b="1" i="1" dirty="0"/>
          </a:p>
          <a:p>
            <a:endParaRPr lang="en-US" i="1" dirty="0"/>
          </a:p>
          <a:p>
            <a:r>
              <a:rPr lang="ru-RU" i="1" dirty="0"/>
              <a:t>Ирина Щербина, старший специалист во вопросам государственного сектора, Всемирный банк; координатор Ресурсной группы БС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681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ndes Bold"/>
                <a:ea typeface="MS PGothic"/>
              </a:rPr>
              <a:t>СПАСИБО ЗА ВНИМАНИЕ</a:t>
            </a:r>
            <a:r>
              <a:rPr lang="en-US" dirty="0">
                <a:latin typeface="Andes Bold"/>
                <a:ea typeface="MS P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11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 выступления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499" y="2256845"/>
            <a:ext cx="8953801" cy="3320995"/>
          </a:xfrm>
        </p:spPr>
        <p:txBody>
          <a:bodyPr>
            <a:normAutofit lnSpcReduction="10000"/>
          </a:bodyPr>
          <a:lstStyle/>
          <a:p>
            <a:pPr marL="542925" indent="-542925">
              <a:buFont typeface="+mj-lt"/>
              <a:buAutoNum type="romanUcPeriod"/>
            </a:pPr>
            <a:r>
              <a:rPr lang="ru-RU" sz="3000" dirty="0"/>
              <a:t>РГБГП: цели, состав, партнерства</a:t>
            </a:r>
            <a:endParaRPr lang="en-US" sz="3000" dirty="0"/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«Продукты знаний» РГБГП</a:t>
            </a:r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Основные дополнительные темы РГБГП, которые рассматривались в ходе мероприятий с 2018 г.</a:t>
            </a:r>
            <a:endParaRPr lang="en-US" sz="3000" dirty="0"/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Соображения для планирования следующих мероприятий РГБГП: обсуждение в группе</a:t>
            </a:r>
            <a:r>
              <a:rPr lang="en-US" sz="3000" dirty="0"/>
              <a:t> </a:t>
            </a:r>
          </a:p>
          <a:p>
            <a:pPr marL="542925" indent="-542925">
              <a:buFont typeface="+mj-lt"/>
              <a:buAutoNum type="romanUcPeriod"/>
            </a:pPr>
            <a:endParaRPr lang="en-US" sz="3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I. </a:t>
            </a:r>
            <a:r>
              <a:rPr lang="ru-RU" sz="4000" dirty="0"/>
              <a:t>Цели, состав и партнерства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6" y="1481610"/>
            <a:ext cx="11089687" cy="55882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РГБГП была сформирована в 2015 году; ее цель </a:t>
            </a:r>
            <a:r>
              <a:rPr lang="ru-RU" sz="2600" dirty="0">
                <a:latin typeface="Calibri"/>
                <a:ea typeface="MS PGothic"/>
                <a:cs typeface="Calibri"/>
              </a:rPr>
              <a:t>—</a:t>
            </a:r>
            <a:r>
              <a:rPr lang="ru-RU" sz="2600" dirty="0">
                <a:latin typeface="Calibri"/>
                <a:ea typeface="MS PGothic"/>
              </a:rPr>
              <a:t> </a:t>
            </a:r>
            <a:r>
              <a:rPr lang="ru-RU" sz="2600" b="1" dirty="0">
                <a:latin typeface="Calibri"/>
                <a:ea typeface="MS PGothic"/>
              </a:rPr>
              <a:t>знакомство с передовым опытом и предоставление рекомендаций странам-участницам в части повышения уровня открытости бюджета</a:t>
            </a:r>
            <a:r>
              <a:rPr lang="ru-RU" sz="2600" dirty="0">
                <a:latin typeface="Calibri"/>
                <a:ea typeface="MS PGothic"/>
              </a:rPr>
              <a:t>, включая бюджетную прозрачность, грамотность и участие общественности в бюджетном процессе. </a:t>
            </a:r>
            <a:endParaRPr lang="en-US" sz="2600" dirty="0"/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Широкая тема, которую рассматривает данная РГ </a:t>
            </a:r>
            <a:r>
              <a:rPr lang="ru-RU" sz="2600" dirty="0">
                <a:latin typeface="Calibri"/>
                <a:ea typeface="MS PGothic"/>
                <a:cs typeface="Calibri"/>
              </a:rPr>
              <a:t>—</a:t>
            </a:r>
            <a:r>
              <a:rPr lang="ru-RU" sz="2600" dirty="0">
                <a:latin typeface="Calibri"/>
                <a:ea typeface="MS PGothic"/>
              </a:rPr>
              <a:t> открытость бюджета </a:t>
            </a:r>
            <a:r>
              <a:rPr lang="ru-RU" sz="2600" dirty="0">
                <a:latin typeface="Calibri"/>
                <a:ea typeface="MS PGothic"/>
                <a:cs typeface="Calibri"/>
              </a:rPr>
              <a:t>—</a:t>
            </a:r>
            <a:r>
              <a:rPr lang="ru-RU" sz="2600" dirty="0">
                <a:latin typeface="Calibri"/>
                <a:ea typeface="MS PGothic"/>
              </a:rPr>
              <a:t> является </a:t>
            </a:r>
            <a:r>
              <a:rPr lang="ru-RU" sz="2600" b="1" dirty="0">
                <a:latin typeface="Calibri"/>
                <a:ea typeface="MS PGothic"/>
              </a:rPr>
              <a:t>одной из двух приоритетных тем в сфере бюджетирования</a:t>
            </a:r>
            <a:r>
              <a:rPr lang="ru-RU" sz="2600" dirty="0">
                <a:latin typeface="Calibri"/>
                <a:ea typeface="MS PGothic"/>
              </a:rPr>
              <a:t> (наряду с программно-целевым бюджетированием и бюджетированием, ориентированным на результат)</a:t>
            </a:r>
            <a:r>
              <a:rPr lang="en-US" sz="2600" dirty="0">
                <a:latin typeface="Calibri"/>
                <a:ea typeface="MS PGothic"/>
              </a:rPr>
              <a:t> </a:t>
            </a:r>
            <a:r>
              <a:rPr lang="ru-RU" sz="2600" b="1" dirty="0">
                <a:latin typeface="Calibri"/>
                <a:ea typeface="MS PGothic"/>
              </a:rPr>
              <a:t>в большинстве стран </a:t>
            </a:r>
            <a:r>
              <a:rPr lang="en-US" sz="2600" dirty="0">
                <a:latin typeface="Calibri"/>
                <a:ea typeface="MS PGothic"/>
                <a:cs typeface="Calibri"/>
              </a:rPr>
              <a:t>– </a:t>
            </a:r>
            <a:r>
              <a:rPr lang="ru-RU" sz="2600" b="1" dirty="0">
                <a:latin typeface="Calibri"/>
                <a:ea typeface="MS PGothic"/>
              </a:rPr>
              <a:t>членов БС</a:t>
            </a:r>
            <a:r>
              <a:rPr lang="en-US" sz="2600" dirty="0">
                <a:latin typeface="Calibri"/>
                <a:ea typeface="MS PGothic"/>
              </a:rPr>
              <a:t> (</a:t>
            </a:r>
            <a:r>
              <a:rPr lang="ru-RU" sz="2600" dirty="0">
                <a:latin typeface="Calibri"/>
                <a:ea typeface="MS PGothic"/>
              </a:rPr>
              <a:t>по данным ежегодных опросов членов Сообщества</a:t>
            </a:r>
            <a:r>
              <a:rPr lang="en-US" sz="2600" dirty="0">
                <a:latin typeface="Calibri"/>
                <a:ea typeface="MS PGothic"/>
              </a:rPr>
              <a:t>)</a:t>
            </a:r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Членами РГБГП являются почти все страны </a:t>
            </a:r>
            <a:r>
              <a:rPr lang="en-US" sz="2600" dirty="0">
                <a:latin typeface="Calibri"/>
                <a:ea typeface="MS PGothic"/>
                <a:cs typeface="Calibri"/>
              </a:rPr>
              <a:t>– </a:t>
            </a:r>
            <a:r>
              <a:rPr lang="ru-RU" sz="2600" dirty="0">
                <a:latin typeface="Calibri"/>
                <a:ea typeface="MS PGothic"/>
              </a:rPr>
              <a:t>участницы БС (18 из 21) </a:t>
            </a:r>
            <a:endParaRPr lang="en-US" sz="2600" dirty="0"/>
          </a:p>
          <a:p>
            <a:pPr>
              <a:lnSpc>
                <a:spcPct val="113000"/>
              </a:lnSpc>
            </a:pPr>
            <a:r>
              <a:rPr lang="ru-RU" sz="2600" dirty="0"/>
              <a:t>Группа установила партнерские отношения и </a:t>
            </a:r>
            <a:r>
              <a:rPr lang="ru-RU" sz="2600" b="1" dirty="0"/>
              <a:t>тесно взаимодействует с рядом международных организаций</a:t>
            </a:r>
            <a:r>
              <a:rPr lang="ru-RU" sz="2600" dirty="0"/>
              <a:t>, таких как Всемирный банк, Международное бюджетное партнерство (МБП) и Глобальная инициатива по обеспечению прозрачности в бюджетно-налоговой сфере (GIFT).</a:t>
            </a:r>
          </a:p>
          <a:p>
            <a:pPr>
              <a:lnSpc>
                <a:spcPct val="113000"/>
              </a:lnSpc>
            </a:pPr>
            <a:endParaRPr lang="ru-RU" sz="2600" dirty="0"/>
          </a:p>
          <a:p>
            <a:pPr>
              <a:lnSpc>
                <a:spcPct val="113000"/>
              </a:lnSpc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2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ndes"/>
                <a:ea typeface="MS PGothic"/>
              </a:rPr>
              <a:t>II. </a:t>
            </a:r>
            <a:r>
              <a:rPr lang="ru-RU" sz="4000" dirty="0">
                <a:ea typeface="MS PGothic"/>
              </a:rPr>
              <a:t>«Продукты знаний» (ПЗ) РГБГП</a:t>
            </a:r>
            <a:endParaRPr lang="en-US" sz="4000" dirty="0">
              <a:latin typeface="Andes"/>
              <a:ea typeface="MS P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9" y="1737922"/>
            <a:ext cx="5992996" cy="5478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4177"/>
                </a:solidFill>
                <a:latin typeface="Arial"/>
                <a:ea typeface="MS PGothic"/>
                <a:hlinkClick r:id="rId3"/>
              </a:rPr>
              <a:t>Преодоление проблем, возникающих при подготовке бюджетов для граждан в странах </a:t>
            </a:r>
            <a:r>
              <a:rPr lang="en-US" sz="2400" b="1" u="sng" dirty="0">
                <a:solidFill>
                  <a:srgbClr val="00B050"/>
                </a:solidFill>
                <a:latin typeface="Calibri"/>
                <a:ea typeface="MS PGothic"/>
                <a:cs typeface="Calibri"/>
              </a:rPr>
              <a:t>–</a:t>
            </a:r>
            <a:r>
              <a:rPr lang="en-US" sz="2400" dirty="0">
                <a:latin typeface="Calibri"/>
                <a:ea typeface="MS PGothic"/>
                <a:cs typeface="Calibri"/>
              </a:rPr>
              <a:t> </a:t>
            </a:r>
            <a:r>
              <a:rPr lang="ru-RU" sz="2400" b="1" dirty="0">
                <a:solidFill>
                  <a:srgbClr val="004177"/>
                </a:solidFill>
                <a:latin typeface="Arial"/>
                <a:ea typeface="MS PGothic"/>
                <a:hlinkClick r:id="rId3"/>
              </a:rPr>
              <a:t>членах</a:t>
            </a:r>
            <a:r>
              <a:rPr lang="en-GB" sz="2400" b="1" dirty="0">
                <a:solidFill>
                  <a:srgbClr val="004177"/>
                </a:solidFill>
                <a:effectLst/>
                <a:latin typeface="Arial"/>
                <a:ea typeface="MS PGothic"/>
                <a:hlinkClick r:id="rId3"/>
              </a:rPr>
              <a:t> PEMPAL </a:t>
            </a:r>
            <a:r>
              <a:rPr lang="en-GB" sz="2400" b="1" dirty="0">
                <a:solidFill>
                  <a:srgbClr val="004177"/>
                </a:solidFill>
                <a:effectLst/>
                <a:latin typeface="Arial"/>
                <a:ea typeface="MS PGothic"/>
              </a:rPr>
              <a:t>(2017)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Когда Группа начинала работу, практика составления бюджетов для граждан в регионе 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PEMPAL 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не была распространена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. 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Поэтому члены Группы решили сосредоточить внимание именно на этой 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реформе 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и выявить проблемы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, с которыми на том этапе сталкивались страны, а затем поделиться вариантами решений, направленными на их устранение. В ПЗ обозначены 10 проблем, связанных с разработкой бюджетов для граждан в странах региона, и изложены рекомендации по решению этих проблем, разработанные на основе взаимодействия коллег и международных экспертов. </a:t>
            </a:r>
            <a:endParaRPr lang="en-US" dirty="0">
              <a:cs typeface="Calibri" panose="020F0502020204030204" pitchFamily="34" charset="0"/>
            </a:endParaRPr>
          </a:p>
          <a:p>
            <a:pPr>
              <a:lnSpc>
                <a:spcPct val="113000"/>
              </a:lnSpc>
            </a:pPr>
            <a:endParaRPr lang="en-US" sz="26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7A01C-5514-36B0-0097-64F56F4CC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8151">
            <a:off x="7347243" y="2147222"/>
            <a:ext cx="2858602" cy="412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282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ndes"/>
                <a:ea typeface="MS PGothic"/>
              </a:rPr>
              <a:t>II. </a:t>
            </a:r>
            <a:r>
              <a:rPr lang="ru-RU" sz="4000" dirty="0">
                <a:ea typeface="MS PGothic"/>
              </a:rPr>
              <a:t>«Продукты знаний» (ПЗ) РГБГП</a:t>
            </a:r>
            <a:endParaRPr lang="en-US" sz="4000" dirty="0">
              <a:latin typeface="Andes"/>
              <a:ea typeface="MS P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69" y="1847091"/>
            <a:ext cx="4878387" cy="4690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00B050"/>
                </a:solidFill>
              </a:rPr>
              <a:t>Общественное участие в бюджетной политике и бюджетном процессе. Создание и/или укрепление соответствующих механизмов в странах PEMPAL </a:t>
            </a:r>
            <a:r>
              <a:rPr lang="en-GB" sz="2400" b="1" dirty="0">
                <a:solidFill>
                  <a:srgbClr val="004177"/>
                </a:solidFill>
                <a:effectLst/>
                <a:latin typeface="Arial" panose="020B0604020202020204" pitchFamily="34" charset="0"/>
              </a:rPr>
              <a:t>(2020)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В этом ПЗ представлены основные концепции участия общественности и содержится обзор международных подходов и передового опыта.  Представлены механизмы общественного участия как со стороны спроса, так и со стороны предложения. Кроме того, в ПЗ предлагается «дорожная карта» для стран </a:t>
            </a:r>
            <a:r>
              <a:rPr lang="en-US" dirty="0">
                <a:latin typeface="Calibri"/>
                <a:ea typeface="MS PGothic"/>
                <a:cs typeface="Calibri"/>
              </a:rPr>
              <a:t>– 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участниц </a:t>
            </a:r>
            <a:r>
              <a:rPr lang="en-US" dirty="0">
                <a:latin typeface="Calibri"/>
                <a:ea typeface="MS PGothic"/>
                <a:cs typeface="Calibri"/>
              </a:rPr>
              <a:t>PEMPAL</a:t>
            </a:r>
            <a:r>
              <a:rPr lang="ru-RU" dirty="0">
                <a:latin typeface="Calibri"/>
                <a:ea typeface="MS PGothic"/>
                <a:cs typeface="Calibri"/>
              </a:rPr>
              <a:t> на основе региональной и международной практики и рекомендаций.</a:t>
            </a:r>
            <a:endParaRPr lang="en-US" dirty="0">
              <a:latin typeface="Calibri"/>
              <a:ea typeface="MS PGothic"/>
              <a:cs typeface="Calibri"/>
            </a:endParaRPr>
          </a:p>
          <a:p>
            <a:pPr>
              <a:lnSpc>
                <a:spcPct val="113000"/>
              </a:lnSpc>
            </a:pPr>
            <a:endParaRPr lang="en-US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8A79A-1A9C-86C3-25F5-443035D4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8001">
            <a:off x="7388518" y="1959796"/>
            <a:ext cx="3050600" cy="4573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905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ndes"/>
                <a:ea typeface="MS PGothic"/>
              </a:rPr>
              <a:t>II. </a:t>
            </a:r>
            <a:r>
              <a:rPr lang="ru-RU" sz="4000" dirty="0">
                <a:ea typeface="MS PGothic"/>
              </a:rPr>
              <a:t>«Продукты знаний» (ПЗ) РГБГП</a:t>
            </a:r>
            <a:endParaRPr lang="en-US" sz="4000" dirty="0">
              <a:latin typeface="Andes"/>
              <a:ea typeface="MS P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669636"/>
            <a:ext cx="5882942" cy="27568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4177"/>
                </a:solidFill>
                <a:latin typeface="Arial"/>
                <a:ea typeface="MS PGothic"/>
                <a:hlinkClick r:id="rId3"/>
              </a:rPr>
              <a:t>Партисипаторное бюджетирование: механизмы участия общественности для использования национальными министерствами финансов</a:t>
            </a:r>
            <a:r>
              <a:rPr lang="en-GB" sz="1600" b="1" dirty="0">
                <a:solidFill>
                  <a:srgbClr val="004177"/>
                </a:solidFill>
                <a:effectLst/>
                <a:latin typeface="Arial"/>
                <a:ea typeface="MS PGothic"/>
                <a:hlinkClick r:id="rId3"/>
              </a:rPr>
              <a:t> </a:t>
            </a:r>
            <a:r>
              <a:rPr lang="en-GB" sz="1600" b="1" dirty="0">
                <a:solidFill>
                  <a:srgbClr val="004177"/>
                </a:solidFill>
                <a:effectLst/>
                <a:latin typeface="Arial"/>
                <a:ea typeface="MS PGothic"/>
              </a:rPr>
              <a:t>(2021)</a:t>
            </a:r>
            <a:r>
              <a:rPr lang="en-GB" sz="1600" b="1" dirty="0">
                <a:solidFill>
                  <a:srgbClr val="004177"/>
                </a:solidFill>
                <a:latin typeface="Arial"/>
                <a:ea typeface="MS PGothic"/>
              </a:rPr>
              <a:t> </a:t>
            </a:r>
            <a:endParaRPr lang="en-GB" sz="1600" b="1" dirty="0">
              <a:solidFill>
                <a:srgbClr val="004177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В ПЗ представлены рекомендации относительно механизмов, посредством которых министерства финансов в странах </a:t>
            </a:r>
            <a:r>
              <a:rPr lang="en-US" sz="1600" dirty="0">
                <a:latin typeface="Calibri"/>
                <a:ea typeface="MS PGothic"/>
                <a:cs typeface="Calibri"/>
              </a:rPr>
              <a:t>– </a:t>
            </a:r>
            <a:r>
              <a:rPr lang="ru-RU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участницах</a:t>
            </a:r>
            <a:r>
              <a:rPr lang="en-GB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PEMPAL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могли бы разрабатывать инициативы в сфере </a:t>
            </a:r>
            <a:r>
              <a:rPr lang="ru-RU" sz="1600" b="0" i="0" err="1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партисипаторного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бюджетирования на национальном уровне</a:t>
            </a:r>
            <a:r>
              <a:rPr lang="ru-RU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 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и поддерживать </a:t>
            </a:r>
            <a:r>
              <a:rPr lang="ru-RU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х на региональном уровне. Также анализируются выгоды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партисипаторного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бюджетирования, содержатся примеры </a:t>
            </a:r>
            <a:r>
              <a:rPr lang="ru-RU" sz="160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из </a:t>
            </a:r>
            <a:r>
              <a:rPr lang="ru-RU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опыта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стран и передовой международной практики, а также критерии успеха</a:t>
            </a:r>
            <a:r>
              <a:rPr lang="en-BA" sz="160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.</a:t>
            </a:r>
            <a:endParaRPr lang="en-US" sz="160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F8309-CAF3-0B05-7AE4-8D34178D2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4289">
            <a:off x="6935189" y="1642979"/>
            <a:ext cx="2158648" cy="3114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018014-FBFC-CEB4-5E59-F38FE4B2F86B}"/>
              </a:ext>
            </a:extLst>
          </p:cNvPr>
          <p:cNvSpPr txBox="1">
            <a:spLocks/>
          </p:cNvSpPr>
          <p:nvPr/>
        </p:nvSpPr>
        <p:spPr bwMode="auto">
          <a:xfrm>
            <a:off x="620728" y="4426527"/>
            <a:ext cx="5772451" cy="21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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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 2" panose="05020102010507070707" pitchFamily="18" charset="2"/>
              <a:buChar char="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1600" kern="0" dirty="0" err="1">
                <a:solidFill>
                  <a:srgbClr val="004177"/>
                </a:solidFill>
                <a:latin typeface="Arial" panose="020B0604020202020204" pitchFamily="34" charset="0"/>
                <a:hlinkClick r:id="rId3"/>
              </a:rPr>
              <a:t>Партисипаторное</a:t>
            </a:r>
            <a:r>
              <a:rPr lang="ru-RU" sz="1600" kern="0" dirty="0">
                <a:solidFill>
                  <a:srgbClr val="004177"/>
                </a:solidFill>
                <a:latin typeface="Arial" panose="020B0604020202020204" pitchFamily="34" charset="0"/>
                <a:hlinkClick r:id="rId3"/>
              </a:rPr>
              <a:t> (инициативное) бюджетирование для молодежи</a:t>
            </a:r>
            <a:r>
              <a:rPr lang="en-GB" sz="1600" b="1" kern="0" dirty="0">
                <a:solidFill>
                  <a:srgbClr val="004177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GB" sz="1600" b="1" kern="0" dirty="0">
                <a:solidFill>
                  <a:srgbClr val="004177"/>
                </a:solidFill>
                <a:latin typeface="Arial" panose="020B0604020202020204" pitchFamily="34" charset="0"/>
              </a:rPr>
              <a:t>(2021)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600" b="0" kern="0" dirty="0">
                <a:solidFill>
                  <a:srgbClr val="333333"/>
                </a:solidFill>
                <a:cs typeface="Calibri" panose="020F0502020204030204" pitchFamily="34" charset="0"/>
              </a:rPr>
              <a:t>В ПЗ содержится описание основных моделей, принципов и результатов молодежного </a:t>
            </a:r>
            <a:r>
              <a:rPr lang="ru-RU" sz="1600" b="0" kern="0" dirty="0" err="1">
                <a:solidFill>
                  <a:srgbClr val="333333"/>
                </a:solidFill>
                <a:cs typeface="Calibri" panose="020F0502020204030204" pitchFamily="34" charset="0"/>
              </a:rPr>
              <a:t>партисипаторного</a:t>
            </a:r>
            <a:r>
              <a:rPr lang="ru-RU" sz="1600" b="0" kern="0" dirty="0">
                <a:solidFill>
                  <a:srgbClr val="333333"/>
                </a:solidFill>
                <a:cs typeface="Calibri" panose="020F0502020204030204" pitchFamily="34" charset="0"/>
              </a:rPr>
              <a:t> бюджетирования, рассматриваются риски и способы их снижения, а также приводятся рекомендации применительно к инициативам, актуальным для  этой возрастной группы.</a:t>
            </a:r>
            <a:endParaRPr lang="en-BA" sz="1600" b="0" kern="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b="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1BC49-B4D7-D914-C261-FBE3D188F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8614">
            <a:off x="9136208" y="3232208"/>
            <a:ext cx="2285161" cy="3169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494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ndes"/>
                <a:ea typeface="MS PGothic"/>
              </a:rPr>
              <a:t>II. </a:t>
            </a:r>
            <a:r>
              <a:rPr lang="ru-RU" sz="4000" dirty="0">
                <a:ea typeface="MS PGothic"/>
              </a:rPr>
              <a:t>«Продукты знаний» (ПЗ) РГБГП </a:t>
            </a:r>
            <a:endParaRPr lang="en-US" sz="4000" dirty="0">
              <a:latin typeface="Ande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493" y="1723742"/>
            <a:ext cx="4476886" cy="4690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4177"/>
                </a:solidFill>
                <a:latin typeface="Arial" panose="020B0604020202020204" pitchFamily="34" charset="0"/>
                <a:hlinkClick r:id="rId3"/>
              </a:rPr>
              <a:t>Повышение ясности и доступности бюджетной документации</a:t>
            </a:r>
            <a:r>
              <a:rPr lang="en-GB" sz="2400" b="1" dirty="0">
                <a:solidFill>
                  <a:srgbClr val="004177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GB" sz="2400" b="1" dirty="0">
                <a:solidFill>
                  <a:srgbClr val="004177"/>
                </a:solidFill>
                <a:effectLst/>
                <a:latin typeface="Arial" panose="020B0604020202020204" pitchFamily="34" charset="0"/>
              </a:rPr>
              <a:t>(2022) </a:t>
            </a:r>
            <a:endParaRPr lang="en-GB" sz="2400" b="1" dirty="0">
              <a:solidFill>
                <a:srgbClr val="004177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i="0" dirty="0">
              <a:solidFill>
                <a:srgbClr val="004177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cs typeface="Calibri" panose="020F0502020204030204" pitchFamily="34" charset="0"/>
              </a:rPr>
              <a:t>Данный ПЗ содержит передовой опыт и рекомендации для министерств финансов по повышению ясности бюджета.</a:t>
            </a:r>
            <a:r>
              <a:rPr lang="en-GB" dirty="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В нем представлена «дорожная карта», в которой предусмотрено 12 шагов для достижения полной и значимой доступности и понятности бюджетной документации. Также в ПЗ представлены конкретные примеры передового опыта, применяемого в разных странах</a:t>
            </a:r>
            <a:r>
              <a:rPr lang="en-GB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.</a:t>
            </a:r>
            <a:endParaRPr lang="en-US" sz="240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FDF8B-5040-DB5D-615D-23C227B6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3348">
            <a:off x="7020031" y="1514602"/>
            <a:ext cx="3535090" cy="495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80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III. </a:t>
            </a:r>
            <a:r>
              <a:rPr lang="ru-RU" sz="3600" dirty="0"/>
              <a:t>Основные дополнительные темы, которые рассматривались в ходе мероприятий РГБГП с 2018 года</a:t>
            </a:r>
            <a:endParaRPr lang="en-US" sz="3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6" y="1584480"/>
            <a:ext cx="11089687" cy="5273520"/>
          </a:xfrm>
        </p:spPr>
        <p:txBody>
          <a:bodyPr>
            <a:normAutofit fontScale="92500"/>
          </a:bodyPr>
          <a:lstStyle/>
          <a:p>
            <a:pPr>
              <a:lnSpc>
                <a:spcPct val="113000"/>
              </a:lnSpc>
            </a:pPr>
            <a:r>
              <a:rPr lang="ru-RU" dirty="0"/>
              <a:t>Результаты, выводы и рекомендации по итогам </a:t>
            </a:r>
            <a:r>
              <a:rPr lang="ru-RU" b="1" dirty="0"/>
              <a:t>Опроса открытости бюджета МБП 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ru-RU" dirty="0"/>
              <a:t>неоднократно</a:t>
            </a:r>
            <a:r>
              <a:rPr lang="en-US" dirty="0"/>
              <a:t>)</a:t>
            </a:r>
          </a:p>
          <a:p>
            <a:pPr>
              <a:lnSpc>
                <a:spcPct val="113000"/>
              </a:lnSpc>
            </a:pPr>
            <a:r>
              <a:rPr lang="ru-RU" dirty="0"/>
              <a:t>Рекомендации </a:t>
            </a:r>
            <a:r>
              <a:rPr lang="en-US" dirty="0"/>
              <a:t>GIFT</a:t>
            </a:r>
            <a:r>
              <a:rPr lang="ru-RU" dirty="0"/>
              <a:t> применительно к </a:t>
            </a:r>
            <a:r>
              <a:rPr lang="ru-RU" b="1" dirty="0"/>
              <a:t>участию общественности </a:t>
            </a:r>
            <a:r>
              <a:rPr lang="ru-RU" dirty="0"/>
              <a:t>и примеры передового опыта</a:t>
            </a:r>
            <a:endParaRPr lang="en-US" dirty="0"/>
          </a:p>
          <a:p>
            <a:pPr>
              <a:lnSpc>
                <a:spcPct val="113000"/>
              </a:lnSpc>
            </a:pPr>
            <a:r>
              <a:rPr lang="ru-RU" b="1" dirty="0"/>
              <a:t>Вовлечение общественности на национальном уровне</a:t>
            </a:r>
            <a:endParaRPr lang="en-US" b="1" dirty="0"/>
          </a:p>
          <a:p>
            <a:pPr>
              <a:lnSpc>
                <a:spcPct val="113000"/>
              </a:lnSpc>
            </a:pPr>
            <a:r>
              <a:rPr lang="ru-RU" dirty="0"/>
              <a:t>Примеры использования механизмов вовлечения общественности конкретными странами: </a:t>
            </a:r>
            <a:r>
              <a:rPr lang="ru-RU" b="1" dirty="0"/>
              <a:t>Грузия, Российская Федерация, Португалия, Хорватия </a:t>
            </a:r>
            <a:r>
              <a:rPr lang="ru-RU" dirty="0"/>
              <a:t>и т.д. </a:t>
            </a:r>
            <a:endParaRPr lang="en-US" dirty="0"/>
          </a:p>
          <a:p>
            <a:pPr>
              <a:lnSpc>
                <a:spcPct val="113000"/>
              </a:lnSpc>
            </a:pPr>
            <a:r>
              <a:rPr lang="ru-RU" dirty="0"/>
              <a:t>Примеры из опыта стран в обеспечении прозрачности в налогово-бюджетной сфере и использовании ИКТ (</a:t>
            </a:r>
            <a:r>
              <a:rPr lang="ru-RU" b="1" dirty="0"/>
              <a:t>Узбекистан </a:t>
            </a:r>
            <a:r>
              <a:rPr lang="ru-RU" dirty="0"/>
              <a:t>и </a:t>
            </a:r>
            <a:r>
              <a:rPr lang="ru-RU" b="1" dirty="0"/>
              <a:t>Украина</a:t>
            </a:r>
            <a:r>
              <a:rPr lang="ru-RU" dirty="0"/>
              <a:t>)</a:t>
            </a:r>
            <a:r>
              <a:rPr lang="en-US" dirty="0"/>
              <a:t> </a:t>
            </a:r>
          </a:p>
          <a:p>
            <a:pPr>
              <a:lnSpc>
                <a:spcPct val="113000"/>
              </a:lnSpc>
            </a:pPr>
            <a:r>
              <a:rPr lang="ru-RU" dirty="0"/>
              <a:t>Тенденции в практике отражения уровня удовлетворенности, восприятия и вовлечения граждан в странах ОЭСР (конкретные примеры </a:t>
            </a:r>
            <a:r>
              <a:rPr lang="ru-RU" b="1" dirty="0"/>
              <a:t>Франции</a:t>
            </a:r>
            <a:r>
              <a:rPr lang="ru-RU" dirty="0"/>
              <a:t> и </a:t>
            </a:r>
            <a:r>
              <a:rPr lang="ru-RU" b="1" dirty="0"/>
              <a:t>Канады</a:t>
            </a:r>
            <a:r>
              <a:rPr lang="ru-RU" dirty="0"/>
              <a:t>)</a:t>
            </a:r>
            <a:endParaRPr lang="en-US" b="1" dirty="0"/>
          </a:p>
          <a:p>
            <a:pPr>
              <a:lnSpc>
                <a:spcPct val="113000"/>
              </a:lnSpc>
            </a:pPr>
            <a:r>
              <a:rPr lang="ru-RU" dirty="0"/>
              <a:t>Прозрачность отраслевых бюджетов в рамках </a:t>
            </a:r>
            <a:r>
              <a:rPr lang="ru-RU" b="1" dirty="0"/>
              <a:t>реагирования на</a:t>
            </a:r>
            <a:r>
              <a:rPr lang="en-US" b="1" dirty="0"/>
              <a:t> COVID-19</a:t>
            </a:r>
            <a:r>
              <a:rPr lang="en-US" dirty="0"/>
              <a:t> </a:t>
            </a:r>
            <a:r>
              <a:rPr lang="ru-RU" dirty="0"/>
              <a:t>и прозрачность в мерах бюджетного реагирования на пандемию, вызванную</a:t>
            </a:r>
            <a:r>
              <a:rPr lang="en-US" dirty="0"/>
              <a:t> COVID-19</a:t>
            </a:r>
          </a:p>
          <a:p>
            <a:pPr>
              <a:lnSpc>
                <a:spcPct val="113000"/>
              </a:lnSpc>
            </a:pPr>
            <a:r>
              <a:rPr lang="ru-RU" b="1" dirty="0"/>
              <a:t>Способы улучшить понимание бюджета с точки зрения журналистского сообщества</a:t>
            </a:r>
            <a:r>
              <a:rPr lang="en-US" b="1" dirty="0"/>
              <a:t> </a:t>
            </a:r>
            <a:r>
              <a:rPr lang="ru-RU" dirty="0"/>
              <a:t>и опыт</a:t>
            </a:r>
            <a:r>
              <a:rPr lang="en-US" dirty="0"/>
              <a:t> </a:t>
            </a:r>
            <a:r>
              <a:rPr lang="ru-RU" b="1" dirty="0"/>
              <a:t>Южной Африки</a:t>
            </a:r>
            <a:endParaRPr lang="en-US" b="1" dirty="0"/>
          </a:p>
          <a:p>
            <a:pPr>
              <a:lnSpc>
                <a:spcPct val="113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IV. </a:t>
            </a:r>
            <a:r>
              <a:rPr lang="ru-RU" sz="3600" dirty="0"/>
              <a:t>Соображения для планирования следующих мероприятий РГБГП: обсуждение в группе</a:t>
            </a:r>
            <a:r>
              <a:rPr lang="en-US" sz="3600" dirty="0"/>
              <a:t> 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766454"/>
            <a:ext cx="11089687" cy="50915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Принимая во внимание ПЗ, разработанные к настоящему времени РГБГП, и презентации, сделанные на предыдущих заседаниях БС, </a:t>
            </a:r>
            <a:r>
              <a:rPr lang="ru-RU" sz="2600" b="1" dirty="0">
                <a:latin typeface="Calibri"/>
                <a:ea typeface="MS PGothic"/>
              </a:rPr>
              <a:t>участникам предлагается в рамках группового обсуждения сообщить о приоритетных направлениях реформ / темах своих стран в широкой области открытости бюджета</a:t>
            </a:r>
            <a:r>
              <a:rPr lang="ru-RU" sz="2600" dirty="0">
                <a:latin typeface="Calibri"/>
                <a:ea typeface="MS PGothic"/>
              </a:rPr>
              <a:t>; эта информация будет использована при планировании будущей работы РГБГП</a:t>
            </a:r>
            <a:endParaRPr lang="en-US" sz="2600" dirty="0">
              <a:latin typeface="Calibri"/>
              <a:ea typeface="MS PGothic"/>
            </a:endParaRPr>
          </a:p>
          <a:p>
            <a:pPr marL="690245" lvl="1">
              <a:lnSpc>
                <a:spcPct val="113000"/>
              </a:lnSpc>
              <a:buFont typeface="Wingdings" pitchFamily="2" charset="2"/>
              <a:buChar char="Ø"/>
            </a:pPr>
            <a:r>
              <a:rPr lang="ru-RU" sz="2600" dirty="0">
                <a:latin typeface="Calibri"/>
                <a:ea typeface="MS PGothic"/>
              </a:rPr>
              <a:t>применительно к теме (темам), которую(-</a:t>
            </a:r>
            <a:r>
              <a:rPr lang="ru-RU" sz="2600" dirty="0" err="1">
                <a:latin typeface="Calibri"/>
                <a:ea typeface="MS PGothic"/>
              </a:rPr>
              <a:t>ые</a:t>
            </a:r>
            <a:r>
              <a:rPr lang="ru-RU" sz="2600" dirty="0">
                <a:latin typeface="Calibri"/>
                <a:ea typeface="MS PGothic"/>
              </a:rPr>
              <a:t>) вы предложите в ходе группового обсуждения, пожалуйста, подробно опишите, какие конкретные аспекты/содержание/формат вас интересуют, а также отметьте, может ли ваша страна внести вклад в работу РГБГП и каким образом</a:t>
            </a:r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По темам, которые будут отмечены чаще всего, после пленарного заседания будет проведено онлайн-голосование; тема(-ы), набравшая(-</a:t>
            </a:r>
            <a:r>
              <a:rPr lang="ru-RU" sz="2600" dirty="0" err="1">
                <a:latin typeface="Calibri"/>
                <a:ea typeface="MS PGothic"/>
              </a:rPr>
              <a:t>ие</a:t>
            </a:r>
            <a:r>
              <a:rPr lang="ru-RU" sz="2600" dirty="0">
                <a:latin typeface="Calibri"/>
                <a:ea typeface="MS PGothic"/>
              </a:rPr>
              <a:t>) наибольшее количество голосов, будет(-</a:t>
            </a:r>
            <a:r>
              <a:rPr lang="ru-RU" sz="2600" dirty="0" err="1">
                <a:latin typeface="Calibri"/>
                <a:ea typeface="MS PGothic"/>
              </a:rPr>
              <a:t>ут</a:t>
            </a:r>
            <a:r>
              <a:rPr lang="ru-RU" sz="2600" dirty="0">
                <a:latin typeface="Calibri"/>
                <a:ea typeface="MS PGothic"/>
              </a:rPr>
              <a:t>) рассмотрена(-ы) Исполнительным комитетом на предмет изучения в рамках будущих мероприятий и, возможно, разработки «продукта знаний».</a:t>
            </a:r>
            <a:endParaRPr lang="en-US" sz="2600" dirty="0">
              <a:latin typeface="Calibri"/>
              <a:ea typeface="MS PGothic"/>
            </a:endParaRPr>
          </a:p>
          <a:p>
            <a:pPr>
              <a:lnSpc>
                <a:spcPct val="113000"/>
              </a:lnSpc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9128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6106</TotalTime>
  <Words>912</Words>
  <Application>Microsoft Office PowerPoint</Application>
  <PresentationFormat>Widescreen</PresentationFormat>
  <Paragraphs>70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Full Page Interior</vt:lpstr>
      <vt:lpstr>РАБОЧАЯ ГРУППА БС ПО БЮДЖЕТНОЙ ГРАМОТНОСТИ И ПРОЗРАЧНОСТИ БЮДЖЕТА (РГБГП):  РГБГП: обзор проделанной работы</vt:lpstr>
      <vt:lpstr>План выступления</vt:lpstr>
      <vt:lpstr>I. Цели, состав и партнерства</vt:lpstr>
      <vt:lpstr>II. «Продукты знаний» (ПЗ) РГБГП</vt:lpstr>
      <vt:lpstr>II. «Продукты знаний» (ПЗ) РГБГП</vt:lpstr>
      <vt:lpstr>II. «Продукты знаний» (ПЗ) РГБГП</vt:lpstr>
      <vt:lpstr>II. «Продукты знаний» (ПЗ) РГБГП </vt:lpstr>
      <vt:lpstr>III. Основные дополнительные темы, которые рассматривались в ходе мероприятий РГБГП с 2018 года</vt:lpstr>
      <vt:lpstr>IV. Соображения для планирования следующих мероприятий РГБГП: обсуждение в группе </vt:lpstr>
      <vt:lpstr>СПАСИБО ЗА ВНИМАНИЕ!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Yana</cp:lastModifiedBy>
  <cp:revision>249</cp:revision>
  <dcterms:created xsi:type="dcterms:W3CDTF">2017-06-21T12:17:59Z</dcterms:created>
  <dcterms:modified xsi:type="dcterms:W3CDTF">2023-03-15T17:03:21Z</dcterms:modified>
</cp:coreProperties>
</file>