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2"/>
  </p:notesMasterIdLst>
  <p:handoutMasterIdLst>
    <p:handoutMasterId r:id="rId13"/>
  </p:handoutMasterIdLst>
  <p:sldIdLst>
    <p:sldId id="320" r:id="rId2"/>
    <p:sldId id="33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5673AD-07B3-AAFA-8756-639AE26A09F2}" name="Naida Čaršimamović Vukotić" initials="NCV" userId="Naida Čaršimamović Vukotić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0"/>
    <a:srgbClr val="595959"/>
    <a:srgbClr val="87888A"/>
    <a:srgbClr val="FFFFFF"/>
    <a:srgbClr val="8C8D90"/>
    <a:srgbClr val="FFCCCC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86774-33C0-6CD0-8241-E3FA0A313043}" v="57" dt="2023-03-15T14:08:31.999"/>
    <p1510:client id="{10AFA0D9-0969-D635-47D6-A26A2CD9C5DF}" v="22" dt="2023-03-16T20:27:48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0" autoAdjust="0"/>
    <p:restoredTop sz="90612" autoAdjust="0"/>
  </p:normalViewPr>
  <p:slideViewPr>
    <p:cSldViewPr snapToGrid="0" snapToObjects="1">
      <p:cViewPr varScale="1">
        <p:scale>
          <a:sx n="52" d="100"/>
          <a:sy n="52" d="100"/>
        </p:scale>
        <p:origin x="7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Duduchava" userId="S::nina.duduchava_gmail.com#ext#@worldbankgroup.onmicrosoft.com::d486096f-a643-4cbd-9a32-161cc2e25b44" providerId="AD" clId="Web-{10AFA0D9-0969-D635-47D6-A26A2CD9C5DF}"/>
    <pc:docChg chg="modSld">
      <pc:chgData name="Nina Duduchava" userId="S::nina.duduchava_gmail.com#ext#@worldbankgroup.onmicrosoft.com::d486096f-a643-4cbd-9a32-161cc2e25b44" providerId="AD" clId="Web-{10AFA0D9-0969-D635-47D6-A26A2CD9C5DF}" dt="2023-03-16T20:27:48.171" v="21" actId="20577"/>
      <pc:docMkLst>
        <pc:docMk/>
      </pc:docMkLst>
      <pc:sldChg chg="modSp">
        <pc:chgData name="Nina Duduchava" userId="S::nina.duduchava_gmail.com#ext#@worldbankgroup.onmicrosoft.com::d486096f-a643-4cbd-9a32-161cc2e25b44" providerId="AD" clId="Web-{10AFA0D9-0969-D635-47D6-A26A2CD9C5DF}" dt="2023-03-16T20:25:24.354" v="14" actId="20577"/>
        <pc:sldMkLst>
          <pc:docMk/>
          <pc:sldMk cId="1679527361" sldId="322"/>
        </pc:sldMkLst>
        <pc:spChg chg="mod">
          <ac:chgData name="Nina Duduchava" userId="S::nina.duduchava_gmail.com#ext#@worldbankgroup.onmicrosoft.com::d486096f-a643-4cbd-9a32-161cc2e25b44" providerId="AD" clId="Web-{10AFA0D9-0969-D635-47D6-A26A2CD9C5DF}" dt="2023-03-16T20:25:24.354" v="14" actId="20577"/>
          <ac:spMkLst>
            <pc:docMk/>
            <pc:sldMk cId="1679527361" sldId="322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0AFA0D9-0969-D635-47D6-A26A2CD9C5DF}" dt="2023-03-16T20:27:29.608" v="18" actId="20577"/>
        <pc:sldMkLst>
          <pc:docMk/>
          <pc:sldMk cId="2234946654" sldId="325"/>
        </pc:sldMkLst>
        <pc:spChg chg="mod">
          <ac:chgData name="Nina Duduchava" userId="S::nina.duduchava_gmail.com#ext#@worldbankgroup.onmicrosoft.com::d486096f-a643-4cbd-9a32-161cc2e25b44" providerId="AD" clId="Web-{10AFA0D9-0969-D635-47D6-A26A2CD9C5DF}" dt="2023-03-16T20:27:29.608" v="18" actId="20577"/>
          <ac:spMkLst>
            <pc:docMk/>
            <pc:sldMk cId="2234946654" sldId="325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10AFA0D9-0969-D635-47D6-A26A2CD9C5DF}" dt="2023-03-16T20:27:48.171" v="21" actId="20577"/>
        <pc:sldMkLst>
          <pc:docMk/>
          <pc:sldMk cId="2897803406" sldId="326"/>
        </pc:sldMkLst>
        <pc:spChg chg="mod">
          <ac:chgData name="Nina Duduchava" userId="S::nina.duduchava_gmail.com#ext#@worldbankgroup.onmicrosoft.com::d486096f-a643-4cbd-9a32-161cc2e25b44" providerId="AD" clId="Web-{10AFA0D9-0969-D635-47D6-A26A2CD9C5DF}" dt="2023-03-16T20:27:48.171" v="21" actId="20577"/>
          <ac:spMkLst>
            <pc:docMk/>
            <pc:sldMk cId="2897803406" sldId="326"/>
            <ac:spMk id="3" creationId="{A62C1F22-6AFF-461B-A5D3-7AC659EB24AC}"/>
          </ac:spMkLst>
        </pc:spChg>
      </pc:sldChg>
    </pc:docChg>
  </pc:docChgLst>
  <pc:docChgLst>
    <pc:chgData name="Nina Duduchava" userId="S::nina.duduchava_gmail.com#ext#@worldbankgroup.onmicrosoft.com::d486096f-a643-4cbd-9a32-161cc2e25b44" providerId="AD" clId="Web-{04F86774-33C0-6CD0-8241-E3FA0A313043}"/>
    <pc:docChg chg="modSld">
      <pc:chgData name="Nina Duduchava" userId="S::nina.duduchava_gmail.com#ext#@worldbankgroup.onmicrosoft.com::d486096f-a643-4cbd-9a32-161cc2e25b44" providerId="AD" clId="Web-{04F86774-33C0-6CD0-8241-E3FA0A313043}" dt="2023-03-15T14:08:31.999" v="58" actId="20577"/>
      <pc:docMkLst>
        <pc:docMk/>
      </pc:docMkLst>
      <pc:sldChg chg="modSp">
        <pc:chgData name="Nina Duduchava" userId="S::nina.duduchava_gmail.com#ext#@worldbankgroup.onmicrosoft.com::d486096f-a643-4cbd-9a32-161cc2e25b44" providerId="AD" clId="Web-{04F86774-33C0-6CD0-8241-E3FA0A313043}" dt="2023-03-15T14:00:36.347" v="0" actId="20577"/>
        <pc:sldMkLst>
          <pc:docMk/>
          <pc:sldMk cId="1368118398" sldId="320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0:36.347" v="0" actId="20577"/>
          <ac:spMkLst>
            <pc:docMk/>
            <pc:sldMk cId="1368118398" sldId="320"/>
            <ac:spMk id="7" creationId="{13594638-2FB2-4B61-AFE5-DD4AAF3E1AD8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3:10.991" v="12" actId="20577"/>
        <pc:sldMkLst>
          <pc:docMk/>
          <pc:sldMk cId="1679527361" sldId="322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3:10.991" v="12" actId="20577"/>
          <ac:spMkLst>
            <pc:docMk/>
            <pc:sldMk cId="1679527361" sldId="322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4:02.429" v="20" actId="20577"/>
        <pc:sldMkLst>
          <pc:docMk/>
          <pc:sldMk cId="2972825559" sldId="323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4:02.429" v="20" actId="20577"/>
          <ac:spMkLst>
            <pc:docMk/>
            <pc:sldMk cId="2972825559" sldId="323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4:49.243" v="25" actId="20577"/>
        <pc:sldMkLst>
          <pc:docMk/>
          <pc:sldMk cId="619054634" sldId="324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4:49.243" v="25" actId="20577"/>
          <ac:spMkLst>
            <pc:docMk/>
            <pc:sldMk cId="619054634" sldId="324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5:48.620" v="31" actId="20577"/>
        <pc:sldMkLst>
          <pc:docMk/>
          <pc:sldMk cId="2234946654" sldId="325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5:48.620" v="31" actId="20577"/>
          <ac:spMkLst>
            <pc:docMk/>
            <pc:sldMk cId="2234946654" sldId="325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6:32.949" v="36" actId="20577"/>
        <pc:sldMkLst>
          <pc:docMk/>
          <pc:sldMk cId="2897803406" sldId="326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6:32.949" v="36" actId="20577"/>
          <ac:spMkLst>
            <pc:docMk/>
            <pc:sldMk cId="2897803406" sldId="326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7:40.935" v="41" actId="20577"/>
        <pc:sldMkLst>
          <pc:docMk/>
          <pc:sldMk cId="2726160558" sldId="327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7:40.935" v="41" actId="20577"/>
          <ac:spMkLst>
            <pc:docMk/>
            <pc:sldMk cId="2726160558" sldId="327"/>
            <ac:spMk id="3" creationId="{A62C1F22-6AFF-461B-A5D3-7AC659EB24AC}"/>
          </ac:spMkLst>
        </pc:spChg>
      </pc:sldChg>
      <pc:sldChg chg="modSp">
        <pc:chgData name="Nina Duduchava" userId="S::nina.duduchava_gmail.com#ext#@worldbankgroup.onmicrosoft.com::d486096f-a643-4cbd-9a32-161cc2e25b44" providerId="AD" clId="Web-{04F86774-33C0-6CD0-8241-E3FA0A313043}" dt="2023-03-15T14:08:31.999" v="58" actId="20577"/>
        <pc:sldMkLst>
          <pc:docMk/>
          <pc:sldMk cId="1541789128" sldId="328"/>
        </pc:sldMkLst>
        <pc:spChg chg="mod">
          <ac:chgData name="Nina Duduchava" userId="S::nina.duduchava_gmail.com#ext#@worldbankgroup.onmicrosoft.com::d486096f-a643-4cbd-9a32-161cc2e25b44" providerId="AD" clId="Web-{04F86774-33C0-6CD0-8241-E3FA0A313043}" dt="2023-03-15T14:08:31.999" v="58" actId="20577"/>
          <ac:spMkLst>
            <pc:docMk/>
            <pc:sldMk cId="1541789128" sldId="328"/>
            <ac:spMk id="3" creationId="{A62C1F22-6AFF-461B-A5D3-7AC659EB24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9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518C-9F00-47AE-90B2-73A2408FE05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7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8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1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1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69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6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02A-EF05-4E90-927D-D24F28BBD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3" y="411088"/>
            <a:ext cx="2868880" cy="44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BA4E9-8FA1-43BE-8283-61F9F116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384" y="349984"/>
            <a:ext cx="263042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1823297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490E8-339F-431A-84A6-7E434BC83B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" y="3915700"/>
            <a:ext cx="1724156" cy="1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DCE26-6249-4A4A-9F25-C8F9A835C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8238"/>
            <a:ext cx="12192000" cy="60781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14CD-F034-4DB3-BC75-60D9CF97D8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" y="1895176"/>
            <a:ext cx="1715273" cy="1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60F1A-87F5-47FD-90A7-5292E68F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6E3B-3BB9-4F4F-9285-BEE09EC4E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FE4AE-E9EF-49B9-B183-CF2F1C531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F8DAD-6907-4E89-9A37-48355C917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42C6-A9D4-4459-AEFA-C4B9E104A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67D63-910E-45E5-B52D-ECAFA74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A7B33-7AC3-4E07-AB8D-1578D0824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FE27-DC2B-4C7E-A332-12D35291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19EEE-F80B-4493-BC7A-31667DB32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CF5F-C0D4-494E-8974-7DF2D8D9E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A2FE-CE86-4B9F-A1AB-AD2F8FCB6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4F53-35A3-4A59-8B0C-3CF7EA3EE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performance-indicators-pempal-countries-trends-and-challenges-how-does-budg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performance-budgeting-and-spending-reviews-pempal-countries-practices-challe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conducting-rapid-spending-reviews-identify-measures-budget-balanc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pempal.org/knowledge-product/spending-reviews-trends-pempal-countries-benchmarked-trends-oecd-countr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knowledge-product/spending-review-practices-netherlan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" y="1216522"/>
            <a:ext cx="10957559" cy="3709807"/>
          </a:xfrm>
        </p:spPr>
        <p:txBody>
          <a:bodyPr/>
          <a:lstStyle/>
          <a:p>
            <a:r>
              <a:rPr lang="ru-RU" dirty="0"/>
              <a:t>РАБОЧАЯ ГРУППА БС ПО ПРОГРАММНО-ЦЕЛЕВОМУ БЮДЖЕТИРОВАНИЮ И БЮДЖЕТИРОВАНИЮ, ОРИЕНТИРОВАНОМУ НА РЕЗУЛЬТАТ (РГПЦБ):</a:t>
            </a:r>
            <a:br>
              <a:rPr lang="en-US" dirty="0"/>
            </a:br>
            <a:br>
              <a:rPr lang="en-US" dirty="0"/>
            </a:br>
            <a:r>
              <a:rPr lang="ru-RU" dirty="0"/>
              <a:t>РГПЦБ: обзор проделанной работы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" y="5112137"/>
            <a:ext cx="10957559" cy="1225067"/>
          </a:xfrm>
        </p:spPr>
        <p:txBody>
          <a:bodyPr>
            <a:normAutofit/>
          </a:bodyPr>
          <a:lstStyle/>
          <a:p>
            <a:r>
              <a:rPr lang="ru-RU" b="1" i="1" dirty="0"/>
              <a:t>Ежегодное пленарное заседание БС</a:t>
            </a:r>
            <a:r>
              <a:rPr lang="en-US" b="1" i="1" dirty="0"/>
              <a:t> PEMPAL</a:t>
            </a:r>
            <a:r>
              <a:rPr lang="ru-RU" b="1" i="1" dirty="0"/>
              <a:t>, Любляна, Словения, март 2023 г.</a:t>
            </a:r>
            <a:endParaRPr lang="en-US" b="1" i="1" dirty="0"/>
          </a:p>
          <a:p>
            <a:endParaRPr lang="en-US" i="1" dirty="0"/>
          </a:p>
          <a:p>
            <a:r>
              <a:rPr lang="ru-RU" i="1" dirty="0">
                <a:latin typeface="Calibri"/>
                <a:ea typeface="MS PGothic"/>
                <a:cs typeface="Calibri"/>
              </a:rPr>
              <a:t>Наида </a:t>
            </a:r>
            <a:r>
              <a:rPr lang="ru-RU" i="1" dirty="0" err="1">
                <a:latin typeface="Calibri"/>
                <a:ea typeface="MS PGothic"/>
                <a:cs typeface="Calibri"/>
              </a:rPr>
              <a:t>Чаршимамович</a:t>
            </a:r>
            <a:r>
              <a:rPr lang="ru-RU" i="1" dirty="0">
                <a:latin typeface="Calibri"/>
                <a:ea typeface="MS PGothic"/>
                <a:cs typeface="Calibri"/>
              </a:rPr>
              <a:t> </a:t>
            </a:r>
            <a:r>
              <a:rPr lang="ru-RU" i="1" dirty="0" err="1">
                <a:latin typeface="Calibri"/>
                <a:ea typeface="MS PGothic"/>
                <a:cs typeface="Calibri"/>
              </a:rPr>
              <a:t>Вукотич</a:t>
            </a:r>
            <a:r>
              <a:rPr lang="ru-RU" i="1" dirty="0">
                <a:latin typeface="Calibri"/>
                <a:ea typeface="MS PGothic"/>
                <a:cs typeface="Calibri"/>
              </a:rPr>
              <a:t>, член Ресурсной группы БС, Всемирный банк</a:t>
            </a:r>
            <a:endParaRPr lang="en-US" i="1" dirty="0">
              <a:latin typeface="Calibri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1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112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 выступления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499" y="2256845"/>
            <a:ext cx="8953801" cy="3320995"/>
          </a:xfrm>
        </p:spPr>
        <p:txBody>
          <a:bodyPr>
            <a:normAutofit lnSpcReduction="10000"/>
          </a:bodyPr>
          <a:lstStyle/>
          <a:p>
            <a:pPr marL="542925" indent="-542925">
              <a:buFont typeface="+mj-lt"/>
              <a:buAutoNum type="romanUcPeriod"/>
            </a:pPr>
            <a:r>
              <a:rPr lang="ru-RU" sz="3000" dirty="0"/>
              <a:t>РГПЦБ: цели, состав, партнерства</a:t>
            </a:r>
            <a:endParaRPr lang="en-US" sz="3000" dirty="0"/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«Продукты знаний» РГПЦБ</a:t>
            </a:r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Основные дополнительные темы РГПЦБ, которые рассматривались в ходе мероприятий с 2018 г.</a:t>
            </a:r>
            <a:endParaRPr lang="en-US" sz="3000" dirty="0"/>
          </a:p>
          <a:p>
            <a:pPr marL="542925" indent="-542925">
              <a:buFont typeface="+mj-lt"/>
              <a:buAutoNum type="romanUcPeriod"/>
            </a:pPr>
            <a:r>
              <a:rPr lang="ru-RU" sz="3000" dirty="0"/>
              <a:t>Соображения для планирования следующих мероприятий РГПЦБ: обсуждение в группе</a:t>
            </a:r>
            <a:r>
              <a:rPr lang="en-US" sz="3000" dirty="0"/>
              <a:t> </a:t>
            </a:r>
          </a:p>
          <a:p>
            <a:pPr marL="542925" indent="-542925">
              <a:buFont typeface="+mj-lt"/>
              <a:buAutoNum type="romanUcPeriod"/>
            </a:pPr>
            <a:endParaRPr lang="en-US" sz="3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0F7A5-9486-468C-ACE0-CB009C4DAD7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6AA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6AA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I. </a:t>
            </a:r>
            <a:r>
              <a:rPr lang="ru-RU" sz="4000" dirty="0"/>
              <a:t>Цели, состав и партнерства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56" y="1584480"/>
            <a:ext cx="11089687" cy="52735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РГПЦБ была сформирована в</a:t>
            </a:r>
            <a:r>
              <a:rPr lang="en-US" sz="2600" dirty="0">
                <a:latin typeface="Calibri"/>
                <a:ea typeface="MS PGothic"/>
              </a:rPr>
              <a:t> 2016</a:t>
            </a:r>
            <a:r>
              <a:rPr lang="ru-RU" sz="2600" dirty="0">
                <a:latin typeface="Calibri"/>
                <a:ea typeface="MS PGothic"/>
              </a:rPr>
              <a:t> г.; ее цель – анализ тенденций и полученного опыта, а также </a:t>
            </a:r>
            <a:r>
              <a:rPr lang="ru-RU" sz="2600" b="1" dirty="0">
                <a:latin typeface="Calibri"/>
                <a:ea typeface="MS PGothic"/>
              </a:rPr>
              <a:t>предоставление рекомендаций в части разработки и внедрения механизмов программно-целевого бюджетирования и бюджетирования, ориентированного на результат</a:t>
            </a:r>
            <a:r>
              <a:rPr lang="en-US" sz="2600" b="1" dirty="0">
                <a:latin typeface="Calibri"/>
                <a:ea typeface="MS PGothic"/>
              </a:rPr>
              <a:t>, </a:t>
            </a:r>
            <a:r>
              <a:rPr lang="ru-RU" sz="2600" b="1" dirty="0">
                <a:latin typeface="Calibri"/>
                <a:ea typeface="MS PGothic"/>
              </a:rPr>
              <a:t>для повышения </a:t>
            </a:r>
            <a:r>
              <a:rPr lang="ru-RU" sz="2600" b="1" u="sng" dirty="0">
                <a:latin typeface="Calibri"/>
                <a:ea typeface="MS PGothic"/>
              </a:rPr>
              <a:t>результативности расходов</a:t>
            </a:r>
            <a:r>
              <a:rPr lang="ru-RU" sz="2600" dirty="0">
                <a:latin typeface="Calibri"/>
                <a:ea typeface="MS PGothic"/>
              </a:rPr>
              <a:t>. </a:t>
            </a:r>
            <a:endParaRPr lang="en-US" sz="2600" b="1" u="sng" dirty="0"/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Широкая тема, которую рассматривает данная РГ, </a:t>
            </a:r>
            <a:r>
              <a:rPr lang="ru-RU" sz="2600" dirty="0">
                <a:latin typeface="Calibri"/>
                <a:ea typeface="MS PGothic"/>
                <a:cs typeface="Calibri"/>
              </a:rPr>
              <a:t>—</a:t>
            </a:r>
            <a:r>
              <a:rPr lang="ru-RU" sz="2600" dirty="0">
                <a:latin typeface="Calibri"/>
                <a:ea typeface="MS PGothic"/>
              </a:rPr>
              <a:t> программно-целевое бюджетирование и БОР – является </a:t>
            </a:r>
            <a:r>
              <a:rPr lang="ru-RU" sz="2600" b="1" dirty="0">
                <a:latin typeface="Calibri"/>
                <a:ea typeface="MS PGothic"/>
              </a:rPr>
              <a:t>одной из двух приоритетных тем в сфере бюджетирования</a:t>
            </a:r>
            <a:r>
              <a:rPr lang="ru-RU" sz="2600" dirty="0">
                <a:latin typeface="Calibri"/>
                <a:ea typeface="MS PGothic"/>
              </a:rPr>
              <a:t> (наряду с открытостью бюджета)</a:t>
            </a:r>
            <a:r>
              <a:rPr lang="en-US" sz="2600" dirty="0">
                <a:latin typeface="Calibri"/>
                <a:ea typeface="MS PGothic"/>
              </a:rPr>
              <a:t> </a:t>
            </a:r>
            <a:r>
              <a:rPr lang="ru-RU" sz="2600" b="1" dirty="0">
                <a:latin typeface="Calibri"/>
                <a:ea typeface="MS PGothic"/>
              </a:rPr>
              <a:t>в большинстве стран </a:t>
            </a:r>
            <a:r>
              <a:rPr lang="ru-RU" sz="2600" b="1" dirty="0">
                <a:latin typeface="Calibri"/>
                <a:ea typeface="MS PGothic"/>
                <a:cs typeface="Calibri"/>
              </a:rPr>
              <a:t>– </a:t>
            </a:r>
            <a:r>
              <a:rPr lang="ru-RU" sz="2600" b="1" dirty="0">
                <a:latin typeface="Calibri"/>
                <a:ea typeface="MS PGothic"/>
              </a:rPr>
              <a:t>членов БС</a:t>
            </a:r>
            <a:r>
              <a:rPr lang="en-US" sz="2600" dirty="0">
                <a:latin typeface="Calibri"/>
                <a:ea typeface="MS PGothic"/>
              </a:rPr>
              <a:t> (</a:t>
            </a:r>
            <a:r>
              <a:rPr lang="ru-RU" sz="2600" dirty="0">
                <a:latin typeface="Calibri"/>
                <a:ea typeface="MS PGothic"/>
              </a:rPr>
              <a:t>по данным ежегодных опросов членов Сообщества</a:t>
            </a:r>
            <a:r>
              <a:rPr lang="en-US" sz="2600" dirty="0">
                <a:latin typeface="Calibri"/>
                <a:ea typeface="MS PGothic"/>
              </a:rPr>
              <a:t>)</a:t>
            </a:r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Членами РГПЦБ являются почти все страны </a:t>
            </a:r>
            <a:r>
              <a:rPr lang="ru-RU" sz="2600" dirty="0">
                <a:latin typeface="Calibri"/>
                <a:ea typeface="MS PGothic"/>
                <a:cs typeface="Calibri"/>
              </a:rPr>
              <a:t>–</a:t>
            </a:r>
            <a:r>
              <a:rPr lang="ru-RU" sz="2600" b="1" dirty="0">
                <a:latin typeface="Calibri"/>
                <a:ea typeface="MS PGothic"/>
                <a:cs typeface="Calibri"/>
              </a:rPr>
              <a:t> </a:t>
            </a:r>
            <a:r>
              <a:rPr lang="ru-RU" sz="2600" dirty="0">
                <a:latin typeface="Calibri"/>
                <a:ea typeface="MS PGothic"/>
              </a:rPr>
              <a:t>участницы БС (17 из 21) </a:t>
            </a:r>
            <a:endParaRPr lang="en-US" sz="2600" dirty="0"/>
          </a:p>
          <a:p>
            <a:pPr>
              <a:lnSpc>
                <a:spcPct val="113000"/>
              </a:lnSpc>
            </a:pPr>
            <a:r>
              <a:rPr lang="ru-RU" sz="2600" dirty="0"/>
              <a:t>Группа установила партнерские отношения и </a:t>
            </a:r>
            <a:r>
              <a:rPr lang="ru-RU" sz="2600" b="1" dirty="0"/>
              <a:t>тесно взаимодействует с Всемирным банком и ОЭСР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2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II. </a:t>
            </a:r>
            <a:r>
              <a:rPr lang="ru-RU" sz="4000" dirty="0"/>
              <a:t>«Продукты знаний» (ПЗ) РГПЦБ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108" y="1820436"/>
            <a:ext cx="4340814" cy="4368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Показатели эффективности в странах</a:t>
            </a:r>
            <a:r>
              <a:rPr lang="en-GB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  <a:hlinkClick r:id="rId3"/>
              </a:rPr>
              <a:t> PEMPAL: </a:t>
            </a:r>
            <a:r>
              <a:rPr lang="ru-RU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  <a:hlinkClick r:id="rId3"/>
              </a:rPr>
              <a:t>тенденции и трудности</a:t>
            </a:r>
            <a:r>
              <a:rPr lang="en-GB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  <a:hlinkClick r:id="rId3"/>
              </a:rPr>
              <a:t> </a:t>
            </a:r>
            <a:r>
              <a:rPr lang="en-GB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</a:rPr>
              <a:t>(2018)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ru-RU" dirty="0">
                <a:latin typeface="Calibri"/>
                <a:ea typeface="MS PGothic"/>
              </a:rPr>
              <a:t>В данном ПЗ рассматриваются основные характеристики показателей, используемых в процессе бюджетного планирования в странах-участницах, и определяются основные проблемы / слабые места.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 Также в нем содержится более подробный анализ показателей, которые применяются в сфере здравоохранения и образования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.</a:t>
            </a:r>
            <a:r>
              <a:rPr lang="en-GB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 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84521-0D7A-06E8-C3F1-74984C552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5846">
            <a:off x="6909698" y="1571857"/>
            <a:ext cx="4053786" cy="471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282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II. </a:t>
            </a:r>
            <a:r>
              <a:rPr lang="ru-RU" sz="4000" dirty="0"/>
              <a:t>«Продукты знаний» (ПЗ) РГПЦБ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070" y="1847091"/>
            <a:ext cx="4720548" cy="4520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Бюджетирование, ориентированное на результат, и обзоры бюджетных расходов: действующая практика, проблемы и рекомендации</a:t>
            </a:r>
            <a:r>
              <a:rPr lang="ru-RU" b="1" dirty="0">
                <a:solidFill>
                  <a:srgbClr val="004177"/>
                </a:solidFill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</a:rPr>
              <a:t>(2020)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В данном ПЗ представлены данные опроса, посвященного бюджетированию, ориентированному на результат, и обзорам бюджетных расходов в странах </a:t>
            </a:r>
            <a:r>
              <a:rPr lang="ru-RU" dirty="0">
                <a:latin typeface="Calibri"/>
                <a:ea typeface="MS PGothic"/>
                <a:cs typeface="Calibri"/>
              </a:rPr>
              <a:t>–</a:t>
            </a:r>
            <a:r>
              <a:rPr lang="ru-RU" b="1" dirty="0">
                <a:latin typeface="Calibri"/>
                <a:ea typeface="MS PGothic"/>
                <a:cs typeface="Calibri"/>
              </a:rPr>
              <a:t> 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участницах 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PEMPAL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; они сопоставляются с данными опросов стран ОЭСР. Также ПЗ дает рекомендации и возможные варианты странам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 PEMPAL </a:t>
            </a:r>
            <a:r>
              <a:rPr lang="ru-RU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в целях реформирования их систем </a:t>
            </a:r>
            <a:r>
              <a:rPr lang="ru-RU" dirty="0">
                <a:solidFill>
                  <a:srgbClr val="333333"/>
                </a:solidFill>
                <a:latin typeface="Calibri"/>
                <a:ea typeface="MS PGothic"/>
                <a:cs typeface="Calibri"/>
              </a:rPr>
              <a:t>бюджетирования, ориентированного на результат, и обзоров бюджетных расходов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.</a:t>
            </a:r>
            <a:endParaRPr lang="en-US" dirty="0">
              <a:latin typeface="Calibri"/>
              <a:ea typeface="MS PGothic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CA5D0-CA7A-CB63-0793-8F2AE046D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8857">
            <a:off x="6516230" y="1421046"/>
            <a:ext cx="3693699" cy="4821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905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II. </a:t>
            </a:r>
            <a:r>
              <a:rPr lang="ru-RU" sz="4000" dirty="0"/>
              <a:t>«Продукты знаний» (ПЗ) РГПЦБ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366" y="1569275"/>
            <a:ext cx="7236687" cy="57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Проведение быстрых обзоров бюджетных расходов для выявления мер по обеспечению сбалансированности бюджета</a:t>
            </a:r>
            <a:r>
              <a:rPr lang="en-GB" sz="1800" b="1" dirty="0">
                <a:solidFill>
                  <a:srgbClr val="004177"/>
                </a:solidFill>
                <a:effectLst/>
                <a:cs typeface="Calibri" panose="020F0502020204030204" pitchFamily="34" charset="0"/>
                <a:hlinkClick r:id="rId3"/>
              </a:rPr>
              <a:t> </a:t>
            </a:r>
            <a:r>
              <a:rPr lang="en-GB" sz="1800" b="1" dirty="0">
                <a:solidFill>
                  <a:srgbClr val="004177"/>
                </a:solidFill>
                <a:effectLst/>
                <a:cs typeface="Calibri" panose="020F0502020204030204" pitchFamily="34" charset="0"/>
              </a:rPr>
              <a:t>(2021) </a:t>
            </a:r>
            <a:endParaRPr lang="en-GB" sz="1800" b="1" dirty="0">
              <a:solidFill>
                <a:srgbClr val="004177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Calibri"/>
                <a:ea typeface="MS PGothic"/>
                <a:cs typeface="Calibri"/>
              </a:rPr>
              <a:t>Данная публикация РГПЦБ призвана помочь странам – участницам</a:t>
            </a:r>
            <a:r>
              <a:rPr lang="en-US" sz="1800" dirty="0">
                <a:latin typeface="Calibri"/>
                <a:ea typeface="MS PGothic"/>
                <a:cs typeface="Calibri"/>
              </a:rPr>
              <a:t> PEMPAL </a:t>
            </a:r>
            <a:r>
              <a:rPr lang="ru-RU" sz="1800" dirty="0">
                <a:latin typeface="Calibri"/>
                <a:ea typeface="MS PGothic"/>
                <a:cs typeface="Calibri"/>
              </a:rPr>
              <a:t>в разработке конкретных методологий и инструментов проведения быстрых обзоров бюджетных расходов в качестве меры оперативного реагирования на кризисы, вызванные</a:t>
            </a:r>
            <a:r>
              <a:rPr lang="en-US" sz="1800" dirty="0">
                <a:latin typeface="Calibri"/>
                <a:ea typeface="MS PGothic"/>
                <a:cs typeface="Calibri"/>
              </a:rPr>
              <a:t> Covid-19</a:t>
            </a:r>
            <a:r>
              <a:rPr lang="ru-RU" sz="1800" dirty="0">
                <a:latin typeface="Calibri"/>
                <a:ea typeface="MS PGothic"/>
                <a:cs typeface="Calibri"/>
              </a:rPr>
              <a:t>, и аналогичные им</a:t>
            </a:r>
            <a:r>
              <a:rPr lang="en-US" sz="1800" dirty="0">
                <a:latin typeface="Calibri"/>
                <a:ea typeface="MS PGothic"/>
                <a:cs typeface="Calibri"/>
              </a:rPr>
              <a:t>. </a:t>
            </a:r>
            <a:endParaRPr lang="en-US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Обзоры бюджетных расходов: тенденции в </a:t>
            </a:r>
            <a:r>
              <a:rPr lang="ru-RU" sz="18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4"/>
              </a:rPr>
              <a:t>странах </a:t>
            </a:r>
            <a:r>
              <a:rPr lang="ru-RU" sz="1800" b="1" u="sng" dirty="0">
                <a:solidFill>
                  <a:srgbClr val="00B050"/>
                </a:solidFill>
                <a:latin typeface="Calibri"/>
                <a:ea typeface="MS PGothic"/>
                <a:cs typeface="Calibri"/>
              </a:rPr>
              <a:t>– </a:t>
            </a:r>
            <a:r>
              <a:rPr lang="ru-RU" sz="1800" b="1" dirty="0">
                <a:solidFill>
                  <a:srgbClr val="004177"/>
                </a:solidFill>
                <a:latin typeface="Calibri"/>
                <a:ea typeface="MS PGothic"/>
                <a:cs typeface="Calibri"/>
                <a:hlinkClick r:id="rId4"/>
              </a:rPr>
              <a:t>участницах</a:t>
            </a:r>
            <a:r>
              <a:rPr lang="en-GB" sz="1800" b="1" dirty="0">
                <a:solidFill>
                  <a:srgbClr val="004177"/>
                </a:solidFill>
                <a:effectLst/>
                <a:latin typeface="Calibri"/>
                <a:ea typeface="MS P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PEMPAL </a:t>
            </a:r>
            <a:r>
              <a:rPr lang="ru-RU" sz="1800" b="1" dirty="0">
                <a:solidFill>
                  <a:srgbClr val="004177"/>
                </a:solidFill>
                <a:effectLst/>
                <a:latin typeface="Calibri"/>
                <a:ea typeface="MS P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сравнении с тенденциями в странах ОЭСР</a:t>
            </a:r>
            <a:r>
              <a:rPr lang="en-GB" sz="1800" b="1" dirty="0">
                <a:solidFill>
                  <a:srgbClr val="004177"/>
                </a:solidFill>
                <a:effectLst/>
                <a:latin typeface="Calibri"/>
                <a:ea typeface="MS P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b="1" dirty="0">
                <a:solidFill>
                  <a:srgbClr val="004177"/>
                </a:solidFill>
                <a:effectLst/>
                <a:latin typeface="Calibri"/>
                <a:ea typeface="MS PGothic"/>
                <a:cs typeface="Calibri"/>
              </a:rPr>
              <a:t>(2022)</a:t>
            </a:r>
          </a:p>
          <a:p>
            <a:pPr marL="0" indent="0">
              <a:buNone/>
            </a:pPr>
            <a:r>
              <a:rPr lang="ru-RU" sz="1800" dirty="0"/>
              <a:t>Данный «продукт знаний» содержит краткий общий обзор и результаты сравнительного анализа. Его цель — кратко рассмотреть текущую практику обзоров бюджетных расходов в странах PEMPAL по состоянию на 2021 год, сравнить ее с текущей практикой в странах ОЭСР, а также получить лучшее представление о процессах разработки, проведения ОБР и возникающих при этом трудностях</a:t>
            </a:r>
            <a:r>
              <a:rPr lang="en-US" sz="1800" dirty="0"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FF181-A061-4B00-2600-3C3FECF0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7911">
            <a:off x="9629572" y="1917944"/>
            <a:ext cx="1781052" cy="302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E9EA0B-D146-B301-0803-DD14BEDD5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34428">
            <a:off x="8285483" y="2024157"/>
            <a:ext cx="1710035" cy="297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494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II. </a:t>
            </a:r>
            <a:r>
              <a:rPr lang="ru-RU" sz="4000" dirty="0"/>
              <a:t>«Продукты знаний» (ПЗ) РГПЦБ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493" y="1723742"/>
            <a:ext cx="4476886" cy="4690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Практика обзоров бюджетных расходов в Нидерландах</a:t>
            </a:r>
            <a:r>
              <a:rPr lang="en-GB" sz="2400" b="1" dirty="0">
                <a:solidFill>
                  <a:srgbClr val="004177"/>
                </a:solidFill>
                <a:cs typeface="Calibri" panose="020F0502020204030204" pitchFamily="34" charset="0"/>
                <a:hlinkClick r:id="rId3"/>
              </a:rPr>
              <a:t> </a:t>
            </a:r>
            <a:r>
              <a:rPr lang="en-GB" sz="2400" b="1" dirty="0">
                <a:solidFill>
                  <a:srgbClr val="004177"/>
                </a:solidFill>
                <a:effectLst/>
                <a:cs typeface="Calibri" panose="020F0502020204030204" pitchFamily="34" charset="0"/>
              </a:rPr>
              <a:t>(2022) </a:t>
            </a:r>
            <a:endParaRPr lang="en-GB" sz="2400" b="1" dirty="0">
              <a:solidFill>
                <a:srgbClr val="004177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b="1" i="0" dirty="0">
              <a:solidFill>
                <a:srgbClr val="004177"/>
              </a:solidFill>
              <a:effectLst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/>
                <a:ea typeface="MS PGothic"/>
              </a:rPr>
              <a:t>В данном продукте знаний представлен пошаговый процесс обзора бюджетных расходов в Нидерландах. В нем также дан более подробный анализ конкретного примера практического применения:</a:t>
            </a:r>
            <a:r>
              <a:rPr lang="ru-RU" b="1" dirty="0">
                <a:latin typeface="Calibri"/>
                <a:ea typeface="MS PGothic"/>
                <a:cs typeface="Calibri"/>
              </a:rPr>
              <a:t> </a:t>
            </a:r>
            <a:r>
              <a:rPr lang="ru-RU" dirty="0">
                <a:latin typeface="Calibri"/>
                <a:ea typeface="MS PGothic"/>
              </a:rPr>
              <a:t>обзора расходов на программы поддержки детей</a:t>
            </a:r>
            <a:r>
              <a:rPr lang="en-GB" b="0" i="0" dirty="0">
                <a:solidFill>
                  <a:srgbClr val="333333"/>
                </a:solidFill>
                <a:effectLst/>
                <a:latin typeface="Calibri"/>
                <a:ea typeface="MS PGothic"/>
                <a:cs typeface="Calibri"/>
              </a:rPr>
              <a:t>.</a:t>
            </a:r>
            <a:endParaRPr lang="en-US" sz="2400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04791-8C1E-7BE8-AFE6-A5B48926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266">
            <a:off x="6464614" y="1238386"/>
            <a:ext cx="3647584" cy="5192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80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III. </a:t>
            </a:r>
            <a:r>
              <a:rPr lang="ru-RU" sz="3200" dirty="0"/>
              <a:t>Основные дополнительные темы, которые рассматривались в ходе мероприятий РГПЦБ с 2018 года</a:t>
            </a:r>
            <a:endParaRPr lang="en-US" sz="3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6417" y="1785203"/>
            <a:ext cx="10604856" cy="4752757"/>
          </a:xfrm>
        </p:spPr>
        <p:txBody>
          <a:bodyPr>
            <a:normAutofit/>
          </a:bodyPr>
          <a:lstStyle/>
          <a:p>
            <a:pPr>
              <a:lnSpc>
                <a:spcPct val="113000"/>
              </a:lnSpc>
            </a:pPr>
            <a:r>
              <a:rPr lang="ru-RU" dirty="0">
                <a:latin typeface="Calibri"/>
                <a:ea typeface="MS PGothic"/>
              </a:rPr>
              <a:t>Анализ </a:t>
            </a:r>
            <a:r>
              <a:rPr lang="ru-RU" b="1" dirty="0">
                <a:latin typeface="Calibri"/>
                <a:ea typeface="MS PGothic"/>
              </a:rPr>
              <a:t>рекомендаций ОЭСР</a:t>
            </a:r>
            <a:r>
              <a:rPr lang="ru-RU" dirty="0">
                <a:latin typeface="Calibri"/>
                <a:ea typeface="MS PGothic"/>
              </a:rPr>
              <a:t>, включая </a:t>
            </a:r>
            <a:r>
              <a:rPr lang="ru-RU" b="1" dirty="0">
                <a:latin typeface="Calibri"/>
                <a:ea typeface="MS PGothic"/>
              </a:rPr>
              <a:t>Рекомендуемые подходы при осуществлении бюджетирования,  ориентированного на результат</a:t>
            </a:r>
            <a:r>
              <a:rPr lang="ru-RU" dirty="0">
                <a:latin typeface="Calibri"/>
                <a:ea typeface="MS PGothic"/>
              </a:rPr>
              <a:t>,</a:t>
            </a:r>
            <a:r>
              <a:rPr lang="ru-RU" b="1" dirty="0">
                <a:latin typeface="Calibri"/>
                <a:ea typeface="MS PGothic"/>
              </a:rPr>
              <a:t> </a:t>
            </a:r>
            <a:r>
              <a:rPr lang="ru-RU" dirty="0">
                <a:latin typeface="Calibri"/>
                <a:ea typeface="MS PGothic"/>
              </a:rPr>
              <a:t>и</a:t>
            </a:r>
            <a:r>
              <a:rPr lang="ru-RU" b="1" dirty="0">
                <a:latin typeface="Calibri"/>
                <a:ea typeface="MS PGothic"/>
              </a:rPr>
              <a:t> проект Рекомендуемых подходов  по проведению обзоров бюджетных расходов</a:t>
            </a:r>
            <a:endParaRPr lang="en-US" b="1" dirty="0">
              <a:latin typeface="Calibri"/>
              <a:ea typeface="MS PGothic"/>
            </a:endParaRPr>
          </a:p>
          <a:p>
            <a:pPr>
              <a:lnSpc>
                <a:spcPct val="113000"/>
              </a:lnSpc>
            </a:pPr>
            <a:r>
              <a:rPr lang="ru-RU" dirty="0"/>
              <a:t>Примеры опыта стран в части использования показателей эффективности (</a:t>
            </a:r>
            <a:r>
              <a:rPr lang="ru-RU" b="1" dirty="0"/>
              <a:t>Российская Федерация и Сербия</a:t>
            </a:r>
            <a:r>
              <a:rPr lang="ru-RU" dirty="0"/>
              <a:t>)</a:t>
            </a:r>
            <a:endParaRPr lang="en-US" b="1" dirty="0"/>
          </a:p>
          <a:p>
            <a:pPr>
              <a:lnSpc>
                <a:spcPct val="113000"/>
              </a:lnSpc>
            </a:pPr>
            <a:r>
              <a:rPr lang="ru-RU" dirty="0"/>
              <a:t>Подробное рассмотрение процессов реформирования программно-целевого бюджетирования и бюджетирования, ориентированного на результат, в </a:t>
            </a:r>
            <a:r>
              <a:rPr lang="ru-RU" b="1" dirty="0"/>
              <a:t>Австрии</a:t>
            </a:r>
            <a:r>
              <a:rPr lang="ru-RU" dirty="0"/>
              <a:t> </a:t>
            </a:r>
            <a:endParaRPr lang="en-US" b="1" dirty="0"/>
          </a:p>
          <a:p>
            <a:pPr>
              <a:lnSpc>
                <a:spcPct val="113000"/>
              </a:lnSpc>
            </a:pPr>
            <a:r>
              <a:rPr lang="ru-RU" dirty="0">
                <a:latin typeface="Calibri"/>
                <a:ea typeface="MS PGothic"/>
              </a:rPr>
              <a:t>Примеры проведения обзоров бюджетных расходов на опыте стран, в том числе </a:t>
            </a:r>
            <a:r>
              <a:rPr lang="ru-RU" b="1" dirty="0">
                <a:latin typeface="Calibri"/>
                <a:ea typeface="MS PGothic"/>
              </a:rPr>
              <a:t>Хорватии, Ирландии, Италии, Нидерландов и Польши</a:t>
            </a:r>
            <a:endParaRPr lang="en-US" b="1" dirty="0">
              <a:latin typeface="Calibri"/>
              <a:ea typeface="MS PGothic"/>
            </a:endParaRPr>
          </a:p>
          <a:p>
            <a:pPr>
              <a:lnSpc>
                <a:spcPct val="113000"/>
              </a:lnSpc>
            </a:pPr>
            <a:r>
              <a:rPr lang="ru-RU" dirty="0">
                <a:latin typeface="Calibri"/>
                <a:ea typeface="MS PGothic"/>
              </a:rPr>
              <a:t>Анализ того, как кризис, вызванный </a:t>
            </a:r>
            <a:r>
              <a:rPr lang="en-US" b="1" dirty="0">
                <a:latin typeface="Calibri"/>
                <a:ea typeface="MS PGothic"/>
              </a:rPr>
              <a:t>Covid</a:t>
            </a:r>
            <a:r>
              <a:rPr lang="ru-RU" b="1" dirty="0">
                <a:latin typeface="Calibri"/>
                <a:ea typeface="MS PGothic"/>
              </a:rPr>
              <a:t>, сказывается на реформировании системы бюджетирования, ориентированного на результат, и обзоров бюджетных расходов</a:t>
            </a:r>
            <a:endParaRPr lang="en-US" dirty="0">
              <a:latin typeface="Calibri"/>
              <a:ea typeface="MS PGothic"/>
            </a:endParaRPr>
          </a:p>
          <a:p>
            <a:pPr marL="0" indent="0">
              <a:lnSpc>
                <a:spcPct val="113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IV. </a:t>
            </a:r>
            <a:r>
              <a:rPr lang="ru-RU" sz="4000" dirty="0"/>
              <a:t>Соображения для планирования следующих мероприятий РГПЦБ: обсуждение в группе</a:t>
            </a:r>
            <a:r>
              <a:rPr lang="en-US" sz="4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584480"/>
            <a:ext cx="11089687" cy="5273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3000"/>
              </a:lnSpc>
            </a:pPr>
            <a:r>
              <a:rPr lang="ru-RU" sz="2600" dirty="0"/>
              <a:t>Принимая во внимание ПЗ, разработанные к настоящему времени РГПЦБ, и презентации, сделанные на предыдущих заседаниях БС, </a:t>
            </a:r>
            <a:r>
              <a:rPr lang="ru-RU" sz="2600" b="1" dirty="0"/>
              <a:t>участникам предлагается в рамках группового обсуждения сообщить о приоритетных направлениях реформ/темах своих стран в широкой области </a:t>
            </a:r>
            <a:r>
              <a:rPr lang="ru-RU" sz="2600" b="1" u="sng" dirty="0"/>
              <a:t>программно-целевого бюджетирования и бюджетирования, ориентированного на результат</a:t>
            </a:r>
            <a:r>
              <a:rPr lang="ru-RU" sz="2600" dirty="0"/>
              <a:t>; эта информация будет использована при планировании будущей работы РГПЦБ</a:t>
            </a:r>
            <a:endParaRPr lang="en-US" sz="2600" dirty="0"/>
          </a:p>
          <a:p>
            <a:pPr marL="690245" lvl="1">
              <a:lnSpc>
                <a:spcPct val="113000"/>
              </a:lnSpc>
              <a:buFont typeface="Wingdings" pitchFamily="2" charset="2"/>
              <a:buChar char="Ø"/>
            </a:pPr>
            <a:r>
              <a:rPr lang="ru-RU" sz="2600" dirty="0">
                <a:latin typeface="Calibri"/>
                <a:ea typeface="MS PGothic"/>
              </a:rPr>
              <a:t>применительно к теме (темам), которую вы предложите в ходе группового обсуждения, пожалуйста, подробно опишите, какие конкретные аспекты </a:t>
            </a:r>
            <a:r>
              <a:rPr lang="ru-RU" sz="2600">
                <a:latin typeface="Calibri"/>
                <a:ea typeface="MS PGothic"/>
              </a:rPr>
              <a:t>/содержание / формат вас интересуют, а также отметьте, может ли ваша страна </a:t>
            </a:r>
            <a:r>
              <a:rPr lang="ru-RU" sz="2600" dirty="0">
                <a:latin typeface="Calibri"/>
                <a:ea typeface="MS PGothic"/>
              </a:rPr>
              <a:t>внести вклад в работу РГПЦБ и каким образом</a:t>
            </a:r>
          </a:p>
          <a:p>
            <a:pPr>
              <a:lnSpc>
                <a:spcPct val="113000"/>
              </a:lnSpc>
            </a:pPr>
            <a:r>
              <a:rPr lang="ru-RU" sz="2600" dirty="0">
                <a:latin typeface="Calibri"/>
                <a:ea typeface="MS PGothic"/>
              </a:rPr>
              <a:t>По темам, которые будут отмечены чаще всего, после пленарного заседания будет проведено онлайн-голосование; тема(темы), набравшая наибольшее количество </a:t>
            </a:r>
            <a:r>
              <a:rPr lang="ru-RU" sz="2600">
                <a:latin typeface="Calibri"/>
                <a:ea typeface="MS PGothic"/>
              </a:rPr>
              <a:t>голосов, будет рассмотрена Исполнительным комитетом на предмет изучения в </a:t>
            </a:r>
            <a:r>
              <a:rPr lang="ru-RU" sz="2600" dirty="0">
                <a:latin typeface="Calibri"/>
                <a:ea typeface="MS PGothic"/>
              </a:rPr>
              <a:t>рамках будущих мероприятий и, возможно, разработки «продукта знаний».</a:t>
            </a:r>
            <a:endParaRPr lang="en-US" sz="2600" dirty="0">
              <a:latin typeface="Calibri"/>
              <a:ea typeface="MS PGothic"/>
            </a:endParaRPr>
          </a:p>
          <a:p>
            <a:pPr>
              <a:lnSpc>
                <a:spcPct val="113000"/>
              </a:lnSpc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A2F608E-7027-272C-F75D-8B03F586EEE4}"/>
              </a:ext>
            </a:extLst>
          </p:cNvPr>
          <p:cNvSpPr/>
          <p:nvPr/>
        </p:nvSpPr>
        <p:spPr bwMode="auto">
          <a:xfrm>
            <a:off x="5798820" y="4914900"/>
            <a:ext cx="594360" cy="104013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B29E9F9-F51C-52EC-1BAD-EFC62EB4614B}"/>
              </a:ext>
            </a:extLst>
          </p:cNvPr>
          <p:cNvSpPr/>
          <p:nvPr/>
        </p:nvSpPr>
        <p:spPr bwMode="auto">
          <a:xfrm>
            <a:off x="6503670" y="5589270"/>
            <a:ext cx="502920" cy="948690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BA" sz="1300" i="0" u="none" strike="noStrike" normalizeH="0" baseline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9128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6247</TotalTime>
  <Words>822</Words>
  <Application>Microsoft Office PowerPoint</Application>
  <PresentationFormat>Widescreen</PresentationFormat>
  <Paragraphs>65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Full Page Interior</vt:lpstr>
      <vt:lpstr>РАБОЧАЯ ГРУППА БС ПО ПРОГРАММНО-ЦЕЛЕВОМУ БЮДЖЕТИРОВАНИЮ И БЮДЖЕТИРОВАНИЮ, ОРИЕНТИРОВАНОМУ НА РЕЗУЛЬТАТ (РГПЦБ):  РГПЦБ: обзор проделанной работы</vt:lpstr>
      <vt:lpstr>План выступления</vt:lpstr>
      <vt:lpstr>I. Цели, состав и партнерства</vt:lpstr>
      <vt:lpstr>II. «Продукты знаний» (ПЗ) РГПЦБ</vt:lpstr>
      <vt:lpstr>II. «Продукты знаний» (ПЗ) РГПЦБ</vt:lpstr>
      <vt:lpstr>II. «Продукты знаний» (ПЗ) РГПЦБ</vt:lpstr>
      <vt:lpstr>II. «Продукты знаний» (ПЗ) РГПЦБ</vt:lpstr>
      <vt:lpstr>III. Основные дополнительные темы, которые рассматривались в ходе мероприятий РГПЦБ с 2018 года</vt:lpstr>
      <vt:lpstr>IV. Соображения для планирования следующих мероприятий РГПЦБ: обсуждение в группе </vt:lpstr>
      <vt:lpstr>СПАСИБО ЗА ВНИМАНИЕ!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Yana</cp:lastModifiedBy>
  <cp:revision>256</cp:revision>
  <dcterms:created xsi:type="dcterms:W3CDTF">2017-06-21T12:17:59Z</dcterms:created>
  <dcterms:modified xsi:type="dcterms:W3CDTF">2023-03-16T20:27:51Z</dcterms:modified>
</cp:coreProperties>
</file>