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2" r:id="rId3"/>
    <p:sldId id="433" r:id="rId4"/>
    <p:sldId id="439" r:id="rId5"/>
    <p:sldId id="420" r:id="rId6"/>
    <p:sldId id="422" r:id="rId7"/>
    <p:sldId id="442" r:id="rId8"/>
    <p:sldId id="424" r:id="rId9"/>
    <p:sldId id="441" r:id="rId10"/>
    <p:sldId id="443" r:id="rId11"/>
    <p:sldId id="444" r:id="rId12"/>
    <p:sldId id="445" r:id="rId13"/>
    <p:sldId id="446" r:id="rId14"/>
    <p:sldId id="447" r:id="rId15"/>
    <p:sldId id="448" r:id="rId16"/>
    <p:sldId id="431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2F4"/>
    <a:srgbClr val="69B4FF"/>
    <a:srgbClr val="3399FF"/>
    <a:srgbClr val="A7D971"/>
    <a:srgbClr val="FF5050"/>
    <a:srgbClr val="FF9393"/>
    <a:srgbClr val="F8A15A"/>
    <a:srgbClr val="FFFF66"/>
    <a:srgbClr val="CC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0975" autoAdjust="0"/>
  </p:normalViewPr>
  <p:slideViewPr>
    <p:cSldViewPr>
      <p:cViewPr>
        <p:scale>
          <a:sx n="100" d="100"/>
          <a:sy n="100" d="100"/>
        </p:scale>
        <p:origin x="-133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1%20&#1054;&#1052;&#1040;&#1056;&#1054;&#1042;%20&#1064;.&#1052;\&#1044;&#1083;&#1103;%20&#1087;&#1088;&#1077;&#1079;&#1077;&#1085;&#1090;&#1072;&#1094;&#1080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1\FinPrognos\01%20&#1054;&#1052;&#1040;&#1056;&#1054;&#1042;%20&#1064;.&#1052;\&#1044;&#1083;&#1103;%20&#1087;&#1088;&#1077;&#1079;&#1077;&#1085;&#1090;&#1072;&#1094;&#1080;&#1081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774\AppData\Local\Microsoft\Windows\Temporary%20Internet%20Files\Content.Outlook\S09SDJZE\&#1056;&#1072;&#1073;&#1086;&#1095;&#1080;&#1077;%20&#1084;&#1072;&#1090;&#1077;&#1088;&#1080;&#1072;&#1083;&#1099;%20&#1082;%20&#1079;&#1072;&#1087;&#1080;&#1089;&#1082;&#1077;%20&#1076;&#1077;&#1087;&#1086;&#1079;&#1080;&#1090;&#1099;(&#1082;&#1086;&#1083;&#1083;&#1077;&#1075;&#1080;&#1103;)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06145515594335E-2"/>
          <c:y val="2.2739411970372745E-2"/>
          <c:w val="0.93768064127119255"/>
          <c:h val="0.81473915522831342"/>
        </c:manualLayout>
      </c:layout>
      <c:areaChart>
        <c:grouping val="stacked"/>
        <c:varyColors val="0"/>
        <c:ser>
          <c:idx val="0"/>
          <c:order val="0"/>
          <c:tx>
            <c:strRef>
              <c:f>'гр-дек(цел.ор)'!$N$55</c:f>
              <c:strCache>
                <c:ptCount val="1"/>
                <c:pt idx="0">
                  <c:v>Всего бюджетных средств</c:v>
                </c:pt>
              </c:strCache>
            </c:strRef>
          </c:tx>
          <c:spPr>
            <a:solidFill>
              <a:srgbClr val="69B4FF"/>
            </a:solidFill>
          </c:spPr>
          <c:cat>
            <c:strRef>
              <c:f>'гр-дек(цел.ор)'!$M$56:$M$303</c:f>
              <c:strCache>
                <c:ptCount val="248"/>
                <c:pt idx="0">
                  <c:v>на 01.01.2015</c:v>
                </c:pt>
                <c:pt idx="16">
                  <c:v>02.02.2015</c:v>
                </c:pt>
                <c:pt idx="35">
                  <c:v>02.03.2015</c:v>
                </c:pt>
                <c:pt idx="56">
                  <c:v>01.04.2015</c:v>
                </c:pt>
                <c:pt idx="78">
                  <c:v>05.05.2015</c:v>
                </c:pt>
                <c:pt idx="96">
                  <c:v>01.06.2015</c:v>
                </c:pt>
                <c:pt idx="117">
                  <c:v>01.07.2015</c:v>
                </c:pt>
                <c:pt idx="140">
                  <c:v>03.08.2015</c:v>
                </c:pt>
                <c:pt idx="161">
                  <c:v>01.09.2015</c:v>
                </c:pt>
                <c:pt idx="183">
                  <c:v>01.10.2015</c:v>
                </c:pt>
                <c:pt idx="205">
                  <c:v>02.11.2015</c:v>
                </c:pt>
                <c:pt idx="225">
                  <c:v>01.12.2015</c:v>
                </c:pt>
                <c:pt idx="247">
                  <c:v>31.12.2015</c:v>
                </c:pt>
              </c:strCache>
            </c:strRef>
          </c:cat>
          <c:val>
            <c:numRef>
              <c:f>'гр-дек(цел.ор)'!$N$56:$N$303</c:f>
              <c:numCache>
                <c:formatCode>#,##0.0</c:formatCode>
                <c:ptCount val="248"/>
                <c:pt idx="0">
                  <c:v>1274.0929999999998</c:v>
                </c:pt>
                <c:pt idx="1">
                  <c:v>1267.7831700269999</c:v>
                </c:pt>
                <c:pt idx="2">
                  <c:v>1302.7485454273601</c:v>
                </c:pt>
                <c:pt idx="3">
                  <c:v>1272.924937418747</c:v>
                </c:pt>
                <c:pt idx="4">
                  <c:v>1281.8752554053731</c:v>
                </c:pt>
                <c:pt idx="5">
                  <c:v>1236.4954993703898</c:v>
                </c:pt>
                <c:pt idx="6">
                  <c:v>1205.7508004122033</c:v>
                </c:pt>
                <c:pt idx="7">
                  <c:v>1170.1890378008395</c:v>
                </c:pt>
                <c:pt idx="8">
                  <c:v>1229.9291404778098</c:v>
                </c:pt>
                <c:pt idx="9">
                  <c:v>1151.375796766476</c:v>
                </c:pt>
                <c:pt idx="10">
                  <c:v>1041.4428556496202</c:v>
                </c:pt>
                <c:pt idx="11">
                  <c:v>1052.9968924090572</c:v>
                </c:pt>
                <c:pt idx="12">
                  <c:v>1275.5921344225796</c:v>
                </c:pt>
                <c:pt idx="13">
                  <c:v>1164.0949403680993</c:v>
                </c:pt>
                <c:pt idx="14">
                  <c:v>1095.5273668029779</c:v>
                </c:pt>
                <c:pt idx="15">
                  <c:v>1037.7359298019101</c:v>
                </c:pt>
                <c:pt idx="16">
                  <c:v>916.33276919786908</c:v>
                </c:pt>
                <c:pt idx="17">
                  <c:v>776.26197583920066</c:v>
                </c:pt>
                <c:pt idx="18">
                  <c:v>677.55108053901233</c:v>
                </c:pt>
                <c:pt idx="19">
                  <c:v>572.29805934037722</c:v>
                </c:pt>
                <c:pt idx="20">
                  <c:v>538.65386464437449</c:v>
                </c:pt>
                <c:pt idx="21">
                  <c:v>517.34759975018051</c:v>
                </c:pt>
                <c:pt idx="22">
                  <c:v>453.73396281779225</c:v>
                </c:pt>
                <c:pt idx="23">
                  <c:v>421.33303404806969</c:v>
                </c:pt>
                <c:pt idx="24">
                  <c:v>377.07899883327531</c:v>
                </c:pt>
                <c:pt idx="25">
                  <c:v>366.87658100695933</c:v>
                </c:pt>
                <c:pt idx="26">
                  <c:v>491.27490030412952</c:v>
                </c:pt>
                <c:pt idx="27">
                  <c:v>586.51755939523935</c:v>
                </c:pt>
                <c:pt idx="28">
                  <c:v>731.09089476644351</c:v>
                </c:pt>
                <c:pt idx="29">
                  <c:v>833.98468162547897</c:v>
                </c:pt>
                <c:pt idx="30">
                  <c:v>784.24807327279052</c:v>
                </c:pt>
                <c:pt idx="31">
                  <c:v>731.97876035717843</c:v>
                </c:pt>
                <c:pt idx="32">
                  <c:v>734.82231582957411</c:v>
                </c:pt>
                <c:pt idx="33">
                  <c:v>1015.2702637375688</c:v>
                </c:pt>
                <c:pt idx="34">
                  <c:v>1044.1997202517778</c:v>
                </c:pt>
                <c:pt idx="35">
                  <c:v>1029.5272552606834</c:v>
                </c:pt>
                <c:pt idx="36">
                  <c:v>1008.4130269090912</c:v>
                </c:pt>
                <c:pt idx="37">
                  <c:v>976.04438209278123</c:v>
                </c:pt>
                <c:pt idx="38">
                  <c:v>887.27668787238429</c:v>
                </c:pt>
                <c:pt idx="39">
                  <c:v>885.83649655862871</c:v>
                </c:pt>
                <c:pt idx="40">
                  <c:v>724.92590196284027</c:v>
                </c:pt>
                <c:pt idx="41">
                  <c:v>748.41647188119782</c:v>
                </c:pt>
                <c:pt idx="42">
                  <c:v>757.00291187458652</c:v>
                </c:pt>
                <c:pt idx="43">
                  <c:v>708.8234097191305</c:v>
                </c:pt>
                <c:pt idx="44" formatCode="General">
                  <c:v>682.78383337495802</c:v>
                </c:pt>
                <c:pt idx="45" formatCode="General">
                  <c:v>676.38752671609689</c:v>
                </c:pt>
                <c:pt idx="46" formatCode="General">
                  <c:v>655.72709545626583</c:v>
                </c:pt>
                <c:pt idx="47" formatCode="General">
                  <c:v>620.51869512539054</c:v>
                </c:pt>
                <c:pt idx="48" formatCode="General">
                  <c:v>542.51905453198924</c:v>
                </c:pt>
                <c:pt idx="49" formatCode="General">
                  <c:v>565.16013550888488</c:v>
                </c:pt>
                <c:pt idx="50" formatCode="General">
                  <c:v>528.78051760385551</c:v>
                </c:pt>
                <c:pt idx="51" formatCode="General">
                  <c:v>589.15716950415367</c:v>
                </c:pt>
                <c:pt idx="52" formatCode="General">
                  <c:v>955.2732724915204</c:v>
                </c:pt>
                <c:pt idx="53" formatCode="General">
                  <c:v>833.03469133323938</c:v>
                </c:pt>
                <c:pt idx="54" formatCode="General">
                  <c:v>822.44253633318056</c:v>
                </c:pt>
                <c:pt idx="55" formatCode="General">
                  <c:v>809.05224523633399</c:v>
                </c:pt>
                <c:pt idx="56" formatCode="General">
                  <c:v>769.31588193273888</c:v>
                </c:pt>
                <c:pt idx="57" formatCode="General">
                  <c:v>690.07116736872888</c:v>
                </c:pt>
                <c:pt idx="58" formatCode="General">
                  <c:v>601.50140873028488</c:v>
                </c:pt>
                <c:pt idx="59" formatCode="General">
                  <c:v>588.19951611713304</c:v>
                </c:pt>
                <c:pt idx="60" formatCode="General">
                  <c:v>528.34751078563568</c:v>
                </c:pt>
                <c:pt idx="61" formatCode="General">
                  <c:v>537.33313042172983</c:v>
                </c:pt>
                <c:pt idx="62" formatCode="General">
                  <c:v>528.06305314449492</c:v>
                </c:pt>
                <c:pt idx="63" formatCode="General">
                  <c:v>393.61648920306709</c:v>
                </c:pt>
                <c:pt idx="64" formatCode="General">
                  <c:v>373.5789724161632</c:v>
                </c:pt>
                <c:pt idx="65" formatCode="General">
                  <c:v>371.57677198415126</c:v>
                </c:pt>
                <c:pt idx="66" formatCode="General">
                  <c:v>405.83103935167787</c:v>
                </c:pt>
                <c:pt idx="67" formatCode="General">
                  <c:v>385.97980359988338</c:v>
                </c:pt>
                <c:pt idx="68" formatCode="General">
                  <c:v>350.5451406170601</c:v>
                </c:pt>
                <c:pt idx="69" formatCode="General">
                  <c:v>313.93854873344873</c:v>
                </c:pt>
                <c:pt idx="70" formatCode="General">
                  <c:v>281.41889128139326</c:v>
                </c:pt>
                <c:pt idx="71" formatCode="General">
                  <c:v>302.68203141420452</c:v>
                </c:pt>
                <c:pt idx="72" formatCode="General">
                  <c:v>299.19409999005109</c:v>
                </c:pt>
                <c:pt idx="73" formatCode="General">
                  <c:v>271.33479630409033</c:v>
                </c:pt>
                <c:pt idx="74" formatCode="General">
                  <c:v>429.60571816171142</c:v>
                </c:pt>
                <c:pt idx="75" formatCode="General">
                  <c:v>563.80370952271653</c:v>
                </c:pt>
                <c:pt idx="76" formatCode="General">
                  <c:v>606.00522346517039</c:v>
                </c:pt>
                <c:pt idx="77" formatCode="General">
                  <c:v>557.4155966625716</c:v>
                </c:pt>
                <c:pt idx="78" formatCode="General">
                  <c:v>542.39964297562108</c:v>
                </c:pt>
                <c:pt idx="79" formatCode="General">
                  <c:v>545.09439516933003</c:v>
                </c:pt>
                <c:pt idx="80" formatCode="General">
                  <c:v>526.58842822405359</c:v>
                </c:pt>
                <c:pt idx="81" formatCode="General">
                  <c:v>434.41169492619588</c:v>
                </c:pt>
                <c:pt idx="82" formatCode="General">
                  <c:v>327.56135264582247</c:v>
                </c:pt>
                <c:pt idx="83" formatCode="General">
                  <c:v>320.23072014505402</c:v>
                </c:pt>
                <c:pt idx="84" formatCode="General">
                  <c:v>285.09695373212361</c:v>
                </c:pt>
                <c:pt idx="85" formatCode="General">
                  <c:v>300.91146643305188</c:v>
                </c:pt>
                <c:pt idx="86" formatCode="General">
                  <c:v>267.0172587246355</c:v>
                </c:pt>
                <c:pt idx="87" formatCode="General">
                  <c:v>270.28629501382733</c:v>
                </c:pt>
                <c:pt idx="88" formatCode="General">
                  <c:v>209.28552013723669</c:v>
                </c:pt>
                <c:pt idx="89" formatCode="General">
                  <c:v>225.91325044331614</c:v>
                </c:pt>
                <c:pt idx="90" formatCode="General">
                  <c:v>203.62313401224927</c:v>
                </c:pt>
                <c:pt idx="91" formatCode="General">
                  <c:v>246.37018899719533</c:v>
                </c:pt>
                <c:pt idx="92" formatCode="General">
                  <c:v>658.92798597479668</c:v>
                </c:pt>
                <c:pt idx="93" formatCode="General">
                  <c:v>661.87122231132878</c:v>
                </c:pt>
                <c:pt idx="94" formatCode="General">
                  <c:v>605.76808507038356</c:v>
                </c:pt>
                <c:pt idx="95" formatCode="General">
                  <c:v>576.54322115660148</c:v>
                </c:pt>
                <c:pt idx="96" formatCode="General">
                  <c:v>479.93192530933851</c:v>
                </c:pt>
                <c:pt idx="97" formatCode="General">
                  <c:v>322.9288399286205</c:v>
                </c:pt>
                <c:pt idx="98" formatCode="General">
                  <c:v>314.04427975329196</c:v>
                </c:pt>
                <c:pt idx="99" formatCode="General">
                  <c:v>279.0465115754568</c:v>
                </c:pt>
                <c:pt idx="100" formatCode="General">
                  <c:v>270.47623120112479</c:v>
                </c:pt>
                <c:pt idx="101" formatCode="General">
                  <c:v>257.03650520852796</c:v>
                </c:pt>
                <c:pt idx="102" formatCode="General">
                  <c:v>233.17968255616657</c:v>
                </c:pt>
                <c:pt idx="103" formatCode="General">
                  <c:v>222.93510880725358</c:v>
                </c:pt>
                <c:pt idx="104" formatCode="General">
                  <c:v>369.86178568896599</c:v>
                </c:pt>
                <c:pt idx="105" formatCode="General">
                  <c:v>334.58110433276198</c:v>
                </c:pt>
                <c:pt idx="106" formatCode="General">
                  <c:v>325.02622136041447</c:v>
                </c:pt>
                <c:pt idx="107" formatCode="General">
                  <c:v>328.89803427277735</c:v>
                </c:pt>
                <c:pt idx="108" formatCode="General">
                  <c:v>236.62394397170127</c:v>
                </c:pt>
                <c:pt idx="109" formatCode="General">
                  <c:v>196.48506670824122</c:v>
                </c:pt>
                <c:pt idx="110" formatCode="General">
                  <c:v>194.41204319751122</c:v>
                </c:pt>
                <c:pt idx="111" formatCode="General">
                  <c:v>180.54229543390417</c:v>
                </c:pt>
                <c:pt idx="112" formatCode="General">
                  <c:v>188.84940970787511</c:v>
                </c:pt>
                <c:pt idx="113" formatCode="General">
                  <c:v>203.51752140037195</c:v>
                </c:pt>
                <c:pt idx="114" formatCode="General">
                  <c:v>588.06837586401218</c:v>
                </c:pt>
                <c:pt idx="115" formatCode="General">
                  <c:v>648.41812669919591</c:v>
                </c:pt>
                <c:pt idx="116" formatCode="General">
                  <c:v>603.28462946427078</c:v>
                </c:pt>
                <c:pt idx="117" formatCode="General">
                  <c:v>548.2677456512281</c:v>
                </c:pt>
                <c:pt idx="118" formatCode="General">
                  <c:v>442.51542211888147</c:v>
                </c:pt>
                <c:pt idx="119" formatCode="General">
                  <c:v>359.70073254319669</c:v>
                </c:pt>
                <c:pt idx="120" formatCode="General">
                  <c:v>357.08891312553453</c:v>
                </c:pt>
                <c:pt idx="121" formatCode="General">
                  <c:v>307.56287233770502</c:v>
                </c:pt>
                <c:pt idx="122" formatCode="General">
                  <c:v>307.74404911898705</c:v>
                </c:pt>
                <c:pt idx="123" formatCode="General">
                  <c:v>260.00194663706526</c:v>
                </c:pt>
                <c:pt idx="124" formatCode="General">
                  <c:v>237.40936960777125</c:v>
                </c:pt>
                <c:pt idx="125" formatCode="General">
                  <c:v>191.92887000489026</c:v>
                </c:pt>
                <c:pt idx="126" formatCode="General">
                  <c:v>67.728870135207629</c:v>
                </c:pt>
                <c:pt idx="127" formatCode="General">
                  <c:v>87.410677724428339</c:v>
                </c:pt>
                <c:pt idx="128" formatCode="General">
                  <c:v>49.683503775475835</c:v>
                </c:pt>
                <c:pt idx="129" formatCode="General">
                  <c:v>140.14886660920041</c:v>
                </c:pt>
                <c:pt idx="130" formatCode="General">
                  <c:v>62.462587158889406</c:v>
                </c:pt>
                <c:pt idx="131" formatCode="General">
                  <c:v>85.339177814510464</c:v>
                </c:pt>
                <c:pt idx="132" formatCode="General">
                  <c:v>181.5741400178843</c:v>
                </c:pt>
                <c:pt idx="133" formatCode="General">
                  <c:v>254.26117738543584</c:v>
                </c:pt>
                <c:pt idx="134" formatCode="General">
                  <c:v>285.9023813703505</c:v>
                </c:pt>
                <c:pt idx="135" formatCode="General">
                  <c:v>359.69038197645057</c:v>
                </c:pt>
                <c:pt idx="136" formatCode="General">
                  <c:v>612.26806163820675</c:v>
                </c:pt>
                <c:pt idx="137" formatCode="General">
                  <c:v>632.59780909964172</c:v>
                </c:pt>
                <c:pt idx="138" formatCode="General">
                  <c:v>613.1155107708114</c:v>
                </c:pt>
                <c:pt idx="139" formatCode="General">
                  <c:v>513.6367634332529</c:v>
                </c:pt>
                <c:pt idx="140" formatCode="General">
                  <c:v>426.46336237359361</c:v>
                </c:pt>
                <c:pt idx="141" formatCode="General">
                  <c:v>343.79839347603746</c:v>
                </c:pt>
                <c:pt idx="142" formatCode="General">
                  <c:v>308.39435668985368</c:v>
                </c:pt>
                <c:pt idx="143" formatCode="General">
                  <c:v>302.87874689485233</c:v>
                </c:pt>
                <c:pt idx="144" formatCode="General">
                  <c:v>272.36480087824259</c:v>
                </c:pt>
                <c:pt idx="145" formatCode="General">
                  <c:v>163.24007469838858</c:v>
                </c:pt>
                <c:pt idx="146" formatCode="General">
                  <c:v>154.83889920496924</c:v>
                </c:pt>
                <c:pt idx="147" formatCode="General">
                  <c:v>177.88158149032728</c:v>
                </c:pt>
                <c:pt idx="148" formatCode="General">
                  <c:v>156.88969224583349</c:v>
                </c:pt>
                <c:pt idx="149" formatCode="General">
                  <c:v>182.29720952560106</c:v>
                </c:pt>
                <c:pt idx="150" formatCode="General">
                  <c:v>310.19395036559524</c:v>
                </c:pt>
                <c:pt idx="151" formatCode="General">
                  <c:v>369.69807629013422</c:v>
                </c:pt>
                <c:pt idx="152" formatCode="General">
                  <c:v>417.2371529927392</c:v>
                </c:pt>
                <c:pt idx="153" formatCode="General">
                  <c:v>344.82844547320929</c:v>
                </c:pt>
                <c:pt idx="154" formatCode="General">
                  <c:v>449.46184070361585</c:v>
                </c:pt>
                <c:pt idx="155" formatCode="General">
                  <c:v>440.37796836684601</c:v>
                </c:pt>
                <c:pt idx="156" formatCode="General">
                  <c:v>518.39349331445851</c:v>
                </c:pt>
                <c:pt idx="157" formatCode="General">
                  <c:v>903.71662176832376</c:v>
                </c:pt>
                <c:pt idx="158" formatCode="General">
                  <c:v>929.84531897474608</c:v>
                </c:pt>
                <c:pt idx="159" formatCode="General">
                  <c:v>932.99625630892444</c:v>
                </c:pt>
                <c:pt idx="160" formatCode="General">
                  <c:v>867.55497378424548</c:v>
                </c:pt>
                <c:pt idx="161" formatCode="General">
                  <c:v>774.60658159963384</c:v>
                </c:pt>
                <c:pt idx="162" formatCode="General">
                  <c:v>784.26073320565945</c:v>
                </c:pt>
                <c:pt idx="163" formatCode="General">
                  <c:v>797.6356928072139</c:v>
                </c:pt>
                <c:pt idx="164" formatCode="General">
                  <c:v>767.57367554819871</c:v>
                </c:pt>
                <c:pt idx="165" formatCode="General">
                  <c:v>781.56759652794767</c:v>
                </c:pt>
                <c:pt idx="166" formatCode="General">
                  <c:v>801.73332383286174</c:v>
                </c:pt>
                <c:pt idx="167" formatCode="General">
                  <c:v>778.48877760248047</c:v>
                </c:pt>
                <c:pt idx="168" formatCode="General">
                  <c:v>719.99650583450023</c:v>
                </c:pt>
                <c:pt idx="169" formatCode="General">
                  <c:v>704.42058973564042</c:v>
                </c:pt>
                <c:pt idx="170" formatCode="General">
                  <c:v>659.90020100996048</c:v>
                </c:pt>
                <c:pt idx="171" formatCode="General">
                  <c:v>643.39188823501058</c:v>
                </c:pt>
                <c:pt idx="172" formatCode="General">
                  <c:v>671.07776072043066</c:v>
                </c:pt>
                <c:pt idx="173" formatCode="General">
                  <c:v>636.28422888997022</c:v>
                </c:pt>
                <c:pt idx="174" formatCode="General">
                  <c:v>649.28279936688045</c:v>
                </c:pt>
                <c:pt idx="175" formatCode="General">
                  <c:v>613.6731971942304</c:v>
                </c:pt>
                <c:pt idx="176" formatCode="General">
                  <c:v>619.45513108503167</c:v>
                </c:pt>
                <c:pt idx="177" formatCode="General">
                  <c:v>652.07451800977014</c:v>
                </c:pt>
                <c:pt idx="178" formatCode="General">
                  <c:v>631.6348325626102</c:v>
                </c:pt>
                <c:pt idx="179" formatCode="General">
                  <c:v>663.10740831218004</c:v>
                </c:pt>
                <c:pt idx="180" formatCode="General">
                  <c:v>1003.5235468634999</c:v>
                </c:pt>
                <c:pt idx="181" formatCode="General">
                  <c:v>1008.2314201415098</c:v>
                </c:pt>
                <c:pt idx="182" formatCode="General">
                  <c:v>985.71843456625004</c:v>
                </c:pt>
                <c:pt idx="183" formatCode="General">
                  <c:v>1043.7685127089098</c:v>
                </c:pt>
                <c:pt idx="184" formatCode="General">
                  <c:v>1009.0579983327297</c:v>
                </c:pt>
                <c:pt idx="185" formatCode="General">
                  <c:v>961.91065540136947</c:v>
                </c:pt>
                <c:pt idx="186" formatCode="General">
                  <c:v>901.86829669099939</c:v>
                </c:pt>
                <c:pt idx="187" formatCode="General">
                  <c:v>874.98392748898948</c:v>
                </c:pt>
                <c:pt idx="188" formatCode="General">
                  <c:v>807.4986134267001</c:v>
                </c:pt>
                <c:pt idx="189" formatCode="General">
                  <c:v>764.8197119426203</c:v>
                </c:pt>
                <c:pt idx="190" formatCode="General">
                  <c:v>642.05724818873</c:v>
                </c:pt>
                <c:pt idx="191" formatCode="General">
                  <c:v>632.91110851564008</c:v>
                </c:pt>
                <c:pt idx="192" formatCode="General">
                  <c:v>619.46159035938024</c:v>
                </c:pt>
                <c:pt idx="193" formatCode="General">
                  <c:v>761.59878810400005</c:v>
                </c:pt>
                <c:pt idx="194" formatCode="General">
                  <c:v>740.04786459320997</c:v>
                </c:pt>
                <c:pt idx="195" formatCode="General">
                  <c:v>864.59913751242004</c:v>
                </c:pt>
                <c:pt idx="196" formatCode="General">
                  <c:v>773.34274955612034</c:v>
                </c:pt>
                <c:pt idx="197" formatCode="General">
                  <c:v>809.15879779683007</c:v>
                </c:pt>
                <c:pt idx="198" formatCode="General">
                  <c:v>825.40427534359969</c:v>
                </c:pt>
                <c:pt idx="199" formatCode="General">
                  <c:v>836.00964579689003</c:v>
                </c:pt>
                <c:pt idx="200" formatCode="General">
                  <c:v>976.97954912384989</c:v>
                </c:pt>
                <c:pt idx="201" formatCode="General">
                  <c:v>1347.4700649522401</c:v>
                </c:pt>
                <c:pt idx="202" formatCode="General">
                  <c:v>1333.9342610609601</c:v>
                </c:pt>
                <c:pt idx="203" formatCode="General">
                  <c:v>1317.45646582055</c:v>
                </c:pt>
                <c:pt idx="204" formatCode="General">
                  <c:v>1268.8381737167904</c:v>
                </c:pt>
                <c:pt idx="205" formatCode="General">
                  <c:v>1174.6778703311213</c:v>
                </c:pt>
                <c:pt idx="206" formatCode="General">
                  <c:v>1100.1753455803346</c:v>
                </c:pt>
                <c:pt idx="207" formatCode="General">
                  <c:v>1041.897458425085</c:v>
                </c:pt>
                <c:pt idx="208" formatCode="General">
                  <c:v>984.1519243421518</c:v>
                </c:pt>
                <c:pt idx="209" formatCode="General">
                  <c:v>961.38283434115999</c:v>
                </c:pt>
                <c:pt idx="210" formatCode="General">
                  <c:v>882.2171344037597</c:v>
                </c:pt>
                <c:pt idx="211" formatCode="General">
                  <c:v>852.16536214353982</c:v>
                </c:pt>
                <c:pt idx="212" formatCode="General">
                  <c:v>891.2313724949895</c:v>
                </c:pt>
                <c:pt idx="213" formatCode="General">
                  <c:v>893.32199550172959</c:v>
                </c:pt>
                <c:pt idx="214" formatCode="General">
                  <c:v>1022.38146969557</c:v>
                </c:pt>
                <c:pt idx="215" formatCode="General">
                  <c:v>1077.3977541559625</c:v>
                </c:pt>
                <c:pt idx="216" formatCode="General">
                  <c:v>1170.0193689180992</c:v>
                </c:pt>
                <c:pt idx="217" formatCode="General">
                  <c:v>1174.7297787664299</c:v>
                </c:pt>
                <c:pt idx="218" formatCode="General">
                  <c:v>1123.2537854114901</c:v>
                </c:pt>
                <c:pt idx="219" formatCode="General">
                  <c:v>1032.6970329369194</c:v>
                </c:pt>
                <c:pt idx="220" formatCode="General">
                  <c:v>1046.1122090299298</c:v>
                </c:pt>
                <c:pt idx="221" formatCode="General">
                  <c:v>1129.9906975603003</c:v>
                </c:pt>
                <c:pt idx="222" formatCode="General">
                  <c:v>1515.0280920238097</c:v>
                </c:pt>
                <c:pt idx="223" formatCode="General">
                  <c:v>1502.30140339116</c:v>
                </c:pt>
                <c:pt idx="224" formatCode="General">
                  <c:v>1459.0173498562294</c:v>
                </c:pt>
                <c:pt idx="225" formatCode="General">
                  <c:v>1349.7965744629703</c:v>
                </c:pt>
                <c:pt idx="226" formatCode="General">
                  <c:v>1277.8665565139195</c:v>
                </c:pt>
                <c:pt idx="227" formatCode="General">
                  <c:v>1190.5242480027391</c:v>
                </c:pt>
                <c:pt idx="228" formatCode="General">
                  <c:v>1186.0100732606311</c:v>
                </c:pt>
                <c:pt idx="229" formatCode="General">
                  <c:v>1181.2460518367891</c:v>
                </c:pt>
                <c:pt idx="230" formatCode="General">
                  <c:v>1172.5922493857793</c:v>
                </c:pt>
                <c:pt idx="231" formatCode="General">
                  <c:v>1127.0379590514499</c:v>
                </c:pt>
                <c:pt idx="232" formatCode="General">
                  <c:v>989.88299807954138</c:v>
                </c:pt>
                <c:pt idx="233" formatCode="General">
                  <c:v>941.94744146824939</c:v>
                </c:pt>
                <c:pt idx="234" formatCode="General">
                  <c:v>917.43851550595946</c:v>
                </c:pt>
                <c:pt idx="235" formatCode="General">
                  <c:v>983.97711725921977</c:v>
                </c:pt>
                <c:pt idx="236" formatCode="General">
                  <c:v>1113.3717626258499</c:v>
                </c:pt>
                <c:pt idx="237" formatCode="General">
                  <c:v>1185.0290789493797</c:v>
                </c:pt>
                <c:pt idx="238" formatCode="General">
                  <c:v>1293.1863863857193</c:v>
                </c:pt>
                <c:pt idx="239" formatCode="General">
                  <c:v>1370.4311988027896</c:v>
                </c:pt>
                <c:pt idx="240" formatCode="General">
                  <c:v>1391.6870796618789</c:v>
                </c:pt>
                <c:pt idx="241" formatCode="General">
                  <c:v>1284.6069574992791</c:v>
                </c:pt>
                <c:pt idx="242" formatCode="General">
                  <c:v>1122.0332257963089</c:v>
                </c:pt>
                <c:pt idx="243" formatCode="General">
                  <c:v>1188.0407640530393</c:v>
                </c:pt>
                <c:pt idx="244" formatCode="General">
                  <c:v>1345.0490906365285</c:v>
                </c:pt>
                <c:pt idx="245" formatCode="General">
                  <c:v>1226.4400446893992</c:v>
                </c:pt>
                <c:pt idx="246" formatCode="General">
                  <c:v>1183.134368322419</c:v>
                </c:pt>
                <c:pt idx="247" formatCode="General">
                  <c:v>1139.6587762187196</c:v>
                </c:pt>
              </c:numCache>
            </c:numRef>
          </c:val>
        </c:ser>
        <c:ser>
          <c:idx val="1"/>
          <c:order val="1"/>
          <c:tx>
            <c:strRef>
              <c:f>'гр-дек(цел.ор)'!$O$55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rgbClr val="A7D971"/>
            </a:solidFill>
          </c:spPr>
          <c:cat>
            <c:strRef>
              <c:f>'гр-дек(цел.ор)'!$M$56:$M$303</c:f>
              <c:strCache>
                <c:ptCount val="248"/>
                <c:pt idx="0">
                  <c:v>на 01.01.2015</c:v>
                </c:pt>
                <c:pt idx="16">
                  <c:v>02.02.2015</c:v>
                </c:pt>
                <c:pt idx="35">
                  <c:v>02.03.2015</c:v>
                </c:pt>
                <c:pt idx="56">
                  <c:v>01.04.2015</c:v>
                </c:pt>
                <c:pt idx="78">
                  <c:v>05.05.2015</c:v>
                </c:pt>
                <c:pt idx="96">
                  <c:v>01.06.2015</c:v>
                </c:pt>
                <c:pt idx="117">
                  <c:v>01.07.2015</c:v>
                </c:pt>
                <c:pt idx="140">
                  <c:v>03.08.2015</c:v>
                </c:pt>
                <c:pt idx="161">
                  <c:v>01.09.2015</c:v>
                </c:pt>
                <c:pt idx="183">
                  <c:v>01.10.2015</c:v>
                </c:pt>
                <c:pt idx="205">
                  <c:v>02.11.2015</c:v>
                </c:pt>
                <c:pt idx="225">
                  <c:v>01.12.2015</c:v>
                </c:pt>
                <c:pt idx="247">
                  <c:v>31.12.2015</c:v>
                </c:pt>
              </c:strCache>
            </c:strRef>
          </c:cat>
          <c:val>
            <c:numRef>
              <c:f>'гр-дек(цел.ор)'!$O$56:$O$303</c:f>
              <c:numCache>
                <c:formatCode>#,##0.0</c:formatCode>
                <c:ptCount val="248"/>
                <c:pt idx="0">
                  <c:v>0</c:v>
                </c:pt>
                <c:pt idx="1">
                  <c:v>809.99976968495992</c:v>
                </c:pt>
                <c:pt idx="2">
                  <c:v>813.74490196250008</c:v>
                </c:pt>
                <c:pt idx="3">
                  <c:v>881.88386177025995</c:v>
                </c:pt>
                <c:pt idx="4">
                  <c:v>942.23581067349028</c:v>
                </c:pt>
                <c:pt idx="5">
                  <c:v>866.97691713132997</c:v>
                </c:pt>
                <c:pt idx="6">
                  <c:v>956.37609449571005</c:v>
                </c:pt>
                <c:pt idx="7">
                  <c:v>993.52777750443022</c:v>
                </c:pt>
                <c:pt idx="8">
                  <c:v>938.57076868252022</c:v>
                </c:pt>
                <c:pt idx="9">
                  <c:v>969.61501629061024</c:v>
                </c:pt>
                <c:pt idx="10">
                  <c:v>989.13264441900037</c:v>
                </c:pt>
                <c:pt idx="11">
                  <c:v>1044.0960539022008</c:v>
                </c:pt>
                <c:pt idx="12">
                  <c:v>1078.9095446233603</c:v>
                </c:pt>
                <c:pt idx="13">
                  <c:v>1084.0423950635302</c:v>
                </c:pt>
                <c:pt idx="14">
                  <c:v>1093.7755490743102</c:v>
                </c:pt>
                <c:pt idx="15">
                  <c:v>1106.1876601821903</c:v>
                </c:pt>
                <c:pt idx="16">
                  <c:v>1092.7282872482699</c:v>
                </c:pt>
                <c:pt idx="17">
                  <c:v>1131.4398372414601</c:v>
                </c:pt>
                <c:pt idx="18">
                  <c:v>1098.7498850741902</c:v>
                </c:pt>
                <c:pt idx="19">
                  <c:v>1073.4595671473703</c:v>
                </c:pt>
                <c:pt idx="20">
                  <c:v>1030.1706314435999</c:v>
                </c:pt>
                <c:pt idx="21">
                  <c:v>1191.6236060674296</c:v>
                </c:pt>
                <c:pt idx="22">
                  <c:v>1207.2855560493701</c:v>
                </c:pt>
                <c:pt idx="23">
                  <c:v>1179.2975577218006</c:v>
                </c:pt>
                <c:pt idx="24">
                  <c:v>1148.4846599855503</c:v>
                </c:pt>
                <c:pt idx="25">
                  <c:v>977.90277830024047</c:v>
                </c:pt>
                <c:pt idx="26">
                  <c:v>984.68406196104058</c:v>
                </c:pt>
                <c:pt idx="27">
                  <c:v>978.64462868418013</c:v>
                </c:pt>
                <c:pt idx="28">
                  <c:v>1002.5915077537303</c:v>
                </c:pt>
                <c:pt idx="29">
                  <c:v>992.39963107973028</c:v>
                </c:pt>
                <c:pt idx="30">
                  <c:v>985.42999137915024</c:v>
                </c:pt>
                <c:pt idx="31">
                  <c:v>970.42049580955006</c:v>
                </c:pt>
                <c:pt idx="32">
                  <c:v>1004.4867892900702</c:v>
                </c:pt>
                <c:pt idx="33">
                  <c:v>1030.4378608147601</c:v>
                </c:pt>
                <c:pt idx="34">
                  <c:v>1022.2324295902504</c:v>
                </c:pt>
                <c:pt idx="35">
                  <c:v>992.62952700505036</c:v>
                </c:pt>
                <c:pt idx="36">
                  <c:v>982.98194699913063</c:v>
                </c:pt>
                <c:pt idx="37">
                  <c:v>979.22191834352077</c:v>
                </c:pt>
                <c:pt idx="38">
                  <c:v>936.11466051553089</c:v>
                </c:pt>
                <c:pt idx="39">
                  <c:v>919.29922352105109</c:v>
                </c:pt>
                <c:pt idx="40">
                  <c:v>901.72914517426113</c:v>
                </c:pt>
                <c:pt idx="41">
                  <c:v>895.013684172941</c:v>
                </c:pt>
                <c:pt idx="42">
                  <c:v>858.62377060281131</c:v>
                </c:pt>
                <c:pt idx="43">
                  <c:v>885.13196574116114</c:v>
                </c:pt>
                <c:pt idx="44" formatCode="General">
                  <c:v>937.63379791844125</c:v>
                </c:pt>
                <c:pt idx="45" formatCode="General">
                  <c:v>954.87227759794121</c:v>
                </c:pt>
                <c:pt idx="46" formatCode="General">
                  <c:v>944.35698881810106</c:v>
                </c:pt>
                <c:pt idx="47" formatCode="General">
                  <c:v>1169.2462020186508</c:v>
                </c:pt>
                <c:pt idx="48" formatCode="General">
                  <c:v>1187.172312807131</c:v>
                </c:pt>
                <c:pt idx="49" formatCode="General">
                  <c:v>1165.3355023815018</c:v>
                </c:pt>
                <c:pt idx="50" formatCode="General">
                  <c:v>1159.155523418621</c:v>
                </c:pt>
                <c:pt idx="51" formatCode="General">
                  <c:v>1184.2795135943609</c:v>
                </c:pt>
                <c:pt idx="52" formatCode="General">
                  <c:v>1058.2189929781607</c:v>
                </c:pt>
                <c:pt idx="53" formatCode="General">
                  <c:v>1053.1937199803708</c:v>
                </c:pt>
                <c:pt idx="54" formatCode="General">
                  <c:v>1061.1843934223004</c:v>
                </c:pt>
                <c:pt idx="55" formatCode="General">
                  <c:v>981.13091165067055</c:v>
                </c:pt>
                <c:pt idx="56" formatCode="General">
                  <c:v>976.31702074851</c:v>
                </c:pt>
                <c:pt idx="57" formatCode="General">
                  <c:v>1020.5503532099801</c:v>
                </c:pt>
                <c:pt idx="58" formatCode="General">
                  <c:v>1075.3786428197197</c:v>
                </c:pt>
                <c:pt idx="59" formatCode="General">
                  <c:v>1057.8912006991197</c:v>
                </c:pt>
                <c:pt idx="60" formatCode="General">
                  <c:v>1014.3425911697498</c:v>
                </c:pt>
                <c:pt idx="61" formatCode="General">
                  <c:v>1012.0342576792398</c:v>
                </c:pt>
                <c:pt idx="62" formatCode="General">
                  <c:v>961.73033974045984</c:v>
                </c:pt>
                <c:pt idx="63" formatCode="General">
                  <c:v>938.98179183485979</c:v>
                </c:pt>
                <c:pt idx="64" formatCode="General">
                  <c:v>967.81703778076962</c:v>
                </c:pt>
                <c:pt idx="65" formatCode="General">
                  <c:v>983.37787636933035</c:v>
                </c:pt>
                <c:pt idx="66" formatCode="General">
                  <c:v>1145.5413319572401</c:v>
                </c:pt>
                <c:pt idx="67" formatCode="General">
                  <c:v>1111.8131296648698</c:v>
                </c:pt>
                <c:pt idx="68" formatCode="General">
                  <c:v>1097.6409645028298</c:v>
                </c:pt>
                <c:pt idx="69" formatCode="General">
                  <c:v>1126.2031036228095</c:v>
                </c:pt>
                <c:pt idx="70" formatCode="General">
                  <c:v>1117.9146683828799</c:v>
                </c:pt>
                <c:pt idx="71" formatCode="General">
                  <c:v>1471.1875248320996</c:v>
                </c:pt>
                <c:pt idx="72" formatCode="General">
                  <c:v>1537.9885355764095</c:v>
                </c:pt>
                <c:pt idx="73" formatCode="General">
                  <c:v>1516.9266702885795</c:v>
                </c:pt>
                <c:pt idx="74" formatCode="General">
                  <c:v>1111.2433623027698</c:v>
                </c:pt>
                <c:pt idx="75" formatCode="General">
                  <c:v>1100.8618923818997</c:v>
                </c:pt>
                <c:pt idx="76" formatCode="General">
                  <c:v>981.34180335546932</c:v>
                </c:pt>
                <c:pt idx="77" formatCode="General">
                  <c:v>996.70489120640968</c:v>
                </c:pt>
                <c:pt idx="78" formatCode="General">
                  <c:v>948.36236844669952</c:v>
                </c:pt>
                <c:pt idx="79" formatCode="General">
                  <c:v>954.11275063795961</c:v>
                </c:pt>
                <c:pt idx="80" formatCode="General">
                  <c:v>914.05836752928951</c:v>
                </c:pt>
                <c:pt idx="81" formatCode="General">
                  <c:v>868.84506014713929</c:v>
                </c:pt>
                <c:pt idx="82" formatCode="General">
                  <c:v>844.78904252246969</c:v>
                </c:pt>
                <c:pt idx="83" formatCode="General">
                  <c:v>862.52751138066924</c:v>
                </c:pt>
                <c:pt idx="84" formatCode="General">
                  <c:v>863.75270274906927</c:v>
                </c:pt>
                <c:pt idx="85" formatCode="General">
                  <c:v>876.72126735661925</c:v>
                </c:pt>
                <c:pt idx="86" formatCode="General">
                  <c:v>867.10211600897912</c:v>
                </c:pt>
                <c:pt idx="87" formatCode="General">
                  <c:v>880.34818193215949</c:v>
                </c:pt>
                <c:pt idx="88" formatCode="General">
                  <c:v>867.16243264354932</c:v>
                </c:pt>
                <c:pt idx="89" formatCode="General">
                  <c:v>889.13869147640924</c:v>
                </c:pt>
                <c:pt idx="90" formatCode="General">
                  <c:v>880.5476610644788</c:v>
                </c:pt>
                <c:pt idx="91" formatCode="General">
                  <c:v>910.6044155373894</c:v>
                </c:pt>
                <c:pt idx="92" formatCode="General">
                  <c:v>905.80496151313957</c:v>
                </c:pt>
                <c:pt idx="93" formatCode="General">
                  <c:v>941.65531952832964</c:v>
                </c:pt>
                <c:pt idx="94" formatCode="General">
                  <c:v>933.04349789122921</c:v>
                </c:pt>
                <c:pt idx="95" formatCode="General">
                  <c:v>969.07900807193937</c:v>
                </c:pt>
                <c:pt idx="96" formatCode="General">
                  <c:v>949.07577819989945</c:v>
                </c:pt>
                <c:pt idx="97" formatCode="General">
                  <c:v>948.21952378692913</c:v>
                </c:pt>
                <c:pt idx="98" formatCode="General">
                  <c:v>933.43145466166914</c:v>
                </c:pt>
                <c:pt idx="99" formatCode="General">
                  <c:v>878.1873530032791</c:v>
                </c:pt>
                <c:pt idx="100" formatCode="General">
                  <c:v>872.427002652439</c:v>
                </c:pt>
                <c:pt idx="101" formatCode="General">
                  <c:v>852.14689666405911</c:v>
                </c:pt>
                <c:pt idx="102" formatCode="General">
                  <c:v>820.24954514214903</c:v>
                </c:pt>
                <c:pt idx="103" formatCode="General">
                  <c:v>793.69439185841918</c:v>
                </c:pt>
                <c:pt idx="104" formatCode="General">
                  <c:v>778.92642467224903</c:v>
                </c:pt>
                <c:pt idx="105" formatCode="General">
                  <c:v>796.54078555010926</c:v>
                </c:pt>
                <c:pt idx="106" formatCode="General">
                  <c:v>831.95026574867916</c:v>
                </c:pt>
                <c:pt idx="107" formatCode="General">
                  <c:v>852.90528591238899</c:v>
                </c:pt>
                <c:pt idx="108" formatCode="General">
                  <c:v>848.61287398299862</c:v>
                </c:pt>
                <c:pt idx="109" formatCode="General">
                  <c:v>838.32273187535861</c:v>
                </c:pt>
                <c:pt idx="110" formatCode="General">
                  <c:v>881.44094321616899</c:v>
                </c:pt>
                <c:pt idx="111" formatCode="General">
                  <c:v>874.14514014312886</c:v>
                </c:pt>
                <c:pt idx="112" formatCode="General">
                  <c:v>922.6832983158688</c:v>
                </c:pt>
                <c:pt idx="113" formatCode="General">
                  <c:v>895.72598258909909</c:v>
                </c:pt>
                <c:pt idx="114" formatCode="General">
                  <c:v>909.83605667864902</c:v>
                </c:pt>
                <c:pt idx="115" formatCode="General">
                  <c:v>911.6532353176292</c:v>
                </c:pt>
                <c:pt idx="116" formatCode="General">
                  <c:v>890.23514093200902</c:v>
                </c:pt>
                <c:pt idx="117" formatCode="General">
                  <c:v>870.9355006101589</c:v>
                </c:pt>
                <c:pt idx="118" formatCode="General">
                  <c:v>863.39418899174882</c:v>
                </c:pt>
                <c:pt idx="119" formatCode="General">
                  <c:v>938.92708311894864</c:v>
                </c:pt>
                <c:pt idx="120" formatCode="General">
                  <c:v>951.765048409369</c:v>
                </c:pt>
                <c:pt idx="121" formatCode="General">
                  <c:v>993.349835188729</c:v>
                </c:pt>
                <c:pt idx="122" formatCode="General">
                  <c:v>1013.0359855116693</c:v>
                </c:pt>
                <c:pt idx="123" formatCode="General">
                  <c:v>968.06322786624912</c:v>
                </c:pt>
                <c:pt idx="124" formatCode="General">
                  <c:v>970.52729311777921</c:v>
                </c:pt>
                <c:pt idx="125" formatCode="General">
                  <c:v>922.39960159667919</c:v>
                </c:pt>
                <c:pt idx="126" formatCode="General">
                  <c:v>990.84643697702938</c:v>
                </c:pt>
                <c:pt idx="127" formatCode="General">
                  <c:v>991.61680532301921</c:v>
                </c:pt>
                <c:pt idx="128" formatCode="General">
                  <c:v>983.99599624958933</c:v>
                </c:pt>
                <c:pt idx="129" formatCode="General">
                  <c:v>979.28977655916958</c:v>
                </c:pt>
                <c:pt idx="130" formatCode="General">
                  <c:v>968.86231238861888</c:v>
                </c:pt>
                <c:pt idx="131" formatCode="General">
                  <c:v>995.02390228704894</c:v>
                </c:pt>
                <c:pt idx="132" formatCode="General">
                  <c:v>984.71501297449902</c:v>
                </c:pt>
                <c:pt idx="133" formatCode="General">
                  <c:v>982.40717917779909</c:v>
                </c:pt>
                <c:pt idx="134" formatCode="General">
                  <c:v>1007.4244318404191</c:v>
                </c:pt>
                <c:pt idx="135" formatCode="General">
                  <c:v>1037.9289506121493</c:v>
                </c:pt>
                <c:pt idx="136" formatCode="General">
                  <c:v>1058.9021138441494</c:v>
                </c:pt>
                <c:pt idx="137" formatCode="General">
                  <c:v>1055.8264780747793</c:v>
                </c:pt>
                <c:pt idx="138" formatCode="General">
                  <c:v>1051.8349486604591</c:v>
                </c:pt>
                <c:pt idx="139" formatCode="General">
                  <c:v>1048.9746086717496</c:v>
                </c:pt>
                <c:pt idx="140" formatCode="General">
                  <c:v>1026.0957381410797</c:v>
                </c:pt>
                <c:pt idx="141" formatCode="General">
                  <c:v>1040.7651604243397</c:v>
                </c:pt>
                <c:pt idx="142" formatCode="General">
                  <c:v>1008.9491723462395</c:v>
                </c:pt>
                <c:pt idx="143" formatCode="General">
                  <c:v>970.21838034454959</c:v>
                </c:pt>
                <c:pt idx="144" formatCode="General">
                  <c:v>959.31085118704948</c:v>
                </c:pt>
                <c:pt idx="145" formatCode="General">
                  <c:v>936.43923959578945</c:v>
                </c:pt>
                <c:pt idx="146" formatCode="General">
                  <c:v>931.93607344163956</c:v>
                </c:pt>
                <c:pt idx="147" formatCode="General">
                  <c:v>900.0698316053896</c:v>
                </c:pt>
                <c:pt idx="148" formatCode="General">
                  <c:v>882.77600404274949</c:v>
                </c:pt>
                <c:pt idx="149" formatCode="General">
                  <c:v>912.9647373856094</c:v>
                </c:pt>
                <c:pt idx="150" formatCode="General">
                  <c:v>913.7982157210995</c:v>
                </c:pt>
                <c:pt idx="151" formatCode="General">
                  <c:v>943.95595270140927</c:v>
                </c:pt>
                <c:pt idx="152" formatCode="General">
                  <c:v>936.34119020378932</c:v>
                </c:pt>
                <c:pt idx="153" formatCode="General">
                  <c:v>936.92099756731955</c:v>
                </c:pt>
                <c:pt idx="154" formatCode="General">
                  <c:v>962.25415158763951</c:v>
                </c:pt>
                <c:pt idx="155" formatCode="General">
                  <c:v>963.41501435543933</c:v>
                </c:pt>
                <c:pt idx="156" formatCode="General">
                  <c:v>997.1238813534095</c:v>
                </c:pt>
                <c:pt idx="157" formatCode="General">
                  <c:v>993.03685757628955</c:v>
                </c:pt>
                <c:pt idx="158" formatCode="General">
                  <c:v>972.30957444542946</c:v>
                </c:pt>
                <c:pt idx="159" formatCode="General">
                  <c:v>962.56324455808965</c:v>
                </c:pt>
                <c:pt idx="160" formatCode="General">
                  <c:v>965.75804280704961</c:v>
                </c:pt>
                <c:pt idx="161" formatCode="General">
                  <c:v>949.57031875962946</c:v>
                </c:pt>
                <c:pt idx="162" formatCode="General">
                  <c:v>968.6851869179394</c:v>
                </c:pt>
                <c:pt idx="163" formatCode="General">
                  <c:v>948.64106968084911</c:v>
                </c:pt>
                <c:pt idx="164" formatCode="General">
                  <c:v>896.35873781429916</c:v>
                </c:pt>
                <c:pt idx="165" formatCode="General">
                  <c:v>930.04240881655926</c:v>
                </c:pt>
                <c:pt idx="166" formatCode="General">
                  <c:v>902.23742271177912</c:v>
                </c:pt>
                <c:pt idx="167" formatCode="General">
                  <c:v>868.90937423638945</c:v>
                </c:pt>
                <c:pt idx="168" formatCode="General">
                  <c:v>860.36148157112939</c:v>
                </c:pt>
                <c:pt idx="169" formatCode="General">
                  <c:v>845.95740082344901</c:v>
                </c:pt>
                <c:pt idx="170" formatCode="General">
                  <c:v>843.81954030069937</c:v>
                </c:pt>
                <c:pt idx="171" formatCode="General">
                  <c:v>879.35106270659901</c:v>
                </c:pt>
                <c:pt idx="172" formatCode="General">
                  <c:v>892.12976462079905</c:v>
                </c:pt>
                <c:pt idx="173" formatCode="General">
                  <c:v>873.75663942935921</c:v>
                </c:pt>
                <c:pt idx="174" formatCode="General">
                  <c:v>889.57606567275957</c:v>
                </c:pt>
                <c:pt idx="175" formatCode="General">
                  <c:v>887.60802654886936</c:v>
                </c:pt>
                <c:pt idx="176" formatCode="General">
                  <c:v>915.27669785729938</c:v>
                </c:pt>
                <c:pt idx="177" formatCode="General">
                  <c:v>910.44499770536947</c:v>
                </c:pt>
                <c:pt idx="178" formatCode="General">
                  <c:v>901.27707871988969</c:v>
                </c:pt>
                <c:pt idx="179" formatCode="General">
                  <c:v>930.91537560853965</c:v>
                </c:pt>
                <c:pt idx="180" formatCode="General">
                  <c:v>946.89006631689961</c:v>
                </c:pt>
                <c:pt idx="181" formatCode="General">
                  <c:v>961.41340498504962</c:v>
                </c:pt>
                <c:pt idx="182" formatCode="General">
                  <c:v>957.50788581694962</c:v>
                </c:pt>
                <c:pt idx="183" formatCode="General">
                  <c:v>937.52348838763987</c:v>
                </c:pt>
                <c:pt idx="184" formatCode="General">
                  <c:v>952.5047394058098</c:v>
                </c:pt>
                <c:pt idx="185" formatCode="General">
                  <c:v>968.65058033657999</c:v>
                </c:pt>
                <c:pt idx="186" formatCode="General">
                  <c:v>1000.6969611120198</c:v>
                </c:pt>
                <c:pt idx="187" formatCode="General">
                  <c:v>1009.1082946699698</c:v>
                </c:pt>
                <c:pt idx="188" formatCode="General">
                  <c:v>998.56718815173951</c:v>
                </c:pt>
                <c:pt idx="189" formatCode="General">
                  <c:v>989.2699718218895</c:v>
                </c:pt>
                <c:pt idx="190" formatCode="General">
                  <c:v>1006.4390163382194</c:v>
                </c:pt>
                <c:pt idx="191" formatCode="General">
                  <c:v>1027.9196199549697</c:v>
                </c:pt>
                <c:pt idx="192" formatCode="General">
                  <c:v>1024.2482264923194</c:v>
                </c:pt>
                <c:pt idx="193" formatCode="General">
                  <c:v>1054.4348336486098</c:v>
                </c:pt>
                <c:pt idx="194" formatCode="General">
                  <c:v>1029.6652631984095</c:v>
                </c:pt>
                <c:pt idx="195" formatCode="General">
                  <c:v>1053.1192535714295</c:v>
                </c:pt>
                <c:pt idx="196" formatCode="General">
                  <c:v>1034.7149682517397</c:v>
                </c:pt>
                <c:pt idx="197" formatCode="General">
                  <c:v>1052.0363298799398</c:v>
                </c:pt>
                <c:pt idx="198" formatCode="General">
                  <c:v>1046.6178797089801</c:v>
                </c:pt>
                <c:pt idx="199" formatCode="General">
                  <c:v>1041.6044038512098</c:v>
                </c:pt>
                <c:pt idx="200" formatCode="General">
                  <c:v>1041.9659947841903</c:v>
                </c:pt>
                <c:pt idx="201" formatCode="General">
                  <c:v>1031.78450466255</c:v>
                </c:pt>
                <c:pt idx="202" formatCode="General">
                  <c:v>1019.9836018560301</c:v>
                </c:pt>
                <c:pt idx="203" formatCode="General">
                  <c:v>1049.1585623828</c:v>
                </c:pt>
                <c:pt idx="204" formatCode="General">
                  <c:v>1049.0642400552595</c:v>
                </c:pt>
                <c:pt idx="205" formatCode="General">
                  <c:v>1003.6758870270802</c:v>
                </c:pt>
                <c:pt idx="206" formatCode="General">
                  <c:v>1048.0097118354197</c:v>
                </c:pt>
                <c:pt idx="207" formatCode="General">
                  <c:v>1065.1587738758001</c:v>
                </c:pt>
                <c:pt idx="208" formatCode="General">
                  <c:v>1053.3734509253095</c:v>
                </c:pt>
                <c:pt idx="209" formatCode="General">
                  <c:v>1074.4436424178198</c:v>
                </c:pt>
                <c:pt idx="210" formatCode="General">
                  <c:v>1032.3685555899401</c:v>
                </c:pt>
                <c:pt idx="211" formatCode="General">
                  <c:v>1002.4248391802099</c:v>
                </c:pt>
                <c:pt idx="212" formatCode="General">
                  <c:v>994.66976728491011</c:v>
                </c:pt>
                <c:pt idx="213" formatCode="General">
                  <c:v>964.01542436365014</c:v>
                </c:pt>
                <c:pt idx="214" formatCode="General">
                  <c:v>1009.06066538612</c:v>
                </c:pt>
                <c:pt idx="215" formatCode="General">
                  <c:v>1012.9735667568102</c:v>
                </c:pt>
                <c:pt idx="216" formatCode="General">
                  <c:v>1031.1075587492303</c:v>
                </c:pt>
                <c:pt idx="217" formatCode="General">
                  <c:v>1019.7212894324201</c:v>
                </c:pt>
                <c:pt idx="218" formatCode="General">
                  <c:v>959.89255312034004</c:v>
                </c:pt>
                <c:pt idx="219" formatCode="General">
                  <c:v>954.74242055196021</c:v>
                </c:pt>
                <c:pt idx="220" formatCode="General">
                  <c:v>945.64463982870018</c:v>
                </c:pt>
                <c:pt idx="221" formatCode="General">
                  <c:v>941.1221399522002</c:v>
                </c:pt>
                <c:pt idx="222" formatCode="General">
                  <c:v>933.95792027869038</c:v>
                </c:pt>
                <c:pt idx="223" formatCode="General">
                  <c:v>922.44791664646016</c:v>
                </c:pt>
                <c:pt idx="224" formatCode="General">
                  <c:v>913.87835497423043</c:v>
                </c:pt>
                <c:pt idx="225" formatCode="General">
                  <c:v>887.05180675511031</c:v>
                </c:pt>
                <c:pt idx="226" formatCode="General">
                  <c:v>939.60452670363043</c:v>
                </c:pt>
                <c:pt idx="227" formatCode="General">
                  <c:v>987.46088082335041</c:v>
                </c:pt>
                <c:pt idx="228" formatCode="General">
                  <c:v>1016.9741177288905</c:v>
                </c:pt>
                <c:pt idx="229" formatCode="General">
                  <c:v>999.31072643455047</c:v>
                </c:pt>
                <c:pt idx="230" formatCode="General">
                  <c:v>972.12776636768081</c:v>
                </c:pt>
                <c:pt idx="231" formatCode="General">
                  <c:v>918.10455529061051</c:v>
                </c:pt>
                <c:pt idx="232" formatCode="General">
                  <c:v>904.40960501532049</c:v>
                </c:pt>
                <c:pt idx="233" formatCode="General">
                  <c:v>873.22721636554036</c:v>
                </c:pt>
                <c:pt idx="234" formatCode="General">
                  <c:v>929.72683289340011</c:v>
                </c:pt>
                <c:pt idx="235" formatCode="General">
                  <c:v>912.9527739999902</c:v>
                </c:pt>
                <c:pt idx="236" formatCode="General">
                  <c:v>952.95687528456028</c:v>
                </c:pt>
                <c:pt idx="237" formatCode="General">
                  <c:v>934.96240125116049</c:v>
                </c:pt>
                <c:pt idx="238" formatCode="General">
                  <c:v>910.65518150559058</c:v>
                </c:pt>
                <c:pt idx="239" formatCode="General">
                  <c:v>927.01262053445032</c:v>
                </c:pt>
                <c:pt idx="240" formatCode="General">
                  <c:v>893.0881441632705</c:v>
                </c:pt>
                <c:pt idx="241" formatCode="General">
                  <c:v>882.21397563841072</c:v>
                </c:pt>
                <c:pt idx="242" formatCode="General">
                  <c:v>889.34847637654059</c:v>
                </c:pt>
                <c:pt idx="243" formatCode="General">
                  <c:v>741.14926173712047</c:v>
                </c:pt>
                <c:pt idx="244" formatCode="General">
                  <c:v>681.56322051533039</c:v>
                </c:pt>
                <c:pt idx="245" formatCode="General">
                  <c:v>502.79336953686033</c:v>
                </c:pt>
                <c:pt idx="246" formatCode="General">
                  <c:v>0</c:v>
                </c:pt>
                <c:pt idx="247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333952"/>
        <c:axId val="240335488"/>
      </c:areaChart>
      <c:lineChart>
        <c:grouping val="standard"/>
        <c:varyColors val="0"/>
        <c:ser>
          <c:idx val="2"/>
          <c:order val="2"/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3600074520956283E-2"/>
                  <c:y val="1.429516828699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7"/>
              <c:layout>
                <c:manualLayout>
                  <c:x val="-7.8108921144773415E-3"/>
                  <c:y val="2.710730265798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'гр-дек(цел.ор)'!$M$56:$M$86</c:f>
              <c:strCache>
                <c:ptCount val="17"/>
                <c:pt idx="0">
                  <c:v>на 01.01.2015</c:v>
                </c:pt>
                <c:pt idx="16">
                  <c:v>02.02.2015</c:v>
                </c:pt>
              </c:strCache>
            </c:strRef>
          </c:cat>
          <c:val>
            <c:numRef>
              <c:f>'гр-дек(цел.ор)'!$P$56:$P$303</c:f>
              <c:numCache>
                <c:formatCode>#,##0.0</c:formatCode>
                <c:ptCount val="248"/>
                <c:pt idx="0">
                  <c:v>1274.0929999999998</c:v>
                </c:pt>
                <c:pt idx="1">
                  <c:v>2077.7829397119599</c:v>
                </c:pt>
                <c:pt idx="2">
                  <c:v>2116.4934473898602</c:v>
                </c:pt>
                <c:pt idx="3">
                  <c:v>2154.8087991890065</c:v>
                </c:pt>
                <c:pt idx="4">
                  <c:v>2224.1110660788636</c:v>
                </c:pt>
                <c:pt idx="5">
                  <c:v>2103.4724165017201</c:v>
                </c:pt>
                <c:pt idx="6">
                  <c:v>2162.1268949079131</c:v>
                </c:pt>
                <c:pt idx="7">
                  <c:v>2163.7168153052698</c:v>
                </c:pt>
                <c:pt idx="8">
                  <c:v>2168.4999091603299</c:v>
                </c:pt>
                <c:pt idx="9">
                  <c:v>2120.9908130570861</c:v>
                </c:pt>
                <c:pt idx="10">
                  <c:v>2030.5755000686204</c:v>
                </c:pt>
                <c:pt idx="11">
                  <c:v>2097.0929463112575</c:v>
                </c:pt>
                <c:pt idx="12">
                  <c:v>2354.5016790459399</c:v>
                </c:pt>
                <c:pt idx="13">
                  <c:v>2248.1373354316302</c:v>
                </c:pt>
                <c:pt idx="14">
                  <c:v>2189.3029158772883</c:v>
                </c:pt>
                <c:pt idx="15">
                  <c:v>2143.9235899840996</c:v>
                </c:pt>
                <c:pt idx="16">
                  <c:v>2009.0610564461392</c:v>
                </c:pt>
                <c:pt idx="17">
                  <c:v>1907.7018130806609</c:v>
                </c:pt>
                <c:pt idx="18">
                  <c:v>1776.3009656132024</c:v>
                </c:pt>
                <c:pt idx="19">
                  <c:v>1645.7576264877471</c:v>
                </c:pt>
                <c:pt idx="20">
                  <c:v>1568.8244960879738</c:v>
                </c:pt>
                <c:pt idx="21">
                  <c:v>1708.9712058176099</c:v>
                </c:pt>
                <c:pt idx="22">
                  <c:v>1661.0195188671621</c:v>
                </c:pt>
                <c:pt idx="23">
                  <c:v>1600.6305917698699</c:v>
                </c:pt>
                <c:pt idx="24">
                  <c:v>1525.5636588188252</c:v>
                </c:pt>
                <c:pt idx="25">
                  <c:v>1344.7793593071999</c:v>
                </c:pt>
                <c:pt idx="26">
                  <c:v>1475.9589622651702</c:v>
                </c:pt>
                <c:pt idx="27">
                  <c:v>1565.1621880794196</c:v>
                </c:pt>
                <c:pt idx="28">
                  <c:v>1733.6824025201736</c:v>
                </c:pt>
                <c:pt idx="29">
                  <c:v>1826.3843127052089</c:v>
                </c:pt>
                <c:pt idx="30">
                  <c:v>1769.6780646519403</c:v>
                </c:pt>
                <c:pt idx="31">
                  <c:v>1702.3992561667283</c:v>
                </c:pt>
                <c:pt idx="32">
                  <c:v>1739.3091051196443</c:v>
                </c:pt>
                <c:pt idx="33">
                  <c:v>2045.7081245523289</c:v>
                </c:pt>
                <c:pt idx="34">
                  <c:v>2066.4321498420286</c:v>
                </c:pt>
                <c:pt idx="35">
                  <c:v>2022.1567822657335</c:v>
                </c:pt>
                <c:pt idx="36">
                  <c:v>1991.3949739082218</c:v>
                </c:pt>
                <c:pt idx="37">
                  <c:v>1955.2663004363019</c:v>
                </c:pt>
                <c:pt idx="38">
                  <c:v>1823.3913483879146</c:v>
                </c:pt>
                <c:pt idx="39">
                  <c:v>1805.1357200796797</c:v>
                </c:pt>
                <c:pt idx="40">
                  <c:v>1626.6550471371011</c:v>
                </c:pt>
                <c:pt idx="41">
                  <c:v>1643.4301560541389</c:v>
                </c:pt>
                <c:pt idx="42">
                  <c:v>1615.6266824773977</c:v>
                </c:pt>
                <c:pt idx="43">
                  <c:v>1593.9553754602921</c:v>
                </c:pt>
                <c:pt idx="44">
                  <c:v>1620.4176312933989</c:v>
                </c:pt>
                <c:pt idx="45">
                  <c:v>1631.2598043140379</c:v>
                </c:pt>
                <c:pt idx="46">
                  <c:v>1600.0840842743664</c:v>
                </c:pt>
                <c:pt idx="47">
                  <c:v>1789.7648971440417</c:v>
                </c:pt>
                <c:pt idx="48">
                  <c:v>1729.6913673391205</c:v>
                </c:pt>
                <c:pt idx="49">
                  <c:v>1730.4956378903862</c:v>
                </c:pt>
                <c:pt idx="50">
                  <c:v>1687.9360410224765</c:v>
                </c:pt>
                <c:pt idx="51">
                  <c:v>1773.4366830985148</c:v>
                </c:pt>
                <c:pt idx="52">
                  <c:v>2013.4922654696811</c:v>
                </c:pt>
                <c:pt idx="53">
                  <c:v>1886.2284113136102</c:v>
                </c:pt>
                <c:pt idx="54">
                  <c:v>1883.6269297554811</c:v>
                </c:pt>
                <c:pt idx="55">
                  <c:v>1790.1831568870041</c:v>
                </c:pt>
                <c:pt idx="56">
                  <c:v>1745.6329026812491</c:v>
                </c:pt>
                <c:pt idx="57">
                  <c:v>1710.6215205787087</c:v>
                </c:pt>
                <c:pt idx="58">
                  <c:v>1676.8800515500047</c:v>
                </c:pt>
                <c:pt idx="59">
                  <c:v>1646.0907168162528</c:v>
                </c:pt>
                <c:pt idx="60">
                  <c:v>1542.6901019553854</c:v>
                </c:pt>
                <c:pt idx="61">
                  <c:v>1549.3673881009697</c:v>
                </c:pt>
                <c:pt idx="62">
                  <c:v>1489.7933928849548</c:v>
                </c:pt>
                <c:pt idx="63">
                  <c:v>1332.5982810379267</c:v>
                </c:pt>
                <c:pt idx="64">
                  <c:v>1341.3960101969328</c:v>
                </c:pt>
                <c:pt idx="65">
                  <c:v>1354.9546483534812</c:v>
                </c:pt>
                <c:pt idx="66">
                  <c:v>1551.3723713089182</c:v>
                </c:pt>
                <c:pt idx="67">
                  <c:v>1497.7929332647532</c:v>
                </c:pt>
                <c:pt idx="68">
                  <c:v>1448.1861051198898</c:v>
                </c:pt>
                <c:pt idx="69">
                  <c:v>1440.1416523562582</c:v>
                </c:pt>
                <c:pt idx="70">
                  <c:v>1399.3335596642733</c:v>
                </c:pt>
                <c:pt idx="71">
                  <c:v>1773.8695562463042</c:v>
                </c:pt>
                <c:pt idx="72">
                  <c:v>1837.1826355664602</c:v>
                </c:pt>
                <c:pt idx="73">
                  <c:v>1788.2614665926696</c:v>
                </c:pt>
                <c:pt idx="74">
                  <c:v>1540.8490804644809</c:v>
                </c:pt>
                <c:pt idx="75">
                  <c:v>1664.6656019046163</c:v>
                </c:pt>
                <c:pt idx="76">
                  <c:v>1587.3470268206402</c:v>
                </c:pt>
                <c:pt idx="77">
                  <c:v>1554.1204878689809</c:v>
                </c:pt>
                <c:pt idx="78">
                  <c:v>1490.7620114223205</c:v>
                </c:pt>
                <c:pt idx="79">
                  <c:v>1499.2071458072899</c:v>
                </c:pt>
                <c:pt idx="80">
                  <c:v>1440.646795753343</c:v>
                </c:pt>
                <c:pt idx="81">
                  <c:v>1303.2567550733354</c:v>
                </c:pt>
                <c:pt idx="82">
                  <c:v>1172.3503951682919</c:v>
                </c:pt>
                <c:pt idx="83">
                  <c:v>1182.7582315257234</c:v>
                </c:pt>
                <c:pt idx="84">
                  <c:v>1148.8496564811933</c:v>
                </c:pt>
                <c:pt idx="85">
                  <c:v>1177.6327337896712</c:v>
                </c:pt>
                <c:pt idx="86">
                  <c:v>1134.1193747336147</c:v>
                </c:pt>
                <c:pt idx="87">
                  <c:v>1150.6344769459865</c:v>
                </c:pt>
                <c:pt idx="88">
                  <c:v>1076.4479527807864</c:v>
                </c:pt>
                <c:pt idx="89">
                  <c:v>1115.0519419197251</c:v>
                </c:pt>
                <c:pt idx="90">
                  <c:v>1084.1707950767284</c:v>
                </c:pt>
                <c:pt idx="91">
                  <c:v>1156.9746045345844</c:v>
                </c:pt>
                <c:pt idx="92">
                  <c:v>1564.7329474879359</c:v>
                </c:pt>
                <c:pt idx="93">
                  <c:v>1603.5265418396584</c:v>
                </c:pt>
                <c:pt idx="94">
                  <c:v>1538.8115829616129</c:v>
                </c:pt>
                <c:pt idx="95">
                  <c:v>1545.6222292285404</c:v>
                </c:pt>
                <c:pt idx="96">
                  <c:v>1429.0077035092381</c:v>
                </c:pt>
                <c:pt idx="97">
                  <c:v>1271.1483637155497</c:v>
                </c:pt>
                <c:pt idx="98">
                  <c:v>1247.4757344149612</c:v>
                </c:pt>
                <c:pt idx="99">
                  <c:v>1157.2338645787358</c:v>
                </c:pt>
                <c:pt idx="100">
                  <c:v>1142.903233853564</c:v>
                </c:pt>
                <c:pt idx="101">
                  <c:v>1109.183401872587</c:v>
                </c:pt>
                <c:pt idx="102">
                  <c:v>1053.4292276983156</c:v>
                </c:pt>
                <c:pt idx="103">
                  <c:v>1016.6295006656727</c:v>
                </c:pt>
                <c:pt idx="104">
                  <c:v>1148.7882103612151</c:v>
                </c:pt>
                <c:pt idx="105">
                  <c:v>1131.1218898828708</c:v>
                </c:pt>
                <c:pt idx="106">
                  <c:v>1156.976487109094</c:v>
                </c:pt>
                <c:pt idx="107">
                  <c:v>1181.8033201851663</c:v>
                </c:pt>
                <c:pt idx="108">
                  <c:v>1085.2368179547002</c:v>
                </c:pt>
                <c:pt idx="109">
                  <c:v>1034.8077985836001</c:v>
                </c:pt>
                <c:pt idx="110">
                  <c:v>1075.8529864136799</c:v>
                </c:pt>
                <c:pt idx="111">
                  <c:v>1054.6874355770326</c:v>
                </c:pt>
                <c:pt idx="112">
                  <c:v>1111.5327080237439</c:v>
                </c:pt>
                <c:pt idx="113">
                  <c:v>1099.243503989471</c:v>
                </c:pt>
                <c:pt idx="114">
                  <c:v>1497.904432542661</c:v>
                </c:pt>
                <c:pt idx="115">
                  <c:v>1560.0713620168247</c:v>
                </c:pt>
                <c:pt idx="116">
                  <c:v>1493.5197703962801</c:v>
                </c:pt>
                <c:pt idx="117">
                  <c:v>1419.2032462613868</c:v>
                </c:pt>
                <c:pt idx="118">
                  <c:v>1305.9096111106307</c:v>
                </c:pt>
                <c:pt idx="119">
                  <c:v>1298.6278156621458</c:v>
                </c:pt>
                <c:pt idx="120">
                  <c:v>1308.8539615349034</c:v>
                </c:pt>
                <c:pt idx="121">
                  <c:v>1300.9127075264341</c:v>
                </c:pt>
                <c:pt idx="122">
                  <c:v>1320.780034630656</c:v>
                </c:pt>
                <c:pt idx="123">
                  <c:v>1228.0651745033144</c:v>
                </c:pt>
                <c:pt idx="124">
                  <c:v>1207.9366627255511</c:v>
                </c:pt>
                <c:pt idx="125">
                  <c:v>1114.3284716015696</c:v>
                </c:pt>
                <c:pt idx="126">
                  <c:v>1058.5753071122369</c:v>
                </c:pt>
                <c:pt idx="127">
                  <c:v>1079.0274830474475</c:v>
                </c:pt>
                <c:pt idx="128">
                  <c:v>1033.679500025065</c:v>
                </c:pt>
                <c:pt idx="129">
                  <c:v>1119.4386431683699</c:v>
                </c:pt>
                <c:pt idx="130">
                  <c:v>1031.3248995475083</c:v>
                </c:pt>
                <c:pt idx="131">
                  <c:v>1080.3630801015595</c:v>
                </c:pt>
                <c:pt idx="132">
                  <c:v>1166.2891529923834</c:v>
                </c:pt>
                <c:pt idx="133">
                  <c:v>1236.668356563235</c:v>
                </c:pt>
                <c:pt idx="134">
                  <c:v>1293.3268132107698</c:v>
                </c:pt>
                <c:pt idx="135">
                  <c:v>1397.6193325885995</c:v>
                </c:pt>
                <c:pt idx="136">
                  <c:v>1671.1701754823559</c:v>
                </c:pt>
                <c:pt idx="137">
                  <c:v>1688.4242871744209</c:v>
                </c:pt>
                <c:pt idx="138">
                  <c:v>1664.9504594312709</c:v>
                </c:pt>
                <c:pt idx="139">
                  <c:v>1562.6113721050024</c:v>
                </c:pt>
                <c:pt idx="140">
                  <c:v>1452.5591005146728</c:v>
                </c:pt>
                <c:pt idx="141">
                  <c:v>1384.5635539003772</c:v>
                </c:pt>
                <c:pt idx="142">
                  <c:v>1317.3435290360928</c:v>
                </c:pt>
                <c:pt idx="143">
                  <c:v>1273.0971272394013</c:v>
                </c:pt>
                <c:pt idx="144">
                  <c:v>1231.6756520652923</c:v>
                </c:pt>
                <c:pt idx="145">
                  <c:v>1099.6793142941779</c:v>
                </c:pt>
                <c:pt idx="146">
                  <c:v>1086.7749726466088</c:v>
                </c:pt>
                <c:pt idx="147">
                  <c:v>1077.9514130957168</c:v>
                </c:pt>
                <c:pt idx="148">
                  <c:v>1039.6656962885829</c:v>
                </c:pt>
                <c:pt idx="149">
                  <c:v>1095.2619469112103</c:v>
                </c:pt>
                <c:pt idx="150">
                  <c:v>1223.9921660866949</c:v>
                </c:pt>
                <c:pt idx="151">
                  <c:v>1313.6540289915436</c:v>
                </c:pt>
                <c:pt idx="152">
                  <c:v>1353.5783431965285</c:v>
                </c:pt>
                <c:pt idx="153">
                  <c:v>1281.7494430405288</c:v>
                </c:pt>
                <c:pt idx="154">
                  <c:v>1411.7159922912556</c:v>
                </c:pt>
                <c:pt idx="155">
                  <c:v>1403.7929827222856</c:v>
                </c:pt>
                <c:pt idx="156">
                  <c:v>1515.5173746678679</c:v>
                </c:pt>
                <c:pt idx="157">
                  <c:v>1896.7534793446134</c:v>
                </c:pt>
                <c:pt idx="158">
                  <c:v>1902.1548934201755</c:v>
                </c:pt>
                <c:pt idx="159">
                  <c:v>1895.5595008670143</c:v>
                </c:pt>
                <c:pt idx="160">
                  <c:v>1833.3130165912949</c:v>
                </c:pt>
                <c:pt idx="161">
                  <c:v>1724.1769003592628</c:v>
                </c:pt>
                <c:pt idx="162">
                  <c:v>1752.9459201235989</c:v>
                </c:pt>
                <c:pt idx="163">
                  <c:v>1746.2767624880635</c:v>
                </c:pt>
                <c:pt idx="164">
                  <c:v>1663.9324133624975</c:v>
                </c:pt>
                <c:pt idx="165">
                  <c:v>1711.610005344507</c:v>
                </c:pt>
                <c:pt idx="166">
                  <c:v>1703.9707465446409</c:v>
                </c:pt>
                <c:pt idx="167">
                  <c:v>1647.3981518388696</c:v>
                </c:pt>
                <c:pt idx="168">
                  <c:v>1580.3579874056297</c:v>
                </c:pt>
                <c:pt idx="169">
                  <c:v>1550.3779905590893</c:v>
                </c:pt>
                <c:pt idx="170">
                  <c:v>1503.7197413106599</c:v>
                </c:pt>
                <c:pt idx="171">
                  <c:v>1522.7429509416099</c:v>
                </c:pt>
                <c:pt idx="172">
                  <c:v>1563.2075253412302</c:v>
                </c:pt>
                <c:pt idx="173">
                  <c:v>1510.0408683193293</c:v>
                </c:pt>
                <c:pt idx="174">
                  <c:v>1538.8588650396398</c:v>
                </c:pt>
                <c:pt idx="175">
                  <c:v>1501.2812237430999</c:v>
                </c:pt>
                <c:pt idx="176">
                  <c:v>1534.7318289423308</c:v>
                </c:pt>
                <c:pt idx="177">
                  <c:v>1562.51951571514</c:v>
                </c:pt>
                <c:pt idx="178">
                  <c:v>1532.9119112824999</c:v>
                </c:pt>
                <c:pt idx="179">
                  <c:v>1594.02278392072</c:v>
                </c:pt>
                <c:pt idx="180">
                  <c:v>1950.4136131803998</c:v>
                </c:pt>
                <c:pt idx="181">
                  <c:v>1969.6448251265597</c:v>
                </c:pt>
                <c:pt idx="182">
                  <c:v>1943.2263203831997</c:v>
                </c:pt>
                <c:pt idx="183">
                  <c:v>1981.2920010965495</c:v>
                </c:pt>
                <c:pt idx="184">
                  <c:v>1961.5627377385395</c:v>
                </c:pt>
                <c:pt idx="185">
                  <c:v>1930.5612357379496</c:v>
                </c:pt>
                <c:pt idx="186">
                  <c:v>1902.5652578030197</c:v>
                </c:pt>
                <c:pt idx="187">
                  <c:v>1884.0922221589592</c:v>
                </c:pt>
                <c:pt idx="188">
                  <c:v>1806.0658015784397</c:v>
                </c:pt>
                <c:pt idx="189">
                  <c:v>1754.08968376451</c:v>
                </c:pt>
                <c:pt idx="190">
                  <c:v>1648.4962645269497</c:v>
                </c:pt>
                <c:pt idx="191">
                  <c:v>1660.8307284706095</c:v>
                </c:pt>
                <c:pt idx="192">
                  <c:v>1643.7098168516995</c:v>
                </c:pt>
                <c:pt idx="193">
                  <c:v>1816.0336217526099</c:v>
                </c:pt>
                <c:pt idx="194">
                  <c:v>1769.7131277916199</c:v>
                </c:pt>
                <c:pt idx="195">
                  <c:v>1917.7183910838496</c:v>
                </c:pt>
                <c:pt idx="196">
                  <c:v>1808.0577178078599</c:v>
                </c:pt>
                <c:pt idx="197">
                  <c:v>1861.1951276767697</c:v>
                </c:pt>
                <c:pt idx="198">
                  <c:v>1872.0221550525798</c:v>
                </c:pt>
                <c:pt idx="199">
                  <c:v>1877.6140496480998</c:v>
                </c:pt>
                <c:pt idx="200">
                  <c:v>2018.9455439080402</c:v>
                </c:pt>
                <c:pt idx="201">
                  <c:v>2379.2545696147895</c:v>
                </c:pt>
                <c:pt idx="202">
                  <c:v>2353.9178629169901</c:v>
                </c:pt>
                <c:pt idx="203">
                  <c:v>2366.61502820335</c:v>
                </c:pt>
                <c:pt idx="204">
                  <c:v>2317.9024137720503</c:v>
                </c:pt>
                <c:pt idx="205">
                  <c:v>2178.3537573582021</c:v>
                </c:pt>
                <c:pt idx="206">
                  <c:v>2148.1850574157543</c:v>
                </c:pt>
                <c:pt idx="207">
                  <c:v>2107.0562323008849</c:v>
                </c:pt>
                <c:pt idx="208">
                  <c:v>2037.5253752674616</c:v>
                </c:pt>
                <c:pt idx="209">
                  <c:v>2035.8264767589799</c:v>
                </c:pt>
                <c:pt idx="210">
                  <c:v>1914.5856899937003</c:v>
                </c:pt>
                <c:pt idx="211">
                  <c:v>1854.5902013237501</c:v>
                </c:pt>
                <c:pt idx="212">
                  <c:v>1885.9011397798999</c:v>
                </c:pt>
                <c:pt idx="213">
                  <c:v>1857.3374198653798</c:v>
                </c:pt>
                <c:pt idx="214">
                  <c:v>2031.4421350816901</c:v>
                </c:pt>
                <c:pt idx="215">
                  <c:v>2090.3713209127732</c:v>
                </c:pt>
                <c:pt idx="216">
                  <c:v>2201.1269276673293</c:v>
                </c:pt>
                <c:pt idx="217">
                  <c:v>2194.45106819885</c:v>
                </c:pt>
                <c:pt idx="218">
                  <c:v>2083.1463385318302</c:v>
                </c:pt>
                <c:pt idx="219">
                  <c:v>1987.43945348888</c:v>
                </c:pt>
                <c:pt idx="220">
                  <c:v>1991.7568488586298</c:v>
                </c:pt>
                <c:pt idx="221">
                  <c:v>2071.1128375125004</c:v>
                </c:pt>
                <c:pt idx="222">
                  <c:v>2448.9860123025005</c:v>
                </c:pt>
                <c:pt idx="223">
                  <c:v>2424.7493200376198</c:v>
                </c:pt>
                <c:pt idx="224">
                  <c:v>2372.8957048304605</c:v>
                </c:pt>
                <c:pt idx="225">
                  <c:v>2236.8483812180798</c:v>
                </c:pt>
                <c:pt idx="226">
                  <c:v>2217.4710832175506</c:v>
                </c:pt>
                <c:pt idx="227">
                  <c:v>2177.9851288260902</c:v>
                </c:pt>
                <c:pt idx="228">
                  <c:v>2202.9841909895217</c:v>
                </c:pt>
                <c:pt idx="229">
                  <c:v>2180.5567782713406</c:v>
                </c:pt>
                <c:pt idx="230">
                  <c:v>2144.7200157534598</c:v>
                </c:pt>
                <c:pt idx="231">
                  <c:v>2045.1425143420602</c:v>
                </c:pt>
                <c:pt idx="232">
                  <c:v>1894.292603094862</c:v>
                </c:pt>
                <c:pt idx="233">
                  <c:v>1815.17465783379</c:v>
                </c:pt>
                <c:pt idx="234">
                  <c:v>1847.1653483993596</c:v>
                </c:pt>
                <c:pt idx="235">
                  <c:v>1896.9298912592101</c:v>
                </c:pt>
                <c:pt idx="236">
                  <c:v>2066.3286379104102</c:v>
                </c:pt>
                <c:pt idx="237">
                  <c:v>2119.9914802005405</c:v>
                </c:pt>
                <c:pt idx="238">
                  <c:v>2203.8415678913107</c:v>
                </c:pt>
                <c:pt idx="239">
                  <c:v>2297.4438193372403</c:v>
                </c:pt>
                <c:pt idx="240">
                  <c:v>2284.7752238251496</c:v>
                </c:pt>
                <c:pt idx="241">
                  <c:v>2166.8209331376897</c:v>
                </c:pt>
                <c:pt idx="242">
                  <c:v>2011.3817021728496</c:v>
                </c:pt>
                <c:pt idx="243">
                  <c:v>1929.19002579016</c:v>
                </c:pt>
                <c:pt idx="244">
                  <c:v>2026.6123111518589</c:v>
                </c:pt>
                <c:pt idx="245">
                  <c:v>1729.2334142262596</c:v>
                </c:pt>
                <c:pt idx="246">
                  <c:v>1183.134368322419</c:v>
                </c:pt>
                <c:pt idx="247">
                  <c:v>1139.6587762187196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333952"/>
        <c:axId val="240335488"/>
      </c:lineChart>
      <c:catAx>
        <c:axId val="240333952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alpha val="31000"/>
                </a:schemeClr>
              </a:solidFill>
            </a:ln>
          </c:spPr>
        </c:majorGridlines>
        <c:numFmt formatCode="\О\с\н\о\в\н\о\й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>
              <a:defRPr sz="900"/>
            </a:pPr>
            <a:endParaRPr lang="en-US"/>
          </a:p>
        </c:txPr>
        <c:crossAx val="240335488"/>
        <c:crosses val="autoZero"/>
        <c:auto val="0"/>
        <c:lblAlgn val="ctr"/>
        <c:lblOffset val="100"/>
        <c:tickLblSkip val="1"/>
        <c:tickMarkSkip val="15"/>
        <c:noMultiLvlLbl val="0"/>
      </c:catAx>
      <c:valAx>
        <c:axId val="24033548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240333952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9995068466128588"/>
          <c:y val="0.95875718237922969"/>
          <c:w val="0.40009863067742835"/>
          <c:h val="4.1242817620770367E-2"/>
        </c:manualLayout>
      </c:layout>
      <c:overlay val="0"/>
    </c:legend>
    <c:plotVisOnly val="1"/>
    <c:dispBlanksAs val="gap"/>
    <c:showDLblsOverMax val="0"/>
  </c:chart>
  <c:spPr>
    <a:ln>
      <a:noFill/>
    </a:ln>
    <a:effectLst/>
    <a:scene3d>
      <a:camera prst="orthographicFront"/>
      <a:lightRig rig="threePt" dir="t"/>
    </a:scene3d>
    <a:sp3d>
      <a:bevelT w="165100" prst="coolSlant"/>
      <a:bevelB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Total revenues from placement in </a:t>
            </a:r>
            <a:r>
              <a:rPr lang="ru-RU" sz="1100" b="1" i="0" u="none" strike="noStrike" baseline="0" dirty="0" smtClean="0">
                <a:effectLst/>
              </a:rPr>
              <a:t>2008-2015  </a:t>
            </a:r>
            <a:r>
              <a:rPr lang="ru-RU" sz="1100" dirty="0" smtClean="0"/>
              <a:t>(</a:t>
            </a:r>
            <a:r>
              <a:rPr lang="en-US" sz="1100" dirty="0" smtClean="0"/>
              <a:t>RUR bn</a:t>
            </a:r>
            <a:r>
              <a:rPr lang="ru-RU" sz="1100" dirty="0" smtClean="0"/>
              <a:t>)</a:t>
            </a:r>
            <a:endParaRPr lang="ru-RU" sz="1100" dirty="0"/>
          </a:p>
        </c:rich>
      </c:tx>
      <c:layout>
        <c:manualLayout>
          <c:xMode val="edge"/>
          <c:yMode val="edge"/>
          <c:x val="0.1794647136588216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762677560642597E-2"/>
          <c:y val="0.13304401362811538"/>
          <c:w val="0.88993888159755274"/>
          <c:h val="0.7490727882087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Объем доходов от размещения (млн.рублей)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4.3562800014896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6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Лист1!$C$7:$J$7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Лист1!$C$6:$J$6</c:f>
              <c:numCache>
                <c:formatCode>_(* #,##0.00_);_(* \(#,##0.00\);_(* "-"??_);_(@_)</c:formatCode>
                <c:ptCount val="8"/>
                <c:pt idx="0">
                  <c:v>16224.562331110003</c:v>
                </c:pt>
                <c:pt idx="1">
                  <c:v>18865.419726049997</c:v>
                </c:pt>
                <c:pt idx="2">
                  <c:v>4861.1624657400016</c:v>
                </c:pt>
                <c:pt idx="3">
                  <c:v>19620.622294780005</c:v>
                </c:pt>
                <c:pt idx="4">
                  <c:v>22515.624839749999</c:v>
                </c:pt>
                <c:pt idx="5">
                  <c:v>30551.935429269997</c:v>
                </c:pt>
                <c:pt idx="6">
                  <c:v>49122.17555588</c:v>
                </c:pt>
                <c:pt idx="7">
                  <c:v>75110.954450890014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76267008"/>
        <c:axId val="276268544"/>
      </c:barChart>
      <c:catAx>
        <c:axId val="27626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268544"/>
        <c:crosses val="autoZero"/>
        <c:auto val="1"/>
        <c:lblAlgn val="ctr"/>
        <c:lblOffset val="100"/>
        <c:noMultiLvlLbl val="0"/>
      </c:catAx>
      <c:valAx>
        <c:axId val="276268544"/>
        <c:scaling>
          <c:orientation val="minMax"/>
          <c:max val="8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one"/>
        <c:crossAx val="276267008"/>
        <c:crosses val="autoZero"/>
        <c:crossBetween val="between"/>
        <c:majorUnit val="10000"/>
        <c:minorUnit val="2000"/>
        <c:dispUnits>
          <c:builtInUnit val="thousands"/>
          <c:dispUnitsLbl>
            <c:layout/>
          </c:dispUnitsLbl>
        </c:dispUnits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Total funds, placed in </a:t>
            </a:r>
            <a:r>
              <a:rPr lang="ru-RU" sz="1100" dirty="0" smtClean="0"/>
              <a:t>2008-2015 (</a:t>
            </a:r>
            <a:r>
              <a:rPr lang="en-US" sz="1100" dirty="0" smtClean="0"/>
              <a:t>RUR bn</a:t>
            </a:r>
            <a:r>
              <a:rPr lang="ru-RU" sz="1100" dirty="0" smtClean="0"/>
              <a:t>)</a:t>
            </a:r>
            <a:endParaRPr lang="ru-RU" sz="1100" dirty="0"/>
          </a:p>
        </c:rich>
      </c:tx>
      <c:layout>
        <c:manualLayout>
          <c:xMode val="edge"/>
          <c:yMode val="edge"/>
          <c:x val="0.14210027070964065"/>
          <c:y val="4.35129699486410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78017584927362E-2"/>
          <c:y val="2.1213378084146129E-2"/>
          <c:w val="0.93632561763211264"/>
          <c:h val="0.837279098751417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Лист1!$B$8</c:f>
              <c:strCache>
                <c:ptCount val="1"/>
                <c:pt idx="0">
                  <c:v>Объем размещенных средств (млн.рублей)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0"/>
                  <c:y val="2.1544174463706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6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Лист1!$C$7:$J$7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Лист1!$C$8:$J$8</c:f>
              <c:numCache>
                <c:formatCode>_(* #,##0.00_);_(* \(#,##0.00\);_(* "-"??_);_(@_)</c:formatCode>
                <c:ptCount val="8"/>
                <c:pt idx="0">
                  <c:v>1785367</c:v>
                </c:pt>
                <c:pt idx="1">
                  <c:v>687100</c:v>
                </c:pt>
                <c:pt idx="2">
                  <c:v>387199.99999900005</c:v>
                </c:pt>
                <c:pt idx="3">
                  <c:v>2189872.7654129998</c:v>
                </c:pt>
                <c:pt idx="4">
                  <c:v>2028281.6300180003</c:v>
                </c:pt>
                <c:pt idx="5">
                  <c:v>5936519.9595800005</c:v>
                </c:pt>
                <c:pt idx="6">
                  <c:v>9789908.6219309978</c:v>
                </c:pt>
                <c:pt idx="7">
                  <c:v>29357907.403058995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76289408"/>
        <c:axId val="276290944"/>
      </c:barChart>
      <c:catAx>
        <c:axId val="2762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290944"/>
        <c:crosses val="autoZero"/>
        <c:auto val="1"/>
        <c:lblAlgn val="ctr"/>
        <c:lblOffset val="100"/>
        <c:noMultiLvlLbl val="0"/>
      </c:catAx>
      <c:valAx>
        <c:axId val="27629094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one"/>
        <c:crossAx val="27628940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dirty="0" smtClean="0"/>
              <a:t>Actual revenues in </a:t>
            </a:r>
            <a:r>
              <a:rPr lang="ru-RU" dirty="0" smtClean="0"/>
              <a:t>2015, </a:t>
            </a:r>
            <a:r>
              <a:rPr lang="en-US" dirty="0" smtClean="0"/>
              <a:t>RUR bn</a:t>
            </a:r>
            <a:endParaRPr lang="ru-RU" dirty="0"/>
          </a:p>
        </c:rich>
      </c:tx>
      <c:layout>
        <c:manualLayout>
          <c:xMode val="edge"/>
          <c:yMode val="edge"/>
          <c:x val="0.24957367710739631"/>
          <c:y val="3.6303686471009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520579249360387E-2"/>
          <c:y val="0.16941763467685356"/>
          <c:w val="0.86417793690531164"/>
          <c:h val="0.54316063433247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'бюджетные назначения (2)'!$A$4</c:f>
              <c:strCache>
                <c:ptCount val="1"/>
                <c:pt idx="0">
                  <c:v>План по доходам, установленный на 2015 год (депо, репо,кредиты)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  <a:sp3d prstMaterial="plastic"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2353195271240423E-3"/>
                  <c:y val="-2.1617058071588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'бюджетные назначения (2)'!$B$1</c:f>
              <c:numCache>
                <c:formatCode>General</c:formatCode>
                <c:ptCount val="1"/>
              </c:numCache>
            </c:numRef>
          </c:cat>
          <c:val>
            <c:numRef>
              <c:f>'бюджетные назначения (2)'!$B$4</c:f>
              <c:numCache>
                <c:formatCode>##,#0\,0,,,</c:formatCode>
                <c:ptCount val="1"/>
                <c:pt idx="0">
                  <c:v>47021438900</c:v>
                </c:pt>
              </c:numCache>
            </c:numRef>
          </c:val>
        </c:ser>
        <c:ser>
          <c:idx val="1"/>
          <c:order val="1"/>
          <c:tx>
            <c:strRef>
              <c:f>'бюджетные назначения (2)'!$A$3</c:f>
              <c:strCache>
                <c:ptCount val="1"/>
                <c:pt idx="0">
                  <c:v>Перевыполнение плана</c:v>
                </c:pt>
              </c:strCache>
            </c:strRef>
          </c:tx>
          <c:spPr>
            <a:gradFill flip="none" rotWithShape="1">
              <a:gsLst>
                <a:gs pos="0">
                  <a:srgbClr val="B1F7BB">
                    <a:shade val="30000"/>
                    <a:satMod val="115000"/>
                  </a:srgbClr>
                </a:gs>
                <a:gs pos="50000">
                  <a:srgbClr val="B1F7BB">
                    <a:shade val="67500"/>
                    <a:satMod val="115000"/>
                  </a:srgbClr>
                </a:gs>
                <a:gs pos="100000">
                  <a:srgbClr val="B1F7B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5433542677810419E-2"/>
                  <c:y val="-2.1028461325040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'бюджетные назначения (2)'!$B$1</c:f>
              <c:numCache>
                <c:formatCode>General</c:formatCode>
                <c:ptCount val="1"/>
              </c:numCache>
            </c:numRef>
          </c:cat>
          <c:val>
            <c:numRef>
              <c:f>'бюджетные назначения (2)'!$B$3</c:f>
              <c:numCache>
                <c:formatCode>##,#0\,0,,,</c:formatCode>
                <c:ptCount val="1"/>
                <c:pt idx="0">
                  <c:v>28089515550.889999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350848"/>
        <c:axId val="276352384"/>
      </c:barChart>
      <c:catAx>
        <c:axId val="27635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7635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52384"/>
        <c:scaling>
          <c:orientation val="minMax"/>
          <c:max val="700000000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76350848"/>
        <c:crosses val="autoZero"/>
        <c:crossBetween val="between"/>
        <c:dispUnits>
          <c:builtInUnit val="billions"/>
        </c:dispUnits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324856228592269"/>
          <c:y val="0.81489670620715959"/>
          <c:w val="0.86056756591675454"/>
          <c:h val="0.1721330589498875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>
    <c:autoUpdate val="0"/>
  </c:externalData>
  <c:userShapes r:id="rId2"/>
</c:chartSpac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treasury account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</a:rPr>
            <a:t>№30101 (</a:t>
          </a:r>
          <a:r>
            <a:rPr lang="en-GB" b="1" dirty="0" smtClean="0">
              <a:solidFill>
                <a:schemeClr val="tx1"/>
              </a:solidFill>
            </a:rPr>
            <a:t>DFT</a:t>
          </a:r>
          <a:r>
            <a:rPr lang="ru-RU" b="1" dirty="0" smtClean="0">
              <a:solidFill>
                <a:schemeClr val="tx1"/>
              </a:solidFill>
            </a:rPr>
            <a:t> 1)</a:t>
          </a:r>
          <a:endParaRPr lang="ru-RU" b="1" dirty="0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счет</a:t>
          </a:r>
          <a:endParaRPr lang="ru-RU" b="1" dirty="0">
            <a:solidFill>
              <a:schemeClr val="tx1"/>
            </a:solidFill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30B3352-786C-4F4D-82EC-82C9BBAE6745}" type="presOf" srcId="{17B179A2-B77A-4323-9906-4151C114C8C5}" destId="{DAAB42F8-C106-4079-A72B-25760DC39ECF}" srcOrd="1" destOrd="0" presId="urn:microsoft.com/office/officeart/2005/8/layout/orgChart1"/>
    <dgm:cxn modelId="{79013480-4B8B-40E4-98FC-38E287C239BA}" type="presOf" srcId="{EFD0C3D8-70ED-4645-B396-C13ACD9C4081}" destId="{1C2C8E54-EDDB-4AE3-84CD-7F88EFC6A16C}" srcOrd="0" destOrd="0" presId="urn:microsoft.com/office/officeart/2005/8/layout/orgChart1"/>
    <dgm:cxn modelId="{13FC7F33-11D0-4E19-99C2-5395DC8FFF94}" type="presOf" srcId="{17B179A2-B77A-4323-9906-4151C114C8C5}" destId="{D8D88ABC-EBB5-4B9D-B596-C1DDD86A05A8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F03C3FE1-B61A-4E59-8D6C-EC5B9F4E7FD7}" type="presOf" srcId="{A202CD80-8757-4B04-A1B8-46E113597393}" destId="{411AEB32-A890-4576-B58B-EC615FE85473}" srcOrd="1" destOrd="0" presId="urn:microsoft.com/office/officeart/2005/8/layout/orgChart1"/>
    <dgm:cxn modelId="{B9F2C9EE-2399-455D-9EEB-DB21AFF88DB4}" type="presOf" srcId="{EA14EF18-A40D-437E-9D53-722907BF52AC}" destId="{27860D21-85B8-411E-8E41-7E70C3EBD2CC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A1F97AFE-0E28-4300-AF50-69D2F9A72040}" type="presOf" srcId="{A202CD80-8757-4B04-A1B8-46E113597393}" destId="{92EA33E6-EE57-4ECD-B1CD-A52B45547767}" srcOrd="0" destOrd="0" presId="urn:microsoft.com/office/officeart/2005/8/layout/orgChart1"/>
    <dgm:cxn modelId="{2BCB3B65-0F86-4ACF-9487-725E95402679}" type="presOf" srcId="{DE25AC23-D9CF-474C-88C6-5FC4533B0F2E}" destId="{6B77E566-9315-4E30-A0F2-611E43D2C7CC}" srcOrd="0" destOrd="0" presId="urn:microsoft.com/office/officeart/2005/8/layout/orgChart1"/>
    <dgm:cxn modelId="{2461AA31-5DA5-40B4-9685-574C5BD50FCD}" type="presOf" srcId="{EA14EF18-A40D-437E-9D53-722907BF52AC}" destId="{32AC8F99-983A-45B7-BA7F-242C326CF110}" srcOrd="1" destOrd="0" presId="urn:microsoft.com/office/officeart/2005/8/layout/orgChart1"/>
    <dgm:cxn modelId="{C7C86E5D-74DC-41F8-9B15-29ECBF50C1FD}" type="presOf" srcId="{C2D76388-3E07-4F11-9902-89BCEAEC9B4E}" destId="{CA62E11A-32AD-483C-9275-82B5FB2536D3}" srcOrd="0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6B229504-BEBB-40F1-9692-C64E5B74672E}" type="presParOf" srcId="{CA62E11A-32AD-483C-9275-82B5FB2536D3}" destId="{0374AB01-A370-4A2B-9FD0-2BD60A82189B}" srcOrd="0" destOrd="0" presId="urn:microsoft.com/office/officeart/2005/8/layout/orgChart1"/>
    <dgm:cxn modelId="{60D57F5F-39E6-48F1-8A20-C45C117DF239}" type="presParOf" srcId="{0374AB01-A370-4A2B-9FD0-2BD60A82189B}" destId="{CE5A2062-0ED4-4ECF-9E99-327DC2D06135}" srcOrd="0" destOrd="0" presId="urn:microsoft.com/office/officeart/2005/8/layout/orgChart1"/>
    <dgm:cxn modelId="{6A2097AE-FE9B-41E2-A42D-78A47B54896F}" type="presParOf" srcId="{CE5A2062-0ED4-4ECF-9E99-327DC2D06135}" destId="{D8D88ABC-EBB5-4B9D-B596-C1DDD86A05A8}" srcOrd="0" destOrd="0" presId="urn:microsoft.com/office/officeart/2005/8/layout/orgChart1"/>
    <dgm:cxn modelId="{73C44657-3DF0-4F22-B9F6-13540408E89D}" type="presParOf" srcId="{CE5A2062-0ED4-4ECF-9E99-327DC2D06135}" destId="{DAAB42F8-C106-4079-A72B-25760DC39ECF}" srcOrd="1" destOrd="0" presId="urn:microsoft.com/office/officeart/2005/8/layout/orgChart1"/>
    <dgm:cxn modelId="{874A1C70-8B0B-4BBA-987A-7F0415BD3EA2}" type="presParOf" srcId="{0374AB01-A370-4A2B-9FD0-2BD60A82189B}" destId="{65D141C1-1DB3-4BDB-8E57-F44DBC4A1470}" srcOrd="1" destOrd="0" presId="urn:microsoft.com/office/officeart/2005/8/layout/orgChart1"/>
    <dgm:cxn modelId="{17A4068A-7643-4812-831C-5832F928DBB2}" type="presParOf" srcId="{65D141C1-1DB3-4BDB-8E57-F44DBC4A1470}" destId="{1C2C8E54-EDDB-4AE3-84CD-7F88EFC6A16C}" srcOrd="0" destOrd="0" presId="urn:microsoft.com/office/officeart/2005/8/layout/orgChart1"/>
    <dgm:cxn modelId="{B8019EF7-8484-46D1-8F01-9A76CF79CDE0}" type="presParOf" srcId="{65D141C1-1DB3-4BDB-8E57-F44DBC4A1470}" destId="{3487503D-B65F-4586-83AC-B0BE08137247}" srcOrd="1" destOrd="0" presId="urn:microsoft.com/office/officeart/2005/8/layout/orgChart1"/>
    <dgm:cxn modelId="{C9C5CA23-C06C-4319-BE43-1835E5839EFE}" type="presParOf" srcId="{3487503D-B65F-4586-83AC-B0BE08137247}" destId="{38C06F05-5605-4019-8CC8-7277B2A7B300}" srcOrd="0" destOrd="0" presId="urn:microsoft.com/office/officeart/2005/8/layout/orgChart1"/>
    <dgm:cxn modelId="{7D0C3073-FD56-4013-89B3-FB16A94EF597}" type="presParOf" srcId="{38C06F05-5605-4019-8CC8-7277B2A7B300}" destId="{92EA33E6-EE57-4ECD-B1CD-A52B45547767}" srcOrd="0" destOrd="0" presId="urn:microsoft.com/office/officeart/2005/8/layout/orgChart1"/>
    <dgm:cxn modelId="{00F7497B-78FF-4527-9C06-04ABCC723AAF}" type="presParOf" srcId="{38C06F05-5605-4019-8CC8-7277B2A7B300}" destId="{411AEB32-A890-4576-B58B-EC615FE85473}" srcOrd="1" destOrd="0" presId="urn:microsoft.com/office/officeart/2005/8/layout/orgChart1"/>
    <dgm:cxn modelId="{2BDE8D77-A784-4FBD-B444-DB8A5DDE1AB9}" type="presParOf" srcId="{3487503D-B65F-4586-83AC-B0BE08137247}" destId="{91071ABC-1281-400B-8E1D-D77AB7037702}" srcOrd="1" destOrd="0" presId="urn:microsoft.com/office/officeart/2005/8/layout/orgChart1"/>
    <dgm:cxn modelId="{BD5BAA38-49E4-4185-8570-AB4B68FBE986}" type="presParOf" srcId="{3487503D-B65F-4586-83AC-B0BE08137247}" destId="{3447533C-32A2-400A-A04F-D87C2DDAB2B2}" srcOrd="2" destOrd="0" presId="urn:microsoft.com/office/officeart/2005/8/layout/orgChart1"/>
    <dgm:cxn modelId="{A2E6D646-4CB9-47E4-B30C-7532490DA926}" type="presParOf" srcId="{65D141C1-1DB3-4BDB-8E57-F44DBC4A1470}" destId="{6B77E566-9315-4E30-A0F2-611E43D2C7CC}" srcOrd="2" destOrd="0" presId="urn:microsoft.com/office/officeart/2005/8/layout/orgChart1"/>
    <dgm:cxn modelId="{E17575B8-6E54-4B63-BAB8-F369468C36B0}" type="presParOf" srcId="{65D141C1-1DB3-4BDB-8E57-F44DBC4A1470}" destId="{0DDC376D-CFEE-4277-9B00-F2C5EFB9ED30}" srcOrd="3" destOrd="0" presId="urn:microsoft.com/office/officeart/2005/8/layout/orgChart1"/>
    <dgm:cxn modelId="{36D9ADE2-55C4-4855-8385-686E2C4BE7EB}" type="presParOf" srcId="{0DDC376D-CFEE-4277-9B00-F2C5EFB9ED30}" destId="{0C93A634-FCAE-4589-9DA8-99AF20BE4C65}" srcOrd="0" destOrd="0" presId="urn:microsoft.com/office/officeart/2005/8/layout/orgChart1"/>
    <dgm:cxn modelId="{CA46BFD4-4D47-46F0-BC7F-EFF63632F19A}" type="presParOf" srcId="{0C93A634-FCAE-4589-9DA8-99AF20BE4C65}" destId="{27860D21-85B8-411E-8E41-7E70C3EBD2CC}" srcOrd="0" destOrd="0" presId="urn:microsoft.com/office/officeart/2005/8/layout/orgChart1"/>
    <dgm:cxn modelId="{B3BD45E2-8C98-4321-BB41-96BFF78ADFCB}" type="presParOf" srcId="{0C93A634-FCAE-4589-9DA8-99AF20BE4C65}" destId="{32AC8F99-983A-45B7-BA7F-242C326CF110}" srcOrd="1" destOrd="0" presId="urn:microsoft.com/office/officeart/2005/8/layout/orgChart1"/>
    <dgm:cxn modelId="{5289ABAD-E97F-4676-A37B-F9714623113B}" type="presParOf" srcId="{0DDC376D-CFEE-4277-9B00-F2C5EFB9ED30}" destId="{C4BF6988-DDD2-4E37-B20F-6F067629EA3F}" srcOrd="1" destOrd="0" presId="urn:microsoft.com/office/officeart/2005/8/layout/orgChart1"/>
    <dgm:cxn modelId="{553E35C2-A47E-4CB5-8F37-54D4FE0E922F}" type="presParOf" srcId="{0DDC376D-CFEE-4277-9B00-F2C5EFB9ED30}" destId="{0F04C65D-EA4C-4B4C-802F-735A5CB4BD52}" srcOrd="2" destOrd="0" presId="urn:microsoft.com/office/officeart/2005/8/layout/orgChart1"/>
    <dgm:cxn modelId="{CA485C26-D697-4196-B49C-79CAE9E8B022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</a:rPr>
            <a:t>№30101 (</a:t>
          </a:r>
          <a:r>
            <a:rPr lang="en-GB" b="1" dirty="0" smtClean="0">
              <a:solidFill>
                <a:schemeClr val="tx1"/>
              </a:solidFill>
            </a:rPr>
            <a:t>DFT</a:t>
          </a:r>
          <a:r>
            <a:rPr lang="ru-RU" b="1" dirty="0" smtClean="0">
              <a:solidFill>
                <a:schemeClr val="tx1"/>
              </a:solidFill>
            </a:rPr>
            <a:t> 2)</a:t>
          </a:r>
          <a:endParaRPr lang="ru-RU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treasury account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treasury account</a:t>
          </a:r>
          <a:endParaRPr lang="ru-RU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9FB9D106-8FE3-4227-92F5-4A62E53422D1}" type="presOf" srcId="{A202CD80-8757-4B04-A1B8-46E113597393}" destId="{411AEB32-A890-4576-B58B-EC615FE85473}" srcOrd="1" destOrd="0" presId="urn:microsoft.com/office/officeart/2005/8/layout/orgChart1"/>
    <dgm:cxn modelId="{DEEE8034-25C2-417E-9F1A-A76F6BF2D63C}" type="presOf" srcId="{EA14EF18-A40D-437E-9D53-722907BF52AC}" destId="{32AC8F99-983A-45B7-BA7F-242C326CF110}" srcOrd="1" destOrd="0" presId="urn:microsoft.com/office/officeart/2005/8/layout/orgChart1"/>
    <dgm:cxn modelId="{7DD7856F-2083-4DFB-8B9B-0EEFF8C41009}" type="presOf" srcId="{C2D76388-3E07-4F11-9902-89BCEAEC9B4E}" destId="{CA62E11A-32AD-483C-9275-82B5FB2536D3}" srcOrd="0" destOrd="0" presId="urn:microsoft.com/office/officeart/2005/8/layout/orgChart1"/>
    <dgm:cxn modelId="{2A3E47ED-4E6E-47AE-A432-22B9AE31F497}" type="presOf" srcId="{EFD0C3D8-70ED-4645-B396-C13ACD9C4081}" destId="{1C2C8E54-EDDB-4AE3-84CD-7F88EFC6A16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EAFDD0FE-CAF4-4B6C-A9F4-3F9B7096D843}" type="presOf" srcId="{A202CD80-8757-4B04-A1B8-46E113597393}" destId="{92EA33E6-EE57-4ECD-B1CD-A52B45547767}" srcOrd="0" destOrd="0" presId="urn:microsoft.com/office/officeart/2005/8/layout/orgChart1"/>
    <dgm:cxn modelId="{A835CF09-3BFA-4F93-B1A7-174308DFAFDF}" type="presOf" srcId="{DE25AC23-D9CF-474C-88C6-5FC4533B0F2E}" destId="{6B77E566-9315-4E30-A0F2-611E43D2C7CC}" srcOrd="0" destOrd="0" presId="urn:microsoft.com/office/officeart/2005/8/layout/orgChart1"/>
    <dgm:cxn modelId="{C974ACFD-D0A0-4522-9008-8319D669BD3E}" type="presOf" srcId="{17B179A2-B77A-4323-9906-4151C114C8C5}" destId="{D8D88ABC-EBB5-4B9D-B596-C1DDD86A05A8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711F804D-9A75-4F42-9883-8E1E2AA0FE00}" type="presOf" srcId="{17B179A2-B77A-4323-9906-4151C114C8C5}" destId="{DAAB42F8-C106-4079-A72B-25760DC39ECF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A53DE093-B75E-44F7-BD98-C37F370616C2}" type="presOf" srcId="{EA14EF18-A40D-437E-9D53-722907BF52AC}" destId="{27860D21-85B8-411E-8E41-7E70C3EBD2CC}" srcOrd="0" destOrd="0" presId="urn:microsoft.com/office/officeart/2005/8/layout/orgChart1"/>
    <dgm:cxn modelId="{39305E2C-390F-4E2D-BC47-BEECBA254C60}" type="presParOf" srcId="{CA62E11A-32AD-483C-9275-82B5FB2536D3}" destId="{0374AB01-A370-4A2B-9FD0-2BD60A82189B}" srcOrd="0" destOrd="0" presId="urn:microsoft.com/office/officeart/2005/8/layout/orgChart1"/>
    <dgm:cxn modelId="{8AA72A5D-94E4-4858-94C6-11A072BFABDF}" type="presParOf" srcId="{0374AB01-A370-4A2B-9FD0-2BD60A82189B}" destId="{CE5A2062-0ED4-4ECF-9E99-327DC2D06135}" srcOrd="0" destOrd="0" presId="urn:microsoft.com/office/officeart/2005/8/layout/orgChart1"/>
    <dgm:cxn modelId="{C1608590-CCB9-47B4-BC10-DAA0E5BAF9F2}" type="presParOf" srcId="{CE5A2062-0ED4-4ECF-9E99-327DC2D06135}" destId="{D8D88ABC-EBB5-4B9D-B596-C1DDD86A05A8}" srcOrd="0" destOrd="0" presId="urn:microsoft.com/office/officeart/2005/8/layout/orgChart1"/>
    <dgm:cxn modelId="{F9FD4C2C-C4FE-4334-A8EF-7A11FF015B27}" type="presParOf" srcId="{CE5A2062-0ED4-4ECF-9E99-327DC2D06135}" destId="{DAAB42F8-C106-4079-A72B-25760DC39ECF}" srcOrd="1" destOrd="0" presId="urn:microsoft.com/office/officeart/2005/8/layout/orgChart1"/>
    <dgm:cxn modelId="{23E428B9-5CEE-41D0-9F75-15CEAEF1FB67}" type="presParOf" srcId="{0374AB01-A370-4A2B-9FD0-2BD60A82189B}" destId="{65D141C1-1DB3-4BDB-8E57-F44DBC4A1470}" srcOrd="1" destOrd="0" presId="urn:microsoft.com/office/officeart/2005/8/layout/orgChart1"/>
    <dgm:cxn modelId="{DB3FB973-A21D-4CA7-9E35-CCE2C085FB7D}" type="presParOf" srcId="{65D141C1-1DB3-4BDB-8E57-F44DBC4A1470}" destId="{1C2C8E54-EDDB-4AE3-84CD-7F88EFC6A16C}" srcOrd="0" destOrd="0" presId="urn:microsoft.com/office/officeart/2005/8/layout/orgChart1"/>
    <dgm:cxn modelId="{D0A294D8-ED92-436B-B93C-26F06C01F773}" type="presParOf" srcId="{65D141C1-1DB3-4BDB-8E57-F44DBC4A1470}" destId="{3487503D-B65F-4586-83AC-B0BE08137247}" srcOrd="1" destOrd="0" presId="urn:microsoft.com/office/officeart/2005/8/layout/orgChart1"/>
    <dgm:cxn modelId="{2F9D7673-9604-494B-9393-20BF161B0D1D}" type="presParOf" srcId="{3487503D-B65F-4586-83AC-B0BE08137247}" destId="{38C06F05-5605-4019-8CC8-7277B2A7B300}" srcOrd="0" destOrd="0" presId="urn:microsoft.com/office/officeart/2005/8/layout/orgChart1"/>
    <dgm:cxn modelId="{D8770273-F8EB-42D1-B6CF-DD8184388A42}" type="presParOf" srcId="{38C06F05-5605-4019-8CC8-7277B2A7B300}" destId="{92EA33E6-EE57-4ECD-B1CD-A52B45547767}" srcOrd="0" destOrd="0" presId="urn:microsoft.com/office/officeart/2005/8/layout/orgChart1"/>
    <dgm:cxn modelId="{12807C4F-5CE2-4D6F-9200-E311AF8DBCCD}" type="presParOf" srcId="{38C06F05-5605-4019-8CC8-7277B2A7B300}" destId="{411AEB32-A890-4576-B58B-EC615FE85473}" srcOrd="1" destOrd="0" presId="urn:microsoft.com/office/officeart/2005/8/layout/orgChart1"/>
    <dgm:cxn modelId="{D17FA49D-2064-4148-A9FE-1E761FC0D327}" type="presParOf" srcId="{3487503D-B65F-4586-83AC-B0BE08137247}" destId="{91071ABC-1281-400B-8E1D-D77AB7037702}" srcOrd="1" destOrd="0" presId="urn:microsoft.com/office/officeart/2005/8/layout/orgChart1"/>
    <dgm:cxn modelId="{D4E2C2AE-9F26-47C3-B5DA-EA743C9A05A8}" type="presParOf" srcId="{3487503D-B65F-4586-83AC-B0BE08137247}" destId="{3447533C-32A2-400A-A04F-D87C2DDAB2B2}" srcOrd="2" destOrd="0" presId="urn:microsoft.com/office/officeart/2005/8/layout/orgChart1"/>
    <dgm:cxn modelId="{64BCC63A-AE07-483A-B822-29A28A81E47F}" type="presParOf" srcId="{65D141C1-1DB3-4BDB-8E57-F44DBC4A1470}" destId="{6B77E566-9315-4E30-A0F2-611E43D2C7CC}" srcOrd="2" destOrd="0" presId="urn:microsoft.com/office/officeart/2005/8/layout/orgChart1"/>
    <dgm:cxn modelId="{C66200E6-FB67-4BE7-AC3D-1C2264BE4B97}" type="presParOf" srcId="{65D141C1-1DB3-4BDB-8E57-F44DBC4A1470}" destId="{0DDC376D-CFEE-4277-9B00-F2C5EFB9ED30}" srcOrd="3" destOrd="0" presId="urn:microsoft.com/office/officeart/2005/8/layout/orgChart1"/>
    <dgm:cxn modelId="{88D1810A-2D78-4A4D-B81D-8DD1013435BF}" type="presParOf" srcId="{0DDC376D-CFEE-4277-9B00-F2C5EFB9ED30}" destId="{0C93A634-FCAE-4589-9DA8-99AF20BE4C65}" srcOrd="0" destOrd="0" presId="urn:microsoft.com/office/officeart/2005/8/layout/orgChart1"/>
    <dgm:cxn modelId="{56C1E67D-BAF5-4908-B4D9-7E85E6F9A3BD}" type="presParOf" srcId="{0C93A634-FCAE-4589-9DA8-99AF20BE4C65}" destId="{27860D21-85B8-411E-8E41-7E70C3EBD2CC}" srcOrd="0" destOrd="0" presId="urn:microsoft.com/office/officeart/2005/8/layout/orgChart1"/>
    <dgm:cxn modelId="{51DB8BDD-98D3-464F-AC80-A8250A899EC4}" type="presParOf" srcId="{0C93A634-FCAE-4589-9DA8-99AF20BE4C65}" destId="{32AC8F99-983A-45B7-BA7F-242C326CF110}" srcOrd="1" destOrd="0" presId="urn:microsoft.com/office/officeart/2005/8/layout/orgChart1"/>
    <dgm:cxn modelId="{2C5D1CD9-CAFB-49B7-9FCD-A8A957A8C6B5}" type="presParOf" srcId="{0DDC376D-CFEE-4277-9B00-F2C5EFB9ED30}" destId="{C4BF6988-DDD2-4E37-B20F-6F067629EA3F}" srcOrd="1" destOrd="0" presId="urn:microsoft.com/office/officeart/2005/8/layout/orgChart1"/>
    <dgm:cxn modelId="{E9B5A0C5-F9DB-4144-A234-BB2A6989141B}" type="presParOf" srcId="{0DDC376D-CFEE-4277-9B00-F2C5EFB9ED30}" destId="{0F04C65D-EA4C-4B4C-802F-735A5CB4BD52}" srcOrd="2" destOrd="0" presId="urn:microsoft.com/office/officeart/2005/8/layout/orgChart1"/>
    <dgm:cxn modelId="{05804C72-792A-434B-85EF-E5F0BD938F09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</a:rPr>
            <a:t>30101 (</a:t>
          </a:r>
          <a:r>
            <a:rPr lang="en-GB" b="1" dirty="0" smtClean="0">
              <a:solidFill>
                <a:schemeClr val="tx1"/>
              </a:solidFill>
            </a:rPr>
            <a:t>DFT</a:t>
          </a:r>
          <a:r>
            <a:rPr lang="ru-RU" b="1" dirty="0" smtClean="0">
              <a:solidFill>
                <a:schemeClr val="tx1"/>
              </a:solidFill>
            </a:rPr>
            <a:t> 8</a:t>
          </a:r>
          <a:r>
            <a:rPr lang="en-US" b="1" dirty="0" smtClean="0">
              <a:solidFill>
                <a:schemeClr val="tx1"/>
              </a:solidFill>
            </a:rPr>
            <a:t>5</a:t>
          </a:r>
          <a:r>
            <a:rPr lang="ru-RU" b="1" dirty="0" smtClean="0">
              <a:solidFill>
                <a:schemeClr val="tx1"/>
              </a:solidFill>
            </a:rPr>
            <a:t>)</a:t>
          </a:r>
          <a:endParaRPr lang="ru-RU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treasury account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treasury account</a:t>
          </a:r>
          <a:endParaRPr lang="ru-RU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A3AC5DF4-E7BD-4FAC-AA34-91D3B57830EB}" type="presOf" srcId="{DE25AC23-D9CF-474C-88C6-5FC4533B0F2E}" destId="{6B77E566-9315-4E30-A0F2-611E43D2C7CC}" srcOrd="0" destOrd="0" presId="urn:microsoft.com/office/officeart/2005/8/layout/orgChart1"/>
    <dgm:cxn modelId="{4DF48FE4-6F3D-4191-8A76-1E60371640E5}" type="presOf" srcId="{17B179A2-B77A-4323-9906-4151C114C8C5}" destId="{D8D88ABC-EBB5-4B9D-B596-C1DDD86A05A8}" srcOrd="0" destOrd="0" presId="urn:microsoft.com/office/officeart/2005/8/layout/orgChart1"/>
    <dgm:cxn modelId="{53EFB39D-1B9D-4D96-A129-3A7C7B54238F}" type="presOf" srcId="{C2D76388-3E07-4F11-9902-89BCEAEC9B4E}" destId="{CA62E11A-32AD-483C-9275-82B5FB2536D3}" srcOrd="0" destOrd="0" presId="urn:microsoft.com/office/officeart/2005/8/layout/orgChart1"/>
    <dgm:cxn modelId="{EDB4B57E-44D3-4F6D-A5B9-1C52C8B402BC}" type="presOf" srcId="{EA14EF18-A40D-437E-9D53-722907BF52AC}" destId="{27860D21-85B8-411E-8E41-7E70C3EBD2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41F1D44B-DE83-4303-B031-E31B03240A16}" type="presOf" srcId="{A202CD80-8757-4B04-A1B8-46E113597393}" destId="{92EA33E6-EE57-4ECD-B1CD-A52B45547767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61E948DD-6504-4C7E-8649-12150991FA94}" type="presOf" srcId="{17B179A2-B77A-4323-9906-4151C114C8C5}" destId="{DAAB42F8-C106-4079-A72B-25760DC39ECF}" srcOrd="1" destOrd="0" presId="urn:microsoft.com/office/officeart/2005/8/layout/orgChart1"/>
    <dgm:cxn modelId="{7FE4B893-2CA9-4B59-8586-1ED80C4ED9C2}" type="presOf" srcId="{EA14EF18-A40D-437E-9D53-722907BF52AC}" destId="{32AC8F99-983A-45B7-BA7F-242C326CF110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B986B73D-D40C-4652-8FF2-499C1775F6C9}" type="presOf" srcId="{A202CD80-8757-4B04-A1B8-46E113597393}" destId="{411AEB32-A890-4576-B58B-EC615FE85473}" srcOrd="1" destOrd="0" presId="urn:microsoft.com/office/officeart/2005/8/layout/orgChart1"/>
    <dgm:cxn modelId="{724BF51A-E492-46AA-A8F2-7C587D3A5640}" type="presOf" srcId="{EFD0C3D8-70ED-4645-B396-C13ACD9C4081}" destId="{1C2C8E54-EDDB-4AE3-84CD-7F88EFC6A16C}" srcOrd="0" destOrd="0" presId="urn:microsoft.com/office/officeart/2005/8/layout/orgChart1"/>
    <dgm:cxn modelId="{F588B332-F56B-48FB-9428-42A7EA3F283E}" type="presParOf" srcId="{CA62E11A-32AD-483C-9275-82B5FB2536D3}" destId="{0374AB01-A370-4A2B-9FD0-2BD60A82189B}" srcOrd="0" destOrd="0" presId="urn:microsoft.com/office/officeart/2005/8/layout/orgChart1"/>
    <dgm:cxn modelId="{DF229640-DFA2-4FFB-9F09-ECDB32DBCC04}" type="presParOf" srcId="{0374AB01-A370-4A2B-9FD0-2BD60A82189B}" destId="{CE5A2062-0ED4-4ECF-9E99-327DC2D06135}" srcOrd="0" destOrd="0" presId="urn:microsoft.com/office/officeart/2005/8/layout/orgChart1"/>
    <dgm:cxn modelId="{B898BA08-72FB-405B-8C8B-34843E83DD08}" type="presParOf" srcId="{CE5A2062-0ED4-4ECF-9E99-327DC2D06135}" destId="{D8D88ABC-EBB5-4B9D-B596-C1DDD86A05A8}" srcOrd="0" destOrd="0" presId="urn:microsoft.com/office/officeart/2005/8/layout/orgChart1"/>
    <dgm:cxn modelId="{748ECD81-DB0E-43A3-89D5-E9DB6A5C23FD}" type="presParOf" srcId="{CE5A2062-0ED4-4ECF-9E99-327DC2D06135}" destId="{DAAB42F8-C106-4079-A72B-25760DC39ECF}" srcOrd="1" destOrd="0" presId="urn:microsoft.com/office/officeart/2005/8/layout/orgChart1"/>
    <dgm:cxn modelId="{4596BCE9-131A-4C1A-A8EE-280CF46D90E5}" type="presParOf" srcId="{0374AB01-A370-4A2B-9FD0-2BD60A82189B}" destId="{65D141C1-1DB3-4BDB-8E57-F44DBC4A1470}" srcOrd="1" destOrd="0" presId="urn:microsoft.com/office/officeart/2005/8/layout/orgChart1"/>
    <dgm:cxn modelId="{B8A58A02-9A8B-4BA1-878F-AC25EB15B1E8}" type="presParOf" srcId="{65D141C1-1DB3-4BDB-8E57-F44DBC4A1470}" destId="{1C2C8E54-EDDB-4AE3-84CD-7F88EFC6A16C}" srcOrd="0" destOrd="0" presId="urn:microsoft.com/office/officeart/2005/8/layout/orgChart1"/>
    <dgm:cxn modelId="{88B6CEBF-0CB8-4CE7-8DC7-05C311799647}" type="presParOf" srcId="{65D141C1-1DB3-4BDB-8E57-F44DBC4A1470}" destId="{3487503D-B65F-4586-83AC-B0BE08137247}" srcOrd="1" destOrd="0" presId="urn:microsoft.com/office/officeart/2005/8/layout/orgChart1"/>
    <dgm:cxn modelId="{6C7AD534-4A5C-489A-A7CD-8B700D47DE3A}" type="presParOf" srcId="{3487503D-B65F-4586-83AC-B0BE08137247}" destId="{38C06F05-5605-4019-8CC8-7277B2A7B300}" srcOrd="0" destOrd="0" presId="urn:microsoft.com/office/officeart/2005/8/layout/orgChart1"/>
    <dgm:cxn modelId="{722BE479-6066-48FB-B8FB-243A1B9FA753}" type="presParOf" srcId="{38C06F05-5605-4019-8CC8-7277B2A7B300}" destId="{92EA33E6-EE57-4ECD-B1CD-A52B45547767}" srcOrd="0" destOrd="0" presId="urn:microsoft.com/office/officeart/2005/8/layout/orgChart1"/>
    <dgm:cxn modelId="{31B0F808-ACF5-429A-BF2D-19B2088E306B}" type="presParOf" srcId="{38C06F05-5605-4019-8CC8-7277B2A7B300}" destId="{411AEB32-A890-4576-B58B-EC615FE85473}" srcOrd="1" destOrd="0" presId="urn:microsoft.com/office/officeart/2005/8/layout/orgChart1"/>
    <dgm:cxn modelId="{FACDCAE6-0586-4B1E-9915-44A43575DEE0}" type="presParOf" srcId="{3487503D-B65F-4586-83AC-B0BE08137247}" destId="{91071ABC-1281-400B-8E1D-D77AB7037702}" srcOrd="1" destOrd="0" presId="urn:microsoft.com/office/officeart/2005/8/layout/orgChart1"/>
    <dgm:cxn modelId="{3D7A1474-DCB1-4E61-82C0-DDCA87107885}" type="presParOf" srcId="{3487503D-B65F-4586-83AC-B0BE08137247}" destId="{3447533C-32A2-400A-A04F-D87C2DDAB2B2}" srcOrd="2" destOrd="0" presId="urn:microsoft.com/office/officeart/2005/8/layout/orgChart1"/>
    <dgm:cxn modelId="{6BCC800A-76F9-491E-9D95-B74F2D659778}" type="presParOf" srcId="{65D141C1-1DB3-4BDB-8E57-F44DBC4A1470}" destId="{6B77E566-9315-4E30-A0F2-611E43D2C7CC}" srcOrd="2" destOrd="0" presId="urn:microsoft.com/office/officeart/2005/8/layout/orgChart1"/>
    <dgm:cxn modelId="{88A2E650-4C21-40A7-B1A0-7EC0A4BA10C1}" type="presParOf" srcId="{65D141C1-1DB3-4BDB-8E57-F44DBC4A1470}" destId="{0DDC376D-CFEE-4277-9B00-F2C5EFB9ED30}" srcOrd="3" destOrd="0" presId="urn:microsoft.com/office/officeart/2005/8/layout/orgChart1"/>
    <dgm:cxn modelId="{70E173D9-2F2F-466C-A2C7-F5D8C49E1E22}" type="presParOf" srcId="{0DDC376D-CFEE-4277-9B00-F2C5EFB9ED30}" destId="{0C93A634-FCAE-4589-9DA8-99AF20BE4C65}" srcOrd="0" destOrd="0" presId="urn:microsoft.com/office/officeart/2005/8/layout/orgChart1"/>
    <dgm:cxn modelId="{2316187D-1F02-4E91-9B81-C2EBDD81BEE3}" type="presParOf" srcId="{0C93A634-FCAE-4589-9DA8-99AF20BE4C65}" destId="{27860D21-85B8-411E-8E41-7E70C3EBD2CC}" srcOrd="0" destOrd="0" presId="urn:microsoft.com/office/officeart/2005/8/layout/orgChart1"/>
    <dgm:cxn modelId="{3EC64BCD-246D-43AB-9EF0-0E319E1CF485}" type="presParOf" srcId="{0C93A634-FCAE-4589-9DA8-99AF20BE4C65}" destId="{32AC8F99-983A-45B7-BA7F-242C326CF110}" srcOrd="1" destOrd="0" presId="urn:microsoft.com/office/officeart/2005/8/layout/orgChart1"/>
    <dgm:cxn modelId="{F1C20DCD-40B9-4932-87D1-CF36CC20B20A}" type="presParOf" srcId="{0DDC376D-CFEE-4277-9B00-F2C5EFB9ED30}" destId="{C4BF6988-DDD2-4E37-B20F-6F067629EA3F}" srcOrd="1" destOrd="0" presId="urn:microsoft.com/office/officeart/2005/8/layout/orgChart1"/>
    <dgm:cxn modelId="{1D5087D7-04EC-4ADF-8544-E58D726801D6}" type="presParOf" srcId="{0DDC376D-CFEE-4277-9B00-F2C5EFB9ED30}" destId="{0F04C65D-EA4C-4B4C-802F-735A5CB4BD52}" srcOrd="2" destOrd="0" presId="urn:microsoft.com/office/officeart/2005/8/layout/orgChart1"/>
    <dgm:cxn modelId="{4D611CE4-D955-473B-A8BF-7AB9049D8ADE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Single </a:t>
          </a:r>
          <a:r>
            <a:rPr lang="en-GB" sz="2400" b="1" dirty="0" smtClean="0">
              <a:solidFill>
                <a:schemeClr val="tx1"/>
              </a:solidFill>
            </a:rPr>
            <a:t>Treasury Account</a:t>
          </a:r>
          <a:endParaRPr lang="ru-RU" sz="2400" b="1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en-US" sz="1800" b="1" i="1" dirty="0" smtClean="0">
              <a:solidFill>
                <a:srgbClr val="002060"/>
              </a:solidFill>
            </a:rPr>
            <a:t>Consolidation of balances </a:t>
          </a:r>
          <a:r>
            <a:rPr lang="ru-RU" sz="1800" b="1" i="1" dirty="0" smtClean="0">
              <a:solidFill>
                <a:srgbClr val="002060"/>
              </a:solidFill>
            </a:rPr>
            <a:t>(</a:t>
          </a:r>
          <a:r>
            <a:rPr lang="en-US" sz="1800" b="1" i="1" dirty="0" smtClean="0">
              <a:solidFill>
                <a:srgbClr val="002060"/>
              </a:solidFill>
            </a:rPr>
            <a:t>entries</a:t>
          </a:r>
          <a:r>
            <a:rPr lang="ru-RU" sz="1800" b="1" i="1" dirty="0" smtClean="0">
              <a:solidFill>
                <a:srgbClr val="002060"/>
              </a:solidFill>
            </a:rPr>
            <a:t>) </a:t>
          </a:r>
          <a:r>
            <a:rPr lang="en-US" sz="1800" b="1" i="1" dirty="0" smtClean="0">
              <a:solidFill>
                <a:srgbClr val="002060"/>
              </a:solidFill>
            </a:rPr>
            <a:t>without “physical” aggregation</a:t>
          </a:r>
          <a:endParaRPr lang="ru-RU" sz="1800" b="1" i="1" dirty="0">
            <a:solidFill>
              <a:srgbClr val="002060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99344" custLinFactNeighborX="-3702" custLinFactNeighborY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3D12109-4FAD-4F7D-8F7D-7C952594D98D}" type="presOf" srcId="{C2D76388-3E07-4F11-9902-89BCEAEC9B4E}" destId="{CA62E11A-32AD-483C-9275-82B5FB2536D3}" srcOrd="0" destOrd="0" presId="urn:microsoft.com/office/officeart/2005/8/layout/orgChart1"/>
    <dgm:cxn modelId="{DA743243-CF90-41A0-BA87-D06553206748}" type="presOf" srcId="{17B179A2-B77A-4323-9906-4151C114C8C5}" destId="{DAAB42F8-C106-4079-A72B-25760DC39ECF}" srcOrd="1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FCB5105B-14D1-4882-A973-C95703ED888D}" type="presOf" srcId="{17B179A2-B77A-4323-9906-4151C114C8C5}" destId="{D8D88ABC-EBB5-4B9D-B596-C1DDD86A05A8}" srcOrd="0" destOrd="0" presId="urn:microsoft.com/office/officeart/2005/8/layout/orgChart1"/>
    <dgm:cxn modelId="{25E48C7F-8923-4E91-B022-9C7FA18F2C14}" type="presParOf" srcId="{CA62E11A-32AD-483C-9275-82B5FB2536D3}" destId="{0374AB01-A370-4A2B-9FD0-2BD60A82189B}" srcOrd="0" destOrd="0" presId="urn:microsoft.com/office/officeart/2005/8/layout/orgChart1"/>
    <dgm:cxn modelId="{A53DAC21-BD78-46F5-AF02-72766B3FA2AD}" type="presParOf" srcId="{0374AB01-A370-4A2B-9FD0-2BD60A82189B}" destId="{CE5A2062-0ED4-4ECF-9E99-327DC2D06135}" srcOrd="0" destOrd="0" presId="urn:microsoft.com/office/officeart/2005/8/layout/orgChart1"/>
    <dgm:cxn modelId="{057EF593-16CA-4841-A88C-29E454C25D1D}" type="presParOf" srcId="{CE5A2062-0ED4-4ECF-9E99-327DC2D06135}" destId="{D8D88ABC-EBB5-4B9D-B596-C1DDD86A05A8}" srcOrd="0" destOrd="0" presId="urn:microsoft.com/office/officeart/2005/8/layout/orgChart1"/>
    <dgm:cxn modelId="{1FD21934-6A53-4DE8-AA5A-6A7587428BE2}" type="presParOf" srcId="{CE5A2062-0ED4-4ECF-9E99-327DC2D06135}" destId="{DAAB42F8-C106-4079-A72B-25760DC39ECF}" srcOrd="1" destOrd="0" presId="urn:microsoft.com/office/officeart/2005/8/layout/orgChart1"/>
    <dgm:cxn modelId="{C6CF67E6-1085-46C5-85FA-7535A4B91959}" type="presParOf" srcId="{0374AB01-A370-4A2B-9FD0-2BD60A82189B}" destId="{65D141C1-1DB3-4BDB-8E57-F44DBC4A1470}" srcOrd="1" destOrd="0" presId="urn:microsoft.com/office/officeart/2005/8/layout/orgChart1"/>
    <dgm:cxn modelId="{D00C12AE-BD36-40FD-8CB3-EBF80162BBB0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Sovereign Wealth </a:t>
          </a:r>
          <a:endParaRPr lang="ru-RU" sz="1400" b="1" dirty="0" smtClean="0">
            <a:solidFill>
              <a:schemeClr val="tx1"/>
            </a:solidFill>
          </a:endParaRPr>
        </a:p>
        <a:p>
          <a:r>
            <a:rPr lang="en-GB" sz="1400" b="1" dirty="0" smtClean="0">
              <a:solidFill>
                <a:schemeClr val="tx1"/>
              </a:solidFill>
            </a:rPr>
            <a:t>Funds</a:t>
          </a:r>
          <a:endParaRPr lang="ru-RU" sz="1400" b="1" i="1" dirty="0">
            <a:solidFill>
              <a:srgbClr val="002060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026027" custLinFactY="142013" custLinFactNeighborX="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A4599D26-F375-431C-945C-62AE89585717}" type="presOf" srcId="{17B179A2-B77A-4323-9906-4151C114C8C5}" destId="{D8D88ABC-EBB5-4B9D-B596-C1DDD86A05A8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6C80A741-C81A-404D-8AD8-5FB0685D3460}" type="presOf" srcId="{17B179A2-B77A-4323-9906-4151C114C8C5}" destId="{DAAB42F8-C106-4079-A72B-25760DC39ECF}" srcOrd="1" destOrd="0" presId="urn:microsoft.com/office/officeart/2005/8/layout/orgChart1"/>
    <dgm:cxn modelId="{07B5E25B-A737-40E2-9C42-08F2859F16E9}" type="presOf" srcId="{C2D76388-3E07-4F11-9902-89BCEAEC9B4E}" destId="{CA62E11A-32AD-483C-9275-82B5FB2536D3}" srcOrd="0" destOrd="0" presId="urn:microsoft.com/office/officeart/2005/8/layout/orgChart1"/>
    <dgm:cxn modelId="{5C97E59D-7885-45A8-B2B7-08E5E50732CE}" type="presParOf" srcId="{CA62E11A-32AD-483C-9275-82B5FB2536D3}" destId="{0374AB01-A370-4A2B-9FD0-2BD60A82189B}" srcOrd="0" destOrd="0" presId="urn:microsoft.com/office/officeart/2005/8/layout/orgChart1"/>
    <dgm:cxn modelId="{4BF2EBEC-4F56-4445-B3C2-FA59A9EBAF17}" type="presParOf" srcId="{0374AB01-A370-4A2B-9FD0-2BD60A82189B}" destId="{CE5A2062-0ED4-4ECF-9E99-327DC2D06135}" srcOrd="0" destOrd="0" presId="urn:microsoft.com/office/officeart/2005/8/layout/orgChart1"/>
    <dgm:cxn modelId="{A98B7CCD-8423-4645-B471-0DFC29D400C3}" type="presParOf" srcId="{CE5A2062-0ED4-4ECF-9E99-327DC2D06135}" destId="{D8D88ABC-EBB5-4B9D-B596-C1DDD86A05A8}" srcOrd="0" destOrd="0" presId="urn:microsoft.com/office/officeart/2005/8/layout/orgChart1"/>
    <dgm:cxn modelId="{900B9F56-CFFD-4F9F-B64A-8CF48191EF1E}" type="presParOf" srcId="{CE5A2062-0ED4-4ECF-9E99-327DC2D06135}" destId="{DAAB42F8-C106-4079-A72B-25760DC39ECF}" srcOrd="1" destOrd="0" presId="urn:microsoft.com/office/officeart/2005/8/layout/orgChart1"/>
    <dgm:cxn modelId="{A55429EA-6BDB-427D-AF75-2E85D3D136DD}" type="presParOf" srcId="{0374AB01-A370-4A2B-9FD0-2BD60A82189B}" destId="{65D141C1-1DB3-4BDB-8E57-F44DBC4A1470}" srcOrd="1" destOrd="0" presId="urn:microsoft.com/office/officeart/2005/8/layout/orgChart1"/>
    <dgm:cxn modelId="{72A0D1FF-8C01-4EDB-99FE-FFD0F5AAC712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91507-7DB8-4211-A10E-35BE7408DB1D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balanced" dir="t"/>
        </a:scene3d>
      </dgm:spPr>
      <dgm:t>
        <a:bodyPr/>
        <a:lstStyle/>
        <a:p>
          <a:endParaRPr lang="ru-RU"/>
        </a:p>
      </dgm:t>
    </dgm:pt>
    <dgm:pt modelId="{0BEE44DA-09BE-4DF2-B9F2-7D0B125CF7B6}">
      <dgm:prSet phldrT="[Текст]" custT="1"/>
      <dgm:spPr>
        <a:solidFill>
          <a:srgbClr val="FFFF66">
            <a:alpha val="90000"/>
          </a:srgbClr>
        </a:solidFill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Pilot regions</a:t>
          </a:r>
          <a:endParaRPr lang="ru-RU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C00000"/>
              </a:solidFill>
            </a:rPr>
            <a:t>(2014)</a:t>
          </a:r>
          <a:endParaRPr lang="ru-RU" sz="1200" b="1" dirty="0">
            <a:solidFill>
              <a:srgbClr val="C00000"/>
            </a:solidFill>
          </a:endParaRPr>
        </a:p>
      </dgm:t>
    </dgm:pt>
    <dgm:pt modelId="{E1A297C4-ECDF-4183-B299-12B07B2289C8}" type="parTrans" cxnId="{720DFDA6-C92F-4531-82E7-3CA1C72728FC}">
      <dgm:prSet/>
      <dgm:spPr/>
      <dgm:t>
        <a:bodyPr/>
        <a:lstStyle/>
        <a:p>
          <a:endParaRPr lang="ru-RU" sz="1200"/>
        </a:p>
      </dgm:t>
    </dgm:pt>
    <dgm:pt modelId="{DF4DBEA0-BD23-46CD-A306-483D121954AE}" type="sibTrans" cxnId="{720DFDA6-C92F-4531-82E7-3CA1C72728FC}">
      <dgm:prSet/>
      <dgm:spPr/>
      <dgm:t>
        <a:bodyPr/>
        <a:lstStyle/>
        <a:p>
          <a:endParaRPr lang="ru-RU" sz="1200"/>
        </a:p>
      </dgm:t>
    </dgm:pt>
    <dgm:pt modelId="{8CB95BA9-B27A-4918-8B50-D1BA7843879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0"/>
            </a:lnSpc>
            <a:spcAft>
              <a:spcPts val="0"/>
            </a:spcAft>
          </a:pPr>
          <a:r>
            <a:rPr lang="ru-RU" sz="1500" b="1" i="1" dirty="0" smtClean="0">
              <a:solidFill>
                <a:schemeClr val="tx1"/>
              </a:solidFill>
            </a:rPr>
            <a:t>7 </a:t>
          </a:r>
          <a:r>
            <a:rPr lang="en-US" sz="1500" b="1" i="1" dirty="0" smtClean="0">
              <a:solidFill>
                <a:schemeClr val="tx1"/>
              </a:solidFill>
            </a:rPr>
            <a:t>regions</a:t>
          </a:r>
          <a:endParaRPr lang="ru-RU" sz="1500" b="1" i="1" dirty="0">
            <a:solidFill>
              <a:schemeClr val="tx1"/>
            </a:solidFill>
          </a:endParaRPr>
        </a:p>
      </dgm:t>
    </dgm:pt>
    <dgm:pt modelId="{C4FC727A-C1CF-45D8-9894-3EA4A02EFE92}" type="parTrans" cxnId="{6BE4C60E-D705-42E3-9F0C-63A0BD4CF39B}">
      <dgm:prSet/>
      <dgm:spPr/>
      <dgm:t>
        <a:bodyPr/>
        <a:lstStyle/>
        <a:p>
          <a:endParaRPr lang="ru-RU" sz="1200"/>
        </a:p>
      </dgm:t>
    </dgm:pt>
    <dgm:pt modelId="{A8ED633B-DD82-4CEE-B37F-557F0F310E9F}" type="sibTrans" cxnId="{6BE4C60E-D705-42E3-9F0C-63A0BD4CF39B}">
      <dgm:prSet/>
      <dgm:spPr/>
      <dgm:t>
        <a:bodyPr/>
        <a:lstStyle/>
        <a:p>
          <a:endParaRPr lang="ru-RU" sz="1200"/>
        </a:p>
      </dgm:t>
    </dgm:pt>
    <dgm:pt modelId="{0EEEE247-0312-4C96-B04C-E8F69444C2BA}">
      <dgm:prSet phldrT="[Текст]" custT="1"/>
      <dgm:spPr>
        <a:solidFill>
          <a:srgbClr val="FFFF66">
            <a:alpha val="76667"/>
          </a:srgbClr>
        </a:solidFill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Rollout Phase 1</a:t>
          </a:r>
          <a:endParaRPr lang="ru-RU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QI</a:t>
          </a:r>
          <a:r>
            <a:rPr lang="ru-RU" sz="1200" b="1" dirty="0" smtClean="0">
              <a:solidFill>
                <a:srgbClr val="C00000"/>
              </a:solidFill>
            </a:rPr>
            <a:t> 2015)</a:t>
          </a:r>
          <a:endParaRPr lang="ru-RU" sz="1200" b="1" dirty="0">
            <a:solidFill>
              <a:schemeClr val="tx1"/>
            </a:solidFill>
          </a:endParaRPr>
        </a:p>
      </dgm:t>
    </dgm:pt>
    <dgm:pt modelId="{6191DA16-CEFC-4197-8527-7E4C5679010C}" type="parTrans" cxnId="{5D4ED6AC-FCDE-4607-8B8A-D89C31E6CC32}">
      <dgm:prSet/>
      <dgm:spPr/>
      <dgm:t>
        <a:bodyPr/>
        <a:lstStyle/>
        <a:p>
          <a:endParaRPr lang="ru-RU" sz="1200"/>
        </a:p>
      </dgm:t>
    </dgm:pt>
    <dgm:pt modelId="{C45BA3B4-6516-481A-ADBD-9AD0D70DAC1B}" type="sibTrans" cxnId="{5D4ED6AC-FCDE-4607-8B8A-D89C31E6CC32}">
      <dgm:prSet/>
      <dgm:spPr/>
      <dgm:t>
        <a:bodyPr/>
        <a:lstStyle/>
        <a:p>
          <a:endParaRPr lang="ru-RU" sz="1200"/>
        </a:p>
      </dgm:t>
    </dgm:pt>
    <dgm:pt modelId="{A3A1B676-02E7-4CBC-A088-9D458BF2008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0"/>
            </a:lnSpc>
            <a:spcAft>
              <a:spcPts val="0"/>
            </a:spcAft>
          </a:pPr>
          <a:r>
            <a:rPr lang="ru-RU" sz="1500" b="1" i="1" dirty="0" smtClean="0">
              <a:solidFill>
                <a:schemeClr val="tx1"/>
              </a:solidFill>
            </a:rPr>
            <a:t>23 </a:t>
          </a:r>
          <a:r>
            <a:rPr lang="en-US" sz="1500" b="1" i="1" dirty="0" smtClean="0">
              <a:solidFill>
                <a:schemeClr val="tx1"/>
              </a:solidFill>
            </a:rPr>
            <a:t>regions</a:t>
          </a:r>
          <a:endParaRPr lang="ru-RU" sz="1500" b="1" i="1" dirty="0">
            <a:solidFill>
              <a:schemeClr val="tx1"/>
            </a:solidFill>
          </a:endParaRPr>
        </a:p>
      </dgm:t>
    </dgm:pt>
    <dgm:pt modelId="{ABAFCAB5-7BCE-4550-897D-D2F4974CEF92}" type="parTrans" cxnId="{54788A18-C56A-419F-817F-4CBEB4DB7651}">
      <dgm:prSet/>
      <dgm:spPr/>
      <dgm:t>
        <a:bodyPr/>
        <a:lstStyle/>
        <a:p>
          <a:endParaRPr lang="ru-RU" sz="1200"/>
        </a:p>
      </dgm:t>
    </dgm:pt>
    <dgm:pt modelId="{181936AA-D7C5-4BD8-8449-AA221E089D70}" type="sibTrans" cxnId="{54788A18-C56A-419F-817F-4CBEB4DB7651}">
      <dgm:prSet/>
      <dgm:spPr/>
      <dgm:t>
        <a:bodyPr/>
        <a:lstStyle/>
        <a:p>
          <a:endParaRPr lang="ru-RU" sz="1200"/>
        </a:p>
      </dgm:t>
    </dgm:pt>
    <dgm:pt modelId="{60EDFC63-C535-45DF-8D3C-DC5932E77114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0"/>
            </a:lnSpc>
            <a:spcAft>
              <a:spcPts val="0"/>
            </a:spcAft>
          </a:pPr>
          <a:r>
            <a:rPr lang="ru-RU" sz="1500" b="1" i="1" dirty="0" smtClean="0">
              <a:solidFill>
                <a:schemeClr val="tx1"/>
              </a:solidFill>
            </a:rPr>
            <a:t>30 </a:t>
          </a:r>
          <a:r>
            <a:rPr lang="en-US" sz="1500" b="1" i="1" dirty="0" smtClean="0">
              <a:solidFill>
                <a:schemeClr val="tx1"/>
              </a:solidFill>
            </a:rPr>
            <a:t>regions</a:t>
          </a:r>
          <a:endParaRPr lang="ru-RU" sz="1500" b="1" i="1" dirty="0">
            <a:solidFill>
              <a:schemeClr val="tx1"/>
            </a:solidFill>
          </a:endParaRPr>
        </a:p>
      </dgm:t>
    </dgm:pt>
    <dgm:pt modelId="{CE9E0CF3-01B7-4BEA-A29B-15EC61FBB5EC}" type="parTrans" cxnId="{4356CF21-90AE-4A21-AA9C-2E26E5475993}">
      <dgm:prSet/>
      <dgm:spPr/>
      <dgm:t>
        <a:bodyPr/>
        <a:lstStyle/>
        <a:p>
          <a:endParaRPr lang="ru-RU" sz="1200"/>
        </a:p>
      </dgm:t>
    </dgm:pt>
    <dgm:pt modelId="{D6F17921-BAA1-47BC-9B5F-FA4A21B54E86}" type="sibTrans" cxnId="{4356CF21-90AE-4A21-AA9C-2E26E5475993}">
      <dgm:prSet/>
      <dgm:spPr/>
      <dgm:t>
        <a:bodyPr/>
        <a:lstStyle/>
        <a:p>
          <a:endParaRPr lang="ru-RU" sz="1200"/>
        </a:p>
      </dgm:t>
    </dgm:pt>
    <dgm:pt modelId="{A976B720-850E-4BE5-81CD-3CB3AAC811E6}">
      <dgm:prSet phldrT="[Текст]" custT="1"/>
      <dgm:spPr>
        <a:solidFill>
          <a:srgbClr val="FFFF66">
            <a:alpha val="63333"/>
          </a:srgbClr>
        </a:solidFill>
        <a:sp3d>
          <a:bevelT w="190500" h="38100"/>
        </a:sp3d>
      </dgm:spPr>
      <dgm:t>
        <a:bodyPr/>
        <a:lstStyle/>
        <a:p>
          <a:r>
            <a:rPr lang="en-GB" sz="1200" b="1" dirty="0" smtClean="0">
              <a:solidFill>
                <a:srgbClr val="002060"/>
              </a:solidFill>
            </a:rPr>
            <a:t>Rollout Phase </a:t>
          </a:r>
          <a:r>
            <a:rPr lang="en-US" sz="1200" b="1" dirty="0" smtClean="0">
              <a:solidFill>
                <a:srgbClr val="002060"/>
              </a:solidFill>
            </a:rPr>
            <a:t>2</a:t>
          </a:r>
          <a:endParaRPr lang="ru-RU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002060"/>
              </a:solidFill>
            </a:rPr>
            <a:t> </a:t>
          </a:r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QII</a:t>
          </a:r>
          <a:r>
            <a:rPr lang="ru-RU" sz="1200" b="1" dirty="0" smtClean="0">
              <a:solidFill>
                <a:srgbClr val="C00000"/>
              </a:solidFill>
            </a:rPr>
            <a:t> 2015)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FE9DD53-859A-4BB7-95A1-AFFB72A54401}" type="parTrans" cxnId="{A74FFE28-2857-4930-8590-BBB6AC1D233D}">
      <dgm:prSet/>
      <dgm:spPr/>
      <dgm:t>
        <a:bodyPr/>
        <a:lstStyle/>
        <a:p>
          <a:endParaRPr lang="ru-RU" sz="1200"/>
        </a:p>
      </dgm:t>
    </dgm:pt>
    <dgm:pt modelId="{CAECC640-30DD-437B-BEAF-2D9999D82C17}" type="sibTrans" cxnId="{A74FFE28-2857-4930-8590-BBB6AC1D233D}">
      <dgm:prSet/>
      <dgm:spPr/>
      <dgm:t>
        <a:bodyPr/>
        <a:lstStyle/>
        <a:p>
          <a:endParaRPr lang="ru-RU" sz="1200"/>
        </a:p>
      </dgm:t>
    </dgm:pt>
    <dgm:pt modelId="{91104342-C77A-450E-9709-16CCDC9E1312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BA0F6704-40C9-40E9-A5B6-11DB3C531175}" type="parTrans" cxnId="{BFC66A3C-CCB5-45B8-A806-27BC029BCF71}">
      <dgm:prSet/>
      <dgm:spPr/>
      <dgm:t>
        <a:bodyPr/>
        <a:lstStyle/>
        <a:p>
          <a:endParaRPr lang="ru-RU"/>
        </a:p>
      </dgm:t>
    </dgm:pt>
    <dgm:pt modelId="{F33F28E6-CD3F-4C9E-BF40-09E2F17F9ACF}" type="sibTrans" cxnId="{BFC66A3C-CCB5-45B8-A806-27BC029BCF71}">
      <dgm:prSet/>
      <dgm:spPr/>
      <dgm:t>
        <a:bodyPr/>
        <a:lstStyle/>
        <a:p>
          <a:endParaRPr lang="ru-RU"/>
        </a:p>
      </dgm:t>
    </dgm:pt>
    <dgm:pt modelId="{91949613-8632-4482-A5D8-A5DE7065EEE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6184D91-B4CB-4064-BE21-C8C0AF602C03}" type="parTrans" cxnId="{2F2ABEA2-AF7D-4544-A521-28F2F93A7ECC}">
      <dgm:prSet/>
      <dgm:spPr/>
      <dgm:t>
        <a:bodyPr/>
        <a:lstStyle/>
        <a:p>
          <a:endParaRPr lang="ru-RU"/>
        </a:p>
      </dgm:t>
    </dgm:pt>
    <dgm:pt modelId="{33941D2F-15FE-4069-9F0E-B17228059E3F}" type="sibTrans" cxnId="{2F2ABEA2-AF7D-4544-A521-28F2F93A7ECC}">
      <dgm:prSet/>
      <dgm:spPr/>
      <dgm:t>
        <a:bodyPr/>
        <a:lstStyle/>
        <a:p>
          <a:endParaRPr lang="ru-RU"/>
        </a:p>
      </dgm:t>
    </dgm:pt>
    <dgm:pt modelId="{73435739-D76E-437D-9BA3-7CD6E0510EB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sp3d>
          <a:bevelT w="190500" h="38100"/>
        </a:sp3d>
      </dgm:spPr>
      <dgm:t>
        <a:bodyPr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ru-RU" sz="15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D965E669-C6D8-4908-9FBE-D538AA2F1606}" type="parTrans" cxnId="{558BD490-FCB9-4370-BB98-0E4A5E7B711D}">
      <dgm:prSet/>
      <dgm:spPr/>
      <dgm:t>
        <a:bodyPr/>
        <a:lstStyle/>
        <a:p>
          <a:endParaRPr lang="ru-RU"/>
        </a:p>
      </dgm:t>
    </dgm:pt>
    <dgm:pt modelId="{DBFA2858-93ED-432F-8632-FDD0A4608C20}" type="sibTrans" cxnId="{558BD490-FCB9-4370-BB98-0E4A5E7B711D}">
      <dgm:prSet/>
      <dgm:spPr/>
      <dgm:t>
        <a:bodyPr/>
        <a:lstStyle/>
        <a:p>
          <a:endParaRPr lang="ru-RU"/>
        </a:p>
      </dgm:t>
    </dgm:pt>
    <dgm:pt modelId="{47E8B3B5-9F30-4069-B67A-95E7AE7C5696}">
      <dgm:prSet phldrT="[Текст]" custT="1"/>
      <dgm:spPr>
        <a:solidFill>
          <a:srgbClr val="FFFF66">
            <a:alpha val="50000"/>
          </a:srgbClr>
        </a:solidFill>
        <a:sp3d>
          <a:bevelT w="190500" h="38100"/>
        </a:sp3d>
      </dgm:spPr>
      <dgm:t>
        <a:bodyPr/>
        <a:lstStyle/>
        <a:p>
          <a:pPr>
            <a:lnSpc>
              <a:spcPct val="90000"/>
            </a:lnSpc>
          </a:pPr>
          <a:endParaRPr lang="ru-RU" sz="1200" b="1" dirty="0" smtClean="0">
            <a:solidFill>
              <a:srgbClr val="002060"/>
            </a:solidFill>
          </a:endParaRPr>
        </a:p>
        <a:p>
          <a:pPr algn="ctr">
            <a:lnSpc>
              <a:spcPct val="0"/>
            </a:lnSpc>
          </a:pPr>
          <a:r>
            <a:rPr lang="en-GB" sz="1200" b="1" dirty="0" smtClean="0">
              <a:solidFill>
                <a:srgbClr val="002060"/>
              </a:solidFill>
            </a:rPr>
            <a:t>Rollout Phase </a:t>
          </a:r>
          <a:r>
            <a:rPr lang="ru-RU" sz="1200" b="1" dirty="0" smtClean="0">
              <a:solidFill>
                <a:srgbClr val="002060"/>
              </a:solidFill>
            </a:rPr>
            <a:t>З</a:t>
          </a:r>
        </a:p>
        <a:p>
          <a:pPr algn="ctr">
            <a:lnSpc>
              <a:spcPct val="90000"/>
            </a:lnSpc>
          </a:pPr>
          <a:r>
            <a:rPr lang="ru-RU" sz="1200" b="1" dirty="0" smtClean="0">
              <a:solidFill>
                <a:srgbClr val="C00000"/>
              </a:solidFill>
            </a:rPr>
            <a:t>(</a:t>
          </a:r>
          <a:r>
            <a:rPr lang="en-US" sz="1200" b="1" dirty="0" smtClean="0">
              <a:solidFill>
                <a:srgbClr val="C00000"/>
              </a:solidFill>
            </a:rPr>
            <a:t>QIII</a:t>
          </a:r>
          <a:r>
            <a:rPr lang="ru-RU" sz="1200" b="1" dirty="0" smtClean="0">
              <a:solidFill>
                <a:srgbClr val="C00000"/>
              </a:solidFill>
            </a:rPr>
            <a:t> 2015)</a:t>
          </a:r>
          <a:endParaRPr lang="ru-RU" sz="1200" b="1" dirty="0">
            <a:solidFill>
              <a:srgbClr val="C00000"/>
            </a:solidFill>
          </a:endParaRPr>
        </a:p>
      </dgm:t>
    </dgm:pt>
    <dgm:pt modelId="{3FABDF6B-3D2E-4195-90C2-98F15D7A6F4D}" type="parTrans" cxnId="{E218FB80-8E6E-40C3-A82B-18D65A8CE6B5}">
      <dgm:prSet/>
      <dgm:spPr/>
      <dgm:t>
        <a:bodyPr/>
        <a:lstStyle/>
        <a:p>
          <a:endParaRPr lang="ru-RU"/>
        </a:p>
      </dgm:t>
    </dgm:pt>
    <dgm:pt modelId="{E4E88E84-9C45-466E-9604-ACBF0C038B87}" type="sibTrans" cxnId="{E218FB80-8E6E-40C3-A82B-18D65A8CE6B5}">
      <dgm:prSet/>
      <dgm:spPr/>
      <dgm:t>
        <a:bodyPr/>
        <a:lstStyle/>
        <a:p>
          <a:endParaRPr lang="ru-RU"/>
        </a:p>
      </dgm:t>
    </dgm:pt>
    <dgm:pt modelId="{D093B5F8-403C-48D8-8610-B5A1D7B275D4}">
      <dgm:prSet/>
      <dgm:spPr>
        <a:solidFill>
          <a:schemeClr val="accent6">
            <a:lumMod val="60000"/>
            <a:lumOff val="40000"/>
            <a:alpha val="90000"/>
          </a:schemeClr>
        </a:solidFill>
        <a:sp3d extrusionH="19050">
          <a:bevelT w="165100" prst="coolSlant"/>
        </a:sp3d>
      </dgm:spPr>
      <dgm:t>
        <a:bodyPr anchor="ctr"/>
        <a:lstStyle/>
        <a:p>
          <a:pPr algn="ctr">
            <a:lnSpc>
              <a:spcPct val="0"/>
            </a:lnSpc>
            <a:spcAft>
              <a:spcPts val="0"/>
            </a:spcAft>
          </a:pPr>
          <a:r>
            <a:rPr lang="ru-RU" sz="1600" b="1" i="1" dirty="0" smtClean="0">
              <a:solidFill>
                <a:schemeClr val="tx1"/>
              </a:solidFill>
            </a:rPr>
            <a:t>24 </a:t>
          </a:r>
          <a:r>
            <a:rPr lang="en-US" sz="1600" b="1" i="1" dirty="0" smtClean="0">
              <a:solidFill>
                <a:schemeClr val="tx1"/>
              </a:solidFill>
            </a:rPr>
            <a:t>regions</a:t>
          </a:r>
          <a:endParaRPr lang="ru-RU" sz="1600" dirty="0">
            <a:solidFill>
              <a:schemeClr val="tx1"/>
            </a:solidFill>
          </a:endParaRPr>
        </a:p>
      </dgm:t>
    </dgm:pt>
    <dgm:pt modelId="{5D5B8C51-274E-4DA4-973B-37F05C4A1173}" type="parTrans" cxnId="{31139300-D18A-4178-BEB0-2EE1FEE7888F}">
      <dgm:prSet/>
      <dgm:spPr/>
      <dgm:t>
        <a:bodyPr/>
        <a:lstStyle/>
        <a:p>
          <a:endParaRPr lang="ru-RU"/>
        </a:p>
      </dgm:t>
    </dgm:pt>
    <dgm:pt modelId="{C1F74933-2D41-4061-9BC3-8D0F877DDD9C}" type="sibTrans" cxnId="{31139300-D18A-4178-BEB0-2EE1FEE7888F}">
      <dgm:prSet/>
      <dgm:spPr/>
      <dgm:t>
        <a:bodyPr/>
        <a:lstStyle/>
        <a:p>
          <a:endParaRPr lang="ru-RU"/>
        </a:p>
      </dgm:t>
    </dgm:pt>
    <dgm:pt modelId="{0394A869-C5DB-4EB2-94AE-AB83A4E3BC14}">
      <dgm:prSet custT="1"/>
      <dgm:spPr>
        <a:solidFill>
          <a:schemeClr val="accent6">
            <a:lumMod val="60000"/>
            <a:lumOff val="40000"/>
            <a:alpha val="90000"/>
          </a:schemeClr>
        </a:solidFill>
        <a:sp3d extrusionH="19050">
          <a:bevelT w="165100" prst="coolSlant"/>
        </a:sp3d>
      </dgm:spPr>
      <dgm:t>
        <a:bodyPr anchor="ctr"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ru-RU" sz="1400" dirty="0"/>
        </a:p>
      </dgm:t>
    </dgm:pt>
    <dgm:pt modelId="{EAF90367-2385-46FC-9834-11A5408CE864}" type="parTrans" cxnId="{9D68B6A9-C544-4E5D-9599-EAF8801DC1CE}">
      <dgm:prSet/>
      <dgm:spPr/>
      <dgm:t>
        <a:bodyPr/>
        <a:lstStyle/>
        <a:p>
          <a:endParaRPr lang="ru-RU"/>
        </a:p>
      </dgm:t>
    </dgm:pt>
    <dgm:pt modelId="{4E23F4A4-9E5A-4B25-BD31-93880CBD974D}" type="sibTrans" cxnId="{9D68B6A9-C544-4E5D-9599-EAF8801DC1CE}">
      <dgm:prSet/>
      <dgm:spPr/>
      <dgm:t>
        <a:bodyPr/>
        <a:lstStyle/>
        <a:p>
          <a:endParaRPr lang="ru-RU"/>
        </a:p>
      </dgm:t>
    </dgm:pt>
    <dgm:pt modelId="{37A8A5F3-5D8A-4261-B68C-12AA651C8D7A}" type="pres">
      <dgm:prSet presAssocID="{B9891507-7DB8-4211-A10E-35BE7408DB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6714E-E4EF-4942-8479-EF616D3F2C6C}" type="pres">
      <dgm:prSet presAssocID="{0BEE44DA-09BE-4DF2-B9F2-7D0B125CF7B6}" presName="composit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7C182520-8107-402F-AE76-A7EAD3612473}" type="pres">
      <dgm:prSet presAssocID="{0BEE44DA-09BE-4DF2-B9F2-7D0B125CF7B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589DE-4A2A-4B97-BC19-EC975E6BFFEB}" type="pres">
      <dgm:prSet presAssocID="{0BEE44DA-09BE-4DF2-B9F2-7D0B125CF7B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04C2-29BA-47F5-8D03-817E874A2EC9}" type="pres">
      <dgm:prSet presAssocID="{DF4DBEA0-BD23-46CD-A306-483D121954AE}" presName="spac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88733708-29A2-4302-9A21-43257461F01A}" type="pres">
      <dgm:prSet presAssocID="{0EEEE247-0312-4C96-B04C-E8F69444C2BA}" presName="composite" presStyleCnt="0"/>
      <dgm:spPr>
        <a:sp3d>
          <a:bevelT w="190500" h="38100"/>
        </a:sp3d>
      </dgm:spPr>
      <dgm:t>
        <a:bodyPr/>
        <a:lstStyle/>
        <a:p>
          <a:endParaRPr lang="ru-RU"/>
        </a:p>
      </dgm:t>
    </dgm:pt>
    <dgm:pt modelId="{32ECDDA5-E3AF-4FB9-8B0E-543303A18DD3}" type="pres">
      <dgm:prSet presAssocID="{0EEEE247-0312-4C96-B04C-E8F69444C2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4B35-C982-4D41-ABD7-84F8D4C47FBE}" type="pres">
      <dgm:prSet presAssocID="{0EEEE247-0312-4C96-B04C-E8F69444C2B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D2C9C-6396-4720-9841-44C786CB1D2F}" type="pres">
      <dgm:prSet presAssocID="{C45BA3B4-6516-481A-ADBD-9AD0D70DAC1B}" presName="space" presStyleCnt="0"/>
      <dgm:spPr/>
      <dgm:t>
        <a:bodyPr/>
        <a:lstStyle/>
        <a:p>
          <a:endParaRPr lang="ru-RU"/>
        </a:p>
      </dgm:t>
    </dgm:pt>
    <dgm:pt modelId="{56E8F0DC-CD55-4C54-B496-289656F87609}" type="pres">
      <dgm:prSet presAssocID="{A976B720-850E-4BE5-81CD-3CB3AAC811E6}" presName="composite" presStyleCnt="0"/>
      <dgm:spPr/>
      <dgm:t>
        <a:bodyPr/>
        <a:lstStyle/>
        <a:p>
          <a:endParaRPr lang="ru-RU"/>
        </a:p>
      </dgm:t>
    </dgm:pt>
    <dgm:pt modelId="{678EE0E8-79C7-4589-953B-3B337BBE78C7}" type="pres">
      <dgm:prSet presAssocID="{A976B720-850E-4BE5-81CD-3CB3AAC811E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3C259-0562-408F-9CAC-D1EEC6846AD2}" type="pres">
      <dgm:prSet presAssocID="{A976B720-850E-4BE5-81CD-3CB3AAC811E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7C71-B2E8-4F20-A6AC-59BEBF64E5A0}" type="pres">
      <dgm:prSet presAssocID="{CAECC640-30DD-437B-BEAF-2D9999D82C17}" presName="space" presStyleCnt="0"/>
      <dgm:spPr/>
      <dgm:t>
        <a:bodyPr/>
        <a:lstStyle/>
        <a:p>
          <a:endParaRPr lang="ru-RU"/>
        </a:p>
      </dgm:t>
    </dgm:pt>
    <dgm:pt modelId="{B9B08B23-EBA0-4C39-B764-9A2BDB14C8E0}" type="pres">
      <dgm:prSet presAssocID="{47E8B3B5-9F30-4069-B67A-95E7AE7C5696}" presName="composite" presStyleCnt="0"/>
      <dgm:spPr/>
      <dgm:t>
        <a:bodyPr/>
        <a:lstStyle/>
        <a:p>
          <a:endParaRPr lang="ru-RU"/>
        </a:p>
      </dgm:t>
    </dgm:pt>
    <dgm:pt modelId="{DEAE3B16-57DD-41F4-A5EE-8D3FF45DFE77}" type="pres">
      <dgm:prSet presAssocID="{47E8B3B5-9F30-4069-B67A-95E7AE7C5696}" presName="parTx" presStyleLbl="alignNode1" presStyleIdx="3" presStyleCnt="4" custScaleX="101570" custLinFactNeighborX="1612" custLinFactNeighborY="-2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CD8C-47A9-4003-BAFA-BCF26C1A1645}" type="pres">
      <dgm:prSet presAssocID="{47E8B3B5-9F30-4069-B67A-95E7AE7C569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FFE28-2857-4930-8590-BBB6AC1D233D}" srcId="{B9891507-7DB8-4211-A10E-35BE7408DB1D}" destId="{A976B720-850E-4BE5-81CD-3CB3AAC811E6}" srcOrd="2" destOrd="0" parTransId="{CFE9DD53-859A-4BB7-95A1-AFFB72A54401}" sibTransId="{CAECC640-30DD-437B-BEAF-2D9999D82C17}"/>
    <dgm:cxn modelId="{336FBB45-47E7-4F17-8746-044171935AB2}" type="presOf" srcId="{B9891507-7DB8-4211-A10E-35BE7408DB1D}" destId="{37A8A5F3-5D8A-4261-B68C-12AA651C8D7A}" srcOrd="0" destOrd="0" presId="urn:microsoft.com/office/officeart/2005/8/layout/hList1"/>
    <dgm:cxn modelId="{655B1293-2096-4CA4-8E22-1185D6A38668}" type="presOf" srcId="{91949613-8632-4482-A5D8-A5DE7065EEEA}" destId="{8A504B35-C982-4D41-ABD7-84F8D4C47FBE}" srcOrd="0" destOrd="0" presId="urn:microsoft.com/office/officeart/2005/8/layout/hList1"/>
    <dgm:cxn modelId="{720DFDA6-C92F-4531-82E7-3CA1C72728FC}" srcId="{B9891507-7DB8-4211-A10E-35BE7408DB1D}" destId="{0BEE44DA-09BE-4DF2-B9F2-7D0B125CF7B6}" srcOrd="0" destOrd="0" parTransId="{E1A297C4-ECDF-4183-B299-12B07B2289C8}" sibTransId="{DF4DBEA0-BD23-46CD-A306-483D121954AE}"/>
    <dgm:cxn modelId="{0CFD79F3-8AF7-41B7-9A29-1869E288C519}" type="presOf" srcId="{47E8B3B5-9F30-4069-B67A-95E7AE7C5696}" destId="{DEAE3B16-57DD-41F4-A5EE-8D3FF45DFE77}" srcOrd="0" destOrd="0" presId="urn:microsoft.com/office/officeart/2005/8/layout/hList1"/>
    <dgm:cxn modelId="{BFC66A3C-CCB5-45B8-A806-27BC029BCF71}" srcId="{0BEE44DA-09BE-4DF2-B9F2-7D0B125CF7B6}" destId="{91104342-C77A-450E-9709-16CCDC9E1312}" srcOrd="0" destOrd="0" parTransId="{BA0F6704-40C9-40E9-A5B6-11DB3C531175}" sibTransId="{F33F28E6-CD3F-4C9E-BF40-09E2F17F9ACF}"/>
    <dgm:cxn modelId="{7055FCF2-E77B-44CE-8DCD-A0F54A623DC2}" type="presOf" srcId="{D093B5F8-403C-48D8-8610-B5A1D7B275D4}" destId="{92A3CD8C-47A9-4003-BAFA-BCF26C1A1645}" srcOrd="0" destOrd="1" presId="urn:microsoft.com/office/officeart/2005/8/layout/hList1"/>
    <dgm:cxn modelId="{B2901B67-BB41-49D2-91B4-978072B17906}" type="presOf" srcId="{60EDFC63-C535-45DF-8D3C-DC5932E77114}" destId="{23E3C259-0562-408F-9CAC-D1EEC6846AD2}" srcOrd="0" destOrd="1" presId="urn:microsoft.com/office/officeart/2005/8/layout/hList1"/>
    <dgm:cxn modelId="{788CB87A-1896-4260-87F7-1518E99053D9}" type="presOf" srcId="{0BEE44DA-09BE-4DF2-B9F2-7D0B125CF7B6}" destId="{7C182520-8107-402F-AE76-A7EAD3612473}" srcOrd="0" destOrd="0" presId="urn:microsoft.com/office/officeart/2005/8/layout/hList1"/>
    <dgm:cxn modelId="{8E53B9D5-5835-4B08-AF18-1F5CDF37ED81}" type="presOf" srcId="{A976B720-850E-4BE5-81CD-3CB3AAC811E6}" destId="{678EE0E8-79C7-4589-953B-3B337BBE78C7}" srcOrd="0" destOrd="0" presId="urn:microsoft.com/office/officeart/2005/8/layout/hList1"/>
    <dgm:cxn modelId="{4356CF21-90AE-4A21-AA9C-2E26E5475993}" srcId="{A976B720-850E-4BE5-81CD-3CB3AAC811E6}" destId="{60EDFC63-C535-45DF-8D3C-DC5932E77114}" srcOrd="1" destOrd="0" parTransId="{CE9E0CF3-01B7-4BEA-A29B-15EC61FBB5EC}" sibTransId="{D6F17921-BAA1-47BC-9B5F-FA4A21B54E86}"/>
    <dgm:cxn modelId="{9D68B6A9-C544-4E5D-9599-EAF8801DC1CE}" srcId="{47E8B3B5-9F30-4069-B67A-95E7AE7C5696}" destId="{0394A869-C5DB-4EB2-94AE-AB83A4E3BC14}" srcOrd="0" destOrd="0" parTransId="{EAF90367-2385-46FC-9834-11A5408CE864}" sibTransId="{4E23F4A4-9E5A-4B25-BD31-93880CBD974D}"/>
    <dgm:cxn modelId="{2F2ABEA2-AF7D-4544-A521-28F2F93A7ECC}" srcId="{0EEEE247-0312-4C96-B04C-E8F69444C2BA}" destId="{91949613-8632-4482-A5D8-A5DE7065EEEA}" srcOrd="0" destOrd="0" parTransId="{16184D91-B4CB-4064-BE21-C8C0AF602C03}" sibTransId="{33941D2F-15FE-4069-9F0E-B17228059E3F}"/>
    <dgm:cxn modelId="{B528A066-781B-4F17-832C-BE3558547BC8}" type="presOf" srcId="{8CB95BA9-B27A-4918-8B50-D1BA78438795}" destId="{628589DE-4A2A-4B97-BC19-EC975E6BFFEB}" srcOrd="0" destOrd="1" presId="urn:microsoft.com/office/officeart/2005/8/layout/hList1"/>
    <dgm:cxn modelId="{31139300-D18A-4178-BEB0-2EE1FEE7888F}" srcId="{47E8B3B5-9F30-4069-B67A-95E7AE7C5696}" destId="{D093B5F8-403C-48D8-8610-B5A1D7B275D4}" srcOrd="1" destOrd="0" parTransId="{5D5B8C51-274E-4DA4-973B-37F05C4A1173}" sibTransId="{C1F74933-2D41-4061-9BC3-8D0F877DDD9C}"/>
    <dgm:cxn modelId="{33240F25-D95E-41FA-A062-982F1DBC9A4A}" type="presOf" srcId="{91104342-C77A-450E-9709-16CCDC9E1312}" destId="{628589DE-4A2A-4B97-BC19-EC975E6BFFEB}" srcOrd="0" destOrd="0" presId="urn:microsoft.com/office/officeart/2005/8/layout/hList1"/>
    <dgm:cxn modelId="{5D4ED6AC-FCDE-4607-8B8A-D89C31E6CC32}" srcId="{B9891507-7DB8-4211-A10E-35BE7408DB1D}" destId="{0EEEE247-0312-4C96-B04C-E8F69444C2BA}" srcOrd="1" destOrd="0" parTransId="{6191DA16-CEFC-4197-8527-7E4C5679010C}" sibTransId="{C45BA3B4-6516-481A-ADBD-9AD0D70DAC1B}"/>
    <dgm:cxn modelId="{E218FB80-8E6E-40C3-A82B-18D65A8CE6B5}" srcId="{B9891507-7DB8-4211-A10E-35BE7408DB1D}" destId="{47E8B3B5-9F30-4069-B67A-95E7AE7C5696}" srcOrd="3" destOrd="0" parTransId="{3FABDF6B-3D2E-4195-90C2-98F15D7A6F4D}" sibTransId="{E4E88E84-9C45-466E-9604-ACBF0C038B87}"/>
    <dgm:cxn modelId="{6BE4C60E-D705-42E3-9F0C-63A0BD4CF39B}" srcId="{0BEE44DA-09BE-4DF2-B9F2-7D0B125CF7B6}" destId="{8CB95BA9-B27A-4918-8B50-D1BA78438795}" srcOrd="1" destOrd="0" parTransId="{C4FC727A-C1CF-45D8-9894-3EA4A02EFE92}" sibTransId="{A8ED633B-DD82-4CEE-B37F-557F0F310E9F}"/>
    <dgm:cxn modelId="{8CEEA42A-FCBA-49C5-A000-FD5314FC4032}" type="presOf" srcId="{0394A869-C5DB-4EB2-94AE-AB83A4E3BC14}" destId="{92A3CD8C-47A9-4003-BAFA-BCF26C1A1645}" srcOrd="0" destOrd="0" presId="urn:microsoft.com/office/officeart/2005/8/layout/hList1"/>
    <dgm:cxn modelId="{796AA0B9-600D-4BC9-B853-BD68731B3499}" type="presOf" srcId="{73435739-D76E-437D-9BA3-7CD6E0510EBA}" destId="{23E3C259-0562-408F-9CAC-D1EEC6846AD2}" srcOrd="0" destOrd="0" presId="urn:microsoft.com/office/officeart/2005/8/layout/hList1"/>
    <dgm:cxn modelId="{558BD490-FCB9-4370-BB98-0E4A5E7B711D}" srcId="{A976B720-850E-4BE5-81CD-3CB3AAC811E6}" destId="{73435739-D76E-437D-9BA3-7CD6E0510EBA}" srcOrd="0" destOrd="0" parTransId="{D965E669-C6D8-4908-9FBE-D538AA2F1606}" sibTransId="{DBFA2858-93ED-432F-8632-FDD0A4608C20}"/>
    <dgm:cxn modelId="{54788A18-C56A-419F-817F-4CBEB4DB7651}" srcId="{0EEEE247-0312-4C96-B04C-E8F69444C2BA}" destId="{A3A1B676-02E7-4CBC-A088-9D458BF2008B}" srcOrd="1" destOrd="0" parTransId="{ABAFCAB5-7BCE-4550-897D-D2F4974CEF92}" sibTransId="{181936AA-D7C5-4BD8-8449-AA221E089D70}"/>
    <dgm:cxn modelId="{951A3317-26B2-401D-B19B-5E899FF8B613}" type="presOf" srcId="{0EEEE247-0312-4C96-B04C-E8F69444C2BA}" destId="{32ECDDA5-E3AF-4FB9-8B0E-543303A18DD3}" srcOrd="0" destOrd="0" presId="urn:microsoft.com/office/officeart/2005/8/layout/hList1"/>
    <dgm:cxn modelId="{CED7BF56-A3B6-4F1A-9760-ED2FDE057647}" type="presOf" srcId="{A3A1B676-02E7-4CBC-A088-9D458BF2008B}" destId="{8A504B35-C982-4D41-ABD7-84F8D4C47FBE}" srcOrd="0" destOrd="1" presId="urn:microsoft.com/office/officeart/2005/8/layout/hList1"/>
    <dgm:cxn modelId="{FBF930C2-16F0-4ECA-A2CC-D184A47F57B2}" type="presParOf" srcId="{37A8A5F3-5D8A-4261-B68C-12AA651C8D7A}" destId="{E4D6714E-E4EF-4942-8479-EF616D3F2C6C}" srcOrd="0" destOrd="0" presId="urn:microsoft.com/office/officeart/2005/8/layout/hList1"/>
    <dgm:cxn modelId="{93072CDF-A86D-4DEF-8703-C168268A6D1B}" type="presParOf" srcId="{E4D6714E-E4EF-4942-8479-EF616D3F2C6C}" destId="{7C182520-8107-402F-AE76-A7EAD3612473}" srcOrd="0" destOrd="0" presId="urn:microsoft.com/office/officeart/2005/8/layout/hList1"/>
    <dgm:cxn modelId="{18417E75-C1DC-4443-BEA3-26F9975DD459}" type="presParOf" srcId="{E4D6714E-E4EF-4942-8479-EF616D3F2C6C}" destId="{628589DE-4A2A-4B97-BC19-EC975E6BFFEB}" srcOrd="1" destOrd="0" presId="urn:microsoft.com/office/officeart/2005/8/layout/hList1"/>
    <dgm:cxn modelId="{B50B5C5D-2506-4522-B048-1CA9FFE6E727}" type="presParOf" srcId="{37A8A5F3-5D8A-4261-B68C-12AA651C8D7A}" destId="{96A404C2-29BA-47F5-8D03-817E874A2EC9}" srcOrd="1" destOrd="0" presId="urn:microsoft.com/office/officeart/2005/8/layout/hList1"/>
    <dgm:cxn modelId="{2427E43B-9112-4E77-9878-5D397C1EB06A}" type="presParOf" srcId="{37A8A5F3-5D8A-4261-B68C-12AA651C8D7A}" destId="{88733708-29A2-4302-9A21-43257461F01A}" srcOrd="2" destOrd="0" presId="urn:microsoft.com/office/officeart/2005/8/layout/hList1"/>
    <dgm:cxn modelId="{60FE786F-FD75-432A-8F70-E52B40596F31}" type="presParOf" srcId="{88733708-29A2-4302-9A21-43257461F01A}" destId="{32ECDDA5-E3AF-4FB9-8B0E-543303A18DD3}" srcOrd="0" destOrd="0" presId="urn:microsoft.com/office/officeart/2005/8/layout/hList1"/>
    <dgm:cxn modelId="{BB526FD2-D5E9-4DC3-8F76-DE8B8FEB801A}" type="presParOf" srcId="{88733708-29A2-4302-9A21-43257461F01A}" destId="{8A504B35-C982-4D41-ABD7-84F8D4C47FBE}" srcOrd="1" destOrd="0" presId="urn:microsoft.com/office/officeart/2005/8/layout/hList1"/>
    <dgm:cxn modelId="{85404BB8-75AE-4E9A-B9F5-B306751C6F08}" type="presParOf" srcId="{37A8A5F3-5D8A-4261-B68C-12AA651C8D7A}" destId="{907D2C9C-6396-4720-9841-44C786CB1D2F}" srcOrd="3" destOrd="0" presId="urn:microsoft.com/office/officeart/2005/8/layout/hList1"/>
    <dgm:cxn modelId="{48F6AF2A-2C20-49BE-A320-B25CDE03B0B1}" type="presParOf" srcId="{37A8A5F3-5D8A-4261-B68C-12AA651C8D7A}" destId="{56E8F0DC-CD55-4C54-B496-289656F87609}" srcOrd="4" destOrd="0" presId="urn:microsoft.com/office/officeart/2005/8/layout/hList1"/>
    <dgm:cxn modelId="{5269C184-A434-48D0-84EF-B5518CDDC4BC}" type="presParOf" srcId="{56E8F0DC-CD55-4C54-B496-289656F87609}" destId="{678EE0E8-79C7-4589-953B-3B337BBE78C7}" srcOrd="0" destOrd="0" presId="urn:microsoft.com/office/officeart/2005/8/layout/hList1"/>
    <dgm:cxn modelId="{12265F80-6F9C-44E7-A571-246DA480D9A4}" type="presParOf" srcId="{56E8F0DC-CD55-4C54-B496-289656F87609}" destId="{23E3C259-0562-408F-9CAC-D1EEC6846AD2}" srcOrd="1" destOrd="0" presId="urn:microsoft.com/office/officeart/2005/8/layout/hList1"/>
    <dgm:cxn modelId="{8A032513-F645-4D89-8DE6-57831A6F9BE4}" type="presParOf" srcId="{37A8A5F3-5D8A-4261-B68C-12AA651C8D7A}" destId="{751E7C71-B2E8-4F20-A6AC-59BEBF64E5A0}" srcOrd="5" destOrd="0" presId="urn:microsoft.com/office/officeart/2005/8/layout/hList1"/>
    <dgm:cxn modelId="{A21FA871-0CFD-45EF-A4F4-E7A46844DD8B}" type="presParOf" srcId="{37A8A5F3-5D8A-4261-B68C-12AA651C8D7A}" destId="{B9B08B23-EBA0-4C39-B764-9A2BDB14C8E0}" srcOrd="6" destOrd="0" presId="urn:microsoft.com/office/officeart/2005/8/layout/hList1"/>
    <dgm:cxn modelId="{047EDE0B-FDA1-40A6-AECA-0229AB4BDFE2}" type="presParOf" srcId="{B9B08B23-EBA0-4C39-B764-9A2BDB14C8E0}" destId="{DEAE3B16-57DD-41F4-A5EE-8D3FF45DFE77}" srcOrd="0" destOrd="0" presId="urn:microsoft.com/office/officeart/2005/8/layout/hList1"/>
    <dgm:cxn modelId="{B7C03152-5E0D-4AFD-849F-032704910509}" type="presParOf" srcId="{B9B08B23-EBA0-4C39-B764-9A2BDB14C8E0}" destId="{92A3CD8C-47A9-4003-BAFA-BCF26C1A16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84E7F-8D2D-4AB1-90D2-9B996112537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D2F0A-BBA4-4A80-82B6-DDA4B711652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400" b="1" i="1" dirty="0" smtClean="0">
              <a:solidFill>
                <a:srgbClr val="C00000"/>
              </a:solidFill>
            </a:rPr>
            <a:t>Transfer of information by regional </a:t>
          </a:r>
          <a:r>
            <a:rPr lang="en-GB" sz="1400" b="1" i="1" dirty="0" smtClean="0">
              <a:solidFill>
                <a:srgbClr val="C00000"/>
              </a:solidFill>
            </a:rPr>
            <a:t>financial authorities to TOFT</a:t>
          </a:r>
          <a:endParaRPr lang="ru-RU" sz="1400" b="1" i="1" dirty="0">
            <a:solidFill>
              <a:srgbClr val="C00000"/>
            </a:solidFill>
          </a:endParaRPr>
        </a:p>
      </dgm:t>
    </dgm:pt>
    <dgm:pt modelId="{892CE93C-C6ED-403B-82C5-AB2C0B9A346E}" type="parTrans" cxnId="{43AF943D-4A1B-44FA-810E-559BC9656AAD}">
      <dgm:prSet/>
      <dgm:spPr/>
      <dgm:t>
        <a:bodyPr/>
        <a:lstStyle/>
        <a:p>
          <a:endParaRPr lang="ru-RU"/>
        </a:p>
      </dgm:t>
    </dgm:pt>
    <dgm:pt modelId="{EAE0302A-EDC6-488F-8B9C-7E60394DC65B}" type="sibTrans" cxnId="{43AF943D-4A1B-44FA-810E-559BC9656AAD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6F2068B-16DB-40C1-AAF4-DDF8F06D454C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i="1" dirty="0" smtClean="0">
              <a:solidFill>
                <a:schemeClr val="tx1"/>
              </a:solidFill>
            </a:rPr>
            <a:t>Cascaded training of financial authorities and</a:t>
          </a:r>
          <a:r>
            <a:rPr lang="ru-RU" b="0" i="1" dirty="0" smtClean="0">
              <a:solidFill>
                <a:schemeClr val="tx1"/>
              </a:solidFill>
            </a:rPr>
            <a:t> </a:t>
          </a:r>
          <a:r>
            <a:rPr lang="en-US" b="1" i="1" dirty="0" smtClean="0">
              <a:solidFill>
                <a:schemeClr val="tx1"/>
              </a:solidFill>
            </a:rPr>
            <a:t>review of treasury technologies</a:t>
          </a:r>
          <a:endParaRPr lang="ru-RU" b="1" dirty="0">
            <a:solidFill>
              <a:schemeClr val="tx1"/>
            </a:solidFill>
          </a:endParaRPr>
        </a:p>
      </dgm:t>
    </dgm:pt>
    <dgm:pt modelId="{59B9CD42-0078-44BB-A0E8-F709FCBF8674}" type="parTrans" cxnId="{E5F48A99-757B-436B-83CD-90240557BA1D}">
      <dgm:prSet/>
      <dgm:spPr/>
      <dgm:t>
        <a:bodyPr/>
        <a:lstStyle/>
        <a:p>
          <a:endParaRPr lang="ru-RU"/>
        </a:p>
      </dgm:t>
    </dgm:pt>
    <dgm:pt modelId="{B8E05C7F-AEB7-4B91-8265-79433329E018}" type="sibTrans" cxnId="{E5F48A99-757B-436B-83CD-90240557BA1D}">
      <dgm:prSet/>
      <dgm:spPr/>
      <dgm:t>
        <a:bodyPr/>
        <a:lstStyle/>
        <a:p>
          <a:endParaRPr lang="ru-RU"/>
        </a:p>
      </dgm:t>
    </dgm:pt>
    <dgm:pt modelId="{619E4F1C-4D94-4507-AC9C-FF31A6B84DE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400" b="1" i="1" dirty="0" smtClean="0">
              <a:solidFill>
                <a:srgbClr val="C00000"/>
              </a:solidFill>
            </a:rPr>
            <a:t>TOFT</a:t>
          </a:r>
          <a:r>
            <a:rPr lang="ru-RU" sz="1400" b="1" i="1" dirty="0" smtClean="0">
              <a:solidFill>
                <a:srgbClr val="C00000"/>
              </a:solidFill>
            </a:rPr>
            <a:t> </a:t>
          </a:r>
          <a:r>
            <a:rPr lang="en-US" sz="1400" b="1" i="1" dirty="0" smtClean="0">
              <a:solidFill>
                <a:srgbClr val="C00000"/>
              </a:solidFill>
            </a:rPr>
            <a:t>information transfer to </a:t>
          </a:r>
          <a:r>
            <a:rPr lang="en-GB" sz="1400" b="1" i="1" dirty="0" smtClean="0">
              <a:solidFill>
                <a:srgbClr val="C00000"/>
              </a:solidFill>
            </a:rPr>
            <a:t>COFT</a:t>
          </a:r>
          <a:endParaRPr lang="ru-RU" sz="1400" b="1" i="1" dirty="0">
            <a:solidFill>
              <a:srgbClr val="C00000"/>
            </a:solidFill>
          </a:endParaRPr>
        </a:p>
      </dgm:t>
    </dgm:pt>
    <dgm:pt modelId="{123865EE-722F-4EDB-BB79-FE339EA134B5}" type="parTrans" cxnId="{8F252C31-06BA-417D-A9DD-5AB62807BCC3}">
      <dgm:prSet/>
      <dgm:spPr/>
      <dgm:t>
        <a:bodyPr/>
        <a:lstStyle/>
        <a:p>
          <a:endParaRPr lang="ru-RU"/>
        </a:p>
      </dgm:t>
    </dgm:pt>
    <dgm:pt modelId="{7FD92B30-2646-4BC9-A4C2-B570BE5CE465}" type="sibTrans" cxnId="{8F252C31-06BA-417D-A9DD-5AB62807BCC3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585E1E9-7551-4584-A7AD-218D4E5C6903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i="1" dirty="0" smtClean="0">
              <a:solidFill>
                <a:schemeClr val="tx1"/>
              </a:solidFill>
            </a:rPr>
            <a:t>Generation of</a:t>
          </a:r>
          <a:r>
            <a:rPr lang="ru-RU" b="0" i="1" dirty="0" smtClean="0">
              <a:solidFill>
                <a:schemeClr val="tx1"/>
              </a:solidFill>
            </a:rPr>
            <a:t>  </a:t>
          </a:r>
          <a:r>
            <a:rPr lang="en-US" b="1" i="1" dirty="0" smtClean="0">
              <a:solidFill>
                <a:schemeClr val="tx1"/>
              </a:solidFill>
            </a:rPr>
            <a:t>Forecasts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en-US" b="0" i="1" dirty="0" smtClean="0">
              <a:solidFill>
                <a:schemeClr val="tx1"/>
              </a:solidFill>
            </a:rPr>
            <a:t>for cash movement across accounts</a:t>
          </a:r>
          <a:endParaRPr lang="ru-RU" b="0" dirty="0">
            <a:solidFill>
              <a:schemeClr val="tx1"/>
            </a:solidFill>
          </a:endParaRPr>
        </a:p>
      </dgm:t>
    </dgm:pt>
    <dgm:pt modelId="{887170A4-805B-4A8C-BC18-D9BAD104731A}" type="parTrans" cxnId="{3BDDCB71-8621-47D3-ABB8-AE0E29F3EB48}">
      <dgm:prSet/>
      <dgm:spPr/>
      <dgm:t>
        <a:bodyPr/>
        <a:lstStyle/>
        <a:p>
          <a:endParaRPr lang="ru-RU"/>
        </a:p>
      </dgm:t>
    </dgm:pt>
    <dgm:pt modelId="{470A852F-64F9-4325-8943-F948A8793F04}" type="sibTrans" cxnId="{3BDDCB71-8621-47D3-ABB8-AE0E29F3EB48}">
      <dgm:prSet/>
      <dgm:spPr/>
      <dgm:t>
        <a:bodyPr/>
        <a:lstStyle/>
        <a:p>
          <a:endParaRPr lang="ru-RU"/>
        </a:p>
      </dgm:t>
    </dgm:pt>
    <dgm:pt modelId="{7CE48601-A9C3-4DFB-8DFB-C8773732A29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400" b="1" i="1" dirty="0" smtClean="0">
              <a:solidFill>
                <a:srgbClr val="C00000"/>
              </a:solidFill>
            </a:rPr>
            <a:t>Expansion of forecasting scope</a:t>
          </a:r>
          <a:endParaRPr lang="ru-RU" sz="1100" b="0" i="1" dirty="0">
            <a:solidFill>
              <a:srgbClr val="C00000"/>
            </a:solidFill>
          </a:endParaRPr>
        </a:p>
      </dgm:t>
    </dgm:pt>
    <dgm:pt modelId="{34E2329B-B8DA-4CFB-A0BA-B3C097AEDBB8}" type="parTrans" cxnId="{65AA036C-679D-46E6-946C-BF08416E6265}">
      <dgm:prSet/>
      <dgm:spPr/>
      <dgm:t>
        <a:bodyPr/>
        <a:lstStyle/>
        <a:p>
          <a:endParaRPr lang="ru-RU"/>
        </a:p>
      </dgm:t>
    </dgm:pt>
    <dgm:pt modelId="{A6A0EF2D-D4C6-4E33-9CC6-3EC3D22A3927}" type="sibTrans" cxnId="{65AA036C-679D-46E6-946C-BF08416E6265}">
      <dgm:prSet/>
      <dgm:spPr/>
      <dgm:t>
        <a:bodyPr/>
        <a:lstStyle/>
        <a:p>
          <a:endParaRPr lang="ru-RU"/>
        </a:p>
      </dgm:t>
    </dgm:pt>
    <dgm:pt modelId="{0214A177-8877-4A47-A733-8E1D2D8FDE1D}">
      <dgm:prSet phldrT="[Texte]"/>
      <dgm:spPr>
        <a:solidFill>
          <a:srgbClr val="FF939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b="0" i="1" dirty="0" smtClean="0">
              <a:solidFill>
                <a:schemeClr val="tx1"/>
              </a:solidFill>
            </a:rPr>
            <a:t>Generation of pilot </a:t>
          </a:r>
          <a:r>
            <a:rPr lang="ru-RU" b="0" i="1" dirty="0" smtClean="0">
              <a:solidFill>
                <a:schemeClr val="tx1"/>
              </a:solidFill>
            </a:rPr>
            <a:t> </a:t>
          </a:r>
          <a:r>
            <a:rPr lang="en-US" b="1" i="1" dirty="0" smtClean="0">
              <a:solidFill>
                <a:schemeClr val="tx1"/>
              </a:solidFill>
            </a:rPr>
            <a:t>cash movement forecast for STA</a:t>
          </a:r>
          <a:endParaRPr lang="ru-RU" b="0" dirty="0">
            <a:solidFill>
              <a:schemeClr val="tx1"/>
            </a:solidFill>
          </a:endParaRPr>
        </a:p>
      </dgm:t>
    </dgm:pt>
    <dgm:pt modelId="{A9E26431-F198-4B0C-816E-D48A54037B34}" type="parTrans" cxnId="{61CE1933-3E11-400C-8FBD-29ABF7F10102}">
      <dgm:prSet/>
      <dgm:spPr/>
      <dgm:t>
        <a:bodyPr/>
        <a:lstStyle/>
        <a:p>
          <a:endParaRPr lang="ru-RU"/>
        </a:p>
      </dgm:t>
    </dgm:pt>
    <dgm:pt modelId="{FC5AF7FF-E7BB-4352-99AB-FFEA2C267112}" type="sibTrans" cxnId="{61CE1933-3E11-400C-8FBD-29ABF7F10102}">
      <dgm:prSet/>
      <dgm:spPr/>
      <dgm:t>
        <a:bodyPr/>
        <a:lstStyle/>
        <a:p>
          <a:endParaRPr lang="ru-RU"/>
        </a:p>
      </dgm:t>
    </dgm:pt>
    <dgm:pt modelId="{C46FD2D3-4C57-4DD8-83D4-73930F76CA08}" type="pres">
      <dgm:prSet presAssocID="{DEF84E7F-8D2D-4AB1-90D2-9B9961125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47E0F-90BE-4801-921D-4998CC083556}" type="pres">
      <dgm:prSet presAssocID="{DEF84E7F-8D2D-4AB1-90D2-9B9961125374}" presName="tSp" presStyleCnt="0"/>
      <dgm:spPr/>
    </dgm:pt>
    <dgm:pt modelId="{BD8D2DB1-3322-4272-B218-3ED715EA2ED3}" type="pres">
      <dgm:prSet presAssocID="{DEF84E7F-8D2D-4AB1-90D2-9B9961125374}" presName="bSp" presStyleCnt="0"/>
      <dgm:spPr/>
    </dgm:pt>
    <dgm:pt modelId="{1A132A95-A637-454A-A4D0-A0FFE85378F0}" type="pres">
      <dgm:prSet presAssocID="{DEF84E7F-8D2D-4AB1-90D2-9B9961125374}" presName="process" presStyleCnt="0"/>
      <dgm:spPr/>
    </dgm:pt>
    <dgm:pt modelId="{5D00E26C-5113-4DF8-9569-720521DC8278}" type="pres">
      <dgm:prSet presAssocID="{38FD2F0A-BBA4-4A80-82B6-DDA4B7116526}" presName="composite1" presStyleCnt="0"/>
      <dgm:spPr/>
    </dgm:pt>
    <dgm:pt modelId="{6E1CE364-21C1-4183-83F1-1C0FDF59B51D}" type="pres">
      <dgm:prSet presAssocID="{38FD2F0A-BBA4-4A80-82B6-DDA4B7116526}" presName="dummyNode1" presStyleLbl="node1" presStyleIdx="0" presStyleCnt="3"/>
      <dgm:spPr/>
    </dgm:pt>
    <dgm:pt modelId="{AB362354-6BB0-40D6-8316-4B36D1E81698}" type="pres">
      <dgm:prSet presAssocID="{38FD2F0A-BBA4-4A80-82B6-DDA4B7116526}" presName="childNode1" presStyleLbl="bgAcc1" presStyleIdx="0" presStyleCnt="3" custLinFactNeighborX="-3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93C61-CF81-499D-820D-030D03D326B0}" type="pres">
      <dgm:prSet presAssocID="{38FD2F0A-BBA4-4A80-82B6-DDA4B711652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BEFF-B759-463C-B699-C30B4DC70191}" type="pres">
      <dgm:prSet presAssocID="{38FD2F0A-BBA4-4A80-82B6-DDA4B711652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86AE3-26BA-46AB-A935-D851B656F623}" type="pres">
      <dgm:prSet presAssocID="{38FD2F0A-BBA4-4A80-82B6-DDA4B7116526}" presName="connSite1" presStyleCnt="0"/>
      <dgm:spPr/>
    </dgm:pt>
    <dgm:pt modelId="{9008E809-217C-4081-9E29-627E4FC62C3F}" type="pres">
      <dgm:prSet presAssocID="{EAE0302A-EDC6-488F-8B9C-7E60394DC65B}" presName="Name9" presStyleLbl="sibTrans2D1" presStyleIdx="0" presStyleCnt="2" custLinFactNeighborY="-7521"/>
      <dgm:spPr/>
      <dgm:t>
        <a:bodyPr/>
        <a:lstStyle/>
        <a:p>
          <a:endParaRPr lang="ru-RU"/>
        </a:p>
      </dgm:t>
    </dgm:pt>
    <dgm:pt modelId="{EC1C0787-FA31-40D6-A169-1A81DFD1E33C}" type="pres">
      <dgm:prSet presAssocID="{619E4F1C-4D94-4507-AC9C-FF31A6B84DED}" presName="composite2" presStyleCnt="0"/>
      <dgm:spPr/>
    </dgm:pt>
    <dgm:pt modelId="{46C34DE5-FD28-44F3-A7E7-7D78B3915AC2}" type="pres">
      <dgm:prSet presAssocID="{619E4F1C-4D94-4507-AC9C-FF31A6B84DED}" presName="dummyNode2" presStyleLbl="node1" presStyleIdx="0" presStyleCnt="3"/>
      <dgm:spPr/>
    </dgm:pt>
    <dgm:pt modelId="{010F40FF-571C-4B75-9006-55F189AFE2AE}" type="pres">
      <dgm:prSet presAssocID="{619E4F1C-4D94-4507-AC9C-FF31A6B84DED}" presName="childNode2" presStyleLbl="bgAcc1" presStyleIdx="1" presStyleCnt="3" custLinFactNeighborX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21966-465F-4DC2-96D8-A6D735429CE2}" type="pres">
      <dgm:prSet presAssocID="{619E4F1C-4D94-4507-AC9C-FF31A6B84DE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796CD-696F-460F-BEE2-9AC80E5F8681}" type="pres">
      <dgm:prSet presAssocID="{619E4F1C-4D94-4507-AC9C-FF31A6B84DED}" presName="parentNode2" presStyleLbl="node1" presStyleIdx="1" presStyleCnt="3" custLinFactNeighborX="-200" custLinFactNeighborY="-59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72093-D32D-4F59-B758-1B5CB57AEFE0}" type="pres">
      <dgm:prSet presAssocID="{619E4F1C-4D94-4507-AC9C-FF31A6B84DED}" presName="connSite2" presStyleCnt="0"/>
      <dgm:spPr/>
    </dgm:pt>
    <dgm:pt modelId="{4DD1B954-7E7D-4B11-BDBE-97342C3EC958}" type="pres">
      <dgm:prSet presAssocID="{7FD92B30-2646-4BC9-A4C2-B570BE5CE465}" presName="Name18" presStyleLbl="sibTrans2D1" presStyleIdx="1" presStyleCnt="2" custLinFactNeighborY="7140"/>
      <dgm:spPr/>
      <dgm:t>
        <a:bodyPr/>
        <a:lstStyle/>
        <a:p>
          <a:endParaRPr lang="ru-RU"/>
        </a:p>
      </dgm:t>
    </dgm:pt>
    <dgm:pt modelId="{3E19C693-00E5-4CB6-8F56-E9D55A7EB062}" type="pres">
      <dgm:prSet presAssocID="{7CE48601-A9C3-4DFB-8DFB-C8773732A29A}" presName="composite1" presStyleCnt="0"/>
      <dgm:spPr/>
    </dgm:pt>
    <dgm:pt modelId="{BE06E380-39D2-4DC2-9A66-8168C1232958}" type="pres">
      <dgm:prSet presAssocID="{7CE48601-A9C3-4DFB-8DFB-C8773732A29A}" presName="dummyNode1" presStyleLbl="node1" presStyleIdx="1" presStyleCnt="3"/>
      <dgm:spPr/>
    </dgm:pt>
    <dgm:pt modelId="{F167421E-C988-4A9B-B89F-C6F460821B96}" type="pres">
      <dgm:prSet presAssocID="{7CE48601-A9C3-4DFB-8DFB-C8773732A29A}" presName="childNode1" presStyleLbl="bgAcc1" presStyleIdx="2" presStyleCnt="3" custLinFactNeighborX="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9854C-3E62-4D58-B8B0-E01AD188CE7E}" type="pres">
      <dgm:prSet presAssocID="{7CE48601-A9C3-4DFB-8DFB-C8773732A29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14289-4463-4B54-889F-B4C73FBA44E1}" type="pres">
      <dgm:prSet presAssocID="{7CE48601-A9C3-4DFB-8DFB-C8773732A29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30E8D-B682-414F-9B92-8B335376293A}" type="pres">
      <dgm:prSet presAssocID="{7CE48601-A9C3-4DFB-8DFB-C8773732A29A}" presName="connSite1" presStyleCnt="0"/>
      <dgm:spPr/>
    </dgm:pt>
  </dgm:ptLst>
  <dgm:cxnLst>
    <dgm:cxn modelId="{65AA036C-679D-46E6-946C-BF08416E6265}" srcId="{DEF84E7F-8D2D-4AB1-90D2-9B9961125374}" destId="{7CE48601-A9C3-4DFB-8DFB-C8773732A29A}" srcOrd="2" destOrd="0" parTransId="{34E2329B-B8DA-4CFB-A0BA-B3C097AEDBB8}" sibTransId="{A6A0EF2D-D4C6-4E33-9CC6-3EC3D22A3927}"/>
    <dgm:cxn modelId="{EC3E28AB-D62E-4CD8-92E9-45703FAFF33B}" type="presOf" srcId="{B585E1E9-7551-4584-A7AD-218D4E5C6903}" destId="{010F40FF-571C-4B75-9006-55F189AFE2AE}" srcOrd="0" destOrd="0" presId="urn:microsoft.com/office/officeart/2005/8/layout/hProcess4"/>
    <dgm:cxn modelId="{3BDDCB71-8621-47D3-ABB8-AE0E29F3EB48}" srcId="{619E4F1C-4D94-4507-AC9C-FF31A6B84DED}" destId="{B585E1E9-7551-4584-A7AD-218D4E5C6903}" srcOrd="0" destOrd="0" parTransId="{887170A4-805B-4A8C-BC18-D9BAD104731A}" sibTransId="{470A852F-64F9-4325-8943-F948A8793F04}"/>
    <dgm:cxn modelId="{E5F48A99-757B-436B-83CD-90240557BA1D}" srcId="{38FD2F0A-BBA4-4A80-82B6-DDA4B7116526}" destId="{66F2068B-16DB-40C1-AAF4-DDF8F06D454C}" srcOrd="0" destOrd="0" parTransId="{59B9CD42-0078-44BB-A0E8-F709FCBF8674}" sibTransId="{B8E05C7F-AEB7-4B91-8265-79433329E018}"/>
    <dgm:cxn modelId="{B6BE5E29-6D67-40B8-802E-4CE34E0A3AE4}" type="presOf" srcId="{7CE48601-A9C3-4DFB-8DFB-C8773732A29A}" destId="{DC214289-4463-4B54-889F-B4C73FBA44E1}" srcOrd="0" destOrd="0" presId="urn:microsoft.com/office/officeart/2005/8/layout/hProcess4"/>
    <dgm:cxn modelId="{982DA2D8-9DCB-4063-864D-8B69CA3E4E02}" type="presOf" srcId="{619E4F1C-4D94-4507-AC9C-FF31A6B84DED}" destId="{4D8796CD-696F-460F-BEE2-9AC80E5F8681}" srcOrd="0" destOrd="0" presId="urn:microsoft.com/office/officeart/2005/8/layout/hProcess4"/>
    <dgm:cxn modelId="{9AB92176-F1E3-47BF-8F81-6E5A7E418ACB}" type="presOf" srcId="{DEF84E7F-8D2D-4AB1-90D2-9B9961125374}" destId="{C46FD2D3-4C57-4DD8-83D4-73930F76CA08}" srcOrd="0" destOrd="0" presId="urn:microsoft.com/office/officeart/2005/8/layout/hProcess4"/>
    <dgm:cxn modelId="{42F87318-3084-4C8F-AF20-5094F6E33321}" type="presOf" srcId="{0214A177-8877-4A47-A733-8E1D2D8FDE1D}" destId="{F167421E-C988-4A9B-B89F-C6F460821B96}" srcOrd="0" destOrd="0" presId="urn:microsoft.com/office/officeart/2005/8/layout/hProcess4"/>
    <dgm:cxn modelId="{EA4BEAEE-7377-4354-8AEF-12BCA7AF7368}" type="presOf" srcId="{0214A177-8877-4A47-A733-8E1D2D8FDE1D}" destId="{E2A9854C-3E62-4D58-B8B0-E01AD188CE7E}" srcOrd="1" destOrd="0" presId="urn:microsoft.com/office/officeart/2005/8/layout/hProcess4"/>
    <dgm:cxn modelId="{77B7C4C7-F3D2-4D37-8829-588DBD506648}" type="presOf" srcId="{66F2068B-16DB-40C1-AAF4-DDF8F06D454C}" destId="{AB362354-6BB0-40D6-8316-4B36D1E81698}" srcOrd="0" destOrd="0" presId="urn:microsoft.com/office/officeart/2005/8/layout/hProcess4"/>
    <dgm:cxn modelId="{43AF943D-4A1B-44FA-810E-559BC9656AAD}" srcId="{DEF84E7F-8D2D-4AB1-90D2-9B9961125374}" destId="{38FD2F0A-BBA4-4A80-82B6-DDA4B7116526}" srcOrd="0" destOrd="0" parTransId="{892CE93C-C6ED-403B-82C5-AB2C0B9A346E}" sibTransId="{EAE0302A-EDC6-488F-8B9C-7E60394DC65B}"/>
    <dgm:cxn modelId="{ED4613B6-E9F0-475D-892F-B43AD6AA191A}" type="presOf" srcId="{66F2068B-16DB-40C1-AAF4-DDF8F06D454C}" destId="{BBD93C61-CF81-499D-820D-030D03D326B0}" srcOrd="1" destOrd="0" presId="urn:microsoft.com/office/officeart/2005/8/layout/hProcess4"/>
    <dgm:cxn modelId="{C489CBCB-92E4-46EC-9109-2CFB8A2073F1}" type="presOf" srcId="{B585E1E9-7551-4584-A7AD-218D4E5C6903}" destId="{4F821966-465F-4DC2-96D8-A6D735429CE2}" srcOrd="1" destOrd="0" presId="urn:microsoft.com/office/officeart/2005/8/layout/hProcess4"/>
    <dgm:cxn modelId="{8F252C31-06BA-417D-A9DD-5AB62807BCC3}" srcId="{DEF84E7F-8D2D-4AB1-90D2-9B9961125374}" destId="{619E4F1C-4D94-4507-AC9C-FF31A6B84DED}" srcOrd="1" destOrd="0" parTransId="{123865EE-722F-4EDB-BB79-FE339EA134B5}" sibTransId="{7FD92B30-2646-4BC9-A4C2-B570BE5CE465}"/>
    <dgm:cxn modelId="{940C280B-7BD4-4D5F-B525-552FC0EC450A}" type="presOf" srcId="{EAE0302A-EDC6-488F-8B9C-7E60394DC65B}" destId="{9008E809-217C-4081-9E29-627E4FC62C3F}" srcOrd="0" destOrd="0" presId="urn:microsoft.com/office/officeart/2005/8/layout/hProcess4"/>
    <dgm:cxn modelId="{61CE1933-3E11-400C-8FBD-29ABF7F10102}" srcId="{7CE48601-A9C3-4DFB-8DFB-C8773732A29A}" destId="{0214A177-8877-4A47-A733-8E1D2D8FDE1D}" srcOrd="0" destOrd="0" parTransId="{A9E26431-F198-4B0C-816E-D48A54037B34}" sibTransId="{FC5AF7FF-E7BB-4352-99AB-FFEA2C267112}"/>
    <dgm:cxn modelId="{7DEF60B1-785D-439B-B4A8-AD3A5369A499}" type="presOf" srcId="{38FD2F0A-BBA4-4A80-82B6-DDA4B7116526}" destId="{00C5BEFF-B759-463C-B699-C30B4DC70191}" srcOrd="0" destOrd="0" presId="urn:microsoft.com/office/officeart/2005/8/layout/hProcess4"/>
    <dgm:cxn modelId="{847BE12B-9B8A-4054-ACF7-8302BF687219}" type="presOf" srcId="{7FD92B30-2646-4BC9-A4C2-B570BE5CE465}" destId="{4DD1B954-7E7D-4B11-BDBE-97342C3EC958}" srcOrd="0" destOrd="0" presId="urn:microsoft.com/office/officeart/2005/8/layout/hProcess4"/>
    <dgm:cxn modelId="{9E917C70-2EC1-46DD-8814-2356138BC32B}" type="presParOf" srcId="{C46FD2D3-4C57-4DD8-83D4-73930F76CA08}" destId="{8D347E0F-90BE-4801-921D-4998CC083556}" srcOrd="0" destOrd="0" presId="urn:microsoft.com/office/officeart/2005/8/layout/hProcess4"/>
    <dgm:cxn modelId="{181EE11F-AE1A-4D5C-8E6B-6AA5641AAF11}" type="presParOf" srcId="{C46FD2D3-4C57-4DD8-83D4-73930F76CA08}" destId="{BD8D2DB1-3322-4272-B218-3ED715EA2ED3}" srcOrd="1" destOrd="0" presId="urn:microsoft.com/office/officeart/2005/8/layout/hProcess4"/>
    <dgm:cxn modelId="{74B7F7F7-5548-45C6-9B59-39E2596CE404}" type="presParOf" srcId="{C46FD2D3-4C57-4DD8-83D4-73930F76CA08}" destId="{1A132A95-A637-454A-A4D0-A0FFE85378F0}" srcOrd="2" destOrd="0" presId="urn:microsoft.com/office/officeart/2005/8/layout/hProcess4"/>
    <dgm:cxn modelId="{527CDB03-FDEB-45F6-BFED-BCCCA9715768}" type="presParOf" srcId="{1A132A95-A637-454A-A4D0-A0FFE85378F0}" destId="{5D00E26C-5113-4DF8-9569-720521DC8278}" srcOrd="0" destOrd="0" presId="urn:microsoft.com/office/officeart/2005/8/layout/hProcess4"/>
    <dgm:cxn modelId="{9BD14098-AA0D-4CE1-96EB-7199846C81E4}" type="presParOf" srcId="{5D00E26C-5113-4DF8-9569-720521DC8278}" destId="{6E1CE364-21C1-4183-83F1-1C0FDF59B51D}" srcOrd="0" destOrd="0" presId="urn:microsoft.com/office/officeart/2005/8/layout/hProcess4"/>
    <dgm:cxn modelId="{8AA08956-8AC9-4475-BAEF-C91BE74BE94F}" type="presParOf" srcId="{5D00E26C-5113-4DF8-9569-720521DC8278}" destId="{AB362354-6BB0-40D6-8316-4B36D1E81698}" srcOrd="1" destOrd="0" presId="urn:microsoft.com/office/officeart/2005/8/layout/hProcess4"/>
    <dgm:cxn modelId="{2FA3C4AC-7406-48A6-A74D-B34F6A9AD8C5}" type="presParOf" srcId="{5D00E26C-5113-4DF8-9569-720521DC8278}" destId="{BBD93C61-CF81-499D-820D-030D03D326B0}" srcOrd="2" destOrd="0" presId="urn:microsoft.com/office/officeart/2005/8/layout/hProcess4"/>
    <dgm:cxn modelId="{1C700578-BCA6-4860-A6E1-A1804CBA428C}" type="presParOf" srcId="{5D00E26C-5113-4DF8-9569-720521DC8278}" destId="{00C5BEFF-B759-463C-B699-C30B4DC70191}" srcOrd="3" destOrd="0" presId="urn:microsoft.com/office/officeart/2005/8/layout/hProcess4"/>
    <dgm:cxn modelId="{CC868BC8-9923-4293-930B-3225A14EC923}" type="presParOf" srcId="{5D00E26C-5113-4DF8-9569-720521DC8278}" destId="{20E86AE3-26BA-46AB-A935-D851B656F623}" srcOrd="4" destOrd="0" presId="urn:microsoft.com/office/officeart/2005/8/layout/hProcess4"/>
    <dgm:cxn modelId="{C2DB11B6-D4EB-44B1-AC2F-848CB29F0065}" type="presParOf" srcId="{1A132A95-A637-454A-A4D0-A0FFE85378F0}" destId="{9008E809-217C-4081-9E29-627E4FC62C3F}" srcOrd="1" destOrd="0" presId="urn:microsoft.com/office/officeart/2005/8/layout/hProcess4"/>
    <dgm:cxn modelId="{999CA38D-AE26-4EEF-BA46-28097102B313}" type="presParOf" srcId="{1A132A95-A637-454A-A4D0-A0FFE85378F0}" destId="{EC1C0787-FA31-40D6-A169-1A81DFD1E33C}" srcOrd="2" destOrd="0" presId="urn:microsoft.com/office/officeart/2005/8/layout/hProcess4"/>
    <dgm:cxn modelId="{A935BA25-58F5-4B80-8129-1AF421D40CD8}" type="presParOf" srcId="{EC1C0787-FA31-40D6-A169-1A81DFD1E33C}" destId="{46C34DE5-FD28-44F3-A7E7-7D78B3915AC2}" srcOrd="0" destOrd="0" presId="urn:microsoft.com/office/officeart/2005/8/layout/hProcess4"/>
    <dgm:cxn modelId="{D6B41537-DE69-41C2-8F51-9D0E210AD36D}" type="presParOf" srcId="{EC1C0787-FA31-40D6-A169-1A81DFD1E33C}" destId="{010F40FF-571C-4B75-9006-55F189AFE2AE}" srcOrd="1" destOrd="0" presId="urn:microsoft.com/office/officeart/2005/8/layout/hProcess4"/>
    <dgm:cxn modelId="{D1E0B629-F4B4-435B-88B7-A4E42388111E}" type="presParOf" srcId="{EC1C0787-FA31-40D6-A169-1A81DFD1E33C}" destId="{4F821966-465F-4DC2-96D8-A6D735429CE2}" srcOrd="2" destOrd="0" presId="urn:microsoft.com/office/officeart/2005/8/layout/hProcess4"/>
    <dgm:cxn modelId="{61F81E9E-08AB-4CC7-9154-8C0EAC0EB21E}" type="presParOf" srcId="{EC1C0787-FA31-40D6-A169-1A81DFD1E33C}" destId="{4D8796CD-696F-460F-BEE2-9AC80E5F8681}" srcOrd="3" destOrd="0" presId="urn:microsoft.com/office/officeart/2005/8/layout/hProcess4"/>
    <dgm:cxn modelId="{CF7E34CA-05D9-4C48-A1C2-FA9C2679D49A}" type="presParOf" srcId="{EC1C0787-FA31-40D6-A169-1A81DFD1E33C}" destId="{B3872093-D32D-4F59-B758-1B5CB57AEFE0}" srcOrd="4" destOrd="0" presId="urn:microsoft.com/office/officeart/2005/8/layout/hProcess4"/>
    <dgm:cxn modelId="{7A0DC32D-EA5F-4D86-A8BB-911608D34883}" type="presParOf" srcId="{1A132A95-A637-454A-A4D0-A0FFE85378F0}" destId="{4DD1B954-7E7D-4B11-BDBE-97342C3EC958}" srcOrd="3" destOrd="0" presId="urn:microsoft.com/office/officeart/2005/8/layout/hProcess4"/>
    <dgm:cxn modelId="{1C773C0D-9532-4783-91DE-ECEFD404CEFA}" type="presParOf" srcId="{1A132A95-A637-454A-A4D0-A0FFE85378F0}" destId="{3E19C693-00E5-4CB6-8F56-E9D55A7EB062}" srcOrd="4" destOrd="0" presId="urn:microsoft.com/office/officeart/2005/8/layout/hProcess4"/>
    <dgm:cxn modelId="{75AE576E-2798-422A-923C-DD3D3E7E1297}" type="presParOf" srcId="{3E19C693-00E5-4CB6-8F56-E9D55A7EB062}" destId="{BE06E380-39D2-4DC2-9A66-8168C1232958}" srcOrd="0" destOrd="0" presId="urn:microsoft.com/office/officeart/2005/8/layout/hProcess4"/>
    <dgm:cxn modelId="{C2407A33-56DC-4DAB-9E50-9FC147721CD8}" type="presParOf" srcId="{3E19C693-00E5-4CB6-8F56-E9D55A7EB062}" destId="{F167421E-C988-4A9B-B89F-C6F460821B96}" srcOrd="1" destOrd="0" presId="urn:microsoft.com/office/officeart/2005/8/layout/hProcess4"/>
    <dgm:cxn modelId="{3762CFE8-D304-4DBD-B8F7-A951BFCB42DC}" type="presParOf" srcId="{3E19C693-00E5-4CB6-8F56-E9D55A7EB062}" destId="{E2A9854C-3E62-4D58-B8B0-E01AD188CE7E}" srcOrd="2" destOrd="0" presId="urn:microsoft.com/office/officeart/2005/8/layout/hProcess4"/>
    <dgm:cxn modelId="{0C4C8F7D-7A12-4B81-977C-1574984782A9}" type="presParOf" srcId="{3E19C693-00E5-4CB6-8F56-E9D55A7EB062}" destId="{DC214289-4463-4B54-889F-B4C73FBA44E1}" srcOrd="3" destOrd="0" presId="urn:microsoft.com/office/officeart/2005/8/layout/hProcess4"/>
    <dgm:cxn modelId="{116189C1-F0B2-4D59-B743-616588E3FC11}" type="presParOf" srcId="{3E19C693-00E5-4CB6-8F56-E9D55A7EB062}" destId="{17630E8D-B682-414F-9B92-8B33537629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253BC7-E749-4B3F-BBB8-45C553D381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B7E386F-7AFA-4751-AD8D-5338C6D5DFDB}">
      <dgm:prSet phldrT="[Texte]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endParaRPr lang="fr-FR" b="1" i="1" dirty="0">
            <a:solidFill>
              <a:schemeClr val="tx1"/>
            </a:solidFill>
          </a:endParaRPr>
        </a:p>
      </dgm:t>
    </dgm:pt>
    <dgm:pt modelId="{51DFED0E-2CD5-43BF-9D01-9176B7553DDA}" type="parTrans" cxnId="{1F0EAB84-DDE2-4884-A753-39E198358AC4}">
      <dgm:prSet/>
      <dgm:spPr/>
      <dgm:t>
        <a:bodyPr/>
        <a:lstStyle/>
        <a:p>
          <a:endParaRPr lang="ru-RU"/>
        </a:p>
      </dgm:t>
    </dgm:pt>
    <dgm:pt modelId="{15D4F0D0-C8E2-4FF6-9F7B-93CB8F4BB651}" type="sibTrans" cxnId="{1F0EAB84-DDE2-4884-A753-39E198358AC4}">
      <dgm:prSet/>
      <dgm:spPr/>
      <dgm:t>
        <a:bodyPr/>
        <a:lstStyle/>
        <a:p>
          <a:endParaRPr lang="ru-RU"/>
        </a:p>
      </dgm:t>
    </dgm:pt>
    <dgm:pt modelId="{2EEC2EE6-090A-44DE-BE5E-4FF3A928A21C}">
      <dgm:prSet phldrT="[Текст]" custT="1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</dgm:spPr>
      <dgm:t>
        <a:bodyPr lIns="0" tIns="0" rIns="36000" bIns="36000"/>
        <a:lstStyle/>
        <a:p>
          <a:r>
            <a:rPr lang="en-GB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 operations</a:t>
          </a:r>
          <a:endParaRPr lang="ru-RU" sz="24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DCED9-406E-4F4F-83FD-A33638A55FEB}" type="parTrans" cxnId="{64D15BAC-0929-4370-A368-C486ACD5A829}">
      <dgm:prSet/>
      <dgm:spPr/>
      <dgm:t>
        <a:bodyPr/>
        <a:lstStyle/>
        <a:p>
          <a:endParaRPr lang="ru-RU"/>
        </a:p>
      </dgm:t>
    </dgm:pt>
    <dgm:pt modelId="{D0785336-FB0E-4136-BE41-0457DAACC877}" type="sibTrans" cxnId="{64D15BAC-0929-4370-A368-C486ACD5A829}">
      <dgm:prSet/>
      <dgm:spPr/>
      <dgm:t>
        <a:bodyPr/>
        <a:lstStyle/>
        <a:p>
          <a:endParaRPr lang="ru-RU"/>
        </a:p>
      </dgm:t>
    </dgm:pt>
    <dgm:pt modelId="{32D86C36-C349-41DC-B00D-9EAF407931B4}">
      <dgm:prSet phldrT="[Texte]" custT="1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35000" contrast="-20000"/>
          </a:blip>
          <a:stretch>
            <a:fillRect/>
          </a:stretch>
        </a:blipFill>
      </dgm:spPr>
      <dgm:t>
        <a:bodyPr/>
        <a:lstStyle/>
        <a:p>
          <a:endParaRPr lang="ru-RU" sz="20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-Placement of idle STA funds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Attracting funds to STA</a:t>
          </a:r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potentially</a:t>
          </a:r>
          <a:r>
            <a:rPr 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fr-FR" sz="20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D25BE-4DF5-4AD3-9DEE-AF9D39B0257A}" type="parTrans" cxnId="{89FB5C1E-29D6-47F0-87A0-44E7910D4265}">
      <dgm:prSet/>
      <dgm:spPr/>
      <dgm:t>
        <a:bodyPr/>
        <a:lstStyle/>
        <a:p>
          <a:endParaRPr lang="ru-RU"/>
        </a:p>
      </dgm:t>
    </dgm:pt>
    <dgm:pt modelId="{4A59D80C-BA24-4E2A-BFC2-DB16B56E46D0}" type="sibTrans" cxnId="{89FB5C1E-29D6-47F0-87A0-44E7910D4265}">
      <dgm:prSet/>
      <dgm:spPr/>
      <dgm:t>
        <a:bodyPr/>
        <a:lstStyle/>
        <a:p>
          <a:endParaRPr lang="ru-RU"/>
        </a:p>
      </dgm:t>
    </dgm:pt>
    <dgm:pt modelId="{F396487C-0B54-49CB-BED5-0DABCACD0DD9}" type="pres">
      <dgm:prSet presAssocID="{8F253BC7-E749-4B3F-BBB8-45C553D3814B}" presName="CompostProcess" presStyleCnt="0">
        <dgm:presLayoutVars>
          <dgm:dir/>
          <dgm:resizeHandles val="exact"/>
        </dgm:presLayoutVars>
      </dgm:prSet>
      <dgm:spPr/>
    </dgm:pt>
    <dgm:pt modelId="{C6B2B20C-9627-4FBE-8428-9708357C72D4}" type="pres">
      <dgm:prSet presAssocID="{8F253BC7-E749-4B3F-BBB8-45C553D3814B}" presName="arrow" presStyleLbl="bgShp" presStyleIdx="0" presStyleCnt="1" custScaleX="117647" custScaleY="100000" custLinFactNeighborX="825" custLinFactNeighborY="5197"/>
      <dgm:spPr/>
    </dgm:pt>
    <dgm:pt modelId="{948E8F05-3D7F-4977-B25A-24153464D1FA}" type="pres">
      <dgm:prSet presAssocID="{8F253BC7-E749-4B3F-BBB8-45C553D3814B}" presName="linearProcess" presStyleCnt="0"/>
      <dgm:spPr/>
    </dgm:pt>
    <dgm:pt modelId="{6F7A8BA9-8B9B-4AA4-9E48-7911097D9580}" type="pres">
      <dgm:prSet presAssocID="{2EEC2EE6-090A-44DE-BE5E-4FF3A928A21C}" presName="textNode" presStyleLbl="node1" presStyleIdx="0" presStyleCnt="3" custScaleX="116284" custScaleY="10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7B813-9C46-40A8-855C-37BD0A192849}" type="pres">
      <dgm:prSet presAssocID="{D0785336-FB0E-4136-BE41-0457DAACC877}" presName="sibTrans" presStyleCnt="0"/>
      <dgm:spPr/>
    </dgm:pt>
    <dgm:pt modelId="{1094D0D4-C513-462F-87CF-120222A432EB}" type="pres">
      <dgm:prSet presAssocID="{7B7E386F-7AFA-4751-AD8D-5338C6D5DFDB}" presName="textNode" presStyleLbl="node1" presStyleIdx="1" presStyleCnt="3" custScaleX="114233" custScaleY="106665" custLinFactNeighborX="-82401" custLinFactNeighborY="-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92B69-6936-4E5C-BF9B-64A292373572}" type="pres">
      <dgm:prSet presAssocID="{15D4F0D0-C8E2-4FF6-9F7B-93CB8F4BB651}" presName="sibTrans" presStyleCnt="0"/>
      <dgm:spPr/>
    </dgm:pt>
    <dgm:pt modelId="{E85373D4-8D7D-4D01-BCE8-900F0A005549}" type="pres">
      <dgm:prSet presAssocID="{32D86C36-C349-41DC-B00D-9EAF407931B4}" presName="textNode" presStyleLbl="node1" presStyleIdx="2" presStyleCnt="3" custScaleX="118202" custScaleY="107621" custLinFactX="-8885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FB5C1E-29D6-47F0-87A0-44E7910D4265}" srcId="{8F253BC7-E749-4B3F-BBB8-45C553D3814B}" destId="{32D86C36-C349-41DC-B00D-9EAF407931B4}" srcOrd="2" destOrd="0" parTransId="{739D25BE-4DF5-4AD3-9DEE-AF9D39B0257A}" sibTransId="{4A59D80C-BA24-4E2A-BFC2-DB16B56E46D0}"/>
    <dgm:cxn modelId="{D8909A2D-E9A3-4861-B72D-A6A6B6589510}" type="presOf" srcId="{7B7E386F-7AFA-4751-AD8D-5338C6D5DFDB}" destId="{1094D0D4-C513-462F-87CF-120222A432EB}" srcOrd="0" destOrd="0" presId="urn:microsoft.com/office/officeart/2005/8/layout/hProcess9"/>
    <dgm:cxn modelId="{4097CAFC-525B-47CC-A31A-F59ECFB10613}" type="presOf" srcId="{32D86C36-C349-41DC-B00D-9EAF407931B4}" destId="{E85373D4-8D7D-4D01-BCE8-900F0A005549}" srcOrd="0" destOrd="0" presId="urn:microsoft.com/office/officeart/2005/8/layout/hProcess9"/>
    <dgm:cxn modelId="{4D91CAAC-34CA-4CDA-BDBB-DACE3CAA675E}" type="presOf" srcId="{2EEC2EE6-090A-44DE-BE5E-4FF3A928A21C}" destId="{6F7A8BA9-8B9B-4AA4-9E48-7911097D9580}" srcOrd="0" destOrd="0" presId="urn:microsoft.com/office/officeart/2005/8/layout/hProcess9"/>
    <dgm:cxn modelId="{64D15BAC-0929-4370-A368-C486ACD5A829}" srcId="{8F253BC7-E749-4B3F-BBB8-45C553D3814B}" destId="{2EEC2EE6-090A-44DE-BE5E-4FF3A928A21C}" srcOrd="0" destOrd="0" parTransId="{0FEDCED9-406E-4F4F-83FD-A33638A55FEB}" sibTransId="{D0785336-FB0E-4136-BE41-0457DAACC877}"/>
    <dgm:cxn modelId="{1F0EAB84-DDE2-4884-A753-39E198358AC4}" srcId="{8F253BC7-E749-4B3F-BBB8-45C553D3814B}" destId="{7B7E386F-7AFA-4751-AD8D-5338C6D5DFDB}" srcOrd="1" destOrd="0" parTransId="{51DFED0E-2CD5-43BF-9D01-9176B7553DDA}" sibTransId="{15D4F0D0-C8E2-4FF6-9F7B-93CB8F4BB651}"/>
    <dgm:cxn modelId="{D8739CF6-93DA-416E-8702-942C50853832}" type="presOf" srcId="{8F253BC7-E749-4B3F-BBB8-45C553D3814B}" destId="{F396487C-0B54-49CB-BED5-0DABCACD0DD9}" srcOrd="0" destOrd="0" presId="urn:microsoft.com/office/officeart/2005/8/layout/hProcess9"/>
    <dgm:cxn modelId="{04FBD2D6-2577-4638-8ABF-D666F6DC274C}" type="presParOf" srcId="{F396487C-0B54-49CB-BED5-0DABCACD0DD9}" destId="{C6B2B20C-9627-4FBE-8428-9708357C72D4}" srcOrd="0" destOrd="0" presId="urn:microsoft.com/office/officeart/2005/8/layout/hProcess9"/>
    <dgm:cxn modelId="{ECA82A88-2077-41F0-9949-DD2BD912F32C}" type="presParOf" srcId="{F396487C-0B54-49CB-BED5-0DABCACD0DD9}" destId="{948E8F05-3D7F-4977-B25A-24153464D1FA}" srcOrd="1" destOrd="0" presId="urn:microsoft.com/office/officeart/2005/8/layout/hProcess9"/>
    <dgm:cxn modelId="{7E99F4A8-6B30-4BB2-8CB9-DF3760719FDC}" type="presParOf" srcId="{948E8F05-3D7F-4977-B25A-24153464D1FA}" destId="{6F7A8BA9-8B9B-4AA4-9E48-7911097D9580}" srcOrd="0" destOrd="0" presId="urn:microsoft.com/office/officeart/2005/8/layout/hProcess9"/>
    <dgm:cxn modelId="{3A5C94EF-2C97-4FBE-AEEA-253BE9638BE2}" type="presParOf" srcId="{948E8F05-3D7F-4977-B25A-24153464D1FA}" destId="{AC87B813-9C46-40A8-855C-37BD0A192849}" srcOrd="1" destOrd="0" presId="urn:microsoft.com/office/officeart/2005/8/layout/hProcess9"/>
    <dgm:cxn modelId="{A44ED0B8-ADDB-451F-96DE-757B2C0CC675}" type="presParOf" srcId="{948E8F05-3D7F-4977-B25A-24153464D1FA}" destId="{1094D0D4-C513-462F-87CF-120222A432EB}" srcOrd="2" destOrd="0" presId="urn:microsoft.com/office/officeart/2005/8/layout/hProcess9"/>
    <dgm:cxn modelId="{79DAFAE8-F4A7-496C-91C2-176076CB19A6}" type="presParOf" srcId="{948E8F05-3D7F-4977-B25A-24153464D1FA}" destId="{FA592B69-6936-4E5C-BF9B-64A292373572}" srcOrd="3" destOrd="0" presId="urn:microsoft.com/office/officeart/2005/8/layout/hProcess9"/>
    <dgm:cxn modelId="{7BC086F2-EE51-47D4-B819-FECCFCCD23F3}" type="presParOf" srcId="{948E8F05-3D7F-4977-B25A-24153464D1FA}" destId="{E85373D4-8D7D-4D01-BCE8-900F0A0055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025FB4-FBD1-4CC0-A64D-1E4ADB56E9D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81F2047-DDF3-4828-8340-B5B0F58AD968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b="1" i="0" dirty="0" smtClean="0">
            <a:latin typeface="+mj-lt"/>
            <a:cs typeface="Times New Roman" panose="02020603050405020304" pitchFamily="18" charset="0"/>
          </a:endParaRPr>
        </a:p>
        <a:p>
          <a:r>
            <a:rPr lang="en-US" sz="1600" b="1" i="0" dirty="0" smtClean="0">
              <a:latin typeface="+mj-lt"/>
              <a:cs typeface="Times New Roman" panose="02020603050405020304" pitchFamily="18" charset="0"/>
            </a:rPr>
            <a:t>The right to raise loans is provided by budget law (resolution) of a constituent region of the RF (municipality)</a:t>
          </a:r>
          <a:endParaRPr lang="ru-RU" sz="1600" b="1" i="0" dirty="0" smtClean="0">
            <a:latin typeface="+mj-lt"/>
            <a:cs typeface="Times New Roman" panose="02020603050405020304" pitchFamily="18" charset="0"/>
          </a:endParaRPr>
        </a:p>
        <a:p>
          <a:endParaRPr lang="fr-FR" sz="1600" b="1" i="0" dirty="0">
            <a:latin typeface="+mj-lt"/>
            <a:cs typeface="Times New Roman" panose="02020603050405020304" pitchFamily="18" charset="0"/>
          </a:endParaRPr>
        </a:p>
      </dgm:t>
    </dgm:pt>
    <dgm:pt modelId="{F44D84FE-5038-4629-AA07-63A779B329CC}" type="parTrans" cxnId="{183E163B-0001-44A3-BB41-24E195D3FFB1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3B109-D656-427A-BDDE-BBEC55874429}" type="sibTrans" cxnId="{183E163B-0001-44A3-BB41-24E195D3FFB1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57920-327D-439C-8C63-CC31B446A9D6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b="1" i="0" dirty="0" smtClean="0">
            <a:latin typeface="+mj-lt"/>
            <a:cs typeface="Times New Roman" panose="02020603050405020304" pitchFamily="18" charset="0"/>
          </a:endParaRPr>
        </a:p>
        <a:p>
          <a:r>
            <a:rPr lang="en-US" sz="1600" b="1" i="0" dirty="0" smtClean="0">
              <a:latin typeface="+mj-lt"/>
              <a:cs typeface="Times New Roman" panose="02020603050405020304" pitchFamily="18" charset="0"/>
            </a:rPr>
            <a:t>The limit is 1/12 of budget revenue , established by budget law (resolution) of a constituent region of the RF (municipality) for current financial year</a:t>
          </a:r>
          <a:endParaRPr lang="ru-RU" sz="1600" b="1" i="0" dirty="0" smtClean="0">
            <a:latin typeface="+mj-lt"/>
            <a:cs typeface="Times New Roman" panose="02020603050405020304" pitchFamily="18" charset="0"/>
          </a:endParaRPr>
        </a:p>
        <a:p>
          <a:endParaRPr lang="fr-FR" sz="1600" b="1" i="0" dirty="0">
            <a:latin typeface="+mj-lt"/>
            <a:cs typeface="Times New Roman" panose="02020603050405020304" pitchFamily="18" charset="0"/>
          </a:endParaRPr>
        </a:p>
      </dgm:t>
    </dgm:pt>
    <dgm:pt modelId="{1265D71E-DA9C-475A-90A6-4EBFF8EA91F8}" type="parTrans" cxnId="{8A080CEE-2891-4BF1-AE82-463062AE765D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14A4E-BDC5-414D-B28D-F254E776C73E}" type="sibTrans" cxnId="{8A080CEE-2891-4BF1-AE82-463062AE765D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F91A3-C8CC-4671-B295-73148E0001B2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dirty="0" smtClean="0">
              <a:latin typeface="+mj-lt"/>
              <a:cs typeface="Times New Roman" panose="02020603050405020304" pitchFamily="18" charset="0"/>
            </a:rPr>
            <a:t>The maximum loan tenor is 30 days</a:t>
          </a:r>
          <a:r>
            <a:rPr lang="ru-RU" sz="1600" b="1" i="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ru-RU" sz="1600" b="0" i="0" dirty="0" smtClean="0">
              <a:latin typeface="+mj-lt"/>
              <a:cs typeface="Times New Roman" panose="02020603050405020304" pitchFamily="18" charset="0"/>
            </a:rPr>
            <a:t>(</a:t>
          </a:r>
          <a:r>
            <a:rPr lang="en-US" sz="1600" b="0" i="0" dirty="0" smtClean="0">
              <a:latin typeface="+mj-lt"/>
              <a:cs typeface="Times New Roman" panose="02020603050405020304" pitchFamily="18" charset="0"/>
            </a:rPr>
            <a:t>loan payback deadline  - November 25 of current year</a:t>
          </a:r>
          <a:r>
            <a:rPr lang="ru-RU" sz="1600" b="0" i="0" dirty="0" smtClean="0">
              <a:latin typeface="+mj-lt"/>
              <a:cs typeface="Times New Roman" panose="02020603050405020304" pitchFamily="18" charset="0"/>
            </a:rPr>
            <a:t>)</a:t>
          </a:r>
          <a:endParaRPr lang="fr-FR" sz="1600" b="0" i="0" dirty="0">
            <a:latin typeface="+mj-lt"/>
            <a:cs typeface="Times New Roman" panose="02020603050405020304" pitchFamily="18" charset="0"/>
          </a:endParaRPr>
        </a:p>
      </dgm:t>
    </dgm:pt>
    <dgm:pt modelId="{0A16FC33-9629-424E-8FA0-C6C95EA56904}" type="parTrans" cxnId="{BD2570A5-381C-48CE-B6BF-ADB9957A466E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062BD-4015-4546-A9C5-0AE4E5088D38}" type="sibTrans" cxnId="{BD2570A5-381C-48CE-B6BF-ADB9957A466E}">
      <dgm:prSet/>
      <dgm:spPr/>
      <dgm:t>
        <a:bodyPr/>
        <a:lstStyle/>
        <a:p>
          <a:endParaRPr lang="fr-FR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A260A-F83B-4C45-8A46-AF36676869E4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dirty="0" smtClean="0">
              <a:latin typeface="+mj-lt"/>
              <a:cs typeface="Times New Roman" panose="02020603050405020304" pitchFamily="18" charset="0"/>
            </a:rPr>
            <a:t>The interest rate is established by the federal budget law </a:t>
          </a:r>
          <a:r>
            <a:rPr lang="ru-RU" sz="1600" b="0" i="0" dirty="0" smtClean="0">
              <a:latin typeface="+mj-lt"/>
              <a:cs typeface="Times New Roman" panose="02020603050405020304" pitchFamily="18" charset="0"/>
            </a:rPr>
            <a:t>(</a:t>
          </a:r>
          <a:r>
            <a:rPr lang="en-US" sz="1600" b="0" i="0" dirty="0" smtClean="0">
              <a:latin typeface="+mj-lt"/>
              <a:cs typeface="Times New Roman" panose="02020603050405020304" pitchFamily="18" charset="0"/>
            </a:rPr>
            <a:t>at </a:t>
          </a:r>
          <a:r>
            <a:rPr lang="ru-RU" sz="1600" b="0" i="0" dirty="0" smtClean="0">
              <a:latin typeface="+mj-lt"/>
              <a:cs typeface="Times New Roman" panose="02020603050405020304" pitchFamily="18" charset="0"/>
            </a:rPr>
            <a:t>0,1% </a:t>
          </a:r>
          <a:r>
            <a:rPr lang="en-US" sz="1600" b="0" i="0" dirty="0" smtClean="0">
              <a:latin typeface="+mj-lt"/>
              <a:cs typeface="Times New Roman" panose="02020603050405020304" pitchFamily="18" charset="0"/>
            </a:rPr>
            <a:t>p.a.</a:t>
          </a:r>
          <a:r>
            <a:rPr lang="ru-RU" sz="1600" b="0" i="0" dirty="0" smtClean="0">
              <a:latin typeface="+mj-lt"/>
              <a:cs typeface="Times New Roman" panose="02020603050405020304" pitchFamily="18" charset="0"/>
            </a:rPr>
            <a:t>)</a:t>
          </a:r>
          <a:endParaRPr lang="fr-FR" sz="1600" b="0" i="0" dirty="0">
            <a:latin typeface="+mj-lt"/>
            <a:cs typeface="Times New Roman" panose="02020603050405020304" pitchFamily="18" charset="0"/>
          </a:endParaRPr>
        </a:p>
      </dgm:t>
    </dgm:pt>
    <dgm:pt modelId="{B548DB6A-F6A0-4C13-B14A-50CA42595D52}" type="parTrans" cxnId="{89C647A4-9D43-427D-978D-27FDFFC4007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2ABB2-7A27-48FA-B5B9-9F24A76C98CD}" type="sibTrans" cxnId="{89C647A4-9D43-427D-978D-27FDFFC4007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52972-8BF3-4402-B790-14736B08F4FF}" type="pres">
      <dgm:prSet presAssocID="{4B025FB4-FBD1-4CC0-A64D-1E4ADB56E9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6D1C22-25A1-4CE0-B59F-74564DBEA4AC}" type="pres">
      <dgm:prSet presAssocID="{4B025FB4-FBD1-4CC0-A64D-1E4ADB56E9D2}" presName="Name1" presStyleCnt="0"/>
      <dgm:spPr/>
      <dgm:t>
        <a:bodyPr/>
        <a:lstStyle/>
        <a:p>
          <a:endParaRPr lang="ru-RU"/>
        </a:p>
      </dgm:t>
    </dgm:pt>
    <dgm:pt modelId="{0B40A6CC-CBEE-44C8-9250-A5F9CF3AE95F}" type="pres">
      <dgm:prSet presAssocID="{4B025FB4-FBD1-4CC0-A64D-1E4ADB56E9D2}" presName="cycle" presStyleCnt="0"/>
      <dgm:spPr/>
      <dgm:t>
        <a:bodyPr/>
        <a:lstStyle/>
        <a:p>
          <a:endParaRPr lang="ru-RU"/>
        </a:p>
      </dgm:t>
    </dgm:pt>
    <dgm:pt modelId="{49194369-6D0D-4942-A077-14F9B29F3BD3}" type="pres">
      <dgm:prSet presAssocID="{4B025FB4-FBD1-4CC0-A64D-1E4ADB56E9D2}" presName="srcNode" presStyleLbl="node1" presStyleIdx="0" presStyleCnt="4"/>
      <dgm:spPr/>
      <dgm:t>
        <a:bodyPr/>
        <a:lstStyle/>
        <a:p>
          <a:endParaRPr lang="ru-RU"/>
        </a:p>
      </dgm:t>
    </dgm:pt>
    <dgm:pt modelId="{F4374CC0-59F6-4EBB-A102-B919975C48DF}" type="pres">
      <dgm:prSet presAssocID="{4B025FB4-FBD1-4CC0-A64D-1E4ADB56E9D2}" presName="conn" presStyleLbl="parChTrans1D2" presStyleIdx="0" presStyleCnt="1"/>
      <dgm:spPr/>
      <dgm:t>
        <a:bodyPr/>
        <a:lstStyle/>
        <a:p>
          <a:endParaRPr lang="ru-RU"/>
        </a:p>
      </dgm:t>
    </dgm:pt>
    <dgm:pt modelId="{67476B10-9714-4CDE-BACD-0863C8BB758B}" type="pres">
      <dgm:prSet presAssocID="{4B025FB4-FBD1-4CC0-A64D-1E4ADB56E9D2}" presName="extraNode" presStyleLbl="node1" presStyleIdx="0" presStyleCnt="4"/>
      <dgm:spPr/>
      <dgm:t>
        <a:bodyPr/>
        <a:lstStyle/>
        <a:p>
          <a:endParaRPr lang="ru-RU"/>
        </a:p>
      </dgm:t>
    </dgm:pt>
    <dgm:pt modelId="{7C1EA8F1-01C1-4D4F-93A2-D5F2247861AD}" type="pres">
      <dgm:prSet presAssocID="{4B025FB4-FBD1-4CC0-A64D-1E4ADB56E9D2}" presName="dstNode" presStyleLbl="node1" presStyleIdx="0" presStyleCnt="4"/>
      <dgm:spPr/>
      <dgm:t>
        <a:bodyPr/>
        <a:lstStyle/>
        <a:p>
          <a:endParaRPr lang="ru-RU"/>
        </a:p>
      </dgm:t>
    </dgm:pt>
    <dgm:pt modelId="{21276D3A-49DB-4367-8B2E-3BCC266C8F1D}" type="pres">
      <dgm:prSet presAssocID="{A81F2047-DDF3-4828-8340-B5B0F58AD9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D6494-00CF-408F-B5EF-66DD8549C436}" type="pres">
      <dgm:prSet presAssocID="{A81F2047-DDF3-4828-8340-B5B0F58AD968}" presName="accent_1" presStyleCnt="0"/>
      <dgm:spPr/>
      <dgm:t>
        <a:bodyPr/>
        <a:lstStyle/>
        <a:p>
          <a:endParaRPr lang="ru-RU"/>
        </a:p>
      </dgm:t>
    </dgm:pt>
    <dgm:pt modelId="{70ED375B-712F-4748-B5C6-C9DCA388BCBF}" type="pres">
      <dgm:prSet presAssocID="{A81F2047-DDF3-4828-8340-B5B0F58AD968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AF55DE30-8E69-47F6-9CD0-30E8300F7DD6}" type="pres">
      <dgm:prSet presAssocID="{78557920-327D-439C-8C63-CC31B446A9D6}" presName="text_2" presStyleLbl="node1" presStyleIdx="1" presStyleCnt="4" custScaleY="12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6763E-60DB-4D58-B9D3-6B3ACED385A6}" type="pres">
      <dgm:prSet presAssocID="{78557920-327D-439C-8C63-CC31B446A9D6}" presName="accent_2" presStyleCnt="0"/>
      <dgm:spPr/>
      <dgm:t>
        <a:bodyPr/>
        <a:lstStyle/>
        <a:p>
          <a:endParaRPr lang="ru-RU"/>
        </a:p>
      </dgm:t>
    </dgm:pt>
    <dgm:pt modelId="{FAA2BB85-6DDD-407C-9B9E-74B17DC97FCE}" type="pres">
      <dgm:prSet presAssocID="{78557920-327D-439C-8C63-CC31B446A9D6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6B4D2D7E-714F-4062-B992-EC562A7C4C97}" type="pres">
      <dgm:prSet presAssocID="{3B3A260A-F83B-4C45-8A46-AF36676869E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3F11A-D7C2-41AE-981C-75C634A31C7B}" type="pres">
      <dgm:prSet presAssocID="{3B3A260A-F83B-4C45-8A46-AF36676869E4}" presName="accent_3" presStyleCnt="0"/>
      <dgm:spPr/>
      <dgm:t>
        <a:bodyPr/>
        <a:lstStyle/>
        <a:p>
          <a:endParaRPr lang="ru-RU"/>
        </a:p>
      </dgm:t>
    </dgm:pt>
    <dgm:pt modelId="{41BEEAFD-E80E-443B-9CCC-4B19640F7B3F}" type="pres">
      <dgm:prSet presAssocID="{3B3A260A-F83B-4C45-8A46-AF36676869E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340D7BDC-791D-4FD6-91D5-0D17326D6A4D}" type="pres">
      <dgm:prSet presAssocID="{5AAF91A3-C8CC-4671-B295-73148E0001B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DDEAF-609D-436F-AA43-408BC6BE77E4}" type="pres">
      <dgm:prSet presAssocID="{5AAF91A3-C8CC-4671-B295-73148E0001B2}" presName="accent_4" presStyleCnt="0"/>
      <dgm:spPr/>
      <dgm:t>
        <a:bodyPr/>
        <a:lstStyle/>
        <a:p>
          <a:endParaRPr lang="ru-RU"/>
        </a:p>
      </dgm:t>
    </dgm:pt>
    <dgm:pt modelId="{DCAD939B-D4CB-411A-9A9F-D5F354148A70}" type="pres">
      <dgm:prSet presAssocID="{5AAF91A3-C8CC-4671-B295-73148E0001B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A080CEE-2891-4BF1-AE82-463062AE765D}" srcId="{4B025FB4-FBD1-4CC0-A64D-1E4ADB56E9D2}" destId="{78557920-327D-439C-8C63-CC31B446A9D6}" srcOrd="1" destOrd="0" parTransId="{1265D71E-DA9C-475A-90A6-4EBFF8EA91F8}" sibTransId="{30314A4E-BDC5-414D-B28D-F254E776C73E}"/>
    <dgm:cxn modelId="{BE28D92B-60D1-4977-BDF4-157FF533F6C3}" type="presOf" srcId="{5AAF91A3-C8CC-4671-B295-73148E0001B2}" destId="{340D7BDC-791D-4FD6-91D5-0D17326D6A4D}" srcOrd="0" destOrd="0" presId="urn:microsoft.com/office/officeart/2008/layout/VerticalCurvedList"/>
    <dgm:cxn modelId="{B4EE89DC-1B25-47A1-A758-370632D02DA2}" type="presOf" srcId="{3B3A260A-F83B-4C45-8A46-AF36676869E4}" destId="{6B4D2D7E-714F-4062-B992-EC562A7C4C97}" srcOrd="0" destOrd="0" presId="urn:microsoft.com/office/officeart/2008/layout/VerticalCurvedList"/>
    <dgm:cxn modelId="{89C647A4-9D43-427D-978D-27FDFFC40070}" srcId="{4B025FB4-FBD1-4CC0-A64D-1E4ADB56E9D2}" destId="{3B3A260A-F83B-4C45-8A46-AF36676869E4}" srcOrd="2" destOrd="0" parTransId="{B548DB6A-F6A0-4C13-B14A-50CA42595D52}" sibTransId="{0472ABB2-7A27-48FA-B5B9-9F24A76C98CD}"/>
    <dgm:cxn modelId="{AAACAB59-0404-4443-B62C-8557CD377442}" type="presOf" srcId="{0403B109-D656-427A-BDDE-BBEC55874429}" destId="{F4374CC0-59F6-4EBB-A102-B919975C48DF}" srcOrd="0" destOrd="0" presId="urn:microsoft.com/office/officeart/2008/layout/VerticalCurvedList"/>
    <dgm:cxn modelId="{6C84EEEA-4D9A-4967-81EF-E3BC37E97F6A}" type="presOf" srcId="{78557920-327D-439C-8C63-CC31B446A9D6}" destId="{AF55DE30-8E69-47F6-9CD0-30E8300F7DD6}" srcOrd="0" destOrd="0" presId="urn:microsoft.com/office/officeart/2008/layout/VerticalCurvedList"/>
    <dgm:cxn modelId="{8B1A4B97-4EC4-46ED-B9B6-1286AE61707D}" type="presOf" srcId="{A81F2047-DDF3-4828-8340-B5B0F58AD968}" destId="{21276D3A-49DB-4367-8B2E-3BCC266C8F1D}" srcOrd="0" destOrd="0" presId="urn:microsoft.com/office/officeart/2008/layout/VerticalCurvedList"/>
    <dgm:cxn modelId="{183E163B-0001-44A3-BB41-24E195D3FFB1}" srcId="{4B025FB4-FBD1-4CC0-A64D-1E4ADB56E9D2}" destId="{A81F2047-DDF3-4828-8340-B5B0F58AD968}" srcOrd="0" destOrd="0" parTransId="{F44D84FE-5038-4629-AA07-63A779B329CC}" sibTransId="{0403B109-D656-427A-BDDE-BBEC55874429}"/>
    <dgm:cxn modelId="{EE8971F2-CBBB-481A-8711-845D0F9BBEFC}" type="presOf" srcId="{4B025FB4-FBD1-4CC0-A64D-1E4ADB56E9D2}" destId="{DCB52972-8BF3-4402-B790-14736B08F4FF}" srcOrd="0" destOrd="0" presId="urn:microsoft.com/office/officeart/2008/layout/VerticalCurvedList"/>
    <dgm:cxn modelId="{BD2570A5-381C-48CE-B6BF-ADB9957A466E}" srcId="{4B025FB4-FBD1-4CC0-A64D-1E4ADB56E9D2}" destId="{5AAF91A3-C8CC-4671-B295-73148E0001B2}" srcOrd="3" destOrd="0" parTransId="{0A16FC33-9629-424E-8FA0-C6C95EA56904}" sibTransId="{47A062BD-4015-4546-A9C5-0AE4E5088D38}"/>
    <dgm:cxn modelId="{D16A92CB-D731-413F-BD7D-741766676313}" type="presParOf" srcId="{DCB52972-8BF3-4402-B790-14736B08F4FF}" destId="{C46D1C22-25A1-4CE0-B59F-74564DBEA4AC}" srcOrd="0" destOrd="0" presId="urn:microsoft.com/office/officeart/2008/layout/VerticalCurvedList"/>
    <dgm:cxn modelId="{3C71E587-7883-497B-A9A4-2DE9F1867B35}" type="presParOf" srcId="{C46D1C22-25A1-4CE0-B59F-74564DBEA4AC}" destId="{0B40A6CC-CBEE-44C8-9250-A5F9CF3AE95F}" srcOrd="0" destOrd="0" presId="urn:microsoft.com/office/officeart/2008/layout/VerticalCurvedList"/>
    <dgm:cxn modelId="{552DB99E-B573-4D08-A066-9A0773E11EE4}" type="presParOf" srcId="{0B40A6CC-CBEE-44C8-9250-A5F9CF3AE95F}" destId="{49194369-6D0D-4942-A077-14F9B29F3BD3}" srcOrd="0" destOrd="0" presId="urn:microsoft.com/office/officeart/2008/layout/VerticalCurvedList"/>
    <dgm:cxn modelId="{511F33B2-BA0E-4A2F-BF38-BD9B1FB1634C}" type="presParOf" srcId="{0B40A6CC-CBEE-44C8-9250-A5F9CF3AE95F}" destId="{F4374CC0-59F6-4EBB-A102-B919975C48DF}" srcOrd="1" destOrd="0" presId="urn:microsoft.com/office/officeart/2008/layout/VerticalCurvedList"/>
    <dgm:cxn modelId="{B1F9C753-D08A-4890-A23F-0B6A4FECE0DB}" type="presParOf" srcId="{0B40A6CC-CBEE-44C8-9250-A5F9CF3AE95F}" destId="{67476B10-9714-4CDE-BACD-0863C8BB758B}" srcOrd="2" destOrd="0" presId="urn:microsoft.com/office/officeart/2008/layout/VerticalCurvedList"/>
    <dgm:cxn modelId="{D685096D-A923-48C1-A77B-57AB3A1ABF2D}" type="presParOf" srcId="{0B40A6CC-CBEE-44C8-9250-A5F9CF3AE95F}" destId="{7C1EA8F1-01C1-4D4F-93A2-D5F2247861AD}" srcOrd="3" destOrd="0" presId="urn:microsoft.com/office/officeart/2008/layout/VerticalCurvedList"/>
    <dgm:cxn modelId="{04BEE753-6B86-4671-8FB1-2735F41195E1}" type="presParOf" srcId="{C46D1C22-25A1-4CE0-B59F-74564DBEA4AC}" destId="{21276D3A-49DB-4367-8B2E-3BCC266C8F1D}" srcOrd="1" destOrd="0" presId="urn:microsoft.com/office/officeart/2008/layout/VerticalCurvedList"/>
    <dgm:cxn modelId="{BB0BB844-F6EA-47A1-8468-F8DEC4C9C17E}" type="presParOf" srcId="{C46D1C22-25A1-4CE0-B59F-74564DBEA4AC}" destId="{FC5D6494-00CF-408F-B5EF-66DD8549C436}" srcOrd="2" destOrd="0" presId="urn:microsoft.com/office/officeart/2008/layout/VerticalCurvedList"/>
    <dgm:cxn modelId="{EA46F513-6865-4C72-8307-F5EC1740E1F9}" type="presParOf" srcId="{FC5D6494-00CF-408F-B5EF-66DD8549C436}" destId="{70ED375B-712F-4748-B5C6-C9DCA388BCBF}" srcOrd="0" destOrd="0" presId="urn:microsoft.com/office/officeart/2008/layout/VerticalCurvedList"/>
    <dgm:cxn modelId="{751F34F8-30F4-489A-8EEC-159CC5F4E9E0}" type="presParOf" srcId="{C46D1C22-25A1-4CE0-B59F-74564DBEA4AC}" destId="{AF55DE30-8E69-47F6-9CD0-30E8300F7DD6}" srcOrd="3" destOrd="0" presId="urn:microsoft.com/office/officeart/2008/layout/VerticalCurvedList"/>
    <dgm:cxn modelId="{B26BDE00-2A24-4835-B36A-EC310321077D}" type="presParOf" srcId="{C46D1C22-25A1-4CE0-B59F-74564DBEA4AC}" destId="{55F6763E-60DB-4D58-B9D3-6B3ACED385A6}" srcOrd="4" destOrd="0" presId="urn:microsoft.com/office/officeart/2008/layout/VerticalCurvedList"/>
    <dgm:cxn modelId="{1B938EF6-DCBD-4A25-B1D1-352FA373F30D}" type="presParOf" srcId="{55F6763E-60DB-4D58-B9D3-6B3ACED385A6}" destId="{FAA2BB85-6DDD-407C-9B9E-74B17DC97FCE}" srcOrd="0" destOrd="0" presId="urn:microsoft.com/office/officeart/2008/layout/VerticalCurvedList"/>
    <dgm:cxn modelId="{538896C3-5CAB-46A5-9814-A803EBF1B4AD}" type="presParOf" srcId="{C46D1C22-25A1-4CE0-B59F-74564DBEA4AC}" destId="{6B4D2D7E-714F-4062-B992-EC562A7C4C97}" srcOrd="5" destOrd="0" presId="urn:microsoft.com/office/officeart/2008/layout/VerticalCurvedList"/>
    <dgm:cxn modelId="{16684460-A547-498E-A0A3-8ED19F7BA793}" type="presParOf" srcId="{C46D1C22-25A1-4CE0-B59F-74564DBEA4AC}" destId="{21A3F11A-D7C2-41AE-981C-75C634A31C7B}" srcOrd="6" destOrd="0" presId="urn:microsoft.com/office/officeart/2008/layout/VerticalCurvedList"/>
    <dgm:cxn modelId="{B0F3BBFE-9DA0-4E7C-9DB2-E9AADA8911BB}" type="presParOf" srcId="{21A3F11A-D7C2-41AE-981C-75C634A31C7B}" destId="{41BEEAFD-E80E-443B-9CCC-4B19640F7B3F}" srcOrd="0" destOrd="0" presId="urn:microsoft.com/office/officeart/2008/layout/VerticalCurvedList"/>
    <dgm:cxn modelId="{BA687568-3D02-4CB5-A0D0-ECBB1B14674F}" type="presParOf" srcId="{C46D1C22-25A1-4CE0-B59F-74564DBEA4AC}" destId="{340D7BDC-791D-4FD6-91D5-0D17326D6A4D}" srcOrd="7" destOrd="0" presId="urn:microsoft.com/office/officeart/2008/layout/VerticalCurvedList"/>
    <dgm:cxn modelId="{B9A5D66A-4108-4D0E-B70D-186F9A8C9E86}" type="presParOf" srcId="{C46D1C22-25A1-4CE0-B59F-74564DBEA4AC}" destId="{665DDEAF-609D-436F-AA43-408BC6BE77E4}" srcOrd="8" destOrd="0" presId="urn:microsoft.com/office/officeart/2008/layout/VerticalCurvedList"/>
    <dgm:cxn modelId="{25078521-03DC-48EE-816C-64A44F4C5F13}" type="presParOf" srcId="{665DDEAF-609D-436F-AA43-408BC6BE77E4}" destId="{DCAD939B-D4CB-411A-9A9F-D5F354148A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89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525"/>
              </a:lnTo>
              <a:lnTo>
                <a:pt x="683550" y="777525"/>
              </a:lnTo>
              <a:lnTo>
                <a:pt x="683550" y="896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896262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777525"/>
              </a:lnTo>
              <a:lnTo>
                <a:pt x="0" y="777525"/>
              </a:lnTo>
              <a:lnTo>
                <a:pt x="0" y="896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№30101 (</a:t>
          </a:r>
          <a:r>
            <a:rPr lang="en-GB" sz="1200" b="1" kern="1200" dirty="0" smtClean="0">
              <a:solidFill>
                <a:schemeClr val="tx1"/>
              </a:solidFill>
            </a:rPr>
            <a:t>DFT</a:t>
          </a:r>
          <a:r>
            <a:rPr lang="ru-RU" sz="1200" b="1" kern="1200" dirty="0" smtClean="0">
              <a:solidFill>
                <a:schemeClr val="tx1"/>
              </a:solidFill>
            </a:rPr>
            <a:t> 1)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461675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treasury account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1461675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461675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1461675"/>
        <a:ext cx="1130825" cy="565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885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661"/>
              </a:lnTo>
              <a:lnTo>
                <a:pt x="683550" y="766661"/>
              </a:lnTo>
              <a:lnTo>
                <a:pt x="683550" y="885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885398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766661"/>
              </a:lnTo>
              <a:lnTo>
                <a:pt x="0" y="766661"/>
              </a:lnTo>
              <a:lnTo>
                <a:pt x="0" y="885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№30101 (</a:t>
          </a:r>
          <a:r>
            <a:rPr lang="en-GB" sz="1200" b="1" kern="1200" dirty="0" smtClean="0">
              <a:solidFill>
                <a:schemeClr val="tx1"/>
              </a:solidFill>
            </a:rPr>
            <a:t>DFT</a:t>
          </a:r>
          <a:r>
            <a:rPr lang="ru-RU" sz="1200" b="1" kern="1200" dirty="0" smtClean="0">
              <a:solidFill>
                <a:schemeClr val="tx1"/>
              </a:solidFill>
            </a:rPr>
            <a:t> 2)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45081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treasury account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1450811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45081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treasury account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1450811"/>
        <a:ext cx="1130825" cy="565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95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531"/>
              </a:lnTo>
              <a:lnTo>
                <a:pt x="683550" y="837531"/>
              </a:lnTo>
              <a:lnTo>
                <a:pt x="683550" y="956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956268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837531"/>
              </a:lnTo>
              <a:lnTo>
                <a:pt x="0" y="837531"/>
              </a:lnTo>
              <a:lnTo>
                <a:pt x="0" y="956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30101 (</a:t>
          </a:r>
          <a:r>
            <a:rPr lang="en-GB" sz="1200" b="1" kern="1200" dirty="0" smtClean="0">
              <a:solidFill>
                <a:schemeClr val="tx1"/>
              </a:solidFill>
            </a:rPr>
            <a:t>DFT</a:t>
          </a:r>
          <a:r>
            <a:rPr lang="ru-RU" sz="1200" b="1" kern="1200" dirty="0" smtClean="0">
              <a:solidFill>
                <a:schemeClr val="tx1"/>
              </a:solidFill>
            </a:rPr>
            <a:t> 8</a:t>
          </a:r>
          <a:r>
            <a:rPr lang="en-US" sz="1200" b="1" kern="1200" dirty="0" smtClean="0">
              <a:solidFill>
                <a:schemeClr val="tx1"/>
              </a:solidFill>
            </a:rPr>
            <a:t>5</a:t>
          </a:r>
          <a:r>
            <a:rPr lang="ru-RU" sz="1200" b="1" kern="1200" dirty="0" smtClean="0">
              <a:solidFill>
                <a:schemeClr val="tx1"/>
              </a:solidFill>
            </a:rPr>
            <a:t>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52168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treasury account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1521681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521681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treasury account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1521681"/>
        <a:ext cx="1130825" cy="565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0" y="105198"/>
          <a:ext cx="6000787" cy="9327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Single </a:t>
          </a:r>
          <a:r>
            <a:rPr lang="en-GB" sz="2400" b="1" kern="1200" dirty="0" smtClean="0">
              <a:solidFill>
                <a:schemeClr val="tx1"/>
              </a:solidFill>
            </a:rPr>
            <a:t>Treasury Account</a:t>
          </a: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2060"/>
              </a:solidFill>
            </a:rPr>
            <a:t>Consolidation of balances </a:t>
          </a:r>
          <a:r>
            <a:rPr lang="ru-RU" sz="1800" b="1" i="1" kern="1200" dirty="0" smtClean="0">
              <a:solidFill>
                <a:srgbClr val="002060"/>
              </a:solidFill>
            </a:rPr>
            <a:t>(</a:t>
          </a:r>
          <a:r>
            <a:rPr lang="en-US" sz="1800" b="1" i="1" kern="1200" dirty="0" smtClean="0">
              <a:solidFill>
                <a:srgbClr val="002060"/>
              </a:solidFill>
            </a:rPr>
            <a:t>entries</a:t>
          </a:r>
          <a:r>
            <a:rPr lang="ru-RU" sz="1800" b="1" i="1" kern="1200" dirty="0" smtClean="0">
              <a:solidFill>
                <a:srgbClr val="002060"/>
              </a:solidFill>
            </a:rPr>
            <a:t>) </a:t>
          </a:r>
          <a:r>
            <a:rPr lang="en-US" sz="1800" b="1" i="1" kern="1200" dirty="0" smtClean="0">
              <a:solidFill>
                <a:srgbClr val="002060"/>
              </a:solidFill>
            </a:rPr>
            <a:t>without “physical” aggregation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0" y="105198"/>
        <a:ext cx="6000787" cy="932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0" y="285732"/>
          <a:ext cx="1071569" cy="85727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Sovereign Wealth </a:t>
          </a:r>
          <a:endParaRPr lang="ru-RU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Funds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0" y="285732"/>
        <a:ext cx="1071569" cy="857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82520-8107-402F-AE76-A7EAD3612473}">
      <dsp:nvSpPr>
        <dsp:cNvPr id="0" name=""/>
        <dsp:cNvSpPr/>
      </dsp:nvSpPr>
      <dsp:spPr>
        <a:xfrm>
          <a:off x="1934" y="290"/>
          <a:ext cx="1931756" cy="564754"/>
        </a:xfrm>
        <a:prstGeom prst="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2060"/>
              </a:solidFill>
            </a:rPr>
            <a:t>Pilot regions</a:t>
          </a:r>
          <a:endParaRPr lang="ru-RU" sz="1200" b="1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(2014)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1934" y="290"/>
        <a:ext cx="1931756" cy="564754"/>
      </dsp:txXfrm>
    </dsp:sp>
    <dsp:sp modelId="{628589DE-4A2A-4B97-BC19-EC975E6BFFEB}">
      <dsp:nvSpPr>
        <dsp:cNvPr id="0" name=""/>
        <dsp:cNvSpPr/>
      </dsp:nvSpPr>
      <dsp:spPr>
        <a:xfrm>
          <a:off x="1934" y="565045"/>
          <a:ext cx="1931756" cy="6588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7 </a:t>
          </a:r>
          <a:r>
            <a:rPr lang="en-US" sz="1500" b="1" i="1" kern="1200" dirty="0" smtClean="0">
              <a:solidFill>
                <a:schemeClr val="tx1"/>
              </a:solidFill>
            </a:rPr>
            <a:t>regions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1934" y="565045"/>
        <a:ext cx="1931756" cy="658800"/>
      </dsp:txXfrm>
    </dsp:sp>
    <dsp:sp modelId="{32ECDDA5-E3AF-4FB9-8B0E-543303A18DD3}">
      <dsp:nvSpPr>
        <dsp:cNvPr id="0" name=""/>
        <dsp:cNvSpPr/>
      </dsp:nvSpPr>
      <dsp:spPr>
        <a:xfrm>
          <a:off x="2204136" y="290"/>
          <a:ext cx="1931756" cy="564754"/>
        </a:xfrm>
        <a:prstGeom prst="rect">
          <a:avLst/>
        </a:prstGeom>
        <a:solidFill>
          <a:srgbClr val="FFFF66">
            <a:alpha val="76667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2060"/>
              </a:solidFill>
            </a:rPr>
            <a:t>Rollout Phase 1</a:t>
          </a:r>
          <a:endParaRPr lang="ru-RU" sz="1200" b="1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</a:t>
          </a:r>
          <a:r>
            <a:rPr lang="en-US" sz="1200" b="1" kern="1200" dirty="0" smtClean="0">
              <a:solidFill>
                <a:srgbClr val="C00000"/>
              </a:solidFill>
            </a:rPr>
            <a:t>QI</a:t>
          </a:r>
          <a:r>
            <a:rPr lang="ru-RU" sz="1200" b="1" kern="1200" dirty="0" smtClean="0">
              <a:solidFill>
                <a:srgbClr val="C00000"/>
              </a:solidFill>
            </a:rPr>
            <a:t> 2015)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204136" y="290"/>
        <a:ext cx="1931756" cy="564754"/>
      </dsp:txXfrm>
    </dsp:sp>
    <dsp:sp modelId="{8A504B35-C982-4D41-ABD7-84F8D4C47FBE}">
      <dsp:nvSpPr>
        <dsp:cNvPr id="0" name=""/>
        <dsp:cNvSpPr/>
      </dsp:nvSpPr>
      <dsp:spPr>
        <a:xfrm>
          <a:off x="2204136" y="565045"/>
          <a:ext cx="1931756" cy="6588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23 </a:t>
          </a:r>
          <a:r>
            <a:rPr lang="en-US" sz="1500" b="1" i="1" kern="1200" dirty="0" smtClean="0">
              <a:solidFill>
                <a:schemeClr val="tx1"/>
              </a:solidFill>
            </a:rPr>
            <a:t>regions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2204136" y="565045"/>
        <a:ext cx="1931756" cy="658800"/>
      </dsp:txXfrm>
    </dsp:sp>
    <dsp:sp modelId="{678EE0E8-79C7-4589-953B-3B337BBE78C7}">
      <dsp:nvSpPr>
        <dsp:cNvPr id="0" name=""/>
        <dsp:cNvSpPr/>
      </dsp:nvSpPr>
      <dsp:spPr>
        <a:xfrm>
          <a:off x="4406338" y="290"/>
          <a:ext cx="1931756" cy="564754"/>
        </a:xfrm>
        <a:prstGeom prst="rect">
          <a:avLst/>
        </a:prstGeom>
        <a:solidFill>
          <a:srgbClr val="FFFF66">
            <a:alpha val="63333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002060"/>
              </a:solidFill>
            </a:rPr>
            <a:t>Rollout Phase </a:t>
          </a:r>
          <a:r>
            <a:rPr lang="en-US" sz="1200" b="1" kern="1200" dirty="0" smtClean="0">
              <a:solidFill>
                <a:srgbClr val="002060"/>
              </a:solidFill>
            </a:rPr>
            <a:t>2</a:t>
          </a:r>
          <a:endParaRPr lang="ru-RU" sz="1200" b="1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 </a:t>
          </a:r>
          <a:r>
            <a:rPr lang="ru-RU" sz="1200" b="1" kern="1200" dirty="0" smtClean="0">
              <a:solidFill>
                <a:srgbClr val="C00000"/>
              </a:solidFill>
            </a:rPr>
            <a:t>(</a:t>
          </a:r>
          <a:r>
            <a:rPr lang="en-US" sz="1200" b="1" kern="1200" dirty="0" smtClean="0">
              <a:solidFill>
                <a:srgbClr val="C00000"/>
              </a:solidFill>
            </a:rPr>
            <a:t>QII</a:t>
          </a:r>
          <a:r>
            <a:rPr lang="ru-RU" sz="1200" b="1" kern="1200" dirty="0" smtClean="0">
              <a:solidFill>
                <a:srgbClr val="C00000"/>
              </a:solidFill>
            </a:rPr>
            <a:t> 2015)</a:t>
          </a:r>
          <a:endParaRPr lang="ru-RU" sz="1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06338" y="290"/>
        <a:ext cx="1931756" cy="564754"/>
      </dsp:txXfrm>
    </dsp:sp>
    <dsp:sp modelId="{23E3C259-0562-408F-9CAC-D1EEC6846AD2}">
      <dsp:nvSpPr>
        <dsp:cNvPr id="0" name=""/>
        <dsp:cNvSpPr/>
      </dsp:nvSpPr>
      <dsp:spPr>
        <a:xfrm>
          <a:off x="4406338" y="565045"/>
          <a:ext cx="1931756" cy="6588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ctr" defTabSz="666750">
            <a:lnSpc>
              <a:spcPct val="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i="1" kern="1200" dirty="0" smtClean="0">
              <a:solidFill>
                <a:schemeClr val="tx1"/>
              </a:solidFill>
            </a:rPr>
            <a:t>30 </a:t>
          </a:r>
          <a:r>
            <a:rPr lang="en-US" sz="1500" b="1" i="1" kern="1200" dirty="0" smtClean="0">
              <a:solidFill>
                <a:schemeClr val="tx1"/>
              </a:solidFill>
            </a:rPr>
            <a:t>regions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4406338" y="565045"/>
        <a:ext cx="1931756" cy="658800"/>
      </dsp:txXfrm>
    </dsp:sp>
    <dsp:sp modelId="{DEAE3B16-57DD-41F4-A5EE-8D3FF45DFE77}">
      <dsp:nvSpPr>
        <dsp:cNvPr id="0" name=""/>
        <dsp:cNvSpPr/>
      </dsp:nvSpPr>
      <dsp:spPr>
        <a:xfrm>
          <a:off x="6610475" y="0"/>
          <a:ext cx="1962084" cy="564754"/>
        </a:xfrm>
        <a:prstGeom prst="rect">
          <a:avLst/>
        </a:prstGeom>
        <a:solidFill>
          <a:srgbClr val="FFFF66">
            <a:alpha val="5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002060"/>
              </a:solidFill>
            </a:rPr>
            <a:t>Rollout Phase </a:t>
          </a:r>
          <a:r>
            <a:rPr lang="ru-RU" sz="1200" b="1" kern="1200" dirty="0" smtClean="0">
              <a:solidFill>
                <a:srgbClr val="002060"/>
              </a:solidFill>
            </a:rPr>
            <a:t>З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(</a:t>
          </a:r>
          <a:r>
            <a:rPr lang="en-US" sz="1200" b="1" kern="1200" dirty="0" smtClean="0">
              <a:solidFill>
                <a:srgbClr val="C00000"/>
              </a:solidFill>
            </a:rPr>
            <a:t>QIII</a:t>
          </a:r>
          <a:r>
            <a:rPr lang="ru-RU" sz="1200" b="1" kern="1200" dirty="0" smtClean="0">
              <a:solidFill>
                <a:srgbClr val="C00000"/>
              </a:solidFill>
            </a:rPr>
            <a:t> 2015)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6610475" y="0"/>
        <a:ext cx="1962084" cy="564754"/>
      </dsp:txXfrm>
    </dsp:sp>
    <dsp:sp modelId="{92A3CD8C-47A9-4003-BAFA-BCF26C1A1645}">
      <dsp:nvSpPr>
        <dsp:cNvPr id="0" name=""/>
        <dsp:cNvSpPr/>
      </dsp:nvSpPr>
      <dsp:spPr>
        <a:xfrm>
          <a:off x="6623704" y="565045"/>
          <a:ext cx="1931756" cy="6588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/>
        </a:scene3d>
        <a:sp3d extrusionH="19050"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ctr" defTabSz="711200">
            <a:lnSpc>
              <a:spcPct val="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1" kern="1200" dirty="0" smtClean="0">
              <a:solidFill>
                <a:schemeClr val="tx1"/>
              </a:solidFill>
            </a:rPr>
            <a:t>24 </a:t>
          </a:r>
          <a:r>
            <a:rPr lang="en-US" sz="1600" b="1" i="1" kern="1200" dirty="0" smtClean="0">
              <a:solidFill>
                <a:schemeClr val="tx1"/>
              </a:solidFill>
            </a:rPr>
            <a:t>regions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623704" y="565045"/>
        <a:ext cx="1931756" cy="658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2354-6BB0-40D6-8316-4B36D1E81698}">
      <dsp:nvSpPr>
        <dsp:cNvPr id="0" name=""/>
        <dsp:cNvSpPr/>
      </dsp:nvSpPr>
      <dsp:spPr>
        <a:xfrm>
          <a:off x="0" y="1019480"/>
          <a:ext cx="2229572" cy="1838930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1" kern="1200" dirty="0" smtClean="0">
              <a:solidFill>
                <a:schemeClr val="tx1"/>
              </a:solidFill>
            </a:rPr>
            <a:t>Cascaded training of financial authorities and</a:t>
          </a:r>
          <a:r>
            <a:rPr lang="ru-RU" sz="1800" b="0" i="1" kern="1200" dirty="0" smtClean="0">
              <a:solidFill>
                <a:schemeClr val="tx1"/>
              </a:solidFill>
            </a:rPr>
            <a:t> </a:t>
          </a:r>
          <a:r>
            <a:rPr lang="en-US" sz="1800" b="1" i="1" kern="1200" dirty="0" smtClean="0">
              <a:solidFill>
                <a:schemeClr val="tx1"/>
              </a:solidFill>
            </a:rPr>
            <a:t>review of treasury technologies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2319" y="1061799"/>
        <a:ext cx="2144934" cy="1360236"/>
      </dsp:txXfrm>
    </dsp:sp>
    <dsp:sp modelId="{9008E809-217C-4081-9E29-627E4FC62C3F}">
      <dsp:nvSpPr>
        <dsp:cNvPr id="0" name=""/>
        <dsp:cNvSpPr/>
      </dsp:nvSpPr>
      <dsp:spPr>
        <a:xfrm>
          <a:off x="1236282" y="1129667"/>
          <a:ext cx="2636524" cy="2636524"/>
        </a:xfrm>
        <a:prstGeom prst="leftCircularArrow">
          <a:avLst>
            <a:gd name="adj1" fmla="val 3172"/>
            <a:gd name="adj2" fmla="val 390497"/>
            <a:gd name="adj3" fmla="val 2166007"/>
            <a:gd name="adj4" fmla="val 9024489"/>
            <a:gd name="adj5" fmla="val 37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5BEFF-B759-463C-B699-C30B4DC70191}">
      <dsp:nvSpPr>
        <dsp:cNvPr id="0" name=""/>
        <dsp:cNvSpPr/>
      </dsp:nvSpPr>
      <dsp:spPr>
        <a:xfrm>
          <a:off x="496087" y="2464354"/>
          <a:ext cx="1981841" cy="788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C00000"/>
              </a:solidFill>
            </a:rPr>
            <a:t>Transfer of information by regional </a:t>
          </a:r>
          <a:r>
            <a:rPr lang="en-GB" sz="1400" b="1" i="1" kern="1200" dirty="0" smtClean="0">
              <a:solidFill>
                <a:srgbClr val="C00000"/>
              </a:solidFill>
            </a:rPr>
            <a:t>financial authorities to TOFT</a:t>
          </a:r>
          <a:endParaRPr lang="ru-RU" sz="1400" b="1" i="1" kern="1200" dirty="0">
            <a:solidFill>
              <a:srgbClr val="C00000"/>
            </a:solidFill>
          </a:endParaRPr>
        </a:p>
      </dsp:txBody>
      <dsp:txXfrm>
        <a:off x="519170" y="2487437"/>
        <a:ext cx="1935675" cy="741947"/>
      </dsp:txXfrm>
    </dsp:sp>
    <dsp:sp modelId="{010F40FF-571C-4B75-9006-55F189AFE2AE}">
      <dsp:nvSpPr>
        <dsp:cNvPr id="0" name=""/>
        <dsp:cNvSpPr/>
      </dsp:nvSpPr>
      <dsp:spPr>
        <a:xfrm>
          <a:off x="2990369" y="1019480"/>
          <a:ext cx="2229572" cy="1838930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1" kern="1200" dirty="0" smtClean="0">
              <a:solidFill>
                <a:schemeClr val="tx1"/>
              </a:solidFill>
            </a:rPr>
            <a:t>Generation of</a:t>
          </a:r>
          <a:r>
            <a:rPr lang="ru-RU" sz="1800" b="0" i="1" kern="1200" dirty="0" smtClean="0">
              <a:solidFill>
                <a:schemeClr val="tx1"/>
              </a:solidFill>
            </a:rPr>
            <a:t>  </a:t>
          </a:r>
          <a:r>
            <a:rPr lang="en-US" sz="1800" b="1" i="1" kern="1200" dirty="0" smtClean="0">
              <a:solidFill>
                <a:schemeClr val="tx1"/>
              </a:solidFill>
            </a:rPr>
            <a:t>Forecasts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en-US" sz="1800" b="0" i="1" kern="1200" dirty="0" smtClean="0">
              <a:solidFill>
                <a:schemeClr val="tx1"/>
              </a:solidFill>
            </a:rPr>
            <a:t>for cash movement across accounts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3032688" y="1455855"/>
        <a:ext cx="2144934" cy="1360236"/>
      </dsp:txXfrm>
    </dsp:sp>
    <dsp:sp modelId="{4DD1B954-7E7D-4B11-BDBE-97342C3EC958}">
      <dsp:nvSpPr>
        <dsp:cNvPr id="0" name=""/>
        <dsp:cNvSpPr/>
      </dsp:nvSpPr>
      <dsp:spPr>
        <a:xfrm>
          <a:off x="4075328" y="25293"/>
          <a:ext cx="2926506" cy="2926506"/>
        </a:xfrm>
        <a:prstGeom prst="circularArrow">
          <a:avLst>
            <a:gd name="adj1" fmla="val 2858"/>
            <a:gd name="adj2" fmla="val 349212"/>
            <a:gd name="adj3" fmla="val 19543083"/>
            <a:gd name="adj4" fmla="val 12643316"/>
            <a:gd name="adj5" fmla="val 3334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796CD-696F-460F-BEE2-9AC80E5F8681}">
      <dsp:nvSpPr>
        <dsp:cNvPr id="0" name=""/>
        <dsp:cNvSpPr/>
      </dsp:nvSpPr>
      <dsp:spPr>
        <a:xfrm>
          <a:off x="3367645" y="578341"/>
          <a:ext cx="1981841" cy="788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smtClean="0">
              <a:solidFill>
                <a:srgbClr val="C00000"/>
              </a:solidFill>
            </a:rPr>
            <a:t>TOFT</a:t>
          </a:r>
          <a:r>
            <a:rPr lang="ru-RU" sz="1400" b="1" i="1" kern="1200" dirty="0" smtClean="0">
              <a:solidFill>
                <a:srgbClr val="C00000"/>
              </a:solidFill>
            </a:rPr>
            <a:t> </a:t>
          </a:r>
          <a:r>
            <a:rPr lang="en-US" sz="1400" b="1" i="1" kern="1200" dirty="0" smtClean="0">
              <a:solidFill>
                <a:srgbClr val="C00000"/>
              </a:solidFill>
            </a:rPr>
            <a:t>information transfer to </a:t>
          </a:r>
          <a:r>
            <a:rPr lang="en-GB" sz="1400" b="1" i="1" kern="1200" dirty="0" smtClean="0">
              <a:solidFill>
                <a:srgbClr val="C00000"/>
              </a:solidFill>
            </a:rPr>
            <a:t>COFT</a:t>
          </a:r>
          <a:endParaRPr lang="ru-RU" sz="1400" b="1" i="1" kern="1200" dirty="0">
            <a:solidFill>
              <a:srgbClr val="C00000"/>
            </a:solidFill>
          </a:endParaRPr>
        </a:p>
      </dsp:txBody>
      <dsp:txXfrm>
        <a:off x="3390728" y="601424"/>
        <a:ext cx="1935675" cy="741947"/>
      </dsp:txXfrm>
    </dsp:sp>
    <dsp:sp modelId="{F167421E-C988-4A9B-B89F-C6F460821B96}">
      <dsp:nvSpPr>
        <dsp:cNvPr id="0" name=""/>
        <dsp:cNvSpPr/>
      </dsp:nvSpPr>
      <dsp:spPr>
        <a:xfrm>
          <a:off x="5865891" y="1019480"/>
          <a:ext cx="2229572" cy="1838930"/>
        </a:xfrm>
        <a:prstGeom prst="roundRect">
          <a:avLst>
            <a:gd name="adj" fmla="val 10000"/>
          </a:avLst>
        </a:prstGeom>
        <a:solidFill>
          <a:srgbClr val="FF9393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1" kern="1200" dirty="0" smtClean="0">
              <a:solidFill>
                <a:schemeClr val="tx1"/>
              </a:solidFill>
            </a:rPr>
            <a:t>Generation of pilot </a:t>
          </a:r>
          <a:r>
            <a:rPr lang="ru-RU" sz="1800" b="0" i="1" kern="1200" dirty="0" smtClean="0">
              <a:solidFill>
                <a:schemeClr val="tx1"/>
              </a:solidFill>
            </a:rPr>
            <a:t> </a:t>
          </a:r>
          <a:r>
            <a:rPr lang="en-US" sz="1800" b="1" i="1" kern="1200" dirty="0" smtClean="0">
              <a:solidFill>
                <a:schemeClr val="tx1"/>
              </a:solidFill>
            </a:rPr>
            <a:t>cash movement forecast for STA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5908210" y="1061799"/>
        <a:ext cx="2144934" cy="1360236"/>
      </dsp:txXfrm>
    </dsp:sp>
    <dsp:sp modelId="{DC214289-4463-4B54-889F-B4C73FBA44E1}">
      <dsp:nvSpPr>
        <dsp:cNvPr id="0" name=""/>
        <dsp:cNvSpPr/>
      </dsp:nvSpPr>
      <dsp:spPr>
        <a:xfrm>
          <a:off x="6247131" y="2464354"/>
          <a:ext cx="1981841" cy="7881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C00000"/>
              </a:solidFill>
            </a:rPr>
            <a:t>Expansion of forecasting scope</a:t>
          </a:r>
          <a:endParaRPr lang="ru-RU" sz="1100" b="0" i="1" kern="1200" dirty="0">
            <a:solidFill>
              <a:srgbClr val="C00000"/>
            </a:solidFill>
          </a:endParaRPr>
        </a:p>
      </dsp:txBody>
      <dsp:txXfrm>
        <a:off x="6270214" y="2487437"/>
        <a:ext cx="1935675" cy="7419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2B20C-9627-4FBE-8428-9708357C72D4}">
      <dsp:nvSpPr>
        <dsp:cNvPr id="0" name=""/>
        <dsp:cNvSpPr/>
      </dsp:nvSpPr>
      <dsp:spPr>
        <a:xfrm>
          <a:off x="4" y="0"/>
          <a:ext cx="9143995" cy="55606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A8BA9-8B9B-4AA4-9E48-7911097D9580}">
      <dsp:nvSpPr>
        <dsp:cNvPr id="0" name=""/>
        <dsp:cNvSpPr/>
      </dsp:nvSpPr>
      <dsp:spPr>
        <a:xfrm>
          <a:off x="2151" y="1594068"/>
          <a:ext cx="2781819" cy="237250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36000" bIns="360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 operations</a:t>
          </a:r>
          <a:endParaRPr lang="ru-RU" sz="24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67" y="1709884"/>
        <a:ext cx="2550187" cy="2140870"/>
      </dsp:txXfrm>
    </dsp:sp>
    <dsp:sp modelId="{1094D0D4-C513-462F-87CF-120222A432EB}">
      <dsp:nvSpPr>
        <dsp:cNvPr id="0" name=""/>
        <dsp:cNvSpPr/>
      </dsp:nvSpPr>
      <dsp:spPr>
        <a:xfrm>
          <a:off x="2854139" y="1583436"/>
          <a:ext cx="2732754" cy="2372502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b="1" i="1" kern="1200" dirty="0">
            <a:solidFill>
              <a:schemeClr val="tx1"/>
            </a:solidFill>
          </a:endParaRPr>
        </a:p>
      </dsp:txBody>
      <dsp:txXfrm>
        <a:off x="2969955" y="1699252"/>
        <a:ext cx="2501122" cy="2140870"/>
      </dsp:txXfrm>
    </dsp:sp>
    <dsp:sp modelId="{E85373D4-8D7D-4D01-BCE8-900F0A005549}">
      <dsp:nvSpPr>
        <dsp:cNvPr id="0" name=""/>
        <dsp:cNvSpPr/>
      </dsp:nvSpPr>
      <dsp:spPr>
        <a:xfrm>
          <a:off x="5702882" y="1583436"/>
          <a:ext cx="2827703" cy="2393766"/>
        </a:xfrm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35000" contrast="-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-Placement of idle STA funds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Attracting funds to STA</a:t>
          </a: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potentially</a:t>
          </a:r>
          <a:r>
            <a:rPr lang="ru-RU" sz="20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fr-FR" sz="2000" b="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9736" y="1700290"/>
        <a:ext cx="2593995" cy="2160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0.29412</cdr:x>
      <cdr:y>0.44859</cdr:y>
    </cdr:from>
    <cdr:to>
      <cdr:x>0.41362</cdr:x>
      <cdr:y>0.52346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0896" y="1317738"/>
          <a:ext cx="678886" cy="21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100,0%</a:t>
          </a:r>
        </a:p>
      </cdr:txBody>
    </cdr:sp>
  </cdr:relSizeAnchor>
  <cdr:relSizeAnchor xmlns:cdr="http://schemas.openxmlformats.org/drawingml/2006/chartDrawing">
    <cdr:from>
      <cdr:x>0.71134</cdr:x>
      <cdr:y>0.44859</cdr:y>
    </cdr:from>
    <cdr:to>
      <cdr:x>0.81485</cdr:x>
      <cdr:y>0.53349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41168" y="1317738"/>
          <a:ext cx="588047" cy="249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59,7%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135" cy="496253"/>
          </a:xfrm>
          <a:prstGeom prst="rect">
            <a:avLst/>
          </a:prstGeom>
        </p:spPr>
        <p:txBody>
          <a:bodyPr vert="horz" lIns="91011" tIns="45507" rIns="91011" bIns="455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60" y="0"/>
            <a:ext cx="2946135" cy="496253"/>
          </a:xfrm>
          <a:prstGeom prst="rect">
            <a:avLst/>
          </a:prstGeom>
        </p:spPr>
        <p:txBody>
          <a:bodyPr vert="horz" lIns="91011" tIns="45507" rIns="91011" bIns="45507" rtlCol="0"/>
          <a:lstStyle>
            <a:lvl1pPr algn="r">
              <a:defRPr sz="1200"/>
            </a:lvl1pPr>
          </a:lstStyle>
          <a:p>
            <a:fld id="{D6E17D1F-E0D8-4812-BE90-6C9CE3FE15F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803"/>
            <a:ext cx="2946135" cy="496252"/>
          </a:xfrm>
          <a:prstGeom prst="rect">
            <a:avLst/>
          </a:prstGeom>
        </p:spPr>
        <p:txBody>
          <a:bodyPr vert="horz" lIns="91011" tIns="45507" rIns="91011" bIns="45507" rtlCol="0" anchor="b"/>
          <a:lstStyle>
            <a:lvl1pPr algn="l">
              <a:defRPr sz="1200"/>
            </a:lvl1pPr>
          </a:lstStyle>
          <a:p>
            <a:r>
              <a:rPr lang="ru-RU" smtClean="0"/>
              <a:t>Слайд 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60" y="9428803"/>
            <a:ext cx="2946135" cy="496252"/>
          </a:xfrm>
          <a:prstGeom prst="rect">
            <a:avLst/>
          </a:prstGeom>
        </p:spPr>
        <p:txBody>
          <a:bodyPr vert="horz" lIns="91011" tIns="45507" rIns="91011" bIns="45507" rtlCol="0" anchor="b"/>
          <a:lstStyle>
            <a:lvl1pPr algn="r">
              <a:defRPr sz="1200"/>
            </a:lvl1pPr>
          </a:lstStyle>
          <a:p>
            <a:fld id="{D25C5077-7DFA-4FFB-A186-77F4FB097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85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/>
          <a:lstStyle>
            <a:lvl1pPr algn="r">
              <a:defRPr sz="1200"/>
            </a:lvl1pPr>
          </a:lstStyle>
          <a:p>
            <a:fld id="{5D1E1A2B-0103-4AF5-AE82-50FCB4799F8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4" tIns="45932" rIns="91864" bIns="459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864" tIns="45932" rIns="91864" bIns="459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9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 anchor="b"/>
          <a:lstStyle>
            <a:lvl1pPr algn="l">
              <a:defRPr sz="1200"/>
            </a:lvl1pPr>
          </a:lstStyle>
          <a:p>
            <a:r>
              <a:rPr lang="ru-RU" smtClean="0"/>
              <a:t>Слайд 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9"/>
            <a:ext cx="2945659" cy="496332"/>
          </a:xfrm>
          <a:prstGeom prst="rect">
            <a:avLst/>
          </a:prstGeom>
        </p:spPr>
        <p:txBody>
          <a:bodyPr vert="horz" lIns="91864" tIns="45932" rIns="91864" bIns="45932" rtlCol="0" anchor="b"/>
          <a:lstStyle>
            <a:lvl1pPr algn="r">
              <a:defRPr sz="1200"/>
            </a:lvl1pPr>
          </a:lstStyle>
          <a:p>
            <a:fld id="{2198401D-0851-4141-A619-42881A8DBD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01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8401D-0851-4141-A619-42881A8DBD2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3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8401D-0851-4141-A619-42881A8DBD2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8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8C9-A2F9-4FE9-9AC3-69EDF5D4EBFA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E4D7-152E-44D2-BDCB-D1AF34E89605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D67B-D2A8-4D5E-99B5-66487C575796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7DD34-3B58-46A2-9EF1-FDC2B3A3B9E7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335A3-D7FC-4099-8608-CB6C3992538F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28B5-9846-49F5-B796-711AC2F112D3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8A17-7E64-42DB-81B2-496FF4F069E0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3270-5C68-485B-BFDB-6A95B2EA6E5B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3295-E253-4D90-B342-9C375FF5B9EF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1F5D-9B80-49F6-A733-81D1ED1E0193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86D4-B19D-4812-91FA-04ECE1D0C0DB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F5-EEB6-444C-99BD-B2E90412D02B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5E76-65DA-4FBF-A2B3-5FA063429FD8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559A-E837-4461-B1E6-27731467B043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hablo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17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16.jpeg"/><Relationship Id="rId30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600976" cy="215583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Franklin Gothic Demi Cond" pitchFamily="34" charset="0"/>
              </a:rPr>
              <a:t>Managing cash flows and balances at the Single Treasury Account</a:t>
            </a:r>
            <a:endParaRPr lang="ru-RU" sz="3600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6" name="Нижний колонтитул 3"/>
          <p:cNvSpPr txBox="1">
            <a:spLocks noGrp="1"/>
          </p:cNvSpPr>
          <p:nvPr/>
        </p:nvSpPr>
        <p:spPr bwMode="auto">
          <a:xfrm>
            <a:off x="323850" y="476250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11446D"/>
                </a:solidFill>
                <a:latin typeface="Castellar" pitchFamily="18" charset="0"/>
              </a:rPr>
              <a:t>RUSSIAN TREASURY</a:t>
            </a:r>
            <a:endParaRPr lang="ru-RU" sz="2000" b="1" dirty="0">
              <a:solidFill>
                <a:srgbClr val="11446D"/>
              </a:solidFill>
              <a:latin typeface="Castellar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5738811" y="3429000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1400" b="1" i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5744078" y="3501008"/>
            <a:ext cx="305370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5744078" y="4725144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1232" y="6021288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March </a:t>
            </a:r>
            <a:r>
              <a:rPr lang="ru-RU" sz="1600" dirty="0" smtClean="0">
                <a:solidFill>
                  <a:srgbClr val="FF000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2016</a:t>
            </a:r>
            <a:endParaRPr lang="ru-RU" sz="1600" dirty="0">
              <a:solidFill>
                <a:srgbClr val="FF000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кругленный прямоугольник 63"/>
          <p:cNvSpPr/>
          <p:nvPr/>
        </p:nvSpPr>
        <p:spPr>
          <a:xfrm>
            <a:off x="6580512" y="4979730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580512" y="3717032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554316" y="2483833"/>
            <a:ext cx="2167952" cy="10415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54316" y="1302668"/>
            <a:ext cx="2167952" cy="1041558"/>
          </a:xfrm>
          <a:prstGeom prst="round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71" y="2574763"/>
            <a:ext cx="203993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613" y="116632"/>
            <a:ext cx="6644771" cy="785818"/>
          </a:xfrm>
        </p:spPr>
        <p:txBody>
          <a:bodyPr>
            <a:normAutofit fontScale="90000"/>
          </a:bodyPr>
          <a:lstStyle/>
          <a:p>
            <a:r>
              <a:rPr lang="en-GB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GB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liquidity management in the Russian Federation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en-GB" alt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Liquidity </a:t>
            </a:r>
            <a:r>
              <a:rPr lang="en-GB" alt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Management Tools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en-US" alt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for Federal Budget Single Account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4325489" y="3686545"/>
            <a:ext cx="396043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DEVELOPMENT PROSPECTS</a:t>
            </a:r>
            <a:endParaRPr lang="ru-RU" b="1" dirty="0">
              <a:ln w="5080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4"/>
          <p:cNvSpPr/>
          <p:nvPr/>
        </p:nvSpPr>
        <p:spPr>
          <a:xfrm>
            <a:off x="6620311" y="2526342"/>
            <a:ext cx="2063857" cy="97466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swap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"/>
          <p:cNvSpPr/>
          <p:nvPr/>
        </p:nvSpPr>
        <p:spPr>
          <a:xfrm>
            <a:off x="6612599" y="1309236"/>
            <a:ext cx="2063857" cy="10396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REPO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985661" y="1124744"/>
            <a:ext cx="3174" cy="4701205"/>
          </a:xfrm>
          <a:prstGeom prst="straightConnector1">
            <a:avLst/>
          </a:prstGeom>
          <a:ln w="168275" cmpd="sng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171"/>
          <p:cNvGrpSpPr>
            <a:grpSpLocks/>
          </p:cNvGrpSpPr>
          <p:nvPr/>
        </p:nvGrpSpPr>
        <p:grpSpPr bwMode="auto">
          <a:xfrm>
            <a:off x="11375" y="5013176"/>
            <a:ext cx="1196975" cy="447675"/>
            <a:chOff x="6379172" y="5533169"/>
            <a:chExt cx="1196986" cy="447843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7168167" y="5795204"/>
              <a:ext cx="407991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1"/>
            <p:cNvSpPr txBox="1">
              <a:spLocks noChangeArrowheads="1"/>
            </p:cNvSpPr>
            <p:nvPr/>
          </p:nvSpPr>
          <p:spPr bwMode="auto">
            <a:xfrm>
              <a:off x="6379172" y="5533169"/>
              <a:ext cx="829410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April</a:t>
              </a:r>
              <a:endParaRPr lang="ru-RU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 2008</a:t>
              </a:r>
            </a:p>
          </p:txBody>
        </p:sp>
      </p:grpSp>
      <p:grpSp>
        <p:nvGrpSpPr>
          <p:cNvPr id="36" name="Группа 170"/>
          <p:cNvGrpSpPr>
            <a:grpSpLocks/>
          </p:cNvGrpSpPr>
          <p:nvPr/>
        </p:nvGrpSpPr>
        <p:grpSpPr bwMode="auto">
          <a:xfrm>
            <a:off x="-62921" y="4321808"/>
            <a:ext cx="1260475" cy="447843"/>
            <a:chOff x="6315366" y="4846206"/>
            <a:chExt cx="1260792" cy="448011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7168067" y="5149533"/>
              <a:ext cx="408091" cy="0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52"/>
            <p:cNvSpPr txBox="1">
              <a:spLocks noChangeArrowheads="1"/>
            </p:cNvSpPr>
            <p:nvPr/>
          </p:nvSpPr>
          <p:spPr bwMode="auto">
            <a:xfrm>
              <a:off x="6315366" y="4846206"/>
              <a:ext cx="893216" cy="448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February </a:t>
              </a:r>
              <a:r>
                <a:rPr lang="ru-RU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2014</a:t>
              </a:r>
              <a:endParaRPr lang="ru-RU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</p:txBody>
        </p:sp>
      </p:grpSp>
      <p:grpSp>
        <p:nvGrpSpPr>
          <p:cNvPr id="47" name="Группа 169"/>
          <p:cNvGrpSpPr>
            <a:grpSpLocks/>
          </p:cNvGrpSpPr>
          <p:nvPr/>
        </p:nvGrpSpPr>
        <p:grpSpPr bwMode="auto">
          <a:xfrm>
            <a:off x="-1" y="3573016"/>
            <a:ext cx="1192829" cy="447675"/>
            <a:chOff x="6383778" y="4159466"/>
            <a:chExt cx="1192380" cy="447843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7168325" y="4451347"/>
              <a:ext cx="407833" cy="0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53"/>
            <p:cNvSpPr txBox="1">
              <a:spLocks noChangeArrowheads="1"/>
            </p:cNvSpPr>
            <p:nvPr/>
          </p:nvSpPr>
          <p:spPr bwMode="auto">
            <a:xfrm>
              <a:off x="6383778" y="4159466"/>
              <a:ext cx="946379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November</a:t>
              </a:r>
              <a:endParaRPr lang="ru-RU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2014</a:t>
              </a:r>
            </a:p>
          </p:txBody>
        </p:sp>
      </p:grpSp>
      <p:grpSp>
        <p:nvGrpSpPr>
          <p:cNvPr id="50" name="Группа 167"/>
          <p:cNvGrpSpPr>
            <a:grpSpLocks/>
          </p:cNvGrpSpPr>
          <p:nvPr/>
        </p:nvGrpSpPr>
        <p:grpSpPr bwMode="auto">
          <a:xfrm>
            <a:off x="-24784" y="2805720"/>
            <a:ext cx="1217613" cy="447675"/>
            <a:chOff x="6357898" y="3559339"/>
            <a:chExt cx="1218260" cy="44784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7167953" y="3842020"/>
              <a:ext cx="408205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5"/>
            <p:cNvSpPr txBox="1">
              <a:spLocks noChangeArrowheads="1"/>
            </p:cNvSpPr>
            <p:nvPr/>
          </p:nvSpPr>
          <p:spPr bwMode="auto">
            <a:xfrm>
              <a:off x="6357898" y="3559339"/>
              <a:ext cx="850684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January</a:t>
              </a:r>
              <a:endParaRPr lang="ru-RU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2015</a:t>
              </a:r>
            </a:p>
          </p:txBody>
        </p:sp>
      </p:grpSp>
      <p:grpSp>
        <p:nvGrpSpPr>
          <p:cNvPr id="53" name="Группа 166"/>
          <p:cNvGrpSpPr>
            <a:grpSpLocks/>
          </p:cNvGrpSpPr>
          <p:nvPr/>
        </p:nvGrpSpPr>
        <p:grpSpPr bwMode="auto">
          <a:xfrm>
            <a:off x="-61001" y="2050200"/>
            <a:ext cx="1228725" cy="447675"/>
            <a:chOff x="6347263" y="2963253"/>
            <a:chExt cx="1228895" cy="447843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7168114" y="3218936"/>
              <a:ext cx="408044" cy="1589"/>
            </a:xfrm>
            <a:prstGeom prst="line">
              <a:avLst/>
            </a:prstGeom>
            <a:ln w="101600" cmpd="sng">
              <a:solidFill>
                <a:srgbClr val="B4B4B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6"/>
            <p:cNvSpPr txBox="1">
              <a:spLocks noChangeArrowheads="1"/>
            </p:cNvSpPr>
            <p:nvPr/>
          </p:nvSpPr>
          <p:spPr bwMode="auto">
            <a:xfrm>
              <a:off x="6347263" y="2963253"/>
              <a:ext cx="861319" cy="4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51" tIns="38876" rIns="77751" bIns="3887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626262"/>
                  </a:solidFill>
                  <a:latin typeface="Open Sans Condensed" pitchFamily="34" charset="0"/>
                </a:rPr>
                <a:t>April</a:t>
              </a:r>
              <a:endParaRPr lang="ru-RU" altLang="ru-RU" sz="1200" b="1" dirty="0">
                <a:solidFill>
                  <a:srgbClr val="626262"/>
                </a:solidFill>
                <a:latin typeface="Open Sans Condensed" pitchFamily="34" charset="0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626262"/>
                  </a:solidFill>
                  <a:latin typeface="Open Sans Condensed" pitchFamily="34" charset="0"/>
                </a:rPr>
                <a:t>2015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376717" y="2050200"/>
            <a:ext cx="3132137" cy="576263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Budget loans to municipalities</a:t>
            </a:r>
            <a:endParaRPr lang="ru-RU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83613" y="2783716"/>
            <a:ext cx="3132137" cy="576263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Overnight REPO transactions</a:t>
            </a:r>
            <a:endParaRPr lang="ru-RU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51530" y="3588324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FX deposits for </a:t>
            </a:r>
            <a:r>
              <a:rPr lang="ru-RU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5 </a:t>
            </a: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to </a:t>
            </a:r>
            <a:r>
              <a:rPr lang="ru-RU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245 </a:t>
            </a: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days</a:t>
            </a:r>
            <a:endParaRPr lang="ru-RU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76716" y="4336889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Budget loans to Russian regions</a:t>
            </a:r>
            <a:endParaRPr lang="ru-RU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51529" y="5113336"/>
            <a:ext cx="3132137" cy="576262"/>
          </a:xfrm>
          <a:prstGeom prst="rect">
            <a:avLst/>
          </a:prstGeom>
          <a:solidFill>
            <a:srgbClr val="58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Russian </a:t>
            </a:r>
            <a:r>
              <a:rPr lang="en-US" sz="1600" dirty="0">
                <a:solidFill>
                  <a:schemeClr val="bg1"/>
                </a:solidFill>
                <a:latin typeface="Open Sans Condensed Light" pitchFamily="34" charset="0"/>
                <a:cs typeface="Arial" charset="0"/>
              </a:rPr>
              <a:t>rouble deposits for 5 to 245 days</a:t>
            </a:r>
            <a:endParaRPr lang="ru-RU" sz="1600" dirty="0">
              <a:solidFill>
                <a:schemeClr val="bg1"/>
              </a:solidFill>
              <a:latin typeface="Open Sans Condensed Light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8076" y="388358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loans </a:t>
            </a:r>
          </a:p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6382" y="5158933"/>
            <a:ext cx="247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Short-term loans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0152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7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-14034"/>
            <a:ext cx="8003232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Aggregate statistics for </a:t>
            </a:r>
            <a:r>
              <a:rPr lang="en-GB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STA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idle funds management </a:t>
            </a:r>
          </a:p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in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2008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-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2015.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0195" y="1412776"/>
            <a:ext cx="1188132" cy="705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4930035" y="2924944"/>
            <a:ext cx="1404156" cy="705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Левая круглая скобка 14"/>
          <p:cNvSpPr/>
          <p:nvPr/>
        </p:nvSpPr>
        <p:spPr>
          <a:xfrm rot="16200000">
            <a:off x="2168891" y="1097899"/>
            <a:ext cx="341721" cy="4320480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TextBox 1"/>
          <p:cNvSpPr txBox="1"/>
          <p:nvPr/>
        </p:nvSpPr>
        <p:spPr>
          <a:xfrm>
            <a:off x="457200" y="3068960"/>
            <a:ext cx="3682752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Total funds placed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 RUR </a:t>
            </a:r>
            <a:r>
              <a:rPr lang="ru-RU" sz="1600" b="1" dirty="0" smtClean="0">
                <a:solidFill>
                  <a:srgbClr val="C00000"/>
                </a:solidFill>
              </a:rPr>
              <a:t>52 162,16</a:t>
            </a:r>
            <a:r>
              <a:rPr lang="en-US" sz="1600" b="1" dirty="0" smtClean="0">
                <a:solidFill>
                  <a:srgbClr val="C00000"/>
                </a:solidFill>
              </a:rPr>
              <a:t>bn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Левая круглая скобка 18"/>
          <p:cNvSpPr/>
          <p:nvPr/>
        </p:nvSpPr>
        <p:spPr>
          <a:xfrm rot="16200000">
            <a:off x="6732243" y="1196754"/>
            <a:ext cx="360038" cy="4104454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sz="1100" dirty="0"/>
          </a:p>
        </p:txBody>
      </p:sp>
      <p:sp>
        <p:nvSpPr>
          <p:cNvPr id="21" name="TextBox 1"/>
          <p:cNvSpPr txBox="1"/>
          <p:nvPr/>
        </p:nvSpPr>
        <p:spPr>
          <a:xfrm>
            <a:off x="5292080" y="3058702"/>
            <a:ext cx="3168352" cy="4381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Total revenues </a:t>
            </a:r>
            <a:r>
              <a:rPr lang="ru-RU" sz="1600" b="1" dirty="0" smtClean="0">
                <a:solidFill>
                  <a:srgbClr val="C00000"/>
                </a:solidFill>
              </a:rPr>
              <a:t>– </a:t>
            </a:r>
            <a:r>
              <a:rPr lang="en-US" sz="1600" b="1" dirty="0" smtClean="0">
                <a:solidFill>
                  <a:srgbClr val="C00000"/>
                </a:solidFill>
              </a:rPr>
              <a:t>RUR </a:t>
            </a:r>
            <a:r>
              <a:rPr lang="ru-RU" sz="1600" b="1" dirty="0" smtClean="0">
                <a:solidFill>
                  <a:srgbClr val="C00000"/>
                </a:solidFill>
              </a:rPr>
              <a:t>236,87</a:t>
            </a:r>
            <a:r>
              <a:rPr lang="en-US" sz="1600" b="1" dirty="0" smtClean="0">
                <a:solidFill>
                  <a:srgbClr val="C00000"/>
                </a:solidFill>
              </a:rPr>
              <a:t>bn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745712"/>
              </p:ext>
            </p:extLst>
          </p:nvPr>
        </p:nvGraphicFramePr>
        <p:xfrm>
          <a:off x="4572000" y="980728"/>
          <a:ext cx="459636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355464"/>
              </p:ext>
            </p:extLst>
          </p:nvPr>
        </p:nvGraphicFramePr>
        <p:xfrm>
          <a:off x="130631" y="873935"/>
          <a:ext cx="4459046" cy="235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55713"/>
              </p:ext>
            </p:extLst>
          </p:nvPr>
        </p:nvGraphicFramePr>
        <p:xfrm>
          <a:off x="1547664" y="3607141"/>
          <a:ext cx="5681067" cy="293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Левая круглая скобка 26"/>
          <p:cNvSpPr/>
          <p:nvPr/>
        </p:nvSpPr>
        <p:spPr>
          <a:xfrm rot="16200000">
            <a:off x="4113108" y="3023796"/>
            <a:ext cx="341721" cy="4896545"/>
          </a:xfrm>
          <a:prstGeom prst="leftBracket">
            <a:avLst>
              <a:gd name="adj" fmla="val 382918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sz="1100" dirty="0"/>
          </a:p>
        </p:txBody>
      </p:sp>
      <p:sp>
        <p:nvSpPr>
          <p:cNvPr id="28" name="TextBox 1"/>
          <p:cNvSpPr txBox="1"/>
          <p:nvPr/>
        </p:nvSpPr>
        <p:spPr>
          <a:xfrm>
            <a:off x="2514600" y="5206857"/>
            <a:ext cx="3682752" cy="3417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Total revenues </a:t>
            </a:r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 RUR </a:t>
            </a:r>
            <a:r>
              <a:rPr lang="ru-RU" sz="1600" b="1" dirty="0" smtClean="0">
                <a:solidFill>
                  <a:srgbClr val="C00000"/>
                </a:solidFill>
              </a:rPr>
              <a:t>75,11</a:t>
            </a:r>
            <a:r>
              <a:rPr lang="en-US" sz="1600" b="1" dirty="0" smtClean="0">
                <a:solidFill>
                  <a:srgbClr val="C00000"/>
                </a:solidFill>
              </a:rPr>
              <a:t>bn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897461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83768" y="5949280"/>
            <a:ext cx="4536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2015 revenue plan (deposits, repo, loans)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6237312"/>
            <a:ext cx="28083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Above plan performance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339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686458"/>
              </p:ext>
            </p:extLst>
          </p:nvPr>
        </p:nvGraphicFramePr>
        <p:xfrm>
          <a:off x="5584585" y="1099391"/>
          <a:ext cx="3504869" cy="9876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4216"/>
                <a:gridCol w="1560653"/>
              </a:tblGrid>
              <a:tr h="2786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Placement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Revenue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RUR </a:t>
                      </a:r>
                      <a:r>
                        <a:rPr lang="ru-RU" sz="1400" b="1" dirty="0" smtClean="0"/>
                        <a:t>12 923,6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bn</a:t>
                      </a:r>
                      <a:endParaRPr lang="ru-RU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RUR </a:t>
                      </a:r>
                      <a:r>
                        <a:rPr lang="ru-RU" sz="1400" b="1" kern="1200" dirty="0" smtClean="0"/>
                        <a:t>68,5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en-US" sz="1400" kern="1200" baseline="0" dirty="0" smtClean="0"/>
                        <a:t>bn</a:t>
                      </a:r>
                      <a:endParaRPr lang="ru-RU" sz="14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9104" y="44624"/>
            <a:ext cx="6169888" cy="785818"/>
          </a:xfrm>
        </p:spPr>
        <p:txBody>
          <a:bodyPr>
            <a:normAutofit/>
          </a:bodyPr>
          <a:lstStyle/>
          <a:p>
            <a:r>
              <a:rPr lang="en-US" alt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Placement of funds to bank deposits</a:t>
            </a:r>
            <a:endParaRPr lang="ru-RU" altLang="ru-RU" sz="2200" dirty="0">
              <a:solidFill>
                <a:schemeClr val="accent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824384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Federal Treasury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85109" y="2685324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Credit Institutions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2861" y="5229200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Exchange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41204"/>
            <a:ext cx="1008112" cy="993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03783"/>
            <a:ext cx="1929333" cy="1653713"/>
          </a:xfrm>
          <a:prstGeom prst="rect">
            <a:avLst/>
          </a:prstGeom>
        </p:spPr>
      </p:pic>
      <p:sp>
        <p:nvSpPr>
          <p:cNvPr id="12" name="Дуга 11"/>
          <p:cNvSpPr/>
          <p:nvPr/>
        </p:nvSpPr>
        <p:spPr>
          <a:xfrm rot="16200000">
            <a:off x="2405878" y="553510"/>
            <a:ext cx="1933271" cy="3649699"/>
          </a:xfrm>
          <a:prstGeom prst="arc">
            <a:avLst>
              <a:gd name="adj1" fmla="val 16355912"/>
              <a:gd name="adj2" fmla="val 4952078"/>
            </a:avLst>
          </a:prstGeom>
          <a:ln w="171450"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567495">
            <a:off x="2058828" y="4386083"/>
            <a:ext cx="1793732" cy="455643"/>
          </a:xfrm>
          <a:prstGeom prst="rightArrow">
            <a:avLst>
              <a:gd name="adj1" fmla="val 50000"/>
              <a:gd name="adj2" fmla="val 84204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145" y="1219994"/>
            <a:ext cx="2694651" cy="4116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Скругленная соединительная линия 37"/>
          <p:cNvCxnSpPr/>
          <p:nvPr/>
        </p:nvCxnSpPr>
        <p:spPr>
          <a:xfrm rot="10800000">
            <a:off x="755576" y="4077072"/>
            <a:ext cx="1425277" cy="1578844"/>
          </a:xfrm>
          <a:prstGeom prst="curvedConnector2">
            <a:avLst/>
          </a:prstGeom>
          <a:ln w="17145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/>
          <p:nvPr/>
        </p:nvCxnSpPr>
        <p:spPr>
          <a:xfrm rot="5400000">
            <a:off x="4431234" y="4145831"/>
            <a:ext cx="1649685" cy="1368152"/>
          </a:xfrm>
          <a:prstGeom prst="curvedConnector2">
            <a:avLst/>
          </a:prstGeom>
          <a:ln w="17145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2529026">
            <a:off x="-227973" y="5009039"/>
            <a:ext cx="2462885" cy="33855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47772"/>
              </a:avLst>
            </a:prstTxWarp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results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2482887" y="3105837"/>
            <a:ext cx="2001341" cy="455643"/>
          </a:xfrm>
          <a:prstGeom prst="rightArrow">
            <a:avLst>
              <a:gd name="adj1" fmla="val 50000"/>
              <a:gd name="adj2" fmla="val 84204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2565847" y="28554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Limits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 rot="2561739">
            <a:off x="2590392" y="4031486"/>
            <a:ext cx="114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Selection parameters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 rot="18483242">
            <a:off x="4691378" y="4476107"/>
            <a:ext cx="1633451" cy="89715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92341"/>
              </a:avLst>
            </a:prstTxWarp>
            <a:spAutoFit/>
          </a:bodyPr>
          <a:lstStyle>
            <a:defPPr>
              <a:defRPr lang="ru-RU"/>
            </a:defPPr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en-US" sz="1800" dirty="0" smtClean="0"/>
              <a:t>Bids</a:t>
            </a:r>
            <a:endParaRPr lang="ru-RU" sz="1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54" y="5200147"/>
            <a:ext cx="812842" cy="81284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5940153" y="65411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9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64099" y="4619919"/>
            <a:ext cx="1363931" cy="1617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85094" y="4615036"/>
            <a:ext cx="1632685" cy="1632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24" y="2326400"/>
            <a:ext cx="2631157" cy="1973368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4129608" y="4304919"/>
            <a:ext cx="4618856" cy="2191850"/>
          </a:xfrm>
          <a:prstGeom prst="roundRect">
            <a:avLst>
              <a:gd name="adj" fmla="val 588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REPO buy(sell) operations for securities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32714" y="4471886"/>
            <a:ext cx="3226936" cy="1768296"/>
            <a:chOff x="7000892" y="3929066"/>
            <a:chExt cx="1928826" cy="2071702"/>
          </a:xfrm>
        </p:grpSpPr>
        <p:sp>
          <p:nvSpPr>
            <p:cNvPr id="18" name="Скругленный прямоугольник 4"/>
            <p:cNvSpPr/>
            <p:nvPr/>
          </p:nvSpPr>
          <p:spPr bwMode="auto">
            <a:xfrm>
              <a:off x="7115763" y="5108999"/>
              <a:ext cx="1699083" cy="845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735" tIns="38735" rIns="38735" bIns="38735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00892" y="3929066"/>
              <a:ext cx="1928826" cy="2071702"/>
            </a:xfrm>
            <a:prstGeom prst="rect">
              <a:avLst/>
            </a:prstGeom>
            <a:noFill/>
            <a:ln cmpd="thickThin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101"/>
          <p:cNvGrpSpPr>
            <a:grpSpLocks/>
          </p:cNvGrpSpPr>
          <p:nvPr/>
        </p:nvGrpSpPr>
        <p:grpSpPr bwMode="auto">
          <a:xfrm>
            <a:off x="5727551" y="2859612"/>
            <a:ext cx="357187" cy="285750"/>
            <a:chOff x="3193638" y="2928934"/>
            <a:chExt cx="1613716" cy="1813147"/>
          </a:xfrm>
        </p:grpSpPr>
        <p:sp>
          <p:nvSpPr>
            <p:cNvPr id="22" name="Нашивка 2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Нашивка 2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Группа 101"/>
          <p:cNvGrpSpPr>
            <a:grpSpLocks/>
          </p:cNvGrpSpPr>
          <p:nvPr/>
        </p:nvGrpSpPr>
        <p:grpSpPr bwMode="auto">
          <a:xfrm rot="10800000">
            <a:off x="5727551" y="3431112"/>
            <a:ext cx="357187" cy="285750"/>
            <a:chOff x="3193638" y="2928934"/>
            <a:chExt cx="1613716" cy="1813147"/>
          </a:xfrm>
        </p:grpSpPr>
        <p:sp>
          <p:nvSpPr>
            <p:cNvPr id="25" name="Нашивка 2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2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7" name="Группа 101"/>
          <p:cNvGrpSpPr>
            <a:grpSpLocks/>
          </p:cNvGrpSpPr>
          <p:nvPr/>
        </p:nvGrpSpPr>
        <p:grpSpPr bwMode="auto">
          <a:xfrm>
            <a:off x="2342604" y="2875948"/>
            <a:ext cx="357188" cy="285750"/>
            <a:chOff x="3193638" y="2928934"/>
            <a:chExt cx="1613716" cy="1813147"/>
          </a:xfrm>
        </p:grpSpPr>
        <p:sp>
          <p:nvSpPr>
            <p:cNvPr id="28" name="Нашивка 2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2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Группа 101"/>
          <p:cNvGrpSpPr>
            <a:grpSpLocks/>
          </p:cNvGrpSpPr>
          <p:nvPr/>
        </p:nvGrpSpPr>
        <p:grpSpPr bwMode="auto">
          <a:xfrm rot="10800000">
            <a:off x="2342604" y="3447448"/>
            <a:ext cx="357188" cy="285750"/>
            <a:chOff x="3193638" y="2928934"/>
            <a:chExt cx="1613716" cy="1813147"/>
          </a:xfrm>
        </p:grpSpPr>
        <p:sp>
          <p:nvSpPr>
            <p:cNvPr id="31" name="Нашивка 3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3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Группа 101"/>
          <p:cNvGrpSpPr>
            <a:grpSpLocks/>
          </p:cNvGrpSpPr>
          <p:nvPr/>
        </p:nvGrpSpPr>
        <p:grpSpPr bwMode="auto">
          <a:xfrm rot="5400000">
            <a:off x="1370782" y="3968775"/>
            <a:ext cx="428625" cy="357187"/>
            <a:chOff x="3193638" y="2928934"/>
            <a:chExt cx="1613716" cy="1813147"/>
          </a:xfrm>
        </p:grpSpPr>
        <p:sp>
          <p:nvSpPr>
            <p:cNvPr id="34" name="Нашивка 3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3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9" name="Titre 1"/>
          <p:cNvSpPr txBox="1">
            <a:spLocks/>
          </p:cNvSpPr>
          <p:nvPr/>
        </p:nvSpPr>
        <p:spPr bwMode="auto">
          <a:xfrm>
            <a:off x="395536" y="3933056"/>
            <a:ext cx="119881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en-US" alt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Reporting</a:t>
            </a:r>
            <a:endParaRPr lang="fr-FR" alt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75862" y="4021430"/>
            <a:ext cx="4500594" cy="2769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b="1" dirty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deal algorithm</a:t>
            </a:r>
          </a:p>
        </p:txBody>
      </p:sp>
      <p:sp>
        <p:nvSpPr>
          <p:cNvPr id="42" name="Titre 1"/>
          <p:cNvSpPr txBox="1">
            <a:spLocks/>
          </p:cNvSpPr>
          <p:nvPr/>
        </p:nvSpPr>
        <p:spPr bwMode="auto">
          <a:xfrm>
            <a:off x="2231361" y="3151998"/>
            <a:ext cx="756463" cy="2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</a:pPr>
            <a:r>
              <a:rPr lang="en-US" alt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transactions</a:t>
            </a:r>
            <a:endParaRPr lang="fr-FR" alt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 bwMode="auto">
          <a:xfrm>
            <a:off x="5584676" y="3145362"/>
            <a:ext cx="740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just">
              <a:spcBef>
                <a:spcPct val="0"/>
              </a:spcBef>
              <a:buClr>
                <a:srgbClr val="C00000"/>
              </a:buClr>
              <a:buSzPct val="110000"/>
              <a:buFontTx/>
              <a:buNone/>
              <a:defRPr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GB" altLang="ru-RU" dirty="0"/>
              <a:t>transactions</a:t>
            </a:r>
          </a:p>
          <a:p>
            <a:endParaRPr lang="fr-FR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097" y="1988671"/>
            <a:ext cx="180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Treasury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571183"/>
              </p:ext>
            </p:extLst>
          </p:nvPr>
        </p:nvGraphicFramePr>
        <p:xfrm>
          <a:off x="5519979" y="1124744"/>
          <a:ext cx="3504869" cy="90174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4216"/>
                <a:gridCol w="1560653"/>
              </a:tblGrid>
              <a:tr h="3835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Placement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Revenue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8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RUR</a:t>
                      </a:r>
                      <a:r>
                        <a:rPr lang="ru-RU" sz="1600" b="1" dirty="0" smtClean="0"/>
                        <a:t>15517,5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dirty="0" smtClean="0"/>
                        <a:t>bn</a:t>
                      </a:r>
                      <a:endParaRPr lang="ru-RU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RUR</a:t>
                      </a:r>
                      <a:r>
                        <a:rPr lang="ru-RU" sz="1600" b="1" kern="1200" dirty="0" smtClean="0"/>
                        <a:t>6,5</a:t>
                      </a:r>
                      <a:r>
                        <a:rPr lang="ru-RU" sz="1400" b="1" kern="1200" baseline="0" dirty="0" smtClean="0"/>
                        <a:t> 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en-US" sz="1400" kern="1200" baseline="0" dirty="0" smtClean="0"/>
                        <a:t>bn</a:t>
                      </a:r>
                      <a:endParaRPr lang="ru-RU" sz="14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073277" y="43026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Credit institutions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73044" y="431214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Russian Treasury</a:t>
            </a:r>
            <a:endParaRPr lang="ru-RU" sz="1600" dirty="0"/>
          </a:p>
        </p:txBody>
      </p:sp>
      <p:cxnSp>
        <p:nvCxnSpPr>
          <p:cNvPr id="61" name="Прямая соединительная линия 60"/>
          <p:cNvCxnSpPr>
            <a:stCxn id="46" idx="0"/>
            <a:endCxn id="46" idx="2"/>
          </p:cNvCxnSpPr>
          <p:nvPr/>
        </p:nvCxnSpPr>
        <p:spPr>
          <a:xfrm>
            <a:off x="6439036" y="4304919"/>
            <a:ext cx="0" cy="21918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4231942" y="4676743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Security sell bids</a:t>
            </a:r>
            <a:endParaRPr lang="ru-RU" sz="140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588224" y="4855442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 book</a:t>
            </a:r>
            <a:endParaRPr lang="ru-RU" sz="14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578699" y="5344640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Hurdle rate</a:t>
            </a:r>
            <a:endParaRPr lang="ru-RU" sz="1400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578699" y="5843363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Buy bid</a:t>
            </a:r>
            <a:endParaRPr lang="ru-RU" sz="140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246963" y="6017207"/>
            <a:ext cx="1872208" cy="3968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Deal execution</a:t>
            </a:r>
            <a:endParaRPr lang="ru-RU" sz="1400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6113675" y="4866289"/>
            <a:ext cx="484074" cy="207274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452320" y="5197782"/>
            <a:ext cx="0" cy="190292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452320" y="5706030"/>
            <a:ext cx="0" cy="190292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5" idx="1"/>
          </p:cNvCxnSpPr>
          <p:nvPr/>
        </p:nvCxnSpPr>
        <p:spPr>
          <a:xfrm flipH="1">
            <a:off x="6119171" y="6041773"/>
            <a:ext cx="459528" cy="199423"/>
          </a:xfrm>
          <a:prstGeom prst="straightConnector1">
            <a:avLst/>
          </a:prstGeom>
          <a:ln w="41275">
            <a:solidFill>
              <a:srgbClr val="E1772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4"/>
          <p:cNvSpPr/>
          <p:nvPr/>
        </p:nvSpPr>
        <p:spPr>
          <a:xfrm>
            <a:off x="2788986" y="1484784"/>
            <a:ext cx="273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Trading Mechanism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OTC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7" y="2587749"/>
            <a:ext cx="1176399" cy="13089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371729" y="2038859"/>
            <a:ext cx="180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institutions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76" y="2689419"/>
            <a:ext cx="2231156" cy="1254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" y="4905664"/>
            <a:ext cx="1075900" cy="1312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92" y="5079643"/>
            <a:ext cx="1528512" cy="101656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-161478" y="4575795"/>
            <a:ext cx="180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FM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47377" y="4552553"/>
            <a:ext cx="180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CBR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31909" y="6496769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7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5758" y="18383"/>
            <a:ext cx="8229600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Budget loans to RF regions and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municipalities in 2015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Diagramme 7"/>
          <p:cNvGraphicFramePr/>
          <p:nvPr>
            <p:extLst>
              <p:ext uri="{D42A27DB-BD31-4B8C-83A1-F6EECF244321}">
                <p14:modId xmlns:p14="http://schemas.microsoft.com/office/powerpoint/2010/main" val="3719601932"/>
              </p:ext>
            </p:extLst>
          </p:nvPr>
        </p:nvGraphicFramePr>
        <p:xfrm>
          <a:off x="132184" y="1340768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2985" y="1043211"/>
            <a:ext cx="576063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0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Lending conditions</a:t>
            </a:r>
            <a:endParaRPr lang="ru-RU" sz="2000" b="1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49773"/>
              </p:ext>
            </p:extLst>
          </p:nvPr>
        </p:nvGraphicFramePr>
        <p:xfrm>
          <a:off x="6300788" y="1644650"/>
          <a:ext cx="2663825" cy="3152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2315"/>
                <a:gridCol w="1051510"/>
              </a:tblGrid>
              <a:tr h="771897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Parameter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Amount</a:t>
                      </a:r>
                      <a:endParaRPr lang="ru-RU" sz="1400" kern="1200" dirty="0" smtClean="0"/>
                    </a:p>
                    <a:p>
                      <a:pPr algn="ctr"/>
                      <a:r>
                        <a:rPr lang="ru-RU" sz="1200" kern="1200" dirty="0" smtClean="0"/>
                        <a:t>(</a:t>
                      </a:r>
                      <a:r>
                        <a:rPr lang="en-US" sz="1200" kern="1200" dirty="0" smtClean="0"/>
                        <a:t>RUR mn</a:t>
                      </a:r>
                      <a:r>
                        <a:rPr lang="ru-RU" sz="1200" kern="1200" dirty="0" smtClean="0"/>
                        <a:t>)</a:t>
                      </a:r>
                    </a:p>
                    <a:p>
                      <a:pPr algn="ctr"/>
                      <a:r>
                        <a:rPr lang="ru-RU" sz="1400" kern="1200" dirty="0" smtClean="0"/>
                        <a:t>2015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</a:tr>
              <a:tr h="1275309"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/>
                    </a:p>
                    <a:p>
                      <a:pPr algn="ctr"/>
                      <a:r>
                        <a:rPr lang="en-US" sz="1400" kern="1200" baseline="0" dirty="0" smtClean="0"/>
                        <a:t>Loans:</a:t>
                      </a:r>
                    </a:p>
                    <a:p>
                      <a:pPr algn="ctr"/>
                      <a:r>
                        <a:rPr lang="en-US" sz="1400" kern="1200" baseline="0" dirty="0" smtClean="0"/>
                        <a:t>To RF regions</a:t>
                      </a:r>
                    </a:p>
                    <a:p>
                      <a:pPr algn="ctr"/>
                      <a:r>
                        <a:rPr lang="en-US" sz="1400" kern="1200" baseline="0" dirty="0" smtClean="0"/>
                        <a:t>Municipalities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kern="1200" baseline="0" dirty="0" smtClean="0"/>
                    </a:p>
                    <a:p>
                      <a:pPr marL="0" algn="ctr" defTabSz="914400" rtl="0" eaLnBrk="1" fontAlgn="b" latinLnBrk="0" hangingPunct="1"/>
                      <a:r>
                        <a:rPr lang="ru-RU" sz="1400" b="1" kern="1200" baseline="0" dirty="0" smtClean="0"/>
                        <a:t>916 776,1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1" kern="1200" baseline="0" dirty="0" smtClean="0"/>
                        <a:t>869 607,6</a:t>
                      </a:r>
                    </a:p>
                    <a:p>
                      <a:pPr algn="ctr" fontAlgn="b"/>
                      <a:r>
                        <a:rPr lang="ru-RU" sz="1400" b="1" kern="1200" baseline="0" dirty="0" smtClean="0"/>
                        <a:t>47 168,5</a:t>
                      </a:r>
                      <a:endParaRPr lang="ru-RU" sz="14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3" marR="9523" marT="9529" marB="0"/>
                </a:tc>
              </a:tr>
              <a:tr h="110556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/>
                        <a:t>Revenues:</a:t>
                      </a:r>
                    </a:p>
                    <a:p>
                      <a:pPr algn="ctr"/>
                      <a:r>
                        <a:rPr lang="en-GB" sz="1400" kern="1200" dirty="0" smtClean="0"/>
                        <a:t>From RF regions</a:t>
                      </a:r>
                    </a:p>
                    <a:p>
                      <a:pPr algn="ctr"/>
                      <a:r>
                        <a:rPr lang="en-GB" sz="1400" kern="1200" dirty="0" smtClean="0"/>
                        <a:t>Municipalities</a:t>
                      </a:r>
                    </a:p>
                  </a:txBody>
                  <a:tcPr marL="91424" marR="91424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b="1" dirty="0" smtClean="0"/>
                        <a:t>69,9</a:t>
                      </a:r>
                    </a:p>
                    <a:p>
                      <a:pPr algn="ctr"/>
                      <a:r>
                        <a:rPr lang="ru-RU" sz="1200" b="1" dirty="0" smtClean="0"/>
                        <a:t>66,2</a:t>
                      </a:r>
                    </a:p>
                    <a:p>
                      <a:pPr algn="ctr"/>
                      <a:r>
                        <a:rPr lang="ru-RU" sz="1200" b="1" dirty="0" smtClean="0"/>
                        <a:t>3,7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40" marB="45740" anchor="ctr"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6588125" y="5156225"/>
            <a:ext cx="21240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ru-RU" altLang="ru-RU" sz="13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Over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2015 </a:t>
            </a:r>
            <a:r>
              <a:rPr lang="en-GB" altLang="ru-RU" sz="1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funds were provided to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altLang="ru-RU" sz="14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725" indent="-85725"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58 </a:t>
            </a:r>
            <a:r>
              <a:rPr lang="en-GB" altLang="ru-RU" sz="1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RF regions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;</a:t>
            </a:r>
          </a:p>
          <a:p>
            <a:pPr marL="85725" indent="-85725"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ru-RU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80 </a:t>
            </a:r>
            <a:r>
              <a:rPr lang="en-GB" altLang="ru-RU" sz="1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municipalities</a:t>
            </a:r>
            <a:endParaRPr lang="ru-RU" altLang="ru-RU" sz="14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588224" y="1340768"/>
            <a:ext cx="2160588" cy="28733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defRPr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of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01.01.2016</a:t>
            </a:r>
            <a:endParaRPr lang="fr-F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4" y="1617910"/>
            <a:ext cx="903561" cy="903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928615" cy="5760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0" y="5022701"/>
            <a:ext cx="609600" cy="60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1" y="3933056"/>
            <a:ext cx="556072" cy="6582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40152" y="65157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1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460" y="1196752"/>
            <a:ext cx="8927035" cy="5256584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35496" y="3606288"/>
            <a:ext cx="2339975" cy="5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Open Sans Condensed Light" pitchFamily="34" charset="0"/>
              </a:rPr>
              <a:t>RUR bank </a:t>
            </a:r>
            <a:r>
              <a:rPr lang="en-US" altLang="ru-RU" sz="1400" dirty="0" smtClean="0">
                <a:latin typeface="Open Sans Condensed Light" pitchFamily="34" charset="0"/>
              </a:rPr>
              <a:t>deposit revenues</a:t>
            </a:r>
            <a:endParaRPr lang="ru-RU" altLang="ru-RU" sz="1400" dirty="0">
              <a:latin typeface="Open Sans Condensed Light" pitchFamily="34" charset="0"/>
            </a:endParaRPr>
          </a:p>
        </p:txBody>
      </p:sp>
      <p:sp>
        <p:nvSpPr>
          <p:cNvPr id="6" name="TextBox 82"/>
          <p:cNvSpPr txBox="1">
            <a:spLocks noChangeArrowheads="1"/>
          </p:cNvSpPr>
          <p:nvPr/>
        </p:nvSpPr>
        <p:spPr bwMode="auto">
          <a:xfrm>
            <a:off x="4565288" y="3573016"/>
            <a:ext cx="1950928" cy="2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latin typeface="Open Sans Condensed Light" pitchFamily="34" charset="0"/>
              </a:rPr>
              <a:t>REPO revenues</a:t>
            </a:r>
            <a:endParaRPr lang="ru-RU" altLang="ru-RU" sz="1400" dirty="0">
              <a:latin typeface="Open Sans Condensed Light" pitchFamily="34" charset="0"/>
            </a:endParaRPr>
          </a:p>
        </p:txBody>
      </p:sp>
      <p:sp>
        <p:nvSpPr>
          <p:cNvPr id="7" name="TextBox 83"/>
          <p:cNvSpPr txBox="1">
            <a:spLocks noChangeArrowheads="1"/>
          </p:cNvSpPr>
          <p:nvPr/>
        </p:nvSpPr>
        <p:spPr bwMode="auto">
          <a:xfrm>
            <a:off x="2079749" y="3621470"/>
            <a:ext cx="2708275" cy="2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latin typeface="Open Sans Condensed Light" pitchFamily="34" charset="0"/>
              </a:rPr>
              <a:t>FX placement revenues</a:t>
            </a:r>
            <a:endParaRPr lang="ru-RU" altLang="ru-RU" sz="1400" dirty="0">
              <a:latin typeface="Open Sans Condensed Light" pitchFamily="34" charset="0"/>
            </a:endParaRPr>
          </a:p>
        </p:txBody>
      </p:sp>
      <p:sp>
        <p:nvSpPr>
          <p:cNvPr id="8" name="TextBox 100"/>
          <p:cNvSpPr txBox="1">
            <a:spLocks noChangeArrowheads="1"/>
          </p:cNvSpPr>
          <p:nvPr/>
        </p:nvSpPr>
        <p:spPr bwMode="auto">
          <a:xfrm>
            <a:off x="6412929" y="3573016"/>
            <a:ext cx="2407543" cy="2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latin typeface="Open Sans Condensed Light" pitchFamily="34" charset="0"/>
              </a:rPr>
              <a:t>Budget loan revenues</a:t>
            </a:r>
            <a:endParaRPr lang="ru-RU" altLang="ru-RU" sz="1400" dirty="0">
              <a:latin typeface="Open Sans Condensed Light" pitchFamily="34" charset="0"/>
            </a:endParaRPr>
          </a:p>
        </p:txBody>
      </p:sp>
      <p:sp>
        <p:nvSpPr>
          <p:cNvPr id="9" name="TextBox 100"/>
          <p:cNvSpPr txBox="1">
            <a:spLocks noChangeArrowheads="1"/>
          </p:cNvSpPr>
          <p:nvPr/>
        </p:nvSpPr>
        <p:spPr bwMode="auto">
          <a:xfrm>
            <a:off x="6328543" y="4941168"/>
            <a:ext cx="2347913" cy="3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latin typeface="Open Sans Condensed" pitchFamily="34" charset="0"/>
              </a:rPr>
              <a:t>Total,</a:t>
            </a:r>
            <a:r>
              <a:rPr lang="ru-RU" altLang="ru-RU" sz="2000" b="1" dirty="0" smtClean="0">
                <a:latin typeface="Open Sans Condensed" pitchFamily="34" charset="0"/>
              </a:rPr>
              <a:t> 2015</a:t>
            </a:r>
            <a:endParaRPr lang="ru-RU" altLang="ru-RU" sz="2000" b="1" dirty="0">
              <a:latin typeface="Open Sans Condensed" pitchFamily="34" charset="0"/>
            </a:endParaRPr>
          </a:p>
        </p:txBody>
      </p:sp>
      <p:grpSp>
        <p:nvGrpSpPr>
          <p:cNvPr id="11" name="Группа 168"/>
          <p:cNvGrpSpPr>
            <a:grpSpLocks/>
          </p:cNvGrpSpPr>
          <p:nvPr/>
        </p:nvGrpSpPr>
        <p:grpSpPr bwMode="auto">
          <a:xfrm>
            <a:off x="4588709" y="4248870"/>
            <a:ext cx="1873260" cy="542285"/>
            <a:chOff x="4316900" y="1751402"/>
            <a:chExt cx="2177136" cy="61284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0" y="1792943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47"/>
            <p:cNvGrpSpPr>
              <a:grpSpLocks/>
            </p:cNvGrpSpPr>
            <p:nvPr/>
          </p:nvGrpSpPr>
          <p:grpSpPr bwMode="auto">
            <a:xfrm>
              <a:off x="4548546" y="1757085"/>
              <a:ext cx="358088" cy="591743"/>
              <a:chOff x="4274259" y="1772200"/>
              <a:chExt cx="413451" cy="654875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149"/>
              <p:cNvSpPr txBox="1">
                <a:spLocks noChangeArrowheads="1"/>
              </p:cNvSpPr>
              <p:nvPr/>
            </p:nvSpPr>
            <p:spPr bwMode="auto">
              <a:xfrm>
                <a:off x="4274259" y="1772200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14" name="Группа 150"/>
            <p:cNvGrpSpPr>
              <a:grpSpLocks/>
            </p:cNvGrpSpPr>
            <p:nvPr/>
          </p:nvGrpSpPr>
          <p:grpSpPr bwMode="auto">
            <a:xfrm>
              <a:off x="4870530" y="1751402"/>
              <a:ext cx="353590" cy="591743"/>
              <a:chOff x="4279453" y="1765911"/>
              <a:chExt cx="408257" cy="654875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152"/>
              <p:cNvSpPr txBox="1">
                <a:spLocks noChangeArrowheads="1"/>
              </p:cNvSpPr>
              <p:nvPr/>
            </p:nvSpPr>
            <p:spPr bwMode="auto">
              <a:xfrm>
                <a:off x="4279453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5</a:t>
                </a:r>
              </a:p>
            </p:txBody>
          </p:sp>
        </p:grpSp>
        <p:grpSp>
          <p:nvGrpSpPr>
            <p:cNvPr id="15" name="Группа 153"/>
            <p:cNvGrpSpPr>
              <a:grpSpLocks/>
            </p:cNvGrpSpPr>
            <p:nvPr/>
          </p:nvGrpSpPr>
          <p:grpSpPr bwMode="auto">
            <a:xfrm>
              <a:off x="5172151" y="1751403"/>
              <a:ext cx="369452" cy="591743"/>
              <a:chOff x="4261139" y="1765912"/>
              <a:chExt cx="426571" cy="654875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155"/>
              <p:cNvSpPr txBox="1">
                <a:spLocks noChangeArrowheads="1"/>
              </p:cNvSpPr>
              <p:nvPr/>
            </p:nvSpPr>
            <p:spPr bwMode="auto">
              <a:xfrm>
                <a:off x="4261139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1</a:t>
                </a:r>
              </a:p>
            </p:txBody>
          </p:sp>
        </p:grpSp>
        <p:grpSp>
          <p:nvGrpSpPr>
            <p:cNvPr id="16" name="Группа 156"/>
            <p:cNvGrpSpPr>
              <a:grpSpLocks/>
            </p:cNvGrpSpPr>
            <p:nvPr/>
          </p:nvGrpSpPr>
          <p:grpSpPr bwMode="auto">
            <a:xfrm>
              <a:off x="5510464" y="1772508"/>
              <a:ext cx="348612" cy="591743"/>
              <a:chOff x="4285200" y="1789269"/>
              <a:chExt cx="402510" cy="654875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158"/>
              <p:cNvSpPr txBox="1">
                <a:spLocks noChangeArrowheads="1"/>
              </p:cNvSpPr>
              <p:nvPr/>
            </p:nvSpPr>
            <p:spPr bwMode="auto">
              <a:xfrm>
                <a:off x="4285200" y="1789269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  <p:grpSp>
          <p:nvGrpSpPr>
            <p:cNvPr id="17" name="Группа 159"/>
            <p:cNvGrpSpPr>
              <a:grpSpLocks/>
            </p:cNvGrpSpPr>
            <p:nvPr/>
          </p:nvGrpSpPr>
          <p:grpSpPr bwMode="auto">
            <a:xfrm>
              <a:off x="5895533" y="1751403"/>
              <a:ext cx="281020" cy="591743"/>
              <a:chOff x="4363242" y="1765912"/>
              <a:chExt cx="324468" cy="654875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161"/>
              <p:cNvSpPr txBox="1">
                <a:spLocks noChangeArrowheads="1"/>
              </p:cNvSpPr>
              <p:nvPr/>
            </p:nvSpPr>
            <p:spPr bwMode="auto">
              <a:xfrm>
                <a:off x="4363242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18" name="Группа 162"/>
            <p:cNvGrpSpPr>
              <a:grpSpLocks/>
            </p:cNvGrpSpPr>
            <p:nvPr/>
          </p:nvGrpSpPr>
          <p:grpSpPr bwMode="auto">
            <a:xfrm>
              <a:off x="6124584" y="1766826"/>
              <a:ext cx="369452" cy="591743"/>
              <a:chOff x="4261138" y="1782981"/>
              <a:chExt cx="426572" cy="654875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64"/>
              <p:cNvSpPr txBox="1">
                <a:spLocks noChangeArrowheads="1"/>
              </p:cNvSpPr>
              <p:nvPr/>
            </p:nvSpPr>
            <p:spPr bwMode="auto">
              <a:xfrm>
                <a:off x="4261138" y="1782981"/>
                <a:ext cx="310099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</a:p>
            </p:txBody>
          </p:sp>
        </p:grpSp>
      </p:grpSp>
      <p:grpSp>
        <p:nvGrpSpPr>
          <p:cNvPr id="31" name="Группа 285"/>
          <p:cNvGrpSpPr>
            <a:grpSpLocks/>
          </p:cNvGrpSpPr>
          <p:nvPr/>
        </p:nvGrpSpPr>
        <p:grpSpPr bwMode="auto">
          <a:xfrm>
            <a:off x="2474363" y="4247823"/>
            <a:ext cx="1873250" cy="536168"/>
            <a:chOff x="4316900" y="1737209"/>
            <a:chExt cx="2177125" cy="605937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0" y="1792943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380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Группа 150"/>
            <p:cNvGrpSpPr>
              <a:grpSpLocks/>
            </p:cNvGrpSpPr>
            <p:nvPr/>
          </p:nvGrpSpPr>
          <p:grpSpPr bwMode="auto">
            <a:xfrm>
              <a:off x="4865406" y="1751402"/>
              <a:ext cx="358691" cy="591743"/>
              <a:chOff x="4273561" y="1765911"/>
              <a:chExt cx="414149" cy="654875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302"/>
              <p:cNvSpPr txBox="1">
                <a:spLocks noChangeArrowheads="1"/>
              </p:cNvSpPr>
              <p:nvPr/>
            </p:nvSpPr>
            <p:spPr bwMode="auto">
              <a:xfrm>
                <a:off x="4273561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  <p:grpSp>
          <p:nvGrpSpPr>
            <p:cNvPr id="35" name="Группа 153"/>
            <p:cNvGrpSpPr>
              <a:grpSpLocks/>
            </p:cNvGrpSpPr>
            <p:nvPr/>
          </p:nvGrpSpPr>
          <p:grpSpPr bwMode="auto">
            <a:xfrm>
              <a:off x="5201871" y="1751402"/>
              <a:ext cx="339712" cy="591743"/>
              <a:chOff x="4295475" y="1765911"/>
              <a:chExt cx="392235" cy="654875"/>
            </a:xfrm>
          </p:grpSpPr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Box 300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7</a:t>
                </a:r>
              </a:p>
            </p:txBody>
          </p:sp>
        </p:grpSp>
        <p:grpSp>
          <p:nvGrpSpPr>
            <p:cNvPr id="36" name="Группа 156"/>
            <p:cNvGrpSpPr>
              <a:grpSpLocks/>
            </p:cNvGrpSpPr>
            <p:nvPr/>
          </p:nvGrpSpPr>
          <p:grpSpPr bwMode="auto">
            <a:xfrm>
              <a:off x="5514316" y="1737209"/>
              <a:ext cx="344769" cy="591741"/>
              <a:chOff x="4289638" y="1750206"/>
              <a:chExt cx="398072" cy="654874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xtBox 298"/>
              <p:cNvSpPr txBox="1">
                <a:spLocks noChangeArrowheads="1"/>
              </p:cNvSpPr>
              <p:nvPr/>
            </p:nvSpPr>
            <p:spPr bwMode="auto">
              <a:xfrm>
                <a:off x="4289638" y="1750206"/>
                <a:ext cx="310099" cy="65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37" name="Группа 159"/>
            <p:cNvGrpSpPr>
              <a:grpSpLocks/>
            </p:cNvGrpSpPr>
            <p:nvPr/>
          </p:nvGrpSpPr>
          <p:grpSpPr bwMode="auto">
            <a:xfrm>
              <a:off x="5877688" y="1751403"/>
              <a:ext cx="298866" cy="591743"/>
              <a:chOff x="4342637" y="1765912"/>
              <a:chExt cx="345073" cy="654875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Box 296"/>
              <p:cNvSpPr txBox="1">
                <a:spLocks noChangeArrowheads="1"/>
              </p:cNvSpPr>
              <p:nvPr/>
            </p:nvSpPr>
            <p:spPr bwMode="auto">
              <a:xfrm>
                <a:off x="4342637" y="1765912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38" name="Группа 162"/>
            <p:cNvGrpSpPr>
              <a:grpSpLocks/>
            </p:cNvGrpSpPr>
            <p:nvPr/>
          </p:nvGrpSpPr>
          <p:grpSpPr bwMode="auto">
            <a:xfrm>
              <a:off x="6154313" y="1751402"/>
              <a:ext cx="339712" cy="591743"/>
              <a:chOff x="4295475" y="1765911"/>
              <a:chExt cx="392235" cy="654875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294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</p:grpSp>
      <p:grpSp>
        <p:nvGrpSpPr>
          <p:cNvPr id="49" name="Группа 146"/>
          <p:cNvGrpSpPr>
            <a:grpSpLocks/>
          </p:cNvGrpSpPr>
          <p:nvPr/>
        </p:nvGrpSpPr>
        <p:grpSpPr bwMode="auto">
          <a:xfrm>
            <a:off x="226667" y="4271689"/>
            <a:ext cx="1931988" cy="525463"/>
            <a:chOff x="4231729" y="1342428"/>
            <a:chExt cx="1932077" cy="526150"/>
          </a:xfrm>
        </p:grpSpPr>
        <p:grpSp>
          <p:nvGrpSpPr>
            <p:cNvPr id="50" name="Группа 92"/>
            <p:cNvGrpSpPr>
              <a:grpSpLocks/>
            </p:cNvGrpSpPr>
            <p:nvPr/>
          </p:nvGrpSpPr>
          <p:grpSpPr bwMode="auto">
            <a:xfrm>
              <a:off x="4231729" y="1345352"/>
              <a:ext cx="292413" cy="523220"/>
              <a:chOff x="4295475" y="1765911"/>
              <a:chExt cx="392235" cy="654875"/>
            </a:xfrm>
          </p:grpSpPr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328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51" name="Группа 147"/>
            <p:cNvGrpSpPr>
              <a:grpSpLocks/>
            </p:cNvGrpSpPr>
            <p:nvPr/>
          </p:nvGrpSpPr>
          <p:grpSpPr bwMode="auto">
            <a:xfrm>
              <a:off x="4505006" y="1345354"/>
              <a:ext cx="292413" cy="523220"/>
              <a:chOff x="4295475" y="1765913"/>
              <a:chExt cx="392235" cy="654875"/>
            </a:xfrm>
          </p:grpSpPr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326"/>
              <p:cNvSpPr txBox="1">
                <a:spLocks noChangeArrowheads="1"/>
              </p:cNvSpPr>
              <p:nvPr/>
            </p:nvSpPr>
            <p:spPr bwMode="auto">
              <a:xfrm>
                <a:off x="4295475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52" name="Группа 150"/>
            <p:cNvGrpSpPr>
              <a:grpSpLocks/>
            </p:cNvGrpSpPr>
            <p:nvPr/>
          </p:nvGrpSpPr>
          <p:grpSpPr bwMode="auto">
            <a:xfrm>
              <a:off x="4763215" y="1345355"/>
              <a:ext cx="307490" cy="523220"/>
              <a:chOff x="4275252" y="1765914"/>
              <a:chExt cx="412458" cy="654875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Box 324"/>
              <p:cNvSpPr txBox="1">
                <a:spLocks noChangeArrowheads="1"/>
              </p:cNvSpPr>
              <p:nvPr/>
            </p:nvSpPr>
            <p:spPr bwMode="auto">
              <a:xfrm>
                <a:off x="4275252" y="1765914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1</a:t>
                </a:r>
              </a:p>
            </p:txBody>
          </p:sp>
        </p:grpSp>
        <p:grpSp>
          <p:nvGrpSpPr>
            <p:cNvPr id="53" name="Группа 153"/>
            <p:cNvGrpSpPr>
              <a:grpSpLocks/>
            </p:cNvGrpSpPr>
            <p:nvPr/>
          </p:nvGrpSpPr>
          <p:grpSpPr bwMode="auto">
            <a:xfrm>
              <a:off x="5051560" y="1345357"/>
              <a:ext cx="292413" cy="523221"/>
              <a:chOff x="4295475" y="1765911"/>
              <a:chExt cx="392235" cy="654875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Box 322"/>
              <p:cNvSpPr txBox="1">
                <a:spLocks noChangeArrowheads="1"/>
              </p:cNvSpPr>
              <p:nvPr/>
            </p:nvSpPr>
            <p:spPr bwMode="auto">
              <a:xfrm>
                <a:off x="4295475" y="1765911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4</a:t>
                </a:r>
              </a:p>
            </p:txBody>
          </p:sp>
        </p:grpSp>
        <p:grpSp>
          <p:nvGrpSpPr>
            <p:cNvPr id="54" name="Группа 156"/>
            <p:cNvGrpSpPr>
              <a:grpSpLocks/>
            </p:cNvGrpSpPr>
            <p:nvPr/>
          </p:nvGrpSpPr>
          <p:grpSpPr bwMode="auto">
            <a:xfrm>
              <a:off x="5320502" y="1342428"/>
              <a:ext cx="296783" cy="523220"/>
              <a:chOff x="4289617" y="1762250"/>
              <a:chExt cx="398093" cy="654875"/>
            </a:xfrm>
          </p:grpSpPr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320"/>
              <p:cNvSpPr txBox="1">
                <a:spLocks noChangeArrowheads="1"/>
              </p:cNvSpPr>
              <p:nvPr/>
            </p:nvSpPr>
            <p:spPr bwMode="auto">
              <a:xfrm>
                <a:off x="4289617" y="1762250"/>
                <a:ext cx="310098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8</a:t>
                </a:r>
              </a:p>
            </p:txBody>
          </p:sp>
        </p:grpSp>
        <p:grpSp>
          <p:nvGrpSpPr>
            <p:cNvPr id="55" name="Группа 159"/>
            <p:cNvGrpSpPr>
              <a:grpSpLocks/>
            </p:cNvGrpSpPr>
            <p:nvPr/>
          </p:nvGrpSpPr>
          <p:grpSpPr bwMode="auto">
            <a:xfrm>
              <a:off x="5638300" y="1345355"/>
              <a:ext cx="252196" cy="523220"/>
              <a:chOff x="4349418" y="1765912"/>
              <a:chExt cx="338292" cy="654875"/>
            </a:xfrm>
          </p:grpSpPr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318"/>
              <p:cNvSpPr txBox="1">
                <a:spLocks noChangeArrowheads="1"/>
              </p:cNvSpPr>
              <p:nvPr/>
            </p:nvSpPr>
            <p:spPr bwMode="auto">
              <a:xfrm>
                <a:off x="4349418" y="1765912"/>
                <a:ext cx="310106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56" name="Группа 162"/>
            <p:cNvGrpSpPr>
              <a:grpSpLocks/>
            </p:cNvGrpSpPr>
            <p:nvPr/>
          </p:nvGrpSpPr>
          <p:grpSpPr bwMode="auto">
            <a:xfrm>
              <a:off x="5871393" y="1345354"/>
              <a:ext cx="292413" cy="523220"/>
              <a:chOff x="4295475" y="1765913"/>
              <a:chExt cx="392235" cy="654875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Box 316"/>
              <p:cNvSpPr txBox="1">
                <a:spLocks noChangeArrowheads="1"/>
              </p:cNvSpPr>
              <p:nvPr/>
            </p:nvSpPr>
            <p:spPr bwMode="auto">
              <a:xfrm>
                <a:off x="4295475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3</a:t>
                </a:r>
              </a:p>
            </p:txBody>
          </p:sp>
        </p:grpSp>
      </p:grpSp>
      <p:grpSp>
        <p:nvGrpSpPr>
          <p:cNvPr id="71" name="Группа 329"/>
          <p:cNvGrpSpPr>
            <a:grpSpLocks/>
          </p:cNvGrpSpPr>
          <p:nvPr/>
        </p:nvGrpSpPr>
        <p:grpSpPr bwMode="auto">
          <a:xfrm>
            <a:off x="6712525" y="4254501"/>
            <a:ext cx="1873257" cy="536996"/>
            <a:chOff x="4316903" y="1751404"/>
            <a:chExt cx="2177128" cy="607174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38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863" y="1792944"/>
              <a:ext cx="272234" cy="51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" name="Группа 153"/>
            <p:cNvGrpSpPr>
              <a:grpSpLocks/>
            </p:cNvGrpSpPr>
            <p:nvPr/>
          </p:nvGrpSpPr>
          <p:grpSpPr bwMode="auto">
            <a:xfrm>
              <a:off x="5210789" y="1762767"/>
              <a:ext cx="330784" cy="591743"/>
              <a:chOff x="4305786" y="1778488"/>
              <a:chExt cx="381928" cy="654875"/>
            </a:xfrm>
          </p:grpSpPr>
          <p:pic>
            <p:nvPicPr>
              <p:cNvPr id="8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9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TextBox 344"/>
              <p:cNvSpPr txBox="1">
                <a:spLocks noChangeArrowheads="1"/>
              </p:cNvSpPr>
              <p:nvPr/>
            </p:nvSpPr>
            <p:spPr bwMode="auto">
              <a:xfrm>
                <a:off x="4305786" y="1778488"/>
                <a:ext cx="310102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6</a:t>
                </a:r>
              </a:p>
            </p:txBody>
          </p:sp>
        </p:grpSp>
        <p:grpSp>
          <p:nvGrpSpPr>
            <p:cNvPr id="76" name="Группа 156"/>
            <p:cNvGrpSpPr>
              <a:grpSpLocks/>
            </p:cNvGrpSpPr>
            <p:nvPr/>
          </p:nvGrpSpPr>
          <p:grpSpPr bwMode="auto">
            <a:xfrm>
              <a:off x="5523247" y="1762768"/>
              <a:ext cx="335820" cy="591743"/>
              <a:chOff x="4299969" y="1778489"/>
              <a:chExt cx="387741" cy="654875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Box 342"/>
              <p:cNvSpPr txBox="1">
                <a:spLocks noChangeArrowheads="1"/>
              </p:cNvSpPr>
              <p:nvPr/>
            </p:nvSpPr>
            <p:spPr bwMode="auto">
              <a:xfrm>
                <a:off x="4299969" y="1778489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</a:p>
            </p:txBody>
          </p:sp>
        </p:grpSp>
        <p:grpSp>
          <p:nvGrpSpPr>
            <p:cNvPr id="77" name="Группа 159"/>
            <p:cNvGrpSpPr>
              <a:grpSpLocks/>
            </p:cNvGrpSpPr>
            <p:nvPr/>
          </p:nvGrpSpPr>
          <p:grpSpPr bwMode="auto">
            <a:xfrm>
              <a:off x="5880780" y="1751404"/>
              <a:ext cx="295760" cy="591743"/>
              <a:chOff x="4346222" y="1765913"/>
              <a:chExt cx="341488" cy="654875"/>
            </a:xfrm>
          </p:grpSpPr>
          <p:pic>
            <p:nvPicPr>
              <p:cNvPr id="8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TextBox 340"/>
              <p:cNvSpPr txBox="1">
                <a:spLocks noChangeArrowheads="1"/>
              </p:cNvSpPr>
              <p:nvPr/>
            </p:nvSpPr>
            <p:spPr bwMode="auto">
              <a:xfrm>
                <a:off x="4346222" y="1765913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>
                    <a:solidFill>
                      <a:schemeClr val="bg1"/>
                    </a:solidFill>
                    <a:latin typeface="Open Sans Condensed" pitchFamily="34" charset="0"/>
                  </a:rPr>
                  <a:t>,</a:t>
                </a:r>
              </a:p>
            </p:txBody>
          </p:sp>
        </p:grpSp>
        <p:grpSp>
          <p:nvGrpSpPr>
            <p:cNvPr id="78" name="Группа 162"/>
            <p:cNvGrpSpPr>
              <a:grpSpLocks/>
            </p:cNvGrpSpPr>
            <p:nvPr/>
          </p:nvGrpSpPr>
          <p:grpSpPr bwMode="auto">
            <a:xfrm>
              <a:off x="6131523" y="1766835"/>
              <a:ext cx="362508" cy="591743"/>
              <a:chOff x="4269155" y="1782990"/>
              <a:chExt cx="418555" cy="654875"/>
            </a:xfrm>
          </p:grpSpPr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385" y="1811883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TextBox 338"/>
              <p:cNvSpPr txBox="1">
                <a:spLocks noChangeArrowheads="1"/>
              </p:cNvSpPr>
              <p:nvPr/>
            </p:nvSpPr>
            <p:spPr bwMode="auto">
              <a:xfrm>
                <a:off x="4269155" y="1782990"/>
                <a:ext cx="310101" cy="65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dirty="0">
                    <a:solidFill>
                      <a:schemeClr val="bg1"/>
                    </a:solidFill>
                    <a:latin typeface="Open Sans Condensed" pitchFamily="34" charset="0"/>
                  </a:rPr>
                  <a:t>9</a:t>
                </a:r>
                <a:endParaRPr lang="ru-RU" altLang="ru-RU" dirty="0">
                  <a:solidFill>
                    <a:schemeClr val="bg1"/>
                  </a:solidFill>
                  <a:latin typeface="Open Sans Condensed" pitchFamily="34" charset="0"/>
                </a:endParaRPr>
              </a:p>
            </p:txBody>
          </p:sp>
        </p:grpSp>
      </p:grpSp>
      <p:sp>
        <p:nvSpPr>
          <p:cNvPr id="120" name="Заголовок 1"/>
          <p:cNvSpPr txBox="1">
            <a:spLocks/>
          </p:cNvSpPr>
          <p:nvPr/>
        </p:nvSpPr>
        <p:spPr bwMode="auto">
          <a:xfrm>
            <a:off x="601216" y="18383"/>
            <a:ext cx="8003232" cy="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Liquidity Management Results for Federal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Budget Single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Account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64" y="5364233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66" y="5364233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07" y="5368400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76" y="5364232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69" y="5367529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13" y="5367528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26" y="5366686"/>
            <a:ext cx="325751" cy="6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Группа 351"/>
          <p:cNvGrpSpPr>
            <a:grpSpLocks/>
          </p:cNvGrpSpPr>
          <p:nvPr/>
        </p:nvGrpSpPr>
        <p:grpSpPr bwMode="auto">
          <a:xfrm>
            <a:off x="6255480" y="5301900"/>
            <a:ext cx="2473784" cy="673628"/>
            <a:chOff x="2910686" y="1700896"/>
            <a:chExt cx="1760163" cy="760899"/>
          </a:xfrm>
        </p:grpSpPr>
        <p:sp>
          <p:nvSpPr>
            <p:cNvPr id="108" name="TextBox 372"/>
            <p:cNvSpPr txBox="1">
              <a:spLocks noChangeArrowheads="1"/>
            </p:cNvSpPr>
            <p:nvPr/>
          </p:nvSpPr>
          <p:spPr bwMode="auto">
            <a:xfrm>
              <a:off x="2910686" y="1716053"/>
              <a:ext cx="268579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7</a:t>
              </a:r>
            </a:p>
          </p:txBody>
        </p:sp>
        <p:sp>
          <p:nvSpPr>
            <p:cNvPr id="106" name="TextBox 370"/>
            <p:cNvSpPr txBox="1">
              <a:spLocks noChangeArrowheads="1"/>
            </p:cNvSpPr>
            <p:nvPr/>
          </p:nvSpPr>
          <p:spPr bwMode="auto">
            <a:xfrm>
              <a:off x="3169052" y="1731729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5</a:t>
              </a:r>
            </a:p>
          </p:txBody>
        </p:sp>
        <p:sp>
          <p:nvSpPr>
            <p:cNvPr id="104" name="TextBox 368"/>
            <p:cNvSpPr txBox="1">
              <a:spLocks noChangeArrowheads="1"/>
            </p:cNvSpPr>
            <p:nvPr/>
          </p:nvSpPr>
          <p:spPr bwMode="auto">
            <a:xfrm>
              <a:off x="3424051" y="1731729"/>
              <a:ext cx="268578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102" name="TextBox 366"/>
            <p:cNvSpPr txBox="1">
              <a:spLocks noChangeArrowheads="1"/>
            </p:cNvSpPr>
            <p:nvPr/>
          </p:nvSpPr>
          <p:spPr bwMode="auto">
            <a:xfrm>
              <a:off x="3904354" y="1718279"/>
              <a:ext cx="268578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100" name="TextBox 364"/>
            <p:cNvSpPr txBox="1">
              <a:spLocks noChangeArrowheads="1"/>
            </p:cNvSpPr>
            <p:nvPr/>
          </p:nvSpPr>
          <p:spPr bwMode="auto">
            <a:xfrm>
              <a:off x="3663055" y="1722535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</a:p>
          </p:txBody>
        </p:sp>
        <p:sp>
          <p:nvSpPr>
            <p:cNvPr id="98" name="TextBox 362"/>
            <p:cNvSpPr txBox="1">
              <a:spLocks noChangeArrowheads="1"/>
            </p:cNvSpPr>
            <p:nvPr/>
          </p:nvSpPr>
          <p:spPr bwMode="auto">
            <a:xfrm>
              <a:off x="4191567" y="1700896"/>
              <a:ext cx="268579" cy="73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,</a:t>
              </a:r>
            </a:p>
          </p:txBody>
        </p:sp>
        <p:sp>
          <p:nvSpPr>
            <p:cNvPr id="96" name="TextBox 360"/>
            <p:cNvSpPr txBox="1">
              <a:spLocks noChangeArrowheads="1"/>
            </p:cNvSpPr>
            <p:nvPr/>
          </p:nvSpPr>
          <p:spPr bwMode="auto">
            <a:xfrm>
              <a:off x="4402272" y="1718277"/>
              <a:ext cx="268577" cy="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3600" dirty="0">
                  <a:solidFill>
                    <a:schemeClr val="bg1"/>
                  </a:solidFill>
                  <a:latin typeface="Open Sans Condensed" pitchFamily="34" charset="0"/>
                </a:rPr>
                <a:t>1</a:t>
              </a:r>
              <a:endParaRPr lang="ru-RU" altLang="ru-RU" sz="3600" dirty="0">
                <a:solidFill>
                  <a:schemeClr val="bg1"/>
                </a:solidFill>
                <a:latin typeface="Open Sans Condensed" pitchFamily="34" charset="0"/>
              </a:endParaRPr>
            </a:p>
          </p:txBody>
        </p:sp>
      </p:grpSp>
      <p:sp>
        <p:nvSpPr>
          <p:cNvPr id="130" name="TextBox 399"/>
          <p:cNvSpPr txBox="1">
            <a:spLocks noChangeArrowheads="1"/>
          </p:cNvSpPr>
          <p:nvPr/>
        </p:nvSpPr>
        <p:spPr bwMode="auto">
          <a:xfrm>
            <a:off x="1525354" y="1196752"/>
            <a:ext cx="6669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2000" b="1" dirty="0" smtClean="0">
                <a:latin typeface="Open Sans Condensed" pitchFamily="34" charset="0"/>
              </a:rPr>
              <a:t>2015 STA </a:t>
            </a:r>
            <a:r>
              <a:rPr lang="en-GB" altLang="ru-RU" sz="2000" b="1" dirty="0">
                <a:latin typeface="Open Sans Condensed" pitchFamily="34" charset="0"/>
              </a:rPr>
              <a:t>liquidity management </a:t>
            </a:r>
            <a:r>
              <a:rPr lang="en-GB" altLang="ru-RU" sz="2000" b="1" dirty="0" smtClean="0">
                <a:latin typeface="Open Sans Condensed" pitchFamily="34" charset="0"/>
              </a:rPr>
              <a:t>results</a:t>
            </a:r>
            <a:r>
              <a:rPr lang="en-US" altLang="ru-RU" sz="2000" b="1" dirty="0" smtClean="0">
                <a:latin typeface="Open Sans Condensed" pitchFamily="34" charset="0"/>
              </a:rPr>
              <a:t> </a:t>
            </a:r>
            <a:r>
              <a:rPr lang="ru-RU" altLang="ru-RU" sz="2000" b="1" dirty="0" smtClean="0">
                <a:latin typeface="Open Sans Condensed" pitchFamily="34" charset="0"/>
              </a:rPr>
              <a:t>(</a:t>
            </a:r>
            <a:r>
              <a:rPr lang="en-US" altLang="ru-RU" sz="2000" b="1" dirty="0" smtClean="0">
                <a:latin typeface="Open Sans Condensed" pitchFamily="34" charset="0"/>
              </a:rPr>
              <a:t>RUR mn</a:t>
            </a:r>
            <a:r>
              <a:rPr lang="ru-RU" altLang="ru-RU" sz="2000" b="1" dirty="0" smtClean="0">
                <a:latin typeface="Open Sans Condensed" pitchFamily="34" charset="0"/>
              </a:rPr>
              <a:t>)</a:t>
            </a:r>
            <a:endParaRPr lang="ru-RU" altLang="ru-RU" sz="2000" b="1" dirty="0">
              <a:latin typeface="Open Sans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1" y="2915666"/>
            <a:ext cx="909390" cy="87337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96" y="2924944"/>
            <a:ext cx="567451" cy="567451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52" y="2809530"/>
            <a:ext cx="837449" cy="837449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3" y="2808803"/>
            <a:ext cx="764213" cy="764213"/>
          </a:xfrm>
          <a:prstGeom prst="rect">
            <a:avLst/>
          </a:prstGeom>
        </p:spPr>
      </p:pic>
      <p:sp>
        <p:nvSpPr>
          <p:cNvPr id="134" name="Прямоугольник 133"/>
          <p:cNvSpPr/>
          <p:nvPr/>
        </p:nvSpPr>
        <p:spPr>
          <a:xfrm>
            <a:off x="3378690" y="3460388"/>
            <a:ext cx="257206" cy="247836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5" name="Группа 188"/>
          <p:cNvGrpSpPr>
            <a:grpSpLocks/>
          </p:cNvGrpSpPr>
          <p:nvPr/>
        </p:nvGrpSpPr>
        <p:grpSpPr bwMode="auto">
          <a:xfrm>
            <a:off x="-108520" y="5017024"/>
            <a:ext cx="3647431" cy="1255712"/>
            <a:chOff x="63847" y="4879131"/>
            <a:chExt cx="2648607" cy="1207697"/>
          </a:xfrm>
        </p:grpSpPr>
        <p:sp>
          <p:nvSpPr>
            <p:cNvPr id="136" name="Скругленная прямоугольная выноска 135"/>
            <p:cNvSpPr/>
            <p:nvPr/>
          </p:nvSpPr>
          <p:spPr>
            <a:xfrm>
              <a:off x="328498" y="4879131"/>
              <a:ext cx="2121547" cy="1207697"/>
            </a:xfrm>
            <a:prstGeom prst="wedgeRoundRectCallout">
              <a:avLst>
                <a:gd name="adj1" fmla="val 49766"/>
                <a:gd name="adj2" fmla="val 24930"/>
                <a:gd name="adj3" fmla="val 16667"/>
              </a:avLst>
            </a:prstGeom>
            <a:solidFill>
              <a:srgbClr val="1468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endParaRPr>
            </a:p>
          </p:txBody>
        </p:sp>
        <p:sp>
          <p:nvSpPr>
            <p:cNvPr id="137" name="TextBox 190"/>
            <p:cNvSpPr txBox="1">
              <a:spLocks noChangeArrowheads="1"/>
            </p:cNvSpPr>
            <p:nvPr/>
          </p:nvSpPr>
          <p:spPr bwMode="auto">
            <a:xfrm>
              <a:off x="63847" y="5001204"/>
              <a:ext cx="2648607" cy="56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Cash balances</a:t>
              </a:r>
              <a:r>
                <a:rPr lang="ru-RU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:</a:t>
              </a:r>
              <a:endParaRPr lang="ru-RU" altLang="ru-RU" sz="1600" dirty="0">
                <a:solidFill>
                  <a:schemeClr val="bg1"/>
                </a:solidFill>
                <a:latin typeface="Open Sans Condensed Light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deposits</a:t>
              </a:r>
              <a:r>
                <a:rPr lang="ru-RU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  -  </a:t>
              </a:r>
              <a:r>
                <a:rPr lang="en-US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RUR </a:t>
              </a:r>
              <a:r>
                <a:rPr lang="ru-RU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1,2</a:t>
              </a:r>
              <a:r>
                <a:rPr lang="en-US" altLang="ru-RU" sz="1600" dirty="0" smtClean="0">
                  <a:solidFill>
                    <a:schemeClr val="bg1"/>
                  </a:solidFill>
                  <a:latin typeface="Open Sans Condensed Light" pitchFamily="34" charset="0"/>
                </a:rPr>
                <a:t>tn</a:t>
              </a:r>
              <a:endParaRPr lang="ru-RU" altLang="ru-RU" sz="1600" dirty="0">
                <a:solidFill>
                  <a:schemeClr val="bg1"/>
                </a:solidFill>
                <a:latin typeface="Open Sans Condensed Light" pitchFamily="34" charset="0"/>
              </a:endParaRPr>
            </a:p>
          </p:txBody>
        </p:sp>
      </p:grpSp>
      <p:sp>
        <p:nvSpPr>
          <p:cNvPr id="139" name="Скругленная прямоугольная выноска 138"/>
          <p:cNvSpPr/>
          <p:nvPr/>
        </p:nvSpPr>
        <p:spPr bwMode="auto">
          <a:xfrm>
            <a:off x="3275846" y="5017024"/>
            <a:ext cx="2868238" cy="1255713"/>
          </a:xfrm>
          <a:prstGeom prst="wedgeRoundRectCallout">
            <a:avLst>
              <a:gd name="adj1" fmla="val 49766"/>
              <a:gd name="adj2" fmla="val 24930"/>
              <a:gd name="adj3" fmla="val 16667"/>
            </a:avLst>
          </a:prstGeom>
          <a:solidFill>
            <a:srgbClr val="146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41" name="TextBox 187"/>
          <p:cNvSpPr txBox="1">
            <a:spLocks noChangeArrowheads="1"/>
          </p:cNvSpPr>
          <p:nvPr/>
        </p:nvSpPr>
        <p:spPr bwMode="auto">
          <a:xfrm>
            <a:off x="3332098" y="5155303"/>
            <a:ext cx="2626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Funds balances</a:t>
            </a:r>
            <a:r>
              <a:rPr lang="ru-RU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REPO</a:t>
            </a:r>
            <a:r>
              <a:rPr lang="ru-RU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-  </a:t>
            </a:r>
            <a:r>
              <a:rPr lang="en-US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RUR </a:t>
            </a:r>
            <a:r>
              <a:rPr lang="ru-RU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300,0</a:t>
            </a:r>
            <a:r>
              <a:rPr lang="en-US" altLang="ru-RU" sz="1600" dirty="0" smtClean="0">
                <a:solidFill>
                  <a:schemeClr val="bg1"/>
                </a:solidFill>
                <a:latin typeface="Open Sans Condensed Light" pitchFamily="34" charset="0"/>
              </a:rPr>
              <a:t>bn</a:t>
            </a:r>
            <a:endParaRPr lang="ru-RU" altLang="ru-RU" sz="1600" dirty="0">
              <a:solidFill>
                <a:schemeClr val="bg1"/>
              </a:solidFill>
              <a:latin typeface="Open Sans Condensed Light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27617" y="6507270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3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2996952"/>
            <a:ext cx="7272808" cy="7848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11446D"/>
                </a:solidFill>
                <a:latin typeface="Calibri" pitchFamily="34" charset="0"/>
              </a:rPr>
              <a:t>Thank you for your attention</a:t>
            </a:r>
            <a:r>
              <a:rPr lang="ru-RU" sz="4500" b="1" dirty="0" smtClean="0">
                <a:solidFill>
                  <a:srgbClr val="11446D"/>
                </a:solidFill>
                <a:latin typeface="Calibri" pitchFamily="34" charset="0"/>
              </a:rPr>
              <a:t>!</a:t>
            </a:r>
            <a:endParaRPr lang="fr-FR" sz="4500" b="1" dirty="0">
              <a:solidFill>
                <a:srgbClr val="11446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gray">
          <a:xfrm>
            <a:off x="715773" y="3789041"/>
            <a:ext cx="8042539" cy="1272838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769713" y="1484784"/>
            <a:ext cx="8050757" cy="136815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62340" y="3948406"/>
            <a:ext cx="7032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liquidity at the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Treasury Account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Russian Federation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2341" y="1537917"/>
            <a:ext cx="56419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Treasury Account operations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funds at 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Treasury Account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8144" y="651573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6" name="Picture 2" descr="E:\Good-Shie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551"/>
            <a:ext cx="1511300" cy="17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E:\Good-Shie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3525593"/>
            <a:ext cx="1511300" cy="17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894239" y="192871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2" y="4194627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ижний колонтитул 3"/>
          <p:cNvSpPr txBox="1">
            <a:spLocks noGrp="1"/>
          </p:cNvSpPr>
          <p:nvPr/>
        </p:nvSpPr>
        <p:spPr bwMode="auto">
          <a:xfrm>
            <a:off x="323850" y="476250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11446D"/>
                </a:solidFill>
                <a:latin typeface="Castellar" pitchFamily="18" charset="0"/>
              </a:rPr>
              <a:t>RUSSIAN TREASURY</a:t>
            </a:r>
            <a:endParaRPr lang="ru-RU" sz="2000" b="1" dirty="0">
              <a:solidFill>
                <a:srgbClr val="11446D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66516" y="951350"/>
            <a:ext cx="39604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accounts for federal budget funds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for provision and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funds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BESP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Banking Electronic Speed Payment System, providing for cash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Liquidity planning and STA balances targeting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element in STA cash flow management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and passive operations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for unconditional performance of budget commitments and management of idle funds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“Documentary” </a:t>
            </a:r>
            <a:r>
              <a:rPr lang="en-GB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for treasury support of contracts, allocation of subsidies, investments and contributions («treasury letters of credit»)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expenditures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limits for financing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16632"/>
            <a:ext cx="696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 operations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forecasting funds at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Key cash management elements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5911400" y="6511478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-21792" y="1175274"/>
            <a:ext cx="7045240" cy="5038014"/>
            <a:chOff x="-73349" y="1340760"/>
            <a:chExt cx="7045240" cy="5038014"/>
          </a:xfrm>
        </p:grpSpPr>
        <p:sp>
          <p:nvSpPr>
            <p:cNvPr id="34" name="Полилиния 33"/>
            <p:cNvSpPr/>
            <p:nvPr/>
          </p:nvSpPr>
          <p:spPr>
            <a:xfrm>
              <a:off x="1043607" y="1340760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rotWithShape="0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en-US" sz="1500" b="1" kern="1200" dirty="0" smtClean="0">
                  <a:solidFill>
                    <a:schemeClr val="tx1"/>
                  </a:solidFill>
                </a:rPr>
                <a:t>Cash</a:t>
              </a:r>
              <a:r>
                <a:rPr lang="ru-RU" sz="1500" b="1" kern="1200" dirty="0" smtClean="0">
                  <a:solidFill>
                    <a:schemeClr val="tx1"/>
                  </a:solidFill>
                </a:rPr>
                <a:t> - </a:t>
              </a:r>
              <a:r>
                <a:rPr lang="en-US" sz="1500" b="1" kern="1200" dirty="0" smtClean="0">
                  <a:solidFill>
                    <a:schemeClr val="tx1"/>
                  </a:solidFill>
                </a:rPr>
                <a:t>concentration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858929" y="1649980"/>
              <a:ext cx="2112962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2771801" y="1391653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rotWithShape="0">
              <a:blip r:embed="rId3" cstate="print">
                <a:alphaModFix amt="74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BESP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844675" y="2940572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4" cstate="print">
                <a:alphaModFix amt="66000"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</a:t>
              </a:r>
              <a:endParaRPr lang="ru-RU" sz="44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-73349" y="3225985"/>
              <a:ext cx="1909047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3567204" y="2883450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5" cstate="print">
                <a:alphaModFix amt="74000"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5" rIns="256689" bIns="295045" numCol="1" spcCol="1270" anchor="ctr" anchorCtr="0">
              <a:noAutofit/>
            </a:bodyPr>
            <a:lstStyle/>
            <a:p>
              <a:pPr lvl="0" algn="ctr" defTabSz="555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Liquidity planning and STA balances targeting</a:t>
              </a:r>
              <a:endParaRPr lang="ru-RU" sz="125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760123" y="4485438"/>
              <a:ext cx="1647201" cy="1893336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6" cstate="print">
                <a:alphaModFix amt="93000"/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125"/>
                        </a14:imgEffect>
                        <a14:imgEffect>
                          <a14:saturation sat="350000"/>
                        </a14:imgEffect>
                        <a14:imgEffect>
                          <a14:brightnessContrast contrast="-58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689" tIns="295046" rIns="256689" bIns="29504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dirty="0">
                  <a:solidFill>
                    <a:schemeClr val="tx1"/>
                  </a:solidFill>
                </a:rPr>
                <a:t>Active and passive operations</a:t>
              </a:r>
              <a:endParaRPr lang="ru-RU" sz="19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858929" y="4864106"/>
              <a:ext cx="2112962" cy="1136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олилиния 41"/>
            <p:cNvSpPr/>
            <p:nvPr/>
          </p:nvSpPr>
          <p:spPr>
            <a:xfrm>
              <a:off x="876910" y="4485439"/>
              <a:ext cx="1647201" cy="1893335"/>
            </a:xfrm>
            <a:custGeom>
              <a:avLst/>
              <a:gdLst>
                <a:gd name="connsiteX0" fmla="*/ 0 w 1893335"/>
                <a:gd name="connsiteY0" fmla="*/ 823601 h 1647201"/>
                <a:gd name="connsiteX1" fmla="*/ 411800 w 1893335"/>
                <a:gd name="connsiteY1" fmla="*/ 0 h 1647201"/>
                <a:gd name="connsiteX2" fmla="*/ 1481535 w 1893335"/>
                <a:gd name="connsiteY2" fmla="*/ 0 h 1647201"/>
                <a:gd name="connsiteX3" fmla="*/ 1893335 w 1893335"/>
                <a:gd name="connsiteY3" fmla="*/ 823601 h 1647201"/>
                <a:gd name="connsiteX4" fmla="*/ 1481535 w 1893335"/>
                <a:gd name="connsiteY4" fmla="*/ 1647201 h 1647201"/>
                <a:gd name="connsiteX5" fmla="*/ 411800 w 1893335"/>
                <a:gd name="connsiteY5" fmla="*/ 1647201 h 1647201"/>
                <a:gd name="connsiteX6" fmla="*/ 0 w 1893335"/>
                <a:gd name="connsiteY6" fmla="*/ 823601 h 16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35" h="1647201">
                  <a:moveTo>
                    <a:pt x="946667" y="0"/>
                  </a:moveTo>
                  <a:lnTo>
                    <a:pt x="1893335" y="358266"/>
                  </a:lnTo>
                  <a:lnTo>
                    <a:pt x="1893335" y="1288935"/>
                  </a:lnTo>
                  <a:lnTo>
                    <a:pt x="946667" y="1647201"/>
                  </a:lnTo>
                  <a:lnTo>
                    <a:pt x="0" y="1288935"/>
                  </a:lnTo>
                  <a:lnTo>
                    <a:pt x="0" y="358266"/>
                  </a:lnTo>
                  <a:lnTo>
                    <a:pt x="946667" y="0"/>
                  </a:lnTo>
                  <a:close/>
                </a:path>
              </a:pathLst>
            </a:custGeom>
            <a:blipFill dpi="0" rotWithShape="0">
              <a:blip r:embed="rId8" cstate="print">
                <a:alphaModFix amt="66000"/>
                <a:duotone>
                  <a:prstClr val="black"/>
                  <a:srgbClr val="FFFF0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chemeClr val="tx1"/>
                  </a:solidFill>
                </a:rPr>
                <a:t>“Documentary” operations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07463" y="2717964"/>
            <a:ext cx="1647201" cy="1893335"/>
            <a:chOff x="1259220" y="2553"/>
            <a:chExt cx="1647201" cy="1893335"/>
          </a:xfrm>
          <a:scene3d>
            <a:camera prst="orthographicFront"/>
            <a:lightRig rig="flat" dir="t"/>
          </a:scene3d>
        </p:grpSpPr>
        <p:sp>
          <p:nvSpPr>
            <p:cNvPr id="44" name="Шестиугольник 43"/>
            <p:cNvSpPr/>
            <p:nvPr/>
          </p:nvSpPr>
          <p:spPr>
            <a:xfrm rot="5400000">
              <a:off x="1136153" y="125620"/>
              <a:ext cx="1893335" cy="1647201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9" cstate="print">
                <a:alphaModFix amt="74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Шестиугольник 4"/>
            <p:cNvSpPr/>
            <p:nvPr/>
          </p:nvSpPr>
          <p:spPr>
            <a:xfrm>
              <a:off x="1515909" y="297598"/>
              <a:ext cx="1133823" cy="13032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chemeClr val="tx1"/>
                  </a:solidFill>
                </a:rPr>
                <a:t>Limiting expenditures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08058" y="6530718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Freeform 13"/>
          <p:cNvSpPr>
            <a:spLocks/>
          </p:cNvSpPr>
          <p:nvPr/>
        </p:nvSpPr>
        <p:spPr bwMode="auto">
          <a:xfrm>
            <a:off x="838613" y="941635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endParaRPr lang="en-US" dirty="0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292827" y="5432916"/>
            <a:ext cx="4007365" cy="980836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8A15A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Sovereign Wealth </a:t>
            </a:r>
          </a:p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8336" y="949369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. . .</a:t>
            </a:r>
            <a:endParaRPr lang="ru-RU" sz="4800" b="1" dirty="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472867" y="836714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654258" y="941635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  <a:p>
            <a:endParaRPr lang="en-US" dirty="0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932040" y="856762"/>
            <a:ext cx="1368152" cy="1056312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FF66"/>
          </a:solidFill>
          <a:ln w="0">
            <a:noFill/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</a:t>
            </a:r>
          </a:p>
          <a:p>
            <a:endParaRPr lang="en-US" dirty="0"/>
          </a:p>
        </p:txBody>
      </p:sp>
      <p:sp>
        <p:nvSpPr>
          <p:cNvPr id="17" name="Flèche droite rayée 19"/>
          <p:cNvSpPr/>
          <p:nvPr/>
        </p:nvSpPr>
        <p:spPr>
          <a:xfrm rot="16200000">
            <a:off x="3745512" y="2169353"/>
            <a:ext cx="561503" cy="64328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rayée 19"/>
          <p:cNvSpPr/>
          <p:nvPr/>
        </p:nvSpPr>
        <p:spPr>
          <a:xfrm rot="5400000">
            <a:off x="4531977" y="2169354"/>
            <a:ext cx="561503" cy="64328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Прямоугольник 18"/>
          <p:cNvSpPr/>
          <p:nvPr/>
        </p:nvSpPr>
        <p:spPr>
          <a:xfrm>
            <a:off x="1346613" y="2396771"/>
            <a:ext cx="2358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Daily support to regional accounts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r>
              <a:rPr lang="fr-FR" sz="1400" i="1" dirty="0">
                <a:solidFill>
                  <a:srgbClr val="002060"/>
                </a:solidFill>
              </a:rPr>
              <a:t>(</a:t>
            </a:r>
            <a:r>
              <a:rPr lang="en-US" sz="1400" i="1" dirty="0">
                <a:solidFill>
                  <a:srgbClr val="002060"/>
                </a:solidFill>
              </a:rPr>
              <a:t>t</a:t>
            </a:r>
            <a:r>
              <a:rPr lang="fr-FR" sz="1400" i="1" dirty="0" smtClean="0">
                <a:solidFill>
                  <a:srgbClr val="002060"/>
                </a:solidFill>
              </a:rPr>
              <a:t>+1</a:t>
            </a:r>
            <a:r>
              <a:rPr lang="ru-RU" sz="1400" i="1" dirty="0" smtClean="0">
                <a:solidFill>
                  <a:srgbClr val="002060"/>
                </a:solidFill>
              </a:rPr>
              <a:t>)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66072" y="2289049"/>
            <a:ext cx="2358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Consolidation of regional account balances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endParaRPr lang="ru-RU" sz="1400" i="1" dirty="0">
              <a:solidFill>
                <a:srgbClr val="002060"/>
              </a:solidFill>
            </a:endParaRPr>
          </a:p>
          <a:p>
            <a:pPr algn="ctr"/>
            <a:r>
              <a:rPr lang="fr-FR" sz="1400" i="1" dirty="0">
                <a:solidFill>
                  <a:srgbClr val="002060"/>
                </a:solidFill>
              </a:rPr>
              <a:t>(cash-concentration)</a:t>
            </a:r>
            <a:endParaRPr lang="fr-FR" sz="1400" i="1" dirty="0"/>
          </a:p>
        </p:txBody>
      </p:sp>
      <p:sp>
        <p:nvSpPr>
          <p:cNvPr id="21" name="Double flèche verticale 21"/>
          <p:cNvSpPr/>
          <p:nvPr/>
        </p:nvSpPr>
        <p:spPr>
          <a:xfrm>
            <a:off x="4231720" y="4788471"/>
            <a:ext cx="334494" cy="728060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4427443" y="4983444"/>
            <a:ext cx="1510804" cy="44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solidFill>
                  <a:srgbClr val="002060"/>
                </a:solidFill>
              </a:rPr>
              <a:t>transfers</a:t>
            </a:r>
            <a:endParaRPr lang="fr-FR" sz="1600" i="1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825250" y="64674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Single Treasury Account Operations</a:t>
            </a:r>
            <a:endParaRPr lang="fr-F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5" name="Левая круглая скобка 24"/>
          <p:cNvSpPr/>
          <p:nvPr/>
        </p:nvSpPr>
        <p:spPr>
          <a:xfrm rot="16200000">
            <a:off x="4294045" y="-897978"/>
            <a:ext cx="209845" cy="5878733"/>
          </a:xfrm>
          <a:prstGeom prst="leftBracket">
            <a:avLst>
              <a:gd name="adj" fmla="val 95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58160" y="2210243"/>
            <a:ext cx="7526453" cy="3018957"/>
          </a:xfrm>
          <a:custGeom>
            <a:avLst/>
            <a:gdLst/>
            <a:ahLst/>
            <a:cxnLst>
              <a:cxn ang="0">
                <a:pos x="1289" y="9"/>
              </a:cxn>
              <a:cxn ang="0">
                <a:pos x="1370" y="194"/>
              </a:cxn>
              <a:cxn ang="0">
                <a:pos x="1486" y="319"/>
              </a:cxn>
              <a:cxn ang="0">
                <a:pos x="1658" y="313"/>
              </a:cxn>
              <a:cxn ang="0">
                <a:pos x="1845" y="239"/>
              </a:cxn>
              <a:cxn ang="0">
                <a:pos x="1988" y="367"/>
              </a:cxn>
              <a:cxn ang="0">
                <a:pos x="1930" y="561"/>
              </a:cxn>
              <a:cxn ang="0">
                <a:pos x="1918" y="698"/>
              </a:cxn>
              <a:cxn ang="0">
                <a:pos x="1973" y="806"/>
              </a:cxn>
              <a:cxn ang="0">
                <a:pos x="2163" y="837"/>
              </a:cxn>
              <a:cxn ang="0">
                <a:pos x="2282" y="997"/>
              </a:cxn>
              <a:cxn ang="0">
                <a:pos x="2207" y="1182"/>
              </a:cxn>
              <a:cxn ang="0">
                <a:pos x="2033" y="1262"/>
              </a:cxn>
              <a:cxn ang="0">
                <a:pos x="2010" y="1379"/>
              </a:cxn>
              <a:cxn ang="0">
                <a:pos x="2055" y="1508"/>
              </a:cxn>
              <a:cxn ang="0">
                <a:pos x="2154" y="1694"/>
              </a:cxn>
              <a:cxn ang="0">
                <a:pos x="2019" y="1892"/>
              </a:cxn>
              <a:cxn ang="0">
                <a:pos x="1780" y="1778"/>
              </a:cxn>
              <a:cxn ang="0">
                <a:pos x="1690" y="1859"/>
              </a:cxn>
              <a:cxn ang="0">
                <a:pos x="1611" y="2010"/>
              </a:cxn>
              <a:cxn ang="0">
                <a:pos x="1580" y="2209"/>
              </a:cxn>
              <a:cxn ang="0">
                <a:pos x="1398" y="2267"/>
              </a:cxn>
              <a:cxn ang="0">
                <a:pos x="1259" y="2120"/>
              </a:cxn>
              <a:cxn ang="0">
                <a:pos x="1146" y="2043"/>
              </a:cxn>
              <a:cxn ang="0">
                <a:pos x="987" y="2029"/>
              </a:cxn>
              <a:cxn ang="0">
                <a:pos x="857" y="2258"/>
              </a:cxn>
              <a:cxn ang="0">
                <a:pos x="677" y="2195"/>
              </a:cxn>
              <a:cxn ang="0">
                <a:pos x="583" y="2051"/>
              </a:cxn>
              <a:cxn ang="0">
                <a:pos x="602" y="1860"/>
              </a:cxn>
              <a:cxn ang="0">
                <a:pos x="483" y="1752"/>
              </a:cxn>
              <a:cxn ang="0">
                <a:pos x="294" y="1787"/>
              </a:cxn>
              <a:cxn ang="0">
                <a:pos x="126" y="1678"/>
              </a:cxn>
              <a:cxn ang="0">
                <a:pos x="133" y="1479"/>
              </a:cxn>
              <a:cxn ang="0">
                <a:pos x="262" y="1304"/>
              </a:cxn>
              <a:cxn ang="0">
                <a:pos x="250" y="1185"/>
              </a:cxn>
              <a:cxn ang="0">
                <a:pos x="82" y="1090"/>
              </a:cxn>
              <a:cxn ang="0">
                <a:pos x="23" y="900"/>
              </a:cxn>
              <a:cxn ang="0">
                <a:pos x="157" y="752"/>
              </a:cxn>
              <a:cxn ang="0">
                <a:pos x="367" y="701"/>
              </a:cxn>
              <a:cxn ang="0">
                <a:pos x="459" y="570"/>
              </a:cxn>
              <a:cxn ang="0">
                <a:pos x="326" y="343"/>
              </a:cxn>
              <a:cxn ang="0">
                <a:pos x="470" y="218"/>
              </a:cxn>
              <a:cxn ang="0">
                <a:pos x="643" y="209"/>
              </a:cxn>
              <a:cxn ang="0">
                <a:pos x="799" y="320"/>
              </a:cxn>
              <a:cxn ang="0">
                <a:pos x="912" y="281"/>
              </a:cxn>
              <a:cxn ang="0">
                <a:pos x="1001" y="178"/>
              </a:cxn>
              <a:cxn ang="0">
                <a:pos x="1098" y="1"/>
              </a:cxn>
            </a:cxnLst>
            <a:rect l="0" t="0" r="r" b="b"/>
            <a:pathLst>
              <a:path w="2293" h="2280">
                <a:moveTo>
                  <a:pt x="1162" y="0"/>
                </a:moveTo>
                <a:lnTo>
                  <a:pt x="1225" y="2"/>
                </a:lnTo>
                <a:lnTo>
                  <a:pt x="1289" y="9"/>
                </a:lnTo>
                <a:lnTo>
                  <a:pt x="1351" y="19"/>
                </a:lnTo>
                <a:lnTo>
                  <a:pt x="1363" y="106"/>
                </a:lnTo>
                <a:lnTo>
                  <a:pt x="1370" y="194"/>
                </a:lnTo>
                <a:lnTo>
                  <a:pt x="1373" y="281"/>
                </a:lnTo>
                <a:lnTo>
                  <a:pt x="1430" y="299"/>
                </a:lnTo>
                <a:lnTo>
                  <a:pt x="1486" y="319"/>
                </a:lnTo>
                <a:lnTo>
                  <a:pt x="1523" y="336"/>
                </a:lnTo>
                <a:lnTo>
                  <a:pt x="1595" y="372"/>
                </a:lnTo>
                <a:lnTo>
                  <a:pt x="1658" y="313"/>
                </a:lnTo>
                <a:lnTo>
                  <a:pt x="1724" y="255"/>
                </a:lnTo>
                <a:lnTo>
                  <a:pt x="1794" y="201"/>
                </a:lnTo>
                <a:lnTo>
                  <a:pt x="1845" y="239"/>
                </a:lnTo>
                <a:lnTo>
                  <a:pt x="1895" y="279"/>
                </a:lnTo>
                <a:lnTo>
                  <a:pt x="1943" y="321"/>
                </a:lnTo>
                <a:lnTo>
                  <a:pt x="1988" y="367"/>
                </a:lnTo>
                <a:lnTo>
                  <a:pt x="2029" y="416"/>
                </a:lnTo>
                <a:lnTo>
                  <a:pt x="1981" y="490"/>
                </a:lnTo>
                <a:lnTo>
                  <a:pt x="1930" y="561"/>
                </a:lnTo>
                <a:lnTo>
                  <a:pt x="1876" y="631"/>
                </a:lnTo>
                <a:lnTo>
                  <a:pt x="1899" y="664"/>
                </a:lnTo>
                <a:lnTo>
                  <a:pt x="1918" y="698"/>
                </a:lnTo>
                <a:lnTo>
                  <a:pt x="1939" y="733"/>
                </a:lnTo>
                <a:lnTo>
                  <a:pt x="1956" y="769"/>
                </a:lnTo>
                <a:lnTo>
                  <a:pt x="1973" y="806"/>
                </a:lnTo>
                <a:lnTo>
                  <a:pt x="1987" y="843"/>
                </a:lnTo>
                <a:lnTo>
                  <a:pt x="2074" y="838"/>
                </a:lnTo>
                <a:lnTo>
                  <a:pt x="2163" y="837"/>
                </a:lnTo>
                <a:lnTo>
                  <a:pt x="2251" y="841"/>
                </a:lnTo>
                <a:lnTo>
                  <a:pt x="2269" y="918"/>
                </a:lnTo>
                <a:lnTo>
                  <a:pt x="2282" y="997"/>
                </a:lnTo>
                <a:lnTo>
                  <a:pt x="2291" y="1076"/>
                </a:lnTo>
                <a:lnTo>
                  <a:pt x="2293" y="1156"/>
                </a:lnTo>
                <a:lnTo>
                  <a:pt x="2207" y="1182"/>
                </a:lnTo>
                <a:lnTo>
                  <a:pt x="2123" y="1205"/>
                </a:lnTo>
                <a:lnTo>
                  <a:pt x="2037" y="1222"/>
                </a:lnTo>
                <a:lnTo>
                  <a:pt x="2033" y="1262"/>
                </a:lnTo>
                <a:lnTo>
                  <a:pt x="2026" y="1301"/>
                </a:lnTo>
                <a:lnTo>
                  <a:pt x="2019" y="1340"/>
                </a:lnTo>
                <a:lnTo>
                  <a:pt x="2010" y="1379"/>
                </a:lnTo>
                <a:lnTo>
                  <a:pt x="1999" y="1417"/>
                </a:lnTo>
                <a:lnTo>
                  <a:pt x="1986" y="1455"/>
                </a:lnTo>
                <a:lnTo>
                  <a:pt x="2055" y="1508"/>
                </a:lnTo>
                <a:lnTo>
                  <a:pt x="2124" y="1564"/>
                </a:lnTo>
                <a:lnTo>
                  <a:pt x="2190" y="1624"/>
                </a:lnTo>
                <a:lnTo>
                  <a:pt x="2154" y="1694"/>
                </a:lnTo>
                <a:lnTo>
                  <a:pt x="2113" y="1763"/>
                </a:lnTo>
                <a:lnTo>
                  <a:pt x="2068" y="1829"/>
                </a:lnTo>
                <a:lnTo>
                  <a:pt x="2019" y="1892"/>
                </a:lnTo>
                <a:lnTo>
                  <a:pt x="1937" y="1857"/>
                </a:lnTo>
                <a:lnTo>
                  <a:pt x="1857" y="1819"/>
                </a:lnTo>
                <a:lnTo>
                  <a:pt x="1780" y="1778"/>
                </a:lnTo>
                <a:lnTo>
                  <a:pt x="1752" y="1806"/>
                </a:lnTo>
                <a:lnTo>
                  <a:pt x="1721" y="1832"/>
                </a:lnTo>
                <a:lnTo>
                  <a:pt x="1690" y="1859"/>
                </a:lnTo>
                <a:lnTo>
                  <a:pt x="1625" y="1904"/>
                </a:lnTo>
                <a:lnTo>
                  <a:pt x="1590" y="1924"/>
                </a:lnTo>
                <a:lnTo>
                  <a:pt x="1611" y="2010"/>
                </a:lnTo>
                <a:lnTo>
                  <a:pt x="1627" y="2096"/>
                </a:lnTo>
                <a:lnTo>
                  <a:pt x="1639" y="2183"/>
                </a:lnTo>
                <a:lnTo>
                  <a:pt x="1580" y="2209"/>
                </a:lnTo>
                <a:lnTo>
                  <a:pt x="1521" y="2232"/>
                </a:lnTo>
                <a:lnTo>
                  <a:pt x="1460" y="2251"/>
                </a:lnTo>
                <a:lnTo>
                  <a:pt x="1398" y="2267"/>
                </a:lnTo>
                <a:lnTo>
                  <a:pt x="1336" y="2280"/>
                </a:lnTo>
                <a:lnTo>
                  <a:pt x="1295" y="2201"/>
                </a:lnTo>
                <a:lnTo>
                  <a:pt x="1259" y="2120"/>
                </a:lnTo>
                <a:lnTo>
                  <a:pt x="1226" y="2040"/>
                </a:lnTo>
                <a:lnTo>
                  <a:pt x="1186" y="2042"/>
                </a:lnTo>
                <a:lnTo>
                  <a:pt x="1146" y="2043"/>
                </a:lnTo>
                <a:lnTo>
                  <a:pt x="1106" y="2042"/>
                </a:lnTo>
                <a:lnTo>
                  <a:pt x="1046" y="2038"/>
                </a:lnTo>
                <a:lnTo>
                  <a:pt x="987" y="2029"/>
                </a:lnTo>
                <a:lnTo>
                  <a:pt x="947" y="2107"/>
                </a:lnTo>
                <a:lnTo>
                  <a:pt x="904" y="2184"/>
                </a:lnTo>
                <a:lnTo>
                  <a:pt x="857" y="2258"/>
                </a:lnTo>
                <a:lnTo>
                  <a:pt x="796" y="2242"/>
                </a:lnTo>
                <a:lnTo>
                  <a:pt x="735" y="2220"/>
                </a:lnTo>
                <a:lnTo>
                  <a:pt x="677" y="2195"/>
                </a:lnTo>
                <a:lnTo>
                  <a:pt x="620" y="2168"/>
                </a:lnTo>
                <a:lnTo>
                  <a:pt x="564" y="2138"/>
                </a:lnTo>
                <a:lnTo>
                  <a:pt x="583" y="2051"/>
                </a:lnTo>
                <a:lnTo>
                  <a:pt x="606" y="1966"/>
                </a:lnTo>
                <a:lnTo>
                  <a:pt x="633" y="1883"/>
                </a:lnTo>
                <a:lnTo>
                  <a:pt x="602" y="1860"/>
                </a:lnTo>
                <a:lnTo>
                  <a:pt x="569" y="1836"/>
                </a:lnTo>
                <a:lnTo>
                  <a:pt x="510" y="1781"/>
                </a:lnTo>
                <a:lnTo>
                  <a:pt x="483" y="1752"/>
                </a:lnTo>
                <a:lnTo>
                  <a:pt x="457" y="1722"/>
                </a:lnTo>
                <a:lnTo>
                  <a:pt x="377" y="1756"/>
                </a:lnTo>
                <a:lnTo>
                  <a:pt x="294" y="1787"/>
                </a:lnTo>
                <a:lnTo>
                  <a:pt x="209" y="1814"/>
                </a:lnTo>
                <a:lnTo>
                  <a:pt x="165" y="1748"/>
                </a:lnTo>
                <a:lnTo>
                  <a:pt x="126" y="1678"/>
                </a:lnTo>
                <a:lnTo>
                  <a:pt x="92" y="1606"/>
                </a:lnTo>
                <a:lnTo>
                  <a:pt x="63" y="1533"/>
                </a:lnTo>
                <a:lnTo>
                  <a:pt x="133" y="1479"/>
                </a:lnTo>
                <a:lnTo>
                  <a:pt x="205" y="1429"/>
                </a:lnTo>
                <a:lnTo>
                  <a:pt x="279" y="1383"/>
                </a:lnTo>
                <a:lnTo>
                  <a:pt x="262" y="1304"/>
                </a:lnTo>
                <a:lnTo>
                  <a:pt x="256" y="1265"/>
                </a:lnTo>
                <a:lnTo>
                  <a:pt x="252" y="1225"/>
                </a:lnTo>
                <a:lnTo>
                  <a:pt x="250" y="1185"/>
                </a:lnTo>
                <a:lnTo>
                  <a:pt x="249" y="1146"/>
                </a:lnTo>
                <a:lnTo>
                  <a:pt x="165" y="1120"/>
                </a:lnTo>
                <a:lnTo>
                  <a:pt x="82" y="1090"/>
                </a:lnTo>
                <a:lnTo>
                  <a:pt x="0" y="1057"/>
                </a:lnTo>
                <a:lnTo>
                  <a:pt x="8" y="978"/>
                </a:lnTo>
                <a:lnTo>
                  <a:pt x="23" y="900"/>
                </a:lnTo>
                <a:lnTo>
                  <a:pt x="43" y="823"/>
                </a:lnTo>
                <a:lnTo>
                  <a:pt x="68" y="747"/>
                </a:lnTo>
                <a:lnTo>
                  <a:pt x="157" y="752"/>
                </a:lnTo>
                <a:lnTo>
                  <a:pt x="244" y="759"/>
                </a:lnTo>
                <a:lnTo>
                  <a:pt x="330" y="772"/>
                </a:lnTo>
                <a:lnTo>
                  <a:pt x="367" y="701"/>
                </a:lnTo>
                <a:lnTo>
                  <a:pt x="410" y="633"/>
                </a:lnTo>
                <a:lnTo>
                  <a:pt x="434" y="602"/>
                </a:lnTo>
                <a:lnTo>
                  <a:pt x="459" y="570"/>
                </a:lnTo>
                <a:lnTo>
                  <a:pt x="411" y="496"/>
                </a:lnTo>
                <a:lnTo>
                  <a:pt x="367" y="421"/>
                </a:lnTo>
                <a:lnTo>
                  <a:pt x="326" y="343"/>
                </a:lnTo>
                <a:lnTo>
                  <a:pt x="371" y="299"/>
                </a:lnTo>
                <a:lnTo>
                  <a:pt x="420" y="257"/>
                </a:lnTo>
                <a:lnTo>
                  <a:pt x="470" y="218"/>
                </a:lnTo>
                <a:lnTo>
                  <a:pt x="522" y="182"/>
                </a:lnTo>
                <a:lnTo>
                  <a:pt x="578" y="150"/>
                </a:lnTo>
                <a:lnTo>
                  <a:pt x="643" y="209"/>
                </a:lnTo>
                <a:lnTo>
                  <a:pt x="704" y="272"/>
                </a:lnTo>
                <a:lnTo>
                  <a:pt x="762" y="338"/>
                </a:lnTo>
                <a:lnTo>
                  <a:pt x="799" y="320"/>
                </a:lnTo>
                <a:lnTo>
                  <a:pt x="836" y="306"/>
                </a:lnTo>
                <a:lnTo>
                  <a:pt x="874" y="293"/>
                </a:lnTo>
                <a:lnTo>
                  <a:pt x="912" y="281"/>
                </a:lnTo>
                <a:lnTo>
                  <a:pt x="951" y="272"/>
                </a:lnTo>
                <a:lnTo>
                  <a:pt x="991" y="265"/>
                </a:lnTo>
                <a:lnTo>
                  <a:pt x="1001" y="178"/>
                </a:lnTo>
                <a:lnTo>
                  <a:pt x="1015" y="91"/>
                </a:lnTo>
                <a:lnTo>
                  <a:pt x="1034" y="4"/>
                </a:lnTo>
                <a:lnTo>
                  <a:pt x="1098" y="1"/>
                </a:lnTo>
                <a:lnTo>
                  <a:pt x="1162" y="0"/>
                </a:lnTo>
                <a:close/>
              </a:path>
            </a:pathLst>
          </a:custGeom>
          <a:solidFill>
            <a:srgbClr val="FF5050">
              <a:alpha val="51000"/>
            </a:srgbClr>
          </a:solidFill>
          <a:ln w="0">
            <a:solidFill>
              <a:srgbClr val="C00000"/>
            </a:solidFill>
            <a:prstDash val="solid"/>
            <a:round/>
            <a:headEnd/>
            <a:tailEnd/>
          </a:ln>
          <a:scene3d>
            <a:camera prst="perspectiveRelaxed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Treasury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2061676" y="1770577"/>
            <a:ext cx="5040560" cy="50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800" b="1" i="1" dirty="0" smtClean="0">
                <a:solidFill>
                  <a:srgbClr val="002060"/>
                </a:solidFill>
              </a:rPr>
              <a:t>8</a:t>
            </a:r>
            <a:r>
              <a:rPr lang="ru-RU" sz="1800" b="1" i="1" dirty="0">
                <a:solidFill>
                  <a:srgbClr val="002060"/>
                </a:solidFill>
              </a:rPr>
              <a:t>5</a:t>
            </a:r>
            <a:r>
              <a:rPr lang="fr-FR" sz="1800" b="1" i="1" dirty="0" smtClean="0">
                <a:solidFill>
                  <a:srgbClr val="002060"/>
                </a:solidFill>
              </a:rPr>
              <a:t> </a:t>
            </a:r>
            <a:r>
              <a:rPr lang="en-GB" sz="1800" b="1" i="1" dirty="0">
                <a:solidFill>
                  <a:srgbClr val="002060"/>
                </a:solidFill>
              </a:rPr>
              <a:t>Federal Treasury Departments</a:t>
            </a:r>
            <a:endParaRPr lang="fr-FR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3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18759"/>
              </p:ext>
            </p:extLst>
          </p:nvPr>
        </p:nvGraphicFramePr>
        <p:xfrm>
          <a:off x="357158" y="1528351"/>
          <a:ext cx="8572560" cy="46143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48548"/>
                <a:gridCol w="4145761"/>
                <a:gridCol w="2178251"/>
              </a:tblGrid>
              <a:tr h="875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300" b="0" i="1" baseline="0" dirty="0" smtClean="0">
                          <a:solidFill>
                            <a:schemeClr val="tx1"/>
                          </a:solidFill>
                        </a:rPr>
                        <a:t>IOD of FT develops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300" b="1" i="1" baseline="0" dirty="0" smtClean="0">
                          <a:solidFill>
                            <a:srgbClr val="002060"/>
                          </a:solidFill>
                        </a:rPr>
                        <a:t>Federal budget implementation information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300" b="0" i="1" baseline="0" dirty="0" smtClean="0">
                          <a:solidFill>
                            <a:schemeClr val="tx1"/>
                          </a:solidFill>
                        </a:rPr>
                        <a:t>and sends it to forecast development participants</a:t>
                      </a: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Receipt of federal budget implementation information </a:t>
                      </a:r>
                      <a:r>
                        <a:rPr lang="en-GB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develop forecast data</a:t>
                      </a: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300" b="1" i="1" baseline="0" dirty="0" smtClean="0">
                          <a:solidFill>
                            <a:srgbClr val="002060"/>
                          </a:solidFill>
                        </a:rPr>
                        <a:t>Upload of data </a:t>
                      </a:r>
                      <a:r>
                        <a:rPr lang="en-US" sz="1300" b="0" i="1" baseline="0" dirty="0" smtClean="0">
                          <a:solidFill>
                            <a:schemeClr val="tx1"/>
                          </a:solidFill>
                        </a:rPr>
                        <a:t>of forecasting parties to  COFT software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300" b="1" i="1" baseline="0" dirty="0" smtClean="0">
                          <a:solidFill>
                            <a:srgbClr val="002060"/>
                          </a:solidFill>
                        </a:rPr>
                        <a:t>for analysis</a:t>
                      </a:r>
                      <a:endParaRPr lang="ru-RU" sz="1300" b="1" i="1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forecast data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submission to the FT</a:t>
                      </a: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046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300" b="1" i="1" baseline="0" dirty="0" smtClean="0">
                          <a:solidFill>
                            <a:srgbClr val="002060"/>
                          </a:solidFill>
                        </a:rPr>
                        <a:t>Cash budget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i="1" baseline="0" dirty="0" smtClean="0">
                          <a:solidFill>
                            <a:schemeClr val="tx1"/>
                          </a:solidFill>
                        </a:rPr>
                        <a:t>COFT </a:t>
                      </a:r>
                      <a:r>
                        <a:rPr lang="en-US" sz="1300" b="1" i="1" baseline="0" dirty="0" smtClean="0">
                          <a:solidFill>
                            <a:srgbClr val="002060"/>
                          </a:solidFill>
                        </a:rPr>
                        <a:t>development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300" b="0" i="1" baseline="0" dirty="0" smtClean="0">
                          <a:solidFill>
                            <a:schemeClr val="tx1"/>
                          </a:solidFill>
                        </a:rPr>
                        <a:t>for federal budget implementation and submission to Russia’s Finance Ministry</a:t>
                      </a: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3768" y="1196182"/>
            <a:ext cx="1714512" cy="1071570"/>
          </a:xfrm>
          <a:prstGeom prst="roundRect">
            <a:avLst>
              <a:gd name="adj" fmla="val 10000"/>
            </a:avLst>
          </a:prstGeom>
          <a:blipFill rotWithShape="0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CCBF, CAF, CCAF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9"/>
          <p:cNvGrpSpPr/>
          <p:nvPr/>
        </p:nvGrpSpPr>
        <p:grpSpPr>
          <a:xfrm>
            <a:off x="491330" y="1152659"/>
            <a:ext cx="1784150" cy="1115094"/>
            <a:chOff x="1534500" y="1335324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34500" y="1335324"/>
              <a:ext cx="1486792" cy="966415"/>
            </a:xfrm>
            <a:prstGeom prst="roundRect">
              <a:avLst/>
            </a:prstGeom>
            <a:blipFill rotWithShape="0"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1581676" y="1382500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1" kern="1200" dirty="0" smtClean="0">
                  <a:solidFill>
                    <a:srgbClr val="C00000"/>
                  </a:solidFill>
                </a:rPr>
                <a:t>FT</a:t>
              </a:r>
              <a:endParaRPr lang="ru-RU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928926" y="2053438"/>
            <a:ext cx="3429024" cy="3929090"/>
          </a:xfrm>
          <a:prstGeom prst="roundRect">
            <a:avLst>
              <a:gd name="adj" fmla="val 10000"/>
            </a:avLst>
          </a:prstGeom>
          <a:blipFill rotWithShape="0">
            <a:blip r:embed="rId4" cstate="print">
              <a:lum bright="47000" contrast="-55000"/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Uniform Information System of Russian Finance </a:t>
            </a:r>
            <a:r>
              <a:rPr lang="en-US" b="1" dirty="0" smtClean="0">
                <a:solidFill>
                  <a:srgbClr val="C00000"/>
                </a:solidFill>
              </a:rPr>
              <a:t>Ministry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597</a:t>
            </a:r>
            <a:r>
              <a:rPr lang="ru-RU" sz="1100" b="1" i="1" dirty="0" smtClean="0">
                <a:solidFill>
                  <a:srgbClr val="C00000"/>
                </a:solidFill>
              </a:rPr>
              <a:t> </a:t>
            </a:r>
            <a:r>
              <a:rPr lang="en-GB" sz="1100" b="1" i="1" dirty="0">
                <a:solidFill>
                  <a:srgbClr val="C00000"/>
                </a:solidFill>
              </a:rPr>
              <a:t>various forms</a:t>
            </a:r>
            <a:r>
              <a:rPr lang="ru-RU" sz="1100" b="1" i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182 </a:t>
            </a:r>
            <a:r>
              <a:rPr lang="en-GB" sz="1100" i="1" dirty="0">
                <a:solidFill>
                  <a:schemeClr val="tx1"/>
                </a:solidFill>
              </a:rPr>
              <a:t>forms for revenue</a:t>
            </a:r>
            <a:r>
              <a:rPr lang="ru-RU" sz="1100" i="1" dirty="0" smtClean="0">
                <a:solidFill>
                  <a:schemeClr val="tx1"/>
                </a:solidFill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sz="1100" b="1" i="1" dirty="0" smtClean="0">
                <a:solidFill>
                  <a:schemeClr val="tx1"/>
                </a:solidFill>
              </a:rPr>
              <a:t>210 </a:t>
            </a:r>
            <a:r>
              <a:rPr lang="en-GB" sz="1100" i="1" dirty="0">
                <a:solidFill>
                  <a:schemeClr val="tx1"/>
                </a:solidFill>
              </a:rPr>
              <a:t>forms for expense</a:t>
            </a:r>
            <a:r>
              <a:rPr lang="ru-RU" sz="1100" i="1" dirty="0" smtClean="0">
                <a:solidFill>
                  <a:schemeClr val="tx1"/>
                </a:solidFill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6 </a:t>
            </a:r>
            <a:r>
              <a:rPr lang="en-US" sz="1100" i="1" dirty="0">
                <a:solidFill>
                  <a:schemeClr val="tx1"/>
                </a:solidFill>
              </a:rPr>
              <a:t>forms for FB deficit financing sources</a:t>
            </a:r>
            <a:r>
              <a:rPr lang="ru-RU" sz="1100" i="1" dirty="0" smtClean="0">
                <a:solidFill>
                  <a:schemeClr val="tx1"/>
                </a:solidFill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91 </a:t>
            </a:r>
            <a:r>
              <a:rPr lang="en-GB" sz="1100" i="1" dirty="0">
                <a:solidFill>
                  <a:schemeClr val="tx1"/>
                </a:solidFill>
              </a:rPr>
              <a:t>explanatory notes for revenue</a:t>
            </a:r>
            <a:r>
              <a:rPr lang="ru-RU" sz="1100" i="1" dirty="0" smtClean="0">
                <a:solidFill>
                  <a:schemeClr val="tx1"/>
                </a:solidFill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105 </a:t>
            </a:r>
            <a:r>
              <a:rPr lang="en-GB" sz="1100" i="1" dirty="0">
                <a:solidFill>
                  <a:schemeClr val="tx1"/>
                </a:solidFill>
              </a:rPr>
              <a:t>explanatory notes for expense</a:t>
            </a:r>
            <a:r>
              <a:rPr lang="ru-RU" sz="1100" i="1" dirty="0" smtClean="0">
                <a:solidFill>
                  <a:schemeClr val="tx1"/>
                </a:solidFill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chemeClr val="tx1"/>
                </a:solidFill>
              </a:rPr>
              <a:t> 3 </a:t>
            </a:r>
            <a:r>
              <a:rPr lang="en-US" sz="1100" i="1" dirty="0">
                <a:solidFill>
                  <a:schemeClr val="tx1"/>
                </a:solidFill>
              </a:rPr>
              <a:t>explanatory notes for FB deficit financing sources</a:t>
            </a:r>
            <a:r>
              <a:rPr lang="ru-RU" sz="1100" i="1" dirty="0" smtClean="0">
                <a:solidFill>
                  <a:schemeClr val="tx1"/>
                </a:solidFill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endParaRPr lang="ru-RU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13" name="Группа 8"/>
          <p:cNvGrpSpPr/>
          <p:nvPr/>
        </p:nvGrpSpPr>
        <p:grpSpPr>
          <a:xfrm>
            <a:off x="3786182" y="4910958"/>
            <a:ext cx="1714512" cy="1037853"/>
            <a:chOff x="2236135" y="3494733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36135" y="3494733"/>
              <a:ext cx="1486792" cy="966415"/>
            </a:xfrm>
            <a:prstGeom prst="roundRect">
              <a:avLst/>
            </a:prstGeom>
            <a:blipFill rotWithShape="0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283311" y="3541909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1" kern="1200" dirty="0" smtClean="0">
                  <a:solidFill>
                    <a:srgbClr val="C00000"/>
                  </a:solidFill>
                </a:rPr>
                <a:t>FM</a:t>
              </a:r>
              <a:endParaRPr lang="ru-RU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 rot="16200000">
            <a:off x="-321502" y="2946413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</a:rPr>
              <a:t>Phase </a:t>
            </a:r>
            <a:r>
              <a:rPr lang="ru-RU" sz="2000" b="1" i="1" dirty="0" smtClean="0">
                <a:solidFill>
                  <a:srgbClr val="002060"/>
                </a:solidFill>
              </a:rPr>
              <a:t>1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-321502" y="4160859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Phase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-321502" y="5518181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Phase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9" name="Группа 101"/>
          <p:cNvGrpSpPr>
            <a:grpSpLocks/>
          </p:cNvGrpSpPr>
          <p:nvPr/>
        </p:nvGrpSpPr>
        <p:grpSpPr bwMode="auto">
          <a:xfrm>
            <a:off x="2428860" y="2767818"/>
            <a:ext cx="571504" cy="357190"/>
            <a:chOff x="3193638" y="2928934"/>
            <a:chExt cx="1613716" cy="1813147"/>
          </a:xfrm>
        </p:grpSpPr>
        <p:sp>
          <p:nvSpPr>
            <p:cNvPr id="20" name="Нашивка 19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20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2" name="Группа 101"/>
          <p:cNvGrpSpPr>
            <a:grpSpLocks/>
          </p:cNvGrpSpPr>
          <p:nvPr/>
        </p:nvGrpSpPr>
        <p:grpSpPr bwMode="auto">
          <a:xfrm>
            <a:off x="6286512" y="2767818"/>
            <a:ext cx="571504" cy="357190"/>
            <a:chOff x="3193638" y="2928934"/>
            <a:chExt cx="1613716" cy="1813147"/>
          </a:xfrm>
        </p:grpSpPr>
        <p:sp>
          <p:nvSpPr>
            <p:cNvPr id="23" name="Нашивка 22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23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5" name="Группа 101"/>
          <p:cNvGrpSpPr>
            <a:grpSpLocks/>
          </p:cNvGrpSpPr>
          <p:nvPr/>
        </p:nvGrpSpPr>
        <p:grpSpPr bwMode="auto">
          <a:xfrm rot="10800000">
            <a:off x="2425471" y="4051654"/>
            <a:ext cx="571504" cy="357190"/>
            <a:chOff x="3193638" y="2928934"/>
            <a:chExt cx="1613716" cy="1813147"/>
          </a:xfrm>
        </p:grpSpPr>
        <p:sp>
          <p:nvSpPr>
            <p:cNvPr id="26" name="Нашивка 25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2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Группа 101"/>
          <p:cNvGrpSpPr>
            <a:grpSpLocks/>
          </p:cNvGrpSpPr>
          <p:nvPr/>
        </p:nvGrpSpPr>
        <p:grpSpPr bwMode="auto">
          <a:xfrm rot="10800000">
            <a:off x="6286512" y="3982264"/>
            <a:ext cx="571504" cy="357190"/>
            <a:chOff x="3193638" y="2928934"/>
            <a:chExt cx="1613716" cy="1813147"/>
          </a:xfrm>
        </p:grpSpPr>
        <p:sp>
          <p:nvSpPr>
            <p:cNvPr id="29" name="Нашивка 2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2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1" name="Группа 101"/>
          <p:cNvGrpSpPr>
            <a:grpSpLocks/>
          </p:cNvGrpSpPr>
          <p:nvPr/>
        </p:nvGrpSpPr>
        <p:grpSpPr bwMode="auto">
          <a:xfrm>
            <a:off x="2428860" y="5339586"/>
            <a:ext cx="571504" cy="357190"/>
            <a:chOff x="3193638" y="2928934"/>
            <a:chExt cx="1613716" cy="1813147"/>
          </a:xfrm>
        </p:grpSpPr>
        <p:sp>
          <p:nvSpPr>
            <p:cNvPr id="32" name="Нашивка 3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3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4" name="Группа 101"/>
          <p:cNvGrpSpPr>
            <a:grpSpLocks/>
          </p:cNvGrpSpPr>
          <p:nvPr/>
        </p:nvGrpSpPr>
        <p:grpSpPr bwMode="auto">
          <a:xfrm rot="5400000">
            <a:off x="7536676" y="3517916"/>
            <a:ext cx="571504" cy="357190"/>
            <a:chOff x="3193638" y="2928934"/>
            <a:chExt cx="1613716" cy="1813147"/>
          </a:xfrm>
        </p:grpSpPr>
        <p:sp>
          <p:nvSpPr>
            <p:cNvPr id="35" name="Нашивка 3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3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7" name="Группа 101"/>
          <p:cNvGrpSpPr>
            <a:grpSpLocks/>
          </p:cNvGrpSpPr>
          <p:nvPr/>
        </p:nvGrpSpPr>
        <p:grpSpPr bwMode="auto">
          <a:xfrm rot="5400000">
            <a:off x="1071538" y="4696644"/>
            <a:ext cx="500066" cy="357190"/>
            <a:chOff x="3193638" y="2928934"/>
            <a:chExt cx="1613716" cy="1813147"/>
          </a:xfrm>
        </p:grpSpPr>
        <p:sp>
          <p:nvSpPr>
            <p:cNvPr id="38" name="Нашивка 3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3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0" name="Двойная стрелка влево/вправо 39"/>
          <p:cNvSpPr/>
          <p:nvPr/>
        </p:nvSpPr>
        <p:spPr>
          <a:xfrm>
            <a:off x="2143108" y="1124744"/>
            <a:ext cx="5143536" cy="785818"/>
          </a:xfrm>
          <a:prstGeom prst="leftRightArrow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Exchange of state secret data is performed outside the information system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557494" y="3747110"/>
            <a:ext cx="2236664" cy="89124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6849941" y="4622756"/>
            <a:ext cx="194421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en-US" sz="12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Expense forecasting under PF of the RF</a:t>
            </a:r>
            <a:endParaRPr lang="fr-FR" sz="1200" b="1" dirty="0">
              <a:ln w="50800"/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50003" y="4830964"/>
            <a:ext cx="2305774" cy="133158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2051720" y="5982528"/>
            <a:ext cx="22105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en-GB" sz="12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STA status information generated</a:t>
            </a:r>
            <a:endParaRPr lang="fr-FR" sz="1200" b="1" dirty="0">
              <a:ln w="50800"/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835807" y="260648"/>
            <a:ext cx="7615262" cy="72547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Procedures for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planning and forecasting federal budget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implementation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endParaRPr lang="ru-RU" sz="2200" i="1" dirty="0">
              <a:latin typeface="Franklin Gothic Demi Cond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5139" y="6492875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6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Documents and Settings\2741\Рабочий стол\Слайды Артюхину\Шап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2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75632" y="76943"/>
            <a:ext cx="6525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Change dynamics for budget and off-budget fund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balances for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2015 (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RUR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bn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) 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30705"/>
              </p:ext>
            </p:extLst>
          </p:nvPr>
        </p:nvGraphicFramePr>
        <p:xfrm>
          <a:off x="0" y="984885"/>
          <a:ext cx="9124950" cy="556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78181" y="6523037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6309320"/>
            <a:ext cx="20162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Off-budget funds</a:t>
            </a:r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6309320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Total budget funds</a:t>
            </a:r>
          </a:p>
        </p:txBody>
      </p:sp>
    </p:spTree>
    <p:extLst>
      <p:ext uri="{BB962C8B-B14F-4D97-AF65-F5344CB8AC3E}">
        <p14:creationId xmlns:p14="http://schemas.microsoft.com/office/powerpoint/2010/main" val="32303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15955" y="6541316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52064" y="116632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Single Treasury Account functions in new conditions</a:t>
            </a:r>
            <a:endParaRPr lang="fr-FR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8" y="1701007"/>
            <a:ext cx="871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929190" y="2714620"/>
            <a:ext cx="223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…...</a:t>
            </a: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77597053"/>
              </p:ext>
            </p:extLst>
          </p:nvPr>
        </p:nvGraphicFramePr>
        <p:xfrm>
          <a:off x="357158" y="3311951"/>
          <a:ext cx="2500330" cy="202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52602251"/>
              </p:ext>
            </p:extLst>
          </p:nvPr>
        </p:nvGraphicFramePr>
        <p:xfrm>
          <a:off x="3107521" y="3286124"/>
          <a:ext cx="250033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63492638"/>
              </p:ext>
            </p:extLst>
          </p:nvPr>
        </p:nvGraphicFramePr>
        <p:xfrm>
          <a:off x="5929322" y="3286124"/>
          <a:ext cx="2500330" cy="208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69160154"/>
              </p:ext>
            </p:extLst>
          </p:nvPr>
        </p:nvGraphicFramePr>
        <p:xfrm>
          <a:off x="1428728" y="1214422"/>
          <a:ext cx="600079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1" name="Группа 101"/>
          <p:cNvGrpSpPr>
            <a:grpSpLocks/>
          </p:cNvGrpSpPr>
          <p:nvPr/>
        </p:nvGrpSpPr>
        <p:grpSpPr bwMode="auto">
          <a:xfrm rot="16200000">
            <a:off x="4071934" y="2321710"/>
            <a:ext cx="428628" cy="357190"/>
            <a:chOff x="3193638" y="2928934"/>
            <a:chExt cx="1613716" cy="1813147"/>
          </a:xfrm>
        </p:grpSpPr>
        <p:sp>
          <p:nvSpPr>
            <p:cNvPr id="12" name="Нашивка 1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1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Группа 101"/>
          <p:cNvGrpSpPr>
            <a:grpSpLocks/>
          </p:cNvGrpSpPr>
          <p:nvPr/>
        </p:nvGrpSpPr>
        <p:grpSpPr bwMode="auto">
          <a:xfrm rot="5400000">
            <a:off x="4071934" y="2893215"/>
            <a:ext cx="428628" cy="357190"/>
            <a:chOff x="3193638" y="2928934"/>
            <a:chExt cx="1613716" cy="1813147"/>
          </a:xfrm>
        </p:grpSpPr>
        <p:sp>
          <p:nvSpPr>
            <p:cNvPr id="15" name="Нашивка 1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1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Группа 101"/>
          <p:cNvGrpSpPr>
            <a:grpSpLocks/>
          </p:cNvGrpSpPr>
          <p:nvPr/>
        </p:nvGrpSpPr>
        <p:grpSpPr bwMode="auto">
          <a:xfrm rot="16200000">
            <a:off x="7036611" y="2321711"/>
            <a:ext cx="428628" cy="357190"/>
            <a:chOff x="3193638" y="2928934"/>
            <a:chExt cx="1613716" cy="1813147"/>
          </a:xfrm>
        </p:grpSpPr>
        <p:sp>
          <p:nvSpPr>
            <p:cNvPr id="18" name="Нашивка 1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1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" name="Группа 101"/>
          <p:cNvGrpSpPr>
            <a:grpSpLocks/>
          </p:cNvGrpSpPr>
          <p:nvPr/>
        </p:nvGrpSpPr>
        <p:grpSpPr bwMode="auto">
          <a:xfrm rot="5400000">
            <a:off x="7036611" y="2893214"/>
            <a:ext cx="428628" cy="357190"/>
            <a:chOff x="3193638" y="2928934"/>
            <a:chExt cx="1613716" cy="1813147"/>
          </a:xfrm>
        </p:grpSpPr>
        <p:sp>
          <p:nvSpPr>
            <p:cNvPr id="21" name="Нашивка 2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2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" name="Группа 101"/>
          <p:cNvGrpSpPr>
            <a:grpSpLocks/>
          </p:cNvGrpSpPr>
          <p:nvPr/>
        </p:nvGrpSpPr>
        <p:grpSpPr bwMode="auto">
          <a:xfrm rot="16200000">
            <a:off x="1393009" y="2321711"/>
            <a:ext cx="428628" cy="357190"/>
            <a:chOff x="3193638" y="2928934"/>
            <a:chExt cx="1613716" cy="1813147"/>
          </a:xfrm>
        </p:grpSpPr>
        <p:sp>
          <p:nvSpPr>
            <p:cNvPr id="24" name="Нашивка 2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2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6" name="Группа 101"/>
          <p:cNvGrpSpPr>
            <a:grpSpLocks/>
          </p:cNvGrpSpPr>
          <p:nvPr/>
        </p:nvGrpSpPr>
        <p:grpSpPr bwMode="auto">
          <a:xfrm rot="5400000">
            <a:off x="1393009" y="2893214"/>
            <a:ext cx="428628" cy="357190"/>
            <a:chOff x="3193638" y="2928934"/>
            <a:chExt cx="1613716" cy="1813147"/>
          </a:xfrm>
        </p:grpSpPr>
        <p:sp>
          <p:nvSpPr>
            <p:cNvPr id="27" name="Нашивка 26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27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0" name="Прямоугольник 29"/>
          <p:cNvSpPr/>
          <p:nvPr/>
        </p:nvSpPr>
        <p:spPr>
          <a:xfrm>
            <a:off x="1110705" y="5295193"/>
            <a:ext cx="6858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i="1" dirty="0">
                <a:ln w="50800"/>
                <a:solidFill>
                  <a:schemeClr val="accent3">
                    <a:lumMod val="75000"/>
                  </a:schemeClr>
                </a:solidFill>
              </a:rPr>
              <a:t>Cash budget planning and forecasting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5753" y="4001362"/>
            <a:ext cx="764386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i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Correspondent account system</a:t>
            </a:r>
            <a:endParaRPr lang="ru-RU" sz="2000" b="1" i="1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156769707"/>
              </p:ext>
            </p:extLst>
          </p:nvPr>
        </p:nvGraphicFramePr>
        <p:xfrm>
          <a:off x="7858148" y="1142984"/>
          <a:ext cx="107157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3" name="Double flèche verticale 21"/>
          <p:cNvSpPr/>
          <p:nvPr/>
        </p:nvSpPr>
        <p:spPr>
          <a:xfrm rot="16200000">
            <a:off x="7465239" y="1607331"/>
            <a:ext cx="357190" cy="571504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4" name="Выноска 2 (с границей) 33"/>
          <p:cNvSpPr/>
          <p:nvPr/>
        </p:nvSpPr>
        <p:spPr>
          <a:xfrm>
            <a:off x="7858148" y="2428868"/>
            <a:ext cx="928694" cy="285752"/>
          </a:xfrm>
          <a:prstGeom prst="accentCallout2">
            <a:avLst>
              <a:gd name="adj1" fmla="val 16246"/>
              <a:gd name="adj2" fmla="val 898"/>
              <a:gd name="adj3" fmla="val -519"/>
              <a:gd name="adj4" fmla="val -15992"/>
              <a:gd name="adj5" fmla="val -153111"/>
              <a:gd name="adj6" fmla="val -241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i="1" dirty="0" smtClean="0">
                <a:solidFill>
                  <a:srgbClr val="C00000"/>
                </a:solidFill>
              </a:rPr>
              <a:t>transfers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00100" y="1214422"/>
            <a:ext cx="6715172" cy="150019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15616" y="2276872"/>
            <a:ext cx="693901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i="1" dirty="0">
                <a:ln w="50800"/>
                <a:solidFill>
                  <a:schemeClr val="accent3">
                    <a:lumMod val="75000"/>
                  </a:schemeClr>
                </a:solidFill>
              </a:rPr>
              <a:t>Targeting balances, defining ∑ for placement/raising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67544" y="5332691"/>
            <a:ext cx="0" cy="8601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37573" y="5332691"/>
            <a:ext cx="0" cy="93345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03848" y="5332690"/>
            <a:ext cx="0" cy="94945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536281" y="5322298"/>
            <a:ext cx="3448" cy="96755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46790" y="5394647"/>
            <a:ext cx="0" cy="8952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58082" y="5382330"/>
            <a:ext cx="0" cy="8838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02156" y="548657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Прямоугольник 44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02155" y="5991603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Прямоугольник 4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Прямоугольник 4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979712" y="562847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Прямоугольник 50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311766" y="564228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7" name="Прямоугольник 56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311766" y="6095606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0" name="Прямоугольник 59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53572" y="5671794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3" name="Прямоугольник 62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653572" y="612244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6" name="Прямоугольник 6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Прямоугольник 66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138313" y="5642285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9" name="Прямоугольник 6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138313" y="6096929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Прямоугольник 71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Прямоугольник 72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460204" y="5609470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5" name="Прямоугольник 74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460204" y="6080927"/>
            <a:ext cx="795887" cy="370430"/>
            <a:chOff x="3" y="1450811"/>
            <a:chExt cx="1130825" cy="565412"/>
          </a:xfrm>
          <a:solidFill>
            <a:srgbClr val="70C2F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8" name="Прямоугольник 77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Прямоугольник 78"/>
            <p:cNvSpPr/>
            <p:nvPr/>
          </p:nvSpPr>
          <p:spPr>
            <a:xfrm>
              <a:off x="3" y="1450811"/>
              <a:ext cx="1130825" cy="56541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Лицевой</a:t>
              </a:r>
              <a:br>
                <a:rPr lang="ru-RU" sz="1200" b="1" kern="1200" dirty="0" smtClean="0">
                  <a:solidFill>
                    <a:schemeClr val="tx1"/>
                  </a:solidFill>
                </a:rPr>
              </a:br>
              <a:r>
                <a:rPr lang="ru-RU" sz="1200" b="1" kern="1200" dirty="0" smtClean="0">
                  <a:solidFill>
                    <a:schemeClr val="tx1"/>
                  </a:solidFill>
                </a:rPr>
                <a:t> счет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1" name="Прямая соединительная линия 80"/>
          <p:cNvCxnSpPr/>
          <p:nvPr/>
        </p:nvCxnSpPr>
        <p:spPr>
          <a:xfrm>
            <a:off x="467544" y="56717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85333" y="6192879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845101" y="58241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838083" y="625719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203848" y="584661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213764" y="6273736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555047" y="5857009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55047" y="6280821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046790" y="582419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46790" y="6289854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358082" y="5806388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351064" y="6247857"/>
            <a:ext cx="13461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000100" y="3286124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account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30101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DFT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709709" y="3286123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account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30101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DFT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589925" y="3281931"/>
            <a:ext cx="1195636" cy="646932"/>
          </a:xfrm>
          <a:prstGeom prst="rect">
            <a:avLst/>
          </a:prstGeom>
          <a:blipFill rotWithShape="0"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account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30101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DFT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85)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3" y="4749947"/>
            <a:ext cx="1184490" cy="6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3567" y="4833528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Treasury </a:t>
            </a:r>
          </a:p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40" y="4772673"/>
            <a:ext cx="1184490" cy="63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87" y="4749948"/>
            <a:ext cx="1179015" cy="60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3" y="4749947"/>
            <a:ext cx="1179015" cy="6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90" y="4803152"/>
            <a:ext cx="1179015" cy="6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40" y="4803152"/>
            <a:ext cx="1179015" cy="6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1911231" y="4859694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Treasury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85750" y="4772673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Treasury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71953" y="4822885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Treasury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84782" y="4870086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Treasury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52632" y="4905588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Treasury </a:t>
            </a:r>
          </a:p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Diagram group"/>
          <p:cNvGrpSpPr/>
          <p:nvPr/>
        </p:nvGrpSpPr>
        <p:grpSpPr>
          <a:xfrm>
            <a:off x="1941807" y="5599446"/>
            <a:ext cx="871695" cy="399940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5" name="Группа 11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18" name="Diagram group"/>
          <p:cNvGrpSpPr/>
          <p:nvPr/>
        </p:nvGrpSpPr>
        <p:grpSpPr>
          <a:xfrm>
            <a:off x="1941807" y="6063309"/>
            <a:ext cx="871695" cy="420854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9" name="Группа 11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0" name="Скругленный прямоугольник 11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22" name="Diagram group"/>
          <p:cNvGrpSpPr/>
          <p:nvPr/>
        </p:nvGrpSpPr>
        <p:grpSpPr>
          <a:xfrm>
            <a:off x="3271153" y="6095605"/>
            <a:ext cx="871695" cy="39696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23" name="Группа 122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5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26" name="Diagram group"/>
          <p:cNvGrpSpPr/>
          <p:nvPr/>
        </p:nvGrpSpPr>
        <p:grpSpPr>
          <a:xfrm>
            <a:off x="3286826" y="5622520"/>
            <a:ext cx="871695" cy="400309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27" name="Группа 126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9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0" name="Diagram group"/>
          <p:cNvGrpSpPr/>
          <p:nvPr/>
        </p:nvGrpSpPr>
        <p:grpSpPr>
          <a:xfrm>
            <a:off x="4622353" y="5671794"/>
            <a:ext cx="871695" cy="362827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1" name="Группа 130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2" name="Скругленный прямоугольник 131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3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4" name="Diagram group"/>
          <p:cNvGrpSpPr/>
          <p:nvPr/>
        </p:nvGrpSpPr>
        <p:grpSpPr>
          <a:xfrm>
            <a:off x="4610151" y="6122454"/>
            <a:ext cx="871695" cy="370421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5" name="Группа 13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38" name="Diagram group"/>
          <p:cNvGrpSpPr/>
          <p:nvPr/>
        </p:nvGrpSpPr>
        <p:grpSpPr>
          <a:xfrm>
            <a:off x="6100408" y="5647511"/>
            <a:ext cx="871695" cy="389478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39" name="Группа 13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42" name="Diagram group"/>
          <p:cNvGrpSpPr/>
          <p:nvPr/>
        </p:nvGrpSpPr>
        <p:grpSpPr>
          <a:xfrm>
            <a:off x="6111060" y="6088866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43" name="Группа 142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46" name="Diagram group"/>
          <p:cNvGrpSpPr/>
          <p:nvPr/>
        </p:nvGrpSpPr>
        <p:grpSpPr>
          <a:xfrm>
            <a:off x="7460204" y="5588989"/>
            <a:ext cx="871695" cy="428988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47" name="Группа 146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8" name="Скругленный прямоугольник 147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0" name="Diagram group"/>
          <p:cNvGrpSpPr/>
          <p:nvPr/>
        </p:nvGrpSpPr>
        <p:grpSpPr>
          <a:xfrm>
            <a:off x="7443271" y="6072864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1" name="Группа 150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2" name="Скругленный прямоугольник 151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4" name="Diagram group"/>
          <p:cNvGrpSpPr/>
          <p:nvPr/>
        </p:nvGrpSpPr>
        <p:grpSpPr>
          <a:xfrm>
            <a:off x="602155" y="6004246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5" name="Группа 154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7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58" name="Diagram group"/>
          <p:cNvGrpSpPr/>
          <p:nvPr/>
        </p:nvGrpSpPr>
        <p:grpSpPr>
          <a:xfrm>
            <a:off x="564252" y="5496228"/>
            <a:ext cx="871695" cy="386555"/>
            <a:chOff x="1134078" y="2866449"/>
            <a:chExt cx="2143140" cy="2143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9" name="Группа 158"/>
            <p:cNvGrpSpPr/>
            <p:nvPr/>
          </p:nvGrpSpPr>
          <p:grpSpPr>
            <a:xfrm>
              <a:off x="1134078" y="2866449"/>
              <a:ext cx="2143140" cy="2143140"/>
              <a:chOff x="1134078" y="2866449"/>
              <a:chExt cx="2143140" cy="214314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0" name="Скругленный прямоугольник 159"/>
              <p:cNvSpPr/>
              <p:nvPr/>
            </p:nvSpPr>
            <p:spPr>
              <a:xfrm>
                <a:off x="1134078" y="2866449"/>
                <a:ext cx="2143140" cy="2143140"/>
              </a:xfrm>
              <a:prstGeom prst="roundRect">
                <a:avLst/>
              </a:prstGeom>
              <a:blipFill rotWithShape="0">
                <a:blip r:embed="rId3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10000"/>
                </a:blip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Скругленный прямоугольник 4"/>
              <p:cNvSpPr/>
              <p:nvPr/>
            </p:nvSpPr>
            <p:spPr>
              <a:xfrm>
                <a:off x="1238697" y="2971068"/>
                <a:ext cx="1933902" cy="19339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b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609207" y="5486579"/>
            <a:ext cx="814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0678" y="5962238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970331" y="5588039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970331" y="606986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323962" y="5598250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310100" y="6095689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672882" y="5647511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647287" y="610686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128932" y="5631172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128932" y="607864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472298" y="559815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505157" y="6070431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</a:p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7141" y="4581128"/>
            <a:ext cx="8715404" cy="1047351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5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8792" cy="79690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Key activities to set up conditions for development of cash movement forecast for STA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110123714"/>
              </p:ext>
            </p:extLst>
          </p:nvPr>
        </p:nvGraphicFramePr>
        <p:xfrm>
          <a:off x="251520" y="1052736"/>
          <a:ext cx="85725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Выноска со стрелкой вправо 27"/>
          <p:cNvSpPr/>
          <p:nvPr/>
        </p:nvSpPr>
        <p:spPr>
          <a:xfrm rot="5400000">
            <a:off x="4286248" y="-1613840"/>
            <a:ext cx="571504" cy="8496944"/>
          </a:xfrm>
          <a:prstGeom prst="rightArrowCallout">
            <a:avLst>
              <a:gd name="adj1" fmla="val 38151"/>
              <a:gd name="adj2" fmla="val 50785"/>
              <a:gd name="adj3" fmla="val 25000"/>
              <a:gd name="adj4" fmla="val 40868"/>
            </a:avLst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9" name="Diagram group"/>
          <p:cNvGrpSpPr/>
          <p:nvPr/>
        </p:nvGrpSpPr>
        <p:grpSpPr>
          <a:xfrm>
            <a:off x="4316234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0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1" name="Плюс 30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2123728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4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5" name="Плюс 34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graphicFrame>
        <p:nvGraphicFramePr>
          <p:cNvPr id="3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102959"/>
              </p:ext>
            </p:extLst>
          </p:nvPr>
        </p:nvGraphicFramePr>
        <p:xfrm>
          <a:off x="268247" y="2634632"/>
          <a:ext cx="8229600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8" name="Diagram group"/>
          <p:cNvGrpSpPr/>
          <p:nvPr/>
        </p:nvGrpSpPr>
        <p:grpSpPr>
          <a:xfrm>
            <a:off x="6516216" y="1781200"/>
            <a:ext cx="504056" cy="495672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9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0" name="Плюс 39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 dirty="0">
                  <a:ln>
                    <a:noFill/>
                  </a:ln>
                </a:endParaRPr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86659" y="6492875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40152" y="6498803"/>
            <a:ext cx="2133600" cy="365125"/>
          </a:xfrm>
        </p:spPr>
        <p:txBody>
          <a:bodyPr/>
          <a:lstStyle/>
          <a:p>
            <a:fld id="{4F92A202-BB59-45C0-9B0B-EE74592D5CE1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0163787"/>
              </p:ext>
            </p:extLst>
          </p:nvPr>
        </p:nvGraphicFramePr>
        <p:xfrm>
          <a:off x="0" y="974630"/>
          <a:ext cx="9144000" cy="55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4725144"/>
            <a:ext cx="8572560" cy="181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Continuous operation of the Single Treasury Account</a:t>
            </a:r>
            <a:endParaRPr kumimoji="0" lang="ru-RU" sz="19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High-quality forecasts </a:t>
            </a:r>
            <a:r>
              <a:rPr kumimoji="0" lang="ru-RU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</a:t>
            </a:r>
            <a:r>
              <a:rPr kumimoji="0" lang="en-US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short-</a:t>
            </a:r>
            <a:r>
              <a:rPr kumimoji="0" lang="ru-RU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medium-, long-term</a:t>
            </a:r>
            <a:r>
              <a:rPr kumimoji="0" lang="ru-RU" sz="19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1900" b="1" i="1" dirty="0">
                <a:solidFill>
                  <a:srgbClr val="002060"/>
                </a:solidFill>
              </a:rPr>
              <a:t> 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en-US" sz="1900" b="1" i="1" dirty="0" smtClean="0">
                <a:solidFill>
                  <a:srgbClr val="002060"/>
                </a:solidFill>
              </a:rPr>
              <a:t>Extensive set of management tools</a:t>
            </a:r>
            <a:endParaRPr kumimoji="0" lang="ru-RU" sz="19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260648"/>
            <a:ext cx="7128792" cy="7969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Pre-requisites for efficient </a:t>
            </a:r>
            <a:r>
              <a:rPr lang="en-GB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STA liquidity management 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885" y="3140968"/>
            <a:ext cx="2055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budget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71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14986</TotalTime>
  <Words>1157</Words>
  <Application>Microsoft Office PowerPoint</Application>
  <PresentationFormat>On-screen Show (4:3)</PresentationFormat>
  <Paragraphs>358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Тема1</vt:lpstr>
      <vt:lpstr>Managing cash flows and balances at the Single Treasury Account</vt:lpstr>
      <vt:lpstr>PowerPoint Presentation</vt:lpstr>
      <vt:lpstr>PowerPoint Presentation</vt:lpstr>
      <vt:lpstr>PowerPoint Presentation</vt:lpstr>
      <vt:lpstr>Procedures for planning and forecasting federal budget implementation </vt:lpstr>
      <vt:lpstr>PowerPoint Presentation</vt:lpstr>
      <vt:lpstr>PowerPoint Presentation</vt:lpstr>
      <vt:lpstr>Key activities to set up conditions for development of cash movement forecast for STA</vt:lpstr>
      <vt:lpstr>PowerPoint Presentation</vt:lpstr>
      <vt:lpstr>Section II STA liquidity management in the Russian Federation Liquidity Management Tools for Federal Budget Single Account</vt:lpstr>
      <vt:lpstr>PowerPoint Presentation</vt:lpstr>
      <vt:lpstr>Placement of funds to bank deposits</vt:lpstr>
      <vt:lpstr>PowerPoint Presentation</vt:lpstr>
      <vt:lpstr>PowerPoint Presentation</vt:lpstr>
      <vt:lpstr>PowerPoint Presentation</vt:lpstr>
      <vt:lpstr>PowerPoint Presentation</vt:lpstr>
    </vt:vector>
  </TitlesOfParts>
  <Company>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</dc:title>
  <dc:creator>0194</dc:creator>
  <cp:lastModifiedBy>Ion Chicu</cp:lastModifiedBy>
  <cp:revision>1432</cp:revision>
  <cp:lastPrinted>2016-03-11T16:35:33Z</cp:lastPrinted>
  <dcterms:created xsi:type="dcterms:W3CDTF">2013-03-11T13:08:26Z</dcterms:created>
  <dcterms:modified xsi:type="dcterms:W3CDTF">2016-03-16T16:32:49Z</dcterms:modified>
</cp:coreProperties>
</file>