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1" r:id="rId1"/>
  </p:sldMasterIdLst>
  <p:notesMasterIdLst>
    <p:notesMasterId r:id="rId36"/>
  </p:notesMasterIdLst>
  <p:handoutMasterIdLst>
    <p:handoutMasterId r:id="rId37"/>
  </p:handoutMasterIdLst>
  <p:sldIdLst>
    <p:sldId id="256" r:id="rId2"/>
    <p:sldId id="379" r:id="rId3"/>
    <p:sldId id="565" r:id="rId4"/>
    <p:sldId id="569" r:id="rId5"/>
    <p:sldId id="564" r:id="rId6"/>
    <p:sldId id="563" r:id="rId7"/>
    <p:sldId id="571" r:id="rId8"/>
    <p:sldId id="592" r:id="rId9"/>
    <p:sldId id="593" r:id="rId10"/>
    <p:sldId id="591" r:id="rId11"/>
    <p:sldId id="570" r:id="rId12"/>
    <p:sldId id="576" r:id="rId13"/>
    <p:sldId id="561" r:id="rId14"/>
    <p:sldId id="558" r:id="rId15"/>
    <p:sldId id="575" r:id="rId16"/>
    <p:sldId id="574" r:id="rId17"/>
    <p:sldId id="573" r:id="rId18"/>
    <p:sldId id="577" r:id="rId19"/>
    <p:sldId id="572" r:id="rId20"/>
    <p:sldId id="578" r:id="rId21"/>
    <p:sldId id="579" r:id="rId22"/>
    <p:sldId id="584" r:id="rId23"/>
    <p:sldId id="583" r:id="rId24"/>
    <p:sldId id="582" r:id="rId25"/>
    <p:sldId id="560" r:id="rId26"/>
    <p:sldId id="581" r:id="rId27"/>
    <p:sldId id="588" r:id="rId28"/>
    <p:sldId id="580" r:id="rId29"/>
    <p:sldId id="587" r:id="rId30"/>
    <p:sldId id="586" r:id="rId31"/>
    <p:sldId id="590" r:id="rId32"/>
    <p:sldId id="585" r:id="rId33"/>
    <p:sldId id="589" r:id="rId34"/>
    <p:sldId id="567" r:id="rId35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CC00"/>
    <a:srgbClr val="A5074B"/>
    <a:srgbClr val="0F0365"/>
    <a:srgbClr val="3304A8"/>
    <a:srgbClr val="CCC1DA"/>
    <a:srgbClr val="FF3399"/>
    <a:srgbClr val="FFCC99"/>
    <a:srgbClr val="FF99CC"/>
    <a:srgbClr val="FFC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14" autoAdjust="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1B4E5-3713-4A8D-8D9A-E2225CF22D63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AC852AE-E87C-4065-B974-43EA864ACCA4}">
      <dgm:prSet phldrT="[Tekst]" custT="1"/>
      <dgm:spPr>
        <a:xfrm>
          <a:off x="1632011" y="337529"/>
          <a:ext cx="2081167" cy="60749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SUSTAV JAVNOG FINANCIRANJA U REPUBLICI HRVATSKOJ</a:t>
          </a:r>
        </a:p>
      </dgm:t>
    </dgm:pt>
    <dgm:pt modelId="{F397361F-8A40-4FE8-8762-851AC5D2402C}" type="parTrans" cxnId="{7D361AED-4C0A-4B60-9501-7700A57E3BAD}">
      <dgm:prSet/>
      <dgm:spPr/>
      <dgm:t>
        <a:bodyPr/>
        <a:lstStyle/>
        <a:p>
          <a:endParaRPr lang="hr-HR"/>
        </a:p>
      </dgm:t>
    </dgm:pt>
    <dgm:pt modelId="{2C2EA269-D180-4121-BDB4-72388D45D652}" type="sibTrans" cxnId="{7D361AED-4C0A-4B60-9501-7700A57E3BAD}">
      <dgm:prSet/>
      <dgm:spPr/>
      <dgm:t>
        <a:bodyPr/>
        <a:lstStyle/>
        <a:p>
          <a:endParaRPr lang="hr-HR"/>
        </a:p>
      </dgm:t>
    </dgm:pt>
    <dgm:pt modelId="{13957181-0357-45DE-B9A8-37F9BBAE9AD6}">
      <dgm:prSet phldrT="[Tekst]" custT="1"/>
      <dgm:spPr>
        <a:xfrm>
          <a:off x="167121" y="1271919"/>
          <a:ext cx="1362356" cy="61250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 SREDIŠNJE DRŽAVE</a:t>
          </a:r>
        </a:p>
      </dgm:t>
    </dgm:pt>
    <dgm:pt modelId="{6AE856EB-7AED-4643-96DA-A3FC634FAD74}" type="parTrans" cxnId="{BF76B7DE-2601-478E-8649-B896EC5DB24B}">
      <dgm:prSet/>
      <dgm:spPr>
        <a:xfrm>
          <a:off x="777055" y="877341"/>
          <a:ext cx="1824294" cy="326895"/>
        </a:xfrm>
        <a:custGeom>
          <a:avLst/>
          <a:gdLst/>
          <a:ahLst/>
          <a:cxnLst/>
          <a:rect l="0" t="0" r="0" b="0"/>
          <a:pathLst>
            <a:path>
              <a:moveTo>
                <a:pt x="1824294" y="0"/>
              </a:moveTo>
              <a:lnTo>
                <a:pt x="1824294" y="267495"/>
              </a:lnTo>
              <a:lnTo>
                <a:pt x="0" y="267495"/>
              </a:lnTo>
              <a:lnTo>
                <a:pt x="0" y="32689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7503DBF1-A789-4CDD-ACFB-107F1DCCC75E}" type="sibTrans" cxnId="{BF76B7DE-2601-478E-8649-B896EC5DB24B}">
      <dgm:prSet/>
      <dgm:spPr/>
      <dgm:t>
        <a:bodyPr/>
        <a:lstStyle/>
        <a:p>
          <a:endParaRPr lang="hr-HR"/>
        </a:p>
      </dgm:t>
    </dgm:pt>
    <dgm:pt modelId="{95BA592C-AB5E-450E-BA31-F4F4A05A6D1F}">
      <dgm:prSet phldrT="[Tekst]" custT="1"/>
      <dgm:spPr>
        <a:xfrm>
          <a:off x="1138305" y="2192961"/>
          <a:ext cx="935234" cy="2733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 sz="1200" b="0">
            <a:solidFill>
              <a:srgbClr val="C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B2540096-9161-440C-816D-551B26011D56}" type="parTrans" cxnId="{4F1AA943-644E-407F-BA33-DEA7552E8791}">
      <dgm:prSet/>
      <dgm:spPr>
        <a:xfrm>
          <a:off x="777055" y="1816742"/>
          <a:ext cx="757622" cy="308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37"/>
              </a:lnTo>
              <a:lnTo>
                <a:pt x="757622" y="249137"/>
              </a:lnTo>
              <a:lnTo>
                <a:pt x="757622" y="30853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598349EB-6F94-4263-A597-FF009288C207}" type="sibTrans" cxnId="{4F1AA943-644E-407F-BA33-DEA7552E8791}">
      <dgm:prSet/>
      <dgm:spPr/>
      <dgm:t>
        <a:bodyPr/>
        <a:lstStyle/>
        <a:p>
          <a:endParaRPr lang="hr-HR"/>
        </a:p>
      </dgm:t>
    </dgm:pt>
    <dgm:pt modelId="{184286E2-67EC-4337-BDA4-C98178E1CA95}">
      <dgm:prSet phldrT="[Tekst]" custT="1"/>
      <dgm:spPr>
        <a:xfrm>
          <a:off x="1775405" y="1439580"/>
          <a:ext cx="1794653" cy="40716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IZVANPRORAČUNSKI FONDOVI</a:t>
          </a:r>
        </a:p>
      </dgm:t>
    </dgm:pt>
    <dgm:pt modelId="{ACE4B61F-3B99-4780-ADE2-6B92A515FDA7}" type="parTrans" cxnId="{14A51170-06E2-4356-98AE-4C7153670638}">
      <dgm:prSet/>
      <dgm:spPr>
        <a:xfrm>
          <a:off x="2555630" y="877341"/>
          <a:ext cx="91440" cy="494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157"/>
              </a:lnTo>
              <a:lnTo>
                <a:pt x="45857" y="435157"/>
              </a:lnTo>
              <a:lnTo>
                <a:pt x="45857" y="49455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3DAA63DA-DB95-48AC-92D2-333B70CB1C79}" type="sibTrans" cxnId="{14A51170-06E2-4356-98AE-4C7153670638}">
      <dgm:prSet/>
      <dgm:spPr/>
      <dgm:t>
        <a:bodyPr/>
        <a:lstStyle/>
        <a:p>
          <a:endParaRPr lang="hr-HR"/>
        </a:p>
      </dgm:t>
    </dgm:pt>
    <dgm:pt modelId="{AC94298B-70C2-4A87-9552-122CBEC5F4AF}">
      <dgm:prSet custT="1"/>
      <dgm:spPr>
        <a:xfrm>
          <a:off x="3834138" y="1277204"/>
          <a:ext cx="1808176" cy="96339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PRORAČUNI JEDINICA LOKALNE I PODRUČNE (REGIONALNE) SAMOUPRAVE</a:t>
          </a:r>
        </a:p>
      </dgm:t>
    </dgm:pt>
    <dgm:pt modelId="{B4FDA3B4-3EC2-4AED-9CD4-E818AE56F800}" type="parTrans" cxnId="{B3BE18B9-90EE-4196-9F00-1FA44F3B88D1}">
      <dgm:prSet/>
      <dgm:spPr>
        <a:xfrm>
          <a:off x="2601350" y="877341"/>
          <a:ext cx="2065632" cy="332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80"/>
              </a:lnTo>
              <a:lnTo>
                <a:pt x="2065632" y="272780"/>
              </a:lnTo>
              <a:lnTo>
                <a:pt x="2065632" y="33218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C526ABC3-752B-44CD-B258-ACC1B7036C78}" type="sibTrans" cxnId="{B3BE18B9-90EE-4196-9F00-1FA44F3B88D1}">
      <dgm:prSet/>
      <dgm:spPr/>
      <dgm:t>
        <a:bodyPr/>
        <a:lstStyle/>
        <a:p>
          <a:endParaRPr lang="hr-HR"/>
        </a:p>
      </dgm:t>
    </dgm:pt>
    <dgm:pt modelId="{8702494B-8551-4D3B-A327-D343EF2CC780}">
      <dgm:prSet custT="1"/>
      <dgm:spPr>
        <a:xfrm>
          <a:off x="2272442" y="3021906"/>
          <a:ext cx="2138362" cy="47830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OPĆE DRŽAVE</a:t>
          </a:r>
        </a:p>
      </dgm:t>
    </dgm:pt>
    <dgm:pt modelId="{CA017A73-8325-44DE-BA84-056377CB8DC8}" type="parTrans" cxnId="{13491998-BA00-4B0A-9B40-23620515C60E}">
      <dgm:prSet/>
      <dgm:spPr>
        <a:xfrm>
          <a:off x="3270379" y="2172915"/>
          <a:ext cx="1396603" cy="781308"/>
        </a:xfrm>
        <a:custGeom>
          <a:avLst/>
          <a:gdLst/>
          <a:ahLst/>
          <a:cxnLst/>
          <a:rect l="0" t="0" r="0" b="0"/>
          <a:pathLst>
            <a:path>
              <a:moveTo>
                <a:pt x="1396603" y="0"/>
              </a:moveTo>
              <a:lnTo>
                <a:pt x="1396603" y="721908"/>
              </a:lnTo>
              <a:lnTo>
                <a:pt x="0" y="721908"/>
              </a:lnTo>
              <a:lnTo>
                <a:pt x="0" y="78130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A26A07E1-26B6-465F-8FF7-BC2CD3CB8C48}" type="sibTrans" cxnId="{13491998-BA00-4B0A-9B40-23620515C60E}">
      <dgm:prSet/>
      <dgm:spPr/>
      <dgm:t>
        <a:bodyPr/>
        <a:lstStyle/>
        <a:p>
          <a:endParaRPr lang="hr-HR"/>
        </a:p>
      </dgm:t>
    </dgm:pt>
    <dgm:pt modelId="{DC128FAB-056D-4FD0-A546-52761E7AB0A2}">
      <dgm:prSet custT="1"/>
      <dgm:spPr>
        <a:xfrm>
          <a:off x="2324485" y="3020243"/>
          <a:ext cx="835425" cy="36942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tekst</a:t>
          </a:r>
        </a:p>
      </dgm:t>
    </dgm:pt>
    <dgm:pt modelId="{96E376DF-926A-430A-A8A9-77CAB3887B39}" type="sibTrans" cxnId="{74C9B4D9-090D-43FA-8706-994F26F58FEB}">
      <dgm:prSet/>
      <dgm:spPr/>
      <dgm:t>
        <a:bodyPr/>
        <a:lstStyle/>
        <a:p>
          <a:endParaRPr lang="hr-HR"/>
        </a:p>
      </dgm:t>
    </dgm:pt>
    <dgm:pt modelId="{42AB99AB-A7E1-4C6D-9CEA-D55356F22F8A}" type="parTrans" cxnId="{74C9B4D9-090D-43FA-8706-994F26F58FEB}">
      <dgm:prSet/>
      <dgm:spPr>
        <a:xfrm>
          <a:off x="1534678" y="2398615"/>
          <a:ext cx="1136276" cy="553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45"/>
              </a:lnTo>
              <a:lnTo>
                <a:pt x="1136276" y="494545"/>
              </a:lnTo>
              <a:lnTo>
                <a:pt x="1136276" y="5539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B8CA1407-58AE-4099-8631-D2F965398FE1}">
      <dgm:prSet custT="1"/>
      <dgm:spPr>
        <a:xfrm>
          <a:off x="1090905" y="2184802"/>
          <a:ext cx="2162958" cy="47682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i="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SREDIŠNJE DRŽAVE</a:t>
          </a:r>
        </a:p>
      </dgm:t>
    </dgm:pt>
    <dgm:pt modelId="{2DCCA086-81E7-40DF-97D8-79DDCBFFDF08}" type="parTrans" cxnId="{628695FE-654F-43C4-8B6C-F6B15D6E9E0B}">
      <dgm:prSet/>
      <dgm:spPr>
        <a:xfrm>
          <a:off x="2101140" y="1779059"/>
          <a:ext cx="500347" cy="338060"/>
        </a:xfrm>
        <a:custGeom>
          <a:avLst/>
          <a:gdLst/>
          <a:ahLst/>
          <a:cxnLst/>
          <a:rect l="0" t="0" r="0" b="0"/>
          <a:pathLst>
            <a:path>
              <a:moveTo>
                <a:pt x="500347" y="0"/>
              </a:moveTo>
              <a:lnTo>
                <a:pt x="500347" y="278660"/>
              </a:lnTo>
              <a:lnTo>
                <a:pt x="0" y="278660"/>
              </a:lnTo>
              <a:lnTo>
                <a:pt x="0" y="338060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6D690AEA-989B-4361-9689-4714F155C922}" type="sibTrans" cxnId="{628695FE-654F-43C4-8B6C-F6B15D6E9E0B}">
      <dgm:prSet/>
      <dgm:spPr/>
      <dgm:t>
        <a:bodyPr/>
        <a:lstStyle/>
        <a:p>
          <a:endParaRPr lang="hr-HR"/>
        </a:p>
      </dgm:t>
    </dgm:pt>
    <dgm:pt modelId="{3BB3F2CE-D776-426C-81B8-16F1A8B9F234}" type="pres">
      <dgm:prSet presAssocID="{C631B4E5-3713-4A8D-8D9A-E2225CF22D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EDEDAA00-4E58-4900-B60D-180BE17C4B57}" type="pres">
      <dgm:prSet presAssocID="{EAC852AE-E87C-4065-B974-43EA864ACCA4}" presName="hierRoot1" presStyleCnt="0"/>
      <dgm:spPr/>
      <dgm:t>
        <a:bodyPr/>
        <a:lstStyle/>
        <a:p>
          <a:endParaRPr lang="hr-HR"/>
        </a:p>
      </dgm:t>
    </dgm:pt>
    <dgm:pt modelId="{E69CDD73-7FF4-4AD8-A849-8E1FA80CBD33}" type="pres">
      <dgm:prSet presAssocID="{EAC852AE-E87C-4065-B974-43EA864ACCA4}" presName="composite" presStyleCnt="0"/>
      <dgm:spPr/>
      <dgm:t>
        <a:bodyPr/>
        <a:lstStyle/>
        <a:p>
          <a:endParaRPr lang="hr-HR"/>
        </a:p>
      </dgm:t>
    </dgm:pt>
    <dgm:pt modelId="{1E706364-D968-435D-A421-2C0F3D72D128}" type="pres">
      <dgm:prSet presAssocID="{EAC852AE-E87C-4065-B974-43EA864ACCA4}" presName="background" presStyleLbl="node0" presStyleIdx="0" presStyleCnt="1"/>
      <dgm:spPr>
        <a:xfrm>
          <a:off x="1560766" y="269847"/>
          <a:ext cx="2081167" cy="6074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BFD71EE7-AE93-4385-AAA7-1BF5EE3861A9}" type="pres">
      <dgm:prSet presAssocID="{EAC852AE-E87C-4065-B974-43EA864ACCA4}" presName="text" presStyleLbl="fgAcc0" presStyleIdx="0" presStyleCnt="1" custScaleX="324574" custScaleY="149202" custLinFactNeighborX="-32809" custLinFactNeighborY="-8297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36CC6DF-DA9E-4D96-9F59-F24EE6A658DC}" type="pres">
      <dgm:prSet presAssocID="{EAC852AE-E87C-4065-B974-43EA864ACCA4}" presName="hierChild2" presStyleCnt="0"/>
      <dgm:spPr/>
      <dgm:t>
        <a:bodyPr/>
        <a:lstStyle/>
        <a:p>
          <a:endParaRPr lang="hr-HR"/>
        </a:p>
      </dgm:t>
    </dgm:pt>
    <dgm:pt modelId="{BA32EE15-B863-492B-AFFA-FEFB73C40081}" type="pres">
      <dgm:prSet presAssocID="{6AE856EB-7AED-4643-96DA-A3FC634FAD74}" presName="Name10" presStyleLbl="parChTrans1D2" presStyleIdx="0" presStyleCnt="3"/>
      <dgm:spPr/>
      <dgm:t>
        <a:bodyPr/>
        <a:lstStyle/>
        <a:p>
          <a:endParaRPr lang="hr-HR"/>
        </a:p>
      </dgm:t>
    </dgm:pt>
    <dgm:pt modelId="{5965D4C4-86B1-43ED-AB7B-18A61E74C9C3}" type="pres">
      <dgm:prSet presAssocID="{13957181-0357-45DE-B9A8-37F9BBAE9AD6}" presName="hierRoot2" presStyleCnt="0"/>
      <dgm:spPr/>
      <dgm:t>
        <a:bodyPr/>
        <a:lstStyle/>
        <a:p>
          <a:endParaRPr lang="hr-HR"/>
        </a:p>
      </dgm:t>
    </dgm:pt>
    <dgm:pt modelId="{67ECC20D-1959-45CE-8C39-A1C08B451651}" type="pres">
      <dgm:prSet presAssocID="{13957181-0357-45DE-B9A8-37F9BBAE9AD6}" presName="composite2" presStyleCnt="0"/>
      <dgm:spPr/>
      <dgm:t>
        <a:bodyPr/>
        <a:lstStyle/>
        <a:p>
          <a:endParaRPr lang="hr-HR"/>
        </a:p>
      </dgm:t>
    </dgm:pt>
    <dgm:pt modelId="{0D46911A-D3E0-491C-A21D-A5B52B049274}" type="pres">
      <dgm:prSet presAssocID="{13957181-0357-45DE-B9A8-37F9BBAE9AD6}" presName="background2" presStyleLbl="node2" presStyleIdx="0" presStyleCnt="3"/>
      <dgm:spPr>
        <a:xfrm>
          <a:off x="95877" y="1204237"/>
          <a:ext cx="1362356" cy="61250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EE41111E-8D58-4E00-82AF-6A2D52EE5FE0}" type="pres">
      <dgm:prSet presAssocID="{13957181-0357-45DE-B9A8-37F9BBAE9AD6}" presName="text2" presStyleLbl="fgAcc2" presStyleIdx="0" presStyleCnt="3" custScaleX="212470" custScaleY="150433" custLinFactNeighborX="14565" custLinFactNeighborY="-4848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0C52254-CEF2-437C-8E82-1EE5BB1C94FF}" type="pres">
      <dgm:prSet presAssocID="{13957181-0357-45DE-B9A8-37F9BBAE9AD6}" presName="hierChild3" presStyleCnt="0"/>
      <dgm:spPr/>
      <dgm:t>
        <a:bodyPr/>
        <a:lstStyle/>
        <a:p>
          <a:endParaRPr lang="hr-HR"/>
        </a:p>
      </dgm:t>
    </dgm:pt>
    <dgm:pt modelId="{FD9FF3D1-625F-4D41-B8AE-5A2361BF9792}" type="pres">
      <dgm:prSet presAssocID="{B2540096-9161-440C-816D-551B26011D56}" presName="Name17" presStyleLbl="parChTrans1D3" presStyleIdx="0" presStyleCnt="3"/>
      <dgm:spPr/>
      <dgm:t>
        <a:bodyPr/>
        <a:lstStyle/>
        <a:p>
          <a:endParaRPr lang="hr-HR"/>
        </a:p>
      </dgm:t>
    </dgm:pt>
    <dgm:pt modelId="{DB347466-9AB9-4AD5-A069-3DDA0A35A855}" type="pres">
      <dgm:prSet presAssocID="{95BA592C-AB5E-450E-BA31-F4F4A05A6D1F}" presName="hierRoot3" presStyleCnt="0"/>
      <dgm:spPr/>
      <dgm:t>
        <a:bodyPr/>
        <a:lstStyle/>
        <a:p>
          <a:endParaRPr lang="hr-HR"/>
        </a:p>
      </dgm:t>
    </dgm:pt>
    <dgm:pt modelId="{6A82EF84-6AFA-450D-AB6D-F5915967C355}" type="pres">
      <dgm:prSet presAssocID="{95BA592C-AB5E-450E-BA31-F4F4A05A6D1F}" presName="composite3" presStyleCnt="0"/>
      <dgm:spPr/>
      <dgm:t>
        <a:bodyPr/>
        <a:lstStyle/>
        <a:p>
          <a:endParaRPr lang="hr-HR"/>
        </a:p>
      </dgm:t>
    </dgm:pt>
    <dgm:pt modelId="{CA5E6A85-0599-43E2-B912-F943B305C365}" type="pres">
      <dgm:prSet presAssocID="{95BA592C-AB5E-450E-BA31-F4F4A05A6D1F}" presName="background3" presStyleLbl="node3" presStyleIdx="0" presStyleCnt="3"/>
      <dgm:spPr>
        <a:xfrm>
          <a:off x="1067060" y="2125279"/>
          <a:ext cx="935234" cy="27333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96B7437C-2BD0-46C0-BC2F-0F9453B4816D}" type="pres">
      <dgm:prSet presAssocID="{95BA592C-AB5E-450E-BA31-F4F4A05A6D1F}" presName="text3" presStyleLbl="fgAcc3" presStyleIdx="0" presStyleCnt="3" custAng="0" custScaleX="145857" custScaleY="67132" custLinFactX="32722" custLinFactNeighborX="100000" custLinFactNeighborY="-1850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E570332-8D8C-4CC6-9DDC-263551FD5CDA}" type="pres">
      <dgm:prSet presAssocID="{95BA592C-AB5E-450E-BA31-F4F4A05A6D1F}" presName="hierChild4" presStyleCnt="0"/>
      <dgm:spPr/>
      <dgm:t>
        <a:bodyPr/>
        <a:lstStyle/>
        <a:p>
          <a:endParaRPr lang="hr-HR"/>
        </a:p>
      </dgm:t>
    </dgm:pt>
    <dgm:pt modelId="{C0182F19-841C-4A4A-99D3-34F32C70A196}" type="pres">
      <dgm:prSet presAssocID="{42AB99AB-A7E1-4C6D-9CEA-D55356F22F8A}" presName="Name23" presStyleLbl="parChTrans1D4" presStyleIdx="0" presStyleCnt="1"/>
      <dgm:spPr/>
      <dgm:t>
        <a:bodyPr/>
        <a:lstStyle/>
        <a:p>
          <a:endParaRPr lang="hr-HR"/>
        </a:p>
      </dgm:t>
    </dgm:pt>
    <dgm:pt modelId="{8032BD3D-F2F4-435D-975B-95B4A7A4B739}" type="pres">
      <dgm:prSet presAssocID="{DC128FAB-056D-4FD0-A546-52761E7AB0A2}" presName="hierRoot4" presStyleCnt="0"/>
      <dgm:spPr/>
      <dgm:t>
        <a:bodyPr/>
        <a:lstStyle/>
        <a:p>
          <a:endParaRPr lang="hr-HR"/>
        </a:p>
      </dgm:t>
    </dgm:pt>
    <dgm:pt modelId="{14E3C6E9-441C-4BEA-BB21-198BA222B6FD}" type="pres">
      <dgm:prSet presAssocID="{DC128FAB-056D-4FD0-A546-52761E7AB0A2}" presName="composite4" presStyleCnt="0"/>
      <dgm:spPr/>
      <dgm:t>
        <a:bodyPr/>
        <a:lstStyle/>
        <a:p>
          <a:endParaRPr lang="hr-HR"/>
        </a:p>
      </dgm:t>
    </dgm:pt>
    <dgm:pt modelId="{85C45C58-BBAB-4117-993B-797BBD6507D4}" type="pres">
      <dgm:prSet presAssocID="{DC128FAB-056D-4FD0-A546-52761E7AB0A2}" presName="background4" presStyleLbl="node4" presStyleIdx="0" presStyleCnt="1"/>
      <dgm:spPr>
        <a:xfrm>
          <a:off x="2253241" y="2952561"/>
          <a:ext cx="835425" cy="36942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20CB37AE-593D-4321-80C7-BF6834E96B6E}" type="pres">
      <dgm:prSet presAssocID="{DC128FAB-056D-4FD0-A546-52761E7AB0A2}" presName="text4" presStyleLbl="fgAcc4" presStyleIdx="0" presStyleCnt="1" custScaleX="130291" custScaleY="90731" custLinFactX="109933" custLinFactNeighborX="200000" custLinFactNeighborY="7174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136A4D2-6FBF-43E2-9F57-CD6A7BF36084}" type="pres">
      <dgm:prSet presAssocID="{DC128FAB-056D-4FD0-A546-52761E7AB0A2}" presName="hierChild5" presStyleCnt="0"/>
      <dgm:spPr/>
      <dgm:t>
        <a:bodyPr/>
        <a:lstStyle/>
        <a:p>
          <a:endParaRPr lang="hr-HR"/>
        </a:p>
      </dgm:t>
    </dgm:pt>
    <dgm:pt modelId="{13871E0C-C3C7-482D-B4A0-60537C6DE444}" type="pres">
      <dgm:prSet presAssocID="{ACE4B61F-3B99-4780-ADE2-6B92A515FDA7}" presName="Name10" presStyleLbl="parChTrans1D2" presStyleIdx="1" presStyleCnt="3"/>
      <dgm:spPr/>
      <dgm:t>
        <a:bodyPr/>
        <a:lstStyle/>
        <a:p>
          <a:endParaRPr lang="hr-HR"/>
        </a:p>
      </dgm:t>
    </dgm:pt>
    <dgm:pt modelId="{8D1EDCFC-8CC7-4602-B46E-29EC5AF37CCB}" type="pres">
      <dgm:prSet presAssocID="{184286E2-67EC-4337-BDA4-C98178E1CA95}" presName="hierRoot2" presStyleCnt="0"/>
      <dgm:spPr/>
      <dgm:t>
        <a:bodyPr/>
        <a:lstStyle/>
        <a:p>
          <a:endParaRPr lang="hr-HR"/>
        </a:p>
      </dgm:t>
    </dgm:pt>
    <dgm:pt modelId="{F81F83A3-E673-44F1-B8FE-1E22523EF8B8}" type="pres">
      <dgm:prSet presAssocID="{184286E2-67EC-4337-BDA4-C98178E1CA95}" presName="composite2" presStyleCnt="0"/>
      <dgm:spPr/>
      <dgm:t>
        <a:bodyPr/>
        <a:lstStyle/>
        <a:p>
          <a:endParaRPr lang="hr-HR"/>
        </a:p>
      </dgm:t>
    </dgm:pt>
    <dgm:pt modelId="{4816F556-67E9-481C-8B69-9C7265E5A475}" type="pres">
      <dgm:prSet presAssocID="{184286E2-67EC-4337-BDA4-C98178E1CA95}" presName="background2" presStyleLbl="node2" presStyleIdx="1" presStyleCnt="3"/>
      <dgm:spPr>
        <a:xfrm>
          <a:off x="1704161" y="1371898"/>
          <a:ext cx="1794653" cy="4071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8BF31449-CD13-4BD7-8180-B1002A1567C3}" type="pres">
      <dgm:prSet presAssocID="{184286E2-67EC-4337-BDA4-C98178E1CA95}" presName="text2" presStyleLbl="fgAcc2" presStyleIdx="1" presStyleCnt="3" custScaleX="279890" custLinFactNeighborX="1977" custLinFactNeighborY="-730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F0EDF04-B0AA-4670-A343-5F210D3C8A43}" type="pres">
      <dgm:prSet presAssocID="{184286E2-67EC-4337-BDA4-C98178E1CA95}" presName="hierChild3" presStyleCnt="0"/>
      <dgm:spPr/>
      <dgm:t>
        <a:bodyPr/>
        <a:lstStyle/>
        <a:p>
          <a:endParaRPr lang="hr-HR"/>
        </a:p>
      </dgm:t>
    </dgm:pt>
    <dgm:pt modelId="{AA16E01B-A2CF-469F-86A4-74A30F1FB759}" type="pres">
      <dgm:prSet presAssocID="{2DCCA086-81E7-40DF-97D8-79DDCBFFDF08}" presName="Name17" presStyleLbl="parChTrans1D3" presStyleIdx="1" presStyleCnt="3"/>
      <dgm:spPr/>
      <dgm:t>
        <a:bodyPr/>
        <a:lstStyle/>
        <a:p>
          <a:endParaRPr lang="hr-HR"/>
        </a:p>
      </dgm:t>
    </dgm:pt>
    <dgm:pt modelId="{C51580C9-9395-47B5-B2A9-AEC1BA513585}" type="pres">
      <dgm:prSet presAssocID="{B8CA1407-58AE-4099-8631-D2F965398FE1}" presName="hierRoot3" presStyleCnt="0"/>
      <dgm:spPr/>
      <dgm:t>
        <a:bodyPr/>
        <a:lstStyle/>
        <a:p>
          <a:endParaRPr lang="hr-HR"/>
        </a:p>
      </dgm:t>
    </dgm:pt>
    <dgm:pt modelId="{BD2F8A27-1DEB-4175-8BFF-9A1873A6FA78}" type="pres">
      <dgm:prSet presAssocID="{B8CA1407-58AE-4099-8631-D2F965398FE1}" presName="composite3" presStyleCnt="0"/>
      <dgm:spPr/>
      <dgm:t>
        <a:bodyPr/>
        <a:lstStyle/>
        <a:p>
          <a:endParaRPr lang="hr-HR"/>
        </a:p>
      </dgm:t>
    </dgm:pt>
    <dgm:pt modelId="{031B6D0C-4902-4C79-8B54-6FC70A2F5284}" type="pres">
      <dgm:prSet presAssocID="{B8CA1407-58AE-4099-8631-D2F965398FE1}" presName="background3" presStyleLbl="node3" presStyleIdx="1" presStyleCnt="3"/>
      <dgm:spPr>
        <a:xfrm>
          <a:off x="1019661" y="2117120"/>
          <a:ext cx="2162958" cy="47682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F49931D5-01AE-4601-86E8-3EFBCAF803F4}" type="pres">
      <dgm:prSet presAssocID="{B8CA1407-58AE-4099-8631-D2F965398FE1}" presName="text3" presStyleLbl="fgAcc3" presStyleIdx="1" presStyleCnt="3" custScaleX="337330" custScaleY="117109" custLinFactNeighborX="-76056" custLinFactNeighborY="2992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17EEF5E-2501-4F83-B077-E82995E8D704}" type="pres">
      <dgm:prSet presAssocID="{B8CA1407-58AE-4099-8631-D2F965398FE1}" presName="hierChild4" presStyleCnt="0"/>
      <dgm:spPr/>
      <dgm:t>
        <a:bodyPr/>
        <a:lstStyle/>
        <a:p>
          <a:endParaRPr lang="hr-HR"/>
        </a:p>
      </dgm:t>
    </dgm:pt>
    <dgm:pt modelId="{E7664ACB-66E0-41B8-B737-6E1C8EBA3DE1}" type="pres">
      <dgm:prSet presAssocID="{B4FDA3B4-3EC2-4AED-9CD4-E818AE56F800}" presName="Name10" presStyleLbl="parChTrans1D2" presStyleIdx="2" presStyleCnt="3"/>
      <dgm:spPr/>
      <dgm:t>
        <a:bodyPr/>
        <a:lstStyle/>
        <a:p>
          <a:endParaRPr lang="hr-HR"/>
        </a:p>
      </dgm:t>
    </dgm:pt>
    <dgm:pt modelId="{06340FD1-0C79-4E63-981F-53F068C29400}" type="pres">
      <dgm:prSet presAssocID="{AC94298B-70C2-4A87-9552-122CBEC5F4AF}" presName="hierRoot2" presStyleCnt="0"/>
      <dgm:spPr/>
      <dgm:t>
        <a:bodyPr/>
        <a:lstStyle/>
        <a:p>
          <a:endParaRPr lang="hr-HR"/>
        </a:p>
      </dgm:t>
    </dgm:pt>
    <dgm:pt modelId="{BABB01ED-EAF1-4444-8910-267B03992660}" type="pres">
      <dgm:prSet presAssocID="{AC94298B-70C2-4A87-9552-122CBEC5F4AF}" presName="composite2" presStyleCnt="0"/>
      <dgm:spPr/>
      <dgm:t>
        <a:bodyPr/>
        <a:lstStyle/>
        <a:p>
          <a:endParaRPr lang="hr-HR"/>
        </a:p>
      </dgm:t>
    </dgm:pt>
    <dgm:pt modelId="{1316FA74-3018-41F3-81D5-C3DB2CC064E2}" type="pres">
      <dgm:prSet presAssocID="{AC94298B-70C2-4A87-9552-122CBEC5F4AF}" presName="background2" presStyleLbl="node2" presStyleIdx="2" presStyleCnt="3"/>
      <dgm:spPr>
        <a:xfrm>
          <a:off x="3762894" y="1209522"/>
          <a:ext cx="1808176" cy="9633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8BEC528E-994E-44AC-B32C-835131368C36}" type="pres">
      <dgm:prSet presAssocID="{AC94298B-70C2-4A87-9552-122CBEC5F4AF}" presName="text2" presStyleLbl="fgAcc2" presStyleIdx="2" presStyleCnt="3" custScaleX="281999" custScaleY="236612" custLinFactNeighborX="-7780" custLinFactNeighborY="-4718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E77605F-AE8B-4FA4-8EDE-C028E06F6678}" type="pres">
      <dgm:prSet presAssocID="{AC94298B-70C2-4A87-9552-122CBEC5F4AF}" presName="hierChild3" presStyleCnt="0"/>
      <dgm:spPr/>
      <dgm:t>
        <a:bodyPr/>
        <a:lstStyle/>
        <a:p>
          <a:endParaRPr lang="hr-HR"/>
        </a:p>
      </dgm:t>
    </dgm:pt>
    <dgm:pt modelId="{DAEE81C6-FD15-485F-A8DA-0620339CF0EE}" type="pres">
      <dgm:prSet presAssocID="{CA017A73-8325-44DE-BA84-056377CB8DC8}" presName="Name17" presStyleLbl="parChTrans1D3" presStyleIdx="2" presStyleCnt="3"/>
      <dgm:spPr/>
      <dgm:t>
        <a:bodyPr/>
        <a:lstStyle/>
        <a:p>
          <a:endParaRPr lang="hr-HR"/>
        </a:p>
      </dgm:t>
    </dgm:pt>
    <dgm:pt modelId="{A413E736-173B-4A49-A6A2-6DA9735F0ECF}" type="pres">
      <dgm:prSet presAssocID="{8702494B-8551-4D3B-A327-D343EF2CC780}" presName="hierRoot3" presStyleCnt="0"/>
      <dgm:spPr/>
      <dgm:t>
        <a:bodyPr/>
        <a:lstStyle/>
        <a:p>
          <a:endParaRPr lang="hr-HR"/>
        </a:p>
      </dgm:t>
    </dgm:pt>
    <dgm:pt modelId="{8EF27A11-4BA0-49EF-BC79-0AEBD881D4E9}" type="pres">
      <dgm:prSet presAssocID="{8702494B-8551-4D3B-A327-D343EF2CC780}" presName="composite3" presStyleCnt="0"/>
      <dgm:spPr/>
      <dgm:t>
        <a:bodyPr/>
        <a:lstStyle/>
        <a:p>
          <a:endParaRPr lang="hr-HR"/>
        </a:p>
      </dgm:t>
    </dgm:pt>
    <dgm:pt modelId="{B37DC5A0-FEF7-42C1-9BD8-07ACFEF05FCF}" type="pres">
      <dgm:prSet presAssocID="{8702494B-8551-4D3B-A327-D343EF2CC780}" presName="background3" presStyleLbl="node3" presStyleIdx="2" presStyleCnt="3"/>
      <dgm:spPr>
        <a:xfrm>
          <a:off x="2201198" y="2954224"/>
          <a:ext cx="2138362" cy="47830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197CDF72-3A51-405F-AFFB-E917191196DB}" type="pres">
      <dgm:prSet presAssocID="{8702494B-8551-4D3B-A327-D343EF2CC780}" presName="text3" presStyleLbl="fgAcc3" presStyleIdx="2" presStyleCnt="3" custScaleX="333494" custScaleY="117473" custLinFactX="-100000" custLinFactNeighborX="-125591" custLinFactNeighborY="9890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DCCDD48-149C-4E09-8464-34F23EEB4CD8}" type="pres">
      <dgm:prSet presAssocID="{8702494B-8551-4D3B-A327-D343EF2CC780}" presName="hierChild4" presStyleCnt="0"/>
      <dgm:spPr/>
      <dgm:t>
        <a:bodyPr/>
        <a:lstStyle/>
        <a:p>
          <a:endParaRPr lang="hr-HR"/>
        </a:p>
      </dgm:t>
    </dgm:pt>
  </dgm:ptLst>
  <dgm:cxnLst>
    <dgm:cxn modelId="{46D8E08E-EBA8-4441-AFEA-B9A352DB4BEB}" type="presOf" srcId="{B4FDA3B4-3EC2-4AED-9CD4-E818AE56F800}" destId="{E7664ACB-66E0-41B8-B737-6E1C8EBA3DE1}" srcOrd="0" destOrd="0" presId="urn:microsoft.com/office/officeart/2005/8/layout/hierarchy1"/>
    <dgm:cxn modelId="{7B8E521A-8C32-41BF-8781-31AFA3351150}" type="presOf" srcId="{42AB99AB-A7E1-4C6D-9CEA-D55356F22F8A}" destId="{C0182F19-841C-4A4A-99D3-34F32C70A196}" srcOrd="0" destOrd="0" presId="urn:microsoft.com/office/officeart/2005/8/layout/hierarchy1"/>
    <dgm:cxn modelId="{FC6DF9B6-0DEB-4E6C-B067-6F85F4EAA099}" type="presOf" srcId="{AC94298B-70C2-4A87-9552-122CBEC5F4AF}" destId="{8BEC528E-994E-44AC-B32C-835131368C36}" srcOrd="0" destOrd="0" presId="urn:microsoft.com/office/officeart/2005/8/layout/hierarchy1"/>
    <dgm:cxn modelId="{74C9B4D9-090D-43FA-8706-994F26F58FEB}" srcId="{95BA592C-AB5E-450E-BA31-F4F4A05A6D1F}" destId="{DC128FAB-056D-4FD0-A546-52761E7AB0A2}" srcOrd="0" destOrd="0" parTransId="{42AB99AB-A7E1-4C6D-9CEA-D55356F22F8A}" sibTransId="{96E376DF-926A-430A-A8A9-77CAB3887B39}"/>
    <dgm:cxn modelId="{7D361AED-4C0A-4B60-9501-7700A57E3BAD}" srcId="{C631B4E5-3713-4A8D-8D9A-E2225CF22D63}" destId="{EAC852AE-E87C-4065-B974-43EA864ACCA4}" srcOrd="0" destOrd="0" parTransId="{F397361F-8A40-4FE8-8762-851AC5D2402C}" sibTransId="{2C2EA269-D180-4121-BDB4-72388D45D652}"/>
    <dgm:cxn modelId="{4F1AA943-644E-407F-BA33-DEA7552E8791}" srcId="{13957181-0357-45DE-B9A8-37F9BBAE9AD6}" destId="{95BA592C-AB5E-450E-BA31-F4F4A05A6D1F}" srcOrd="0" destOrd="0" parTransId="{B2540096-9161-440C-816D-551B26011D56}" sibTransId="{598349EB-6F94-4263-A597-FF009288C207}"/>
    <dgm:cxn modelId="{B3BE18B9-90EE-4196-9F00-1FA44F3B88D1}" srcId="{EAC852AE-E87C-4065-B974-43EA864ACCA4}" destId="{AC94298B-70C2-4A87-9552-122CBEC5F4AF}" srcOrd="2" destOrd="0" parTransId="{B4FDA3B4-3EC2-4AED-9CD4-E818AE56F800}" sibTransId="{C526ABC3-752B-44CD-B258-ACC1B7036C78}"/>
    <dgm:cxn modelId="{089E238A-2D8A-4464-89FF-25DEF52E0DBD}" type="presOf" srcId="{6AE856EB-7AED-4643-96DA-A3FC634FAD74}" destId="{BA32EE15-B863-492B-AFFA-FEFB73C40081}" srcOrd="0" destOrd="0" presId="urn:microsoft.com/office/officeart/2005/8/layout/hierarchy1"/>
    <dgm:cxn modelId="{B6342B78-B480-4621-989A-B3ECFDF6163E}" type="presOf" srcId="{184286E2-67EC-4337-BDA4-C98178E1CA95}" destId="{8BF31449-CD13-4BD7-8180-B1002A1567C3}" srcOrd="0" destOrd="0" presId="urn:microsoft.com/office/officeart/2005/8/layout/hierarchy1"/>
    <dgm:cxn modelId="{CEA99DB0-0E0D-482B-80E2-310F0CF7CC82}" type="presOf" srcId="{13957181-0357-45DE-B9A8-37F9BBAE9AD6}" destId="{EE41111E-8D58-4E00-82AF-6A2D52EE5FE0}" srcOrd="0" destOrd="0" presId="urn:microsoft.com/office/officeart/2005/8/layout/hierarchy1"/>
    <dgm:cxn modelId="{14A51170-06E2-4356-98AE-4C7153670638}" srcId="{EAC852AE-E87C-4065-B974-43EA864ACCA4}" destId="{184286E2-67EC-4337-BDA4-C98178E1CA95}" srcOrd="1" destOrd="0" parTransId="{ACE4B61F-3B99-4780-ADE2-6B92A515FDA7}" sibTransId="{3DAA63DA-DB95-48AC-92D2-333B70CB1C79}"/>
    <dgm:cxn modelId="{CD88F330-8F7D-413A-8D85-A9F4C10D82C2}" type="presOf" srcId="{8702494B-8551-4D3B-A327-D343EF2CC780}" destId="{197CDF72-3A51-405F-AFFB-E917191196DB}" srcOrd="0" destOrd="0" presId="urn:microsoft.com/office/officeart/2005/8/layout/hierarchy1"/>
    <dgm:cxn modelId="{8EC1855B-FB44-4B6F-8EBF-708E45CFF442}" type="presOf" srcId="{95BA592C-AB5E-450E-BA31-F4F4A05A6D1F}" destId="{96B7437C-2BD0-46C0-BC2F-0F9453B4816D}" srcOrd="0" destOrd="0" presId="urn:microsoft.com/office/officeart/2005/8/layout/hierarchy1"/>
    <dgm:cxn modelId="{310B46F7-BD2B-4655-B542-BF733A09E0FC}" type="presOf" srcId="{DC128FAB-056D-4FD0-A546-52761E7AB0A2}" destId="{20CB37AE-593D-4321-80C7-BF6834E96B6E}" srcOrd="0" destOrd="0" presId="urn:microsoft.com/office/officeart/2005/8/layout/hierarchy1"/>
    <dgm:cxn modelId="{628695FE-654F-43C4-8B6C-F6B15D6E9E0B}" srcId="{184286E2-67EC-4337-BDA4-C98178E1CA95}" destId="{B8CA1407-58AE-4099-8631-D2F965398FE1}" srcOrd="0" destOrd="0" parTransId="{2DCCA086-81E7-40DF-97D8-79DDCBFFDF08}" sibTransId="{6D690AEA-989B-4361-9689-4714F155C922}"/>
    <dgm:cxn modelId="{FF6E6241-B492-4004-947B-601FCE34EF43}" type="presOf" srcId="{C631B4E5-3713-4A8D-8D9A-E2225CF22D63}" destId="{3BB3F2CE-D776-426C-81B8-16F1A8B9F234}" srcOrd="0" destOrd="0" presId="urn:microsoft.com/office/officeart/2005/8/layout/hierarchy1"/>
    <dgm:cxn modelId="{76FF071F-14B7-4071-93F0-D119DEBA730D}" type="presOf" srcId="{CA017A73-8325-44DE-BA84-056377CB8DC8}" destId="{DAEE81C6-FD15-485F-A8DA-0620339CF0EE}" srcOrd="0" destOrd="0" presId="urn:microsoft.com/office/officeart/2005/8/layout/hierarchy1"/>
    <dgm:cxn modelId="{A44F7F56-99C5-4FF8-89FF-473D8E514BCA}" type="presOf" srcId="{EAC852AE-E87C-4065-B974-43EA864ACCA4}" destId="{BFD71EE7-AE93-4385-AAA7-1BF5EE3861A9}" srcOrd="0" destOrd="0" presId="urn:microsoft.com/office/officeart/2005/8/layout/hierarchy1"/>
    <dgm:cxn modelId="{13491998-BA00-4B0A-9B40-23620515C60E}" srcId="{AC94298B-70C2-4A87-9552-122CBEC5F4AF}" destId="{8702494B-8551-4D3B-A327-D343EF2CC780}" srcOrd="0" destOrd="0" parTransId="{CA017A73-8325-44DE-BA84-056377CB8DC8}" sibTransId="{A26A07E1-26B6-465F-8FF7-BC2CD3CB8C48}"/>
    <dgm:cxn modelId="{16F54A39-869A-403D-886C-ED8E031CD553}" type="presOf" srcId="{2DCCA086-81E7-40DF-97D8-79DDCBFFDF08}" destId="{AA16E01B-A2CF-469F-86A4-74A30F1FB759}" srcOrd="0" destOrd="0" presId="urn:microsoft.com/office/officeart/2005/8/layout/hierarchy1"/>
    <dgm:cxn modelId="{BF76B7DE-2601-478E-8649-B896EC5DB24B}" srcId="{EAC852AE-E87C-4065-B974-43EA864ACCA4}" destId="{13957181-0357-45DE-B9A8-37F9BBAE9AD6}" srcOrd="0" destOrd="0" parTransId="{6AE856EB-7AED-4643-96DA-A3FC634FAD74}" sibTransId="{7503DBF1-A789-4CDD-ACFB-107F1DCCC75E}"/>
    <dgm:cxn modelId="{79CC68E3-798F-4625-9D6C-22DB382E3478}" type="presOf" srcId="{ACE4B61F-3B99-4780-ADE2-6B92A515FDA7}" destId="{13871E0C-C3C7-482D-B4A0-60537C6DE444}" srcOrd="0" destOrd="0" presId="urn:microsoft.com/office/officeart/2005/8/layout/hierarchy1"/>
    <dgm:cxn modelId="{283FC386-5FF8-4A4A-9AC2-DF449E0D5162}" type="presOf" srcId="{B2540096-9161-440C-816D-551B26011D56}" destId="{FD9FF3D1-625F-4D41-B8AE-5A2361BF9792}" srcOrd="0" destOrd="0" presId="urn:microsoft.com/office/officeart/2005/8/layout/hierarchy1"/>
    <dgm:cxn modelId="{DF76502F-2CED-4523-9D29-A07871CCD970}" type="presOf" srcId="{B8CA1407-58AE-4099-8631-D2F965398FE1}" destId="{F49931D5-01AE-4601-86E8-3EFBCAF803F4}" srcOrd="0" destOrd="0" presId="urn:microsoft.com/office/officeart/2005/8/layout/hierarchy1"/>
    <dgm:cxn modelId="{E7F6F271-DDF2-4A3E-9178-EA02F538A52C}" type="presParOf" srcId="{3BB3F2CE-D776-426C-81B8-16F1A8B9F234}" destId="{EDEDAA00-4E58-4900-B60D-180BE17C4B57}" srcOrd="0" destOrd="0" presId="urn:microsoft.com/office/officeart/2005/8/layout/hierarchy1"/>
    <dgm:cxn modelId="{47932B02-73C6-4D75-A1F5-A3DF2816080A}" type="presParOf" srcId="{EDEDAA00-4E58-4900-B60D-180BE17C4B57}" destId="{E69CDD73-7FF4-4AD8-A849-8E1FA80CBD33}" srcOrd="0" destOrd="0" presId="urn:microsoft.com/office/officeart/2005/8/layout/hierarchy1"/>
    <dgm:cxn modelId="{BAEA072C-5A1D-4863-AFB5-F0F368B2C436}" type="presParOf" srcId="{E69CDD73-7FF4-4AD8-A849-8E1FA80CBD33}" destId="{1E706364-D968-435D-A421-2C0F3D72D128}" srcOrd="0" destOrd="0" presId="urn:microsoft.com/office/officeart/2005/8/layout/hierarchy1"/>
    <dgm:cxn modelId="{6F39970B-FC0A-4C1B-928A-21567BF27026}" type="presParOf" srcId="{E69CDD73-7FF4-4AD8-A849-8E1FA80CBD33}" destId="{BFD71EE7-AE93-4385-AAA7-1BF5EE3861A9}" srcOrd="1" destOrd="0" presId="urn:microsoft.com/office/officeart/2005/8/layout/hierarchy1"/>
    <dgm:cxn modelId="{A6E72D2B-AF02-4A95-9992-7A0A1BB264AF}" type="presParOf" srcId="{EDEDAA00-4E58-4900-B60D-180BE17C4B57}" destId="{136CC6DF-DA9E-4D96-9F59-F24EE6A658DC}" srcOrd="1" destOrd="0" presId="urn:microsoft.com/office/officeart/2005/8/layout/hierarchy1"/>
    <dgm:cxn modelId="{71CC0E41-D8CD-4149-85F1-BCE4E5A2878E}" type="presParOf" srcId="{136CC6DF-DA9E-4D96-9F59-F24EE6A658DC}" destId="{BA32EE15-B863-492B-AFFA-FEFB73C40081}" srcOrd="0" destOrd="0" presId="urn:microsoft.com/office/officeart/2005/8/layout/hierarchy1"/>
    <dgm:cxn modelId="{E1DA78C2-452A-4B8D-9CC7-294BD6AEE91C}" type="presParOf" srcId="{136CC6DF-DA9E-4D96-9F59-F24EE6A658DC}" destId="{5965D4C4-86B1-43ED-AB7B-18A61E74C9C3}" srcOrd="1" destOrd="0" presId="urn:microsoft.com/office/officeart/2005/8/layout/hierarchy1"/>
    <dgm:cxn modelId="{6888B7F1-2B82-4A6E-B882-68D3919E831B}" type="presParOf" srcId="{5965D4C4-86B1-43ED-AB7B-18A61E74C9C3}" destId="{67ECC20D-1959-45CE-8C39-A1C08B451651}" srcOrd="0" destOrd="0" presId="urn:microsoft.com/office/officeart/2005/8/layout/hierarchy1"/>
    <dgm:cxn modelId="{C9736E40-6849-4DBA-BAE4-15B45125631B}" type="presParOf" srcId="{67ECC20D-1959-45CE-8C39-A1C08B451651}" destId="{0D46911A-D3E0-491C-A21D-A5B52B049274}" srcOrd="0" destOrd="0" presId="urn:microsoft.com/office/officeart/2005/8/layout/hierarchy1"/>
    <dgm:cxn modelId="{8CA77C42-B768-46B9-B39F-E8EDFDADB0C2}" type="presParOf" srcId="{67ECC20D-1959-45CE-8C39-A1C08B451651}" destId="{EE41111E-8D58-4E00-82AF-6A2D52EE5FE0}" srcOrd="1" destOrd="0" presId="urn:microsoft.com/office/officeart/2005/8/layout/hierarchy1"/>
    <dgm:cxn modelId="{BA578E3D-CFC4-4DCD-8BE5-5A086B6878E0}" type="presParOf" srcId="{5965D4C4-86B1-43ED-AB7B-18A61E74C9C3}" destId="{F0C52254-CEF2-437C-8E82-1EE5BB1C94FF}" srcOrd="1" destOrd="0" presId="urn:microsoft.com/office/officeart/2005/8/layout/hierarchy1"/>
    <dgm:cxn modelId="{5F9B70B0-D37B-4916-B978-692C490D1BC1}" type="presParOf" srcId="{F0C52254-CEF2-437C-8E82-1EE5BB1C94FF}" destId="{FD9FF3D1-625F-4D41-B8AE-5A2361BF9792}" srcOrd="0" destOrd="0" presId="urn:microsoft.com/office/officeart/2005/8/layout/hierarchy1"/>
    <dgm:cxn modelId="{6347A4E3-0B40-4F60-8D5C-43FF90254C6E}" type="presParOf" srcId="{F0C52254-CEF2-437C-8E82-1EE5BB1C94FF}" destId="{DB347466-9AB9-4AD5-A069-3DDA0A35A855}" srcOrd="1" destOrd="0" presId="urn:microsoft.com/office/officeart/2005/8/layout/hierarchy1"/>
    <dgm:cxn modelId="{7C23124A-3C96-4EBC-B580-98F24A536A69}" type="presParOf" srcId="{DB347466-9AB9-4AD5-A069-3DDA0A35A855}" destId="{6A82EF84-6AFA-450D-AB6D-F5915967C355}" srcOrd="0" destOrd="0" presId="urn:microsoft.com/office/officeart/2005/8/layout/hierarchy1"/>
    <dgm:cxn modelId="{582BD211-ED2D-4CA2-B196-DD1A6C340DC5}" type="presParOf" srcId="{6A82EF84-6AFA-450D-AB6D-F5915967C355}" destId="{CA5E6A85-0599-43E2-B912-F943B305C365}" srcOrd="0" destOrd="0" presId="urn:microsoft.com/office/officeart/2005/8/layout/hierarchy1"/>
    <dgm:cxn modelId="{30247C27-B754-4CD5-BF89-CD87FBF76367}" type="presParOf" srcId="{6A82EF84-6AFA-450D-AB6D-F5915967C355}" destId="{96B7437C-2BD0-46C0-BC2F-0F9453B4816D}" srcOrd="1" destOrd="0" presId="urn:microsoft.com/office/officeart/2005/8/layout/hierarchy1"/>
    <dgm:cxn modelId="{375BDB4D-8934-42CA-9AE0-34D458BED88F}" type="presParOf" srcId="{DB347466-9AB9-4AD5-A069-3DDA0A35A855}" destId="{3E570332-8D8C-4CC6-9DDC-263551FD5CDA}" srcOrd="1" destOrd="0" presId="urn:microsoft.com/office/officeart/2005/8/layout/hierarchy1"/>
    <dgm:cxn modelId="{DBD017A1-9B5C-4E6D-B7FD-DB163BB277B8}" type="presParOf" srcId="{3E570332-8D8C-4CC6-9DDC-263551FD5CDA}" destId="{C0182F19-841C-4A4A-99D3-34F32C70A196}" srcOrd="0" destOrd="0" presId="urn:microsoft.com/office/officeart/2005/8/layout/hierarchy1"/>
    <dgm:cxn modelId="{61A7459D-C4F6-409E-99C3-66E84CC353AB}" type="presParOf" srcId="{3E570332-8D8C-4CC6-9DDC-263551FD5CDA}" destId="{8032BD3D-F2F4-435D-975B-95B4A7A4B739}" srcOrd="1" destOrd="0" presId="urn:microsoft.com/office/officeart/2005/8/layout/hierarchy1"/>
    <dgm:cxn modelId="{99C8978E-4095-4C19-843A-6885B0BE495F}" type="presParOf" srcId="{8032BD3D-F2F4-435D-975B-95B4A7A4B739}" destId="{14E3C6E9-441C-4BEA-BB21-198BA222B6FD}" srcOrd="0" destOrd="0" presId="urn:microsoft.com/office/officeart/2005/8/layout/hierarchy1"/>
    <dgm:cxn modelId="{8A97F4A7-0DDE-47A8-9B5D-8EA135BFC8DE}" type="presParOf" srcId="{14E3C6E9-441C-4BEA-BB21-198BA222B6FD}" destId="{85C45C58-BBAB-4117-993B-797BBD6507D4}" srcOrd="0" destOrd="0" presId="urn:microsoft.com/office/officeart/2005/8/layout/hierarchy1"/>
    <dgm:cxn modelId="{2F2D88D1-3005-4063-8896-5071FA72B402}" type="presParOf" srcId="{14E3C6E9-441C-4BEA-BB21-198BA222B6FD}" destId="{20CB37AE-593D-4321-80C7-BF6834E96B6E}" srcOrd="1" destOrd="0" presId="urn:microsoft.com/office/officeart/2005/8/layout/hierarchy1"/>
    <dgm:cxn modelId="{4485B3AE-71F4-424B-9BBE-ED838FBE837D}" type="presParOf" srcId="{8032BD3D-F2F4-435D-975B-95B4A7A4B739}" destId="{5136A4D2-6FBF-43E2-9F57-CD6A7BF36084}" srcOrd="1" destOrd="0" presId="urn:microsoft.com/office/officeart/2005/8/layout/hierarchy1"/>
    <dgm:cxn modelId="{67A23C01-C4D2-4DA4-B770-175E8EE895AD}" type="presParOf" srcId="{136CC6DF-DA9E-4D96-9F59-F24EE6A658DC}" destId="{13871E0C-C3C7-482D-B4A0-60537C6DE444}" srcOrd="2" destOrd="0" presId="urn:microsoft.com/office/officeart/2005/8/layout/hierarchy1"/>
    <dgm:cxn modelId="{9BA50A28-B484-4F49-91E1-2AD4CD71313F}" type="presParOf" srcId="{136CC6DF-DA9E-4D96-9F59-F24EE6A658DC}" destId="{8D1EDCFC-8CC7-4602-B46E-29EC5AF37CCB}" srcOrd="3" destOrd="0" presId="urn:microsoft.com/office/officeart/2005/8/layout/hierarchy1"/>
    <dgm:cxn modelId="{84403E9D-BB50-4535-BF48-101D12A11B50}" type="presParOf" srcId="{8D1EDCFC-8CC7-4602-B46E-29EC5AF37CCB}" destId="{F81F83A3-E673-44F1-B8FE-1E22523EF8B8}" srcOrd="0" destOrd="0" presId="urn:microsoft.com/office/officeart/2005/8/layout/hierarchy1"/>
    <dgm:cxn modelId="{E2989228-F071-4BA8-8905-58079B3013F4}" type="presParOf" srcId="{F81F83A3-E673-44F1-B8FE-1E22523EF8B8}" destId="{4816F556-67E9-481C-8B69-9C7265E5A475}" srcOrd="0" destOrd="0" presId="urn:microsoft.com/office/officeart/2005/8/layout/hierarchy1"/>
    <dgm:cxn modelId="{FC494BD2-A2BD-4E20-8B7A-5DCFBD9D6E21}" type="presParOf" srcId="{F81F83A3-E673-44F1-B8FE-1E22523EF8B8}" destId="{8BF31449-CD13-4BD7-8180-B1002A1567C3}" srcOrd="1" destOrd="0" presId="urn:microsoft.com/office/officeart/2005/8/layout/hierarchy1"/>
    <dgm:cxn modelId="{C518E890-E6DB-4DF8-A047-143AADE3539A}" type="presParOf" srcId="{8D1EDCFC-8CC7-4602-B46E-29EC5AF37CCB}" destId="{6F0EDF04-B0AA-4670-A343-5F210D3C8A43}" srcOrd="1" destOrd="0" presId="urn:microsoft.com/office/officeart/2005/8/layout/hierarchy1"/>
    <dgm:cxn modelId="{6EB038ED-1BB5-4BA4-B6B1-4C44ED3ABF74}" type="presParOf" srcId="{6F0EDF04-B0AA-4670-A343-5F210D3C8A43}" destId="{AA16E01B-A2CF-469F-86A4-74A30F1FB759}" srcOrd="0" destOrd="0" presId="urn:microsoft.com/office/officeart/2005/8/layout/hierarchy1"/>
    <dgm:cxn modelId="{D295249B-DFE0-4984-8239-D79EB8513D1C}" type="presParOf" srcId="{6F0EDF04-B0AA-4670-A343-5F210D3C8A43}" destId="{C51580C9-9395-47B5-B2A9-AEC1BA513585}" srcOrd="1" destOrd="0" presId="urn:microsoft.com/office/officeart/2005/8/layout/hierarchy1"/>
    <dgm:cxn modelId="{64D73BE6-DD70-4EA6-9935-2CB35D3B18DA}" type="presParOf" srcId="{C51580C9-9395-47B5-B2A9-AEC1BA513585}" destId="{BD2F8A27-1DEB-4175-8BFF-9A1873A6FA78}" srcOrd="0" destOrd="0" presId="urn:microsoft.com/office/officeart/2005/8/layout/hierarchy1"/>
    <dgm:cxn modelId="{D9279843-3E15-47F9-BAFC-EEAB98797C6D}" type="presParOf" srcId="{BD2F8A27-1DEB-4175-8BFF-9A1873A6FA78}" destId="{031B6D0C-4902-4C79-8B54-6FC70A2F5284}" srcOrd="0" destOrd="0" presId="urn:microsoft.com/office/officeart/2005/8/layout/hierarchy1"/>
    <dgm:cxn modelId="{B436A191-3109-4A45-BF6A-2D8F55E9E214}" type="presParOf" srcId="{BD2F8A27-1DEB-4175-8BFF-9A1873A6FA78}" destId="{F49931D5-01AE-4601-86E8-3EFBCAF803F4}" srcOrd="1" destOrd="0" presId="urn:microsoft.com/office/officeart/2005/8/layout/hierarchy1"/>
    <dgm:cxn modelId="{9278A690-D3D2-4ACE-AA81-B8EB00420052}" type="presParOf" srcId="{C51580C9-9395-47B5-B2A9-AEC1BA513585}" destId="{517EEF5E-2501-4F83-B077-E82995E8D704}" srcOrd="1" destOrd="0" presId="urn:microsoft.com/office/officeart/2005/8/layout/hierarchy1"/>
    <dgm:cxn modelId="{C2DAC146-8764-4B63-B001-18AC2BDFF981}" type="presParOf" srcId="{136CC6DF-DA9E-4D96-9F59-F24EE6A658DC}" destId="{E7664ACB-66E0-41B8-B737-6E1C8EBA3DE1}" srcOrd="4" destOrd="0" presId="urn:microsoft.com/office/officeart/2005/8/layout/hierarchy1"/>
    <dgm:cxn modelId="{C9CF4CE1-92FC-4936-963D-51C33E831A2A}" type="presParOf" srcId="{136CC6DF-DA9E-4D96-9F59-F24EE6A658DC}" destId="{06340FD1-0C79-4E63-981F-53F068C29400}" srcOrd="5" destOrd="0" presId="urn:microsoft.com/office/officeart/2005/8/layout/hierarchy1"/>
    <dgm:cxn modelId="{EB2E285A-934F-482B-AD5F-12CB9AA23F96}" type="presParOf" srcId="{06340FD1-0C79-4E63-981F-53F068C29400}" destId="{BABB01ED-EAF1-4444-8910-267B03992660}" srcOrd="0" destOrd="0" presId="urn:microsoft.com/office/officeart/2005/8/layout/hierarchy1"/>
    <dgm:cxn modelId="{D45C9DC6-AB0A-4507-9539-22E9380D087F}" type="presParOf" srcId="{BABB01ED-EAF1-4444-8910-267B03992660}" destId="{1316FA74-3018-41F3-81D5-C3DB2CC064E2}" srcOrd="0" destOrd="0" presId="urn:microsoft.com/office/officeart/2005/8/layout/hierarchy1"/>
    <dgm:cxn modelId="{4DB42475-E251-4111-A16D-17F6C2D98597}" type="presParOf" srcId="{BABB01ED-EAF1-4444-8910-267B03992660}" destId="{8BEC528E-994E-44AC-B32C-835131368C36}" srcOrd="1" destOrd="0" presId="urn:microsoft.com/office/officeart/2005/8/layout/hierarchy1"/>
    <dgm:cxn modelId="{03F959AA-F4F1-4F1C-BDF7-8BE395BDB484}" type="presParOf" srcId="{06340FD1-0C79-4E63-981F-53F068C29400}" destId="{6E77605F-AE8B-4FA4-8EDE-C028E06F6678}" srcOrd="1" destOrd="0" presId="urn:microsoft.com/office/officeart/2005/8/layout/hierarchy1"/>
    <dgm:cxn modelId="{BDA62B7F-1091-4A78-99E7-2C71768B0A0E}" type="presParOf" srcId="{6E77605F-AE8B-4FA4-8EDE-C028E06F6678}" destId="{DAEE81C6-FD15-485F-A8DA-0620339CF0EE}" srcOrd="0" destOrd="0" presId="urn:microsoft.com/office/officeart/2005/8/layout/hierarchy1"/>
    <dgm:cxn modelId="{F8A666EC-C345-4978-A608-4C7920B99CBF}" type="presParOf" srcId="{6E77605F-AE8B-4FA4-8EDE-C028E06F6678}" destId="{A413E736-173B-4A49-A6A2-6DA9735F0ECF}" srcOrd="1" destOrd="0" presId="urn:microsoft.com/office/officeart/2005/8/layout/hierarchy1"/>
    <dgm:cxn modelId="{7CEC8869-65A5-4A48-903C-E96EAEB55CA8}" type="presParOf" srcId="{A413E736-173B-4A49-A6A2-6DA9735F0ECF}" destId="{8EF27A11-4BA0-49EF-BC79-0AEBD881D4E9}" srcOrd="0" destOrd="0" presId="urn:microsoft.com/office/officeart/2005/8/layout/hierarchy1"/>
    <dgm:cxn modelId="{1A871B02-01AE-4596-9390-E0CDF70C125E}" type="presParOf" srcId="{8EF27A11-4BA0-49EF-BC79-0AEBD881D4E9}" destId="{B37DC5A0-FEF7-42C1-9BD8-07ACFEF05FCF}" srcOrd="0" destOrd="0" presId="urn:microsoft.com/office/officeart/2005/8/layout/hierarchy1"/>
    <dgm:cxn modelId="{08B3C42A-1E1F-46EC-8D67-6458925DDCBE}" type="presParOf" srcId="{8EF27A11-4BA0-49EF-BC79-0AEBD881D4E9}" destId="{197CDF72-3A51-405F-AFFB-E917191196DB}" srcOrd="1" destOrd="0" presId="urn:microsoft.com/office/officeart/2005/8/layout/hierarchy1"/>
    <dgm:cxn modelId="{A8867BDA-4011-4837-823C-0742F458491F}" type="presParOf" srcId="{A413E736-173B-4A49-A6A2-6DA9735F0ECF}" destId="{6DCCDD48-149C-4E09-8464-34F23EEB4CD8}" srcOrd="1" destOrd="0" presId="urn:microsoft.com/office/officeart/2005/8/layout/hierarchy1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8C909DC-8132-4C6A-8745-7FB68A94094D}" type="datetimeFigureOut">
              <a:rPr lang="hr-HR"/>
              <a:pPr>
                <a:defRPr/>
              </a:pPr>
              <a:t>9.11.2015.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7011EB2-95E9-4369-805E-DAD677E100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22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11052CC-9856-4E40-BADC-AEBF4EB34A64}" type="datetimeFigureOut">
              <a:rPr lang="hr-HR"/>
              <a:pPr>
                <a:defRPr/>
              </a:pPr>
              <a:t>9.11.2015.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1269BAA-D163-432F-91A2-A7E564216E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81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3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11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46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07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13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05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14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66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15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391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16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314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17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968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18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37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19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3063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20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3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361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21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15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12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23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68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24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281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25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9980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26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7719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27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108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28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372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29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50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30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85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4</a:t>
            </a:fld>
            <a:endParaRPr lang="hr-HR" dirty="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8096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31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111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473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33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4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5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3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6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97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7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97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8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83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9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8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10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4" descr="Background"/>
          <p:cNvPicPr>
            <a:picLocks noChangeAspect="1" noChangeArrowheads="1"/>
          </p:cNvPicPr>
          <p:nvPr/>
        </p:nvPicPr>
        <p:blipFill>
          <a:blip r:embed="rId3">
            <a:lum bright="6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6" name="Rectangle 142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7" name="Rectangle 156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8" name="Freeform 190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39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702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8E84-9948-4C36-B9EB-3DD751966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0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4BD7-4544-4027-8FE0-68F1B035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56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4024-20CD-4809-B3C6-40465F27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4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68DC-984B-48CD-8CA5-B95ED84C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5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2A1-A71B-4244-A71D-BC4CEDC44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9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002B-7B01-4EFF-96B8-02E8A91D4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75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70AB-8823-47CF-87D3-1D69DFE96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884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C187-D934-41D3-A6E0-016ACCF5A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02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0D6-32F0-4AB6-9F85-382454368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37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39C-275C-4A5E-800A-C76D78AC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408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9" descr="Background"/>
          <p:cNvPicPr>
            <a:picLocks noChangeAspect="1" noChangeArrowheads="1"/>
          </p:cNvPicPr>
          <p:nvPr/>
        </p:nvPicPr>
        <p:blipFill>
          <a:blip r:embed="rId13">
            <a:lum bright="70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2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15" descr="weile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348413"/>
            <a:ext cx="1254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Frutiger 55 Roman"/>
                <a:ea typeface="+mn-ea"/>
              </a:defRPr>
            </a:lvl1pPr>
          </a:lstStyle>
          <a:p>
            <a:pPr>
              <a:defRPr/>
            </a:pPr>
            <a:fld id="{88F035AD-C59D-4CF1-A902-6BE07F43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800" b="1" smtClean="0">
                <a:solidFill>
                  <a:srgbClr val="000066"/>
                </a:solidFill>
                <a:ea typeface="+mn-ea"/>
              </a:rPr>
              <a:t>Ministarstvo financija</a:t>
            </a:r>
            <a:endParaRPr lang="en-US" sz="800" b="1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6" name="Rectangle 32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7" name="Rectangle 33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FFFFFF"/>
              </a:solidFill>
              <a:latin typeface="Frutiger 55 Roman"/>
            </a:endParaRPr>
          </a:p>
        </p:txBody>
      </p:sp>
      <p:sp>
        <p:nvSpPr>
          <p:cNvPr id="1038" name="Rectangle 34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9" name="Rectangle 35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684213" y="1484784"/>
            <a:ext cx="7488187" cy="3384079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Plaće zaposlenih u lokalnoj i područnoj (regionalnoj) samoupravi </a:t>
            </a:r>
          </a:p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 Republici Hrvatskoj</a:t>
            </a: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683568" y="5732463"/>
            <a:ext cx="7488832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400" dirty="0" smtClean="0">
                <a:cs typeface="Arial" panose="020B0604020202020204" pitchFamily="34" charset="0"/>
              </a:rPr>
              <a:t>Nevenka Brkić, Ministarstvo financija</a:t>
            </a:r>
            <a:endParaRPr lang="hr-HR" sz="2400" dirty="0">
              <a:cs typeface="Arial" panose="020B0604020202020204" pitchFamily="34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000" dirty="0" smtClean="0">
                <a:cs typeface="Arial" panose="020B0604020202020204" pitchFamily="34" charset="0"/>
              </a:rPr>
              <a:t>Zagreb, 11. studenoga 2015</a:t>
            </a:r>
            <a:r>
              <a:rPr lang="hr-HR" sz="2000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hr-HR" sz="3200" b="0" dirty="0" smtClean="0">
                <a:latin typeface="Arial" pitchFamily="34" charset="0"/>
                <a:cs typeface="Arial" pitchFamily="34" charset="0"/>
              </a:rPr>
              <a:t>županija </a:t>
            </a:r>
            <a:r>
              <a:rPr lang="vi-VN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980728"/>
            <a:ext cx="8136904" cy="561662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Županija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djelokrugu obavlja poslove od područnoga (regionalnog) značaja, a osobito poslove koji se odnose na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obrazovanje,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zdravstvo,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prostorno i urbanističko planiranje,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gospodarski razvoj,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promet i prometnu infrastrukturu,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održavanje javnih cesta,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planiranje i razvoj mreže obrazovnih, zdravstvenih, socijalnih i kulturnih ustanova,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izdavanje građevinskih i lokacijskih dozvola, drugih akata vezanih uz gradnju te provedbu dokumenata prostornog uređenja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za područje županije izvan područja velikoga grada,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te ostale poslove sukladno posebnim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zakonima</a:t>
            </a:r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47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3" y="188640"/>
            <a:ext cx="8208912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itchFamily="34" charset="0"/>
                <a:cs typeface="Arial" pitchFamily="34" charset="0"/>
              </a:rPr>
              <a:t>JLP(R)S u sustavu javnog financiranja u Republici Hrvatskoj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Dijagram 1"/>
          <p:cNvGraphicFramePr/>
          <p:nvPr>
            <p:extLst>
              <p:ext uri="{D42A27DB-BD31-4B8C-83A1-F6EECF244321}">
                <p14:modId xmlns:p14="http://schemas.microsoft.com/office/powerpoint/2010/main" val="817428385"/>
              </p:ext>
            </p:extLst>
          </p:nvPr>
        </p:nvGraphicFramePr>
        <p:xfrm>
          <a:off x="1642110" y="1340768"/>
          <a:ext cx="5859780" cy="3940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61780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Plaće zaposlenih u LP(R)S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124744"/>
            <a:ext cx="8065269" cy="54726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Zakon o plaćama u lokalnoj i područnoj (regionalnoj) samoupravi (Narodne novine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28/10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) Hrvatski sabor Republike Hrvatske je donio zbog potrebe da se plaće u JLP(R)S urede na jedinstven način za sve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JLP(R)S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Republici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Hrvatskoj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Do donošenja ovoga Zakona: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praksi je među JLP(R)S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vladal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popriličn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sloboda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visini isplaćenih plaća zaposlenih u njihovim jedinicama, za iste nazive radnih mjesta, odnosno za istu složenost poslova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bilo je JLP(R)S koje su isplaćivale plaće više od ministarstava, državnih upravnih organizacija i drugih tijela državne vlasti, bez obzira na svoj fiskalni kapacitet i činjenicu da koriste neke od različitih vidova pomoći iz državnog proračuna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24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648"/>
            <a:ext cx="8785225" cy="1512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>
                <a:latin typeface="Arial" panose="020B0604020202020204" pitchFamily="34" charset="0"/>
                <a:cs typeface="Arial" panose="020B0604020202020204" pitchFamily="34" charset="0"/>
              </a:rPr>
              <a:t>Plaća župana, gradonačelnika, općinskog načelnika </a:t>
            </a:r>
            <a:r>
              <a:rPr lang="hr-HR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3000" b="0" dirty="0">
                <a:latin typeface="Arial" panose="020B0604020202020204" pitchFamily="34" charset="0"/>
                <a:cs typeface="Arial" panose="020B0604020202020204" pitchFamily="34" charset="0"/>
              </a:rPr>
              <a:t>njihovih </a:t>
            </a:r>
            <a:r>
              <a:rPr lang="hr-HR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zamjenika (lokalnih dužnosnika)</a:t>
            </a:r>
            <a:endParaRPr lang="hr-HR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2132856"/>
            <a:ext cx="8065269" cy="44644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Plaću župana, gradonačelnika, odnosno općinskog načelnika te njihovih zamjenika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koji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dužnost obavljaju profesionalno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čini </a:t>
            </a:r>
            <a:r>
              <a:rPr lang="vi-V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umnožak koeficijenta i osnovice za obračun plaće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, uvećan za 0,5% za svaku navršenu godinu radnog staža, a uvećanje za radni staž može ukupno iznositi najviše 20%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zamjenik župana, gradonačelnici i njihovi zamjenici te općinski načelnici i njihovi zamjenici 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dužnost obnašaju bez zasnivanja radnog odnosa imaju pravo na naknadu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 svoj rad </a:t>
            </a:r>
            <a:endParaRPr lang="vi-V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400" dirty="0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77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Ograničenje (gornji limiti) plaće lokalnih dužnosnika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5" y="1556792"/>
            <a:ext cx="7992888" cy="504056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Člankom 4. Zakona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župana, gradonačelnika i općinskih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načelnika,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bez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uvećanja za radni staž, ograničena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je,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apsolutnom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iznosu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tako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da se ne smije odrediti u iznosima većim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primjerice: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 Grada Zagreba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iznosu većem od umnoška koeficijenta 7,14 i osnovice za izračun plaće državnih dužnosnika, prema propisima kojima se uređuju obveze i prava državnih dužnosnika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župana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 velikog grada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grada sjedišta županije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u iznosu većem od umnoška koeficijenta 6,42 i osnovice za izračun plaće državnih dužnosnika, prema propisima kojima se uređuju obveze i prava državnih dužnosnika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476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Ograničenje (gornji limiti) plaće lokalnih dužnosnika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1561" y="1484784"/>
            <a:ext cx="7848872" cy="511256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općinskih načelnika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JLS koje imaju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više od 10.000 stanovnika,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u iznosu većem od umnoška koeficijenta 5,27 i osnovice za izračun plaće državnih dužnosnika, prema propisima kojima se uređuju obveze i prava državnih dužnosnika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općinskih načelnika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JLS koje imaju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od 3.001 do 10.000 stanovnika,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u iznosu većem od umnoška koeficijenta 4,55 i osnovice za izračun plaće državnih dužnosnika, prema propisima kojima se uređuju obveze i prava državnih dužnosnika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općinskih načelnika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JLS koje imaju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do 3.000 stanovnika 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iznosu većem od umnoška koeficijenta 4,26 i osnovice za izračun plaće državnih dužnosnika, prema propisima kojima se uređuju obveze i prava državnih dužnosnika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098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>
                <a:latin typeface="Arial" pitchFamily="34" charset="0"/>
                <a:cs typeface="Arial" pitchFamily="34" charset="0"/>
              </a:rPr>
              <a:t>Osnovica i koeficijenti za obračun plaće lokalnih dužnosnika te njihovih zamjenika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340768"/>
            <a:ext cx="8352928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Osnovicu i koeficijente za obračun plaće župana, gradonačelnika i općinskih načelnika te njihovih zamjenika određuje odlukom predstavničko tijelo JLP(R)S u kojoj obnašaju dužnost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Predstavničko tijelo odluku donosi na prijedlog župana, gradonačelnika, odnosno općinskog načelnika 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Pojedinačna rješenja o visini plaće, odnosno naknade za rad župana, gradonačelnika i općinskih načelnika i njihovih zamjenika, utvrđene prema odredbama Zakona, donosi pročelnik upravnog tijela nadležnog za kadrovske poslove u JLP(R)S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Protiv navedenog rješenja žalba nije dopuštena, ali se može pokrenuti upravni spor u roku od 30 dana od dana dostave rješenja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47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Plaća zamjenika lokalnih dužnosnika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9" y="1412776"/>
            <a:ext cx="7632848" cy="51845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Koeficijenti za obračun plaće zamjenika župana, zamjenika gradonačelnika i zamjenika općinskih načelnika mogu iznositi najviše do 85% koeficijenta župana, gradonačelnika, odnosno općinskog načelnika čiji su zamjenici </a:t>
            </a:r>
            <a:endParaRPr lang="hr-H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Navedeno znači da plaća zamjenika župana, zamjenika gradonačelnika i zamjenika općinskih načelnika mora biti najmanje 15% niža od plaće župana, gradonačelnika odnosno općinskog načelnika čiji su zamjenici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68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Naknade za rad lokalnih dužnosnika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196752"/>
            <a:ext cx="8064896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Zamjenici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župana,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gradonačelnici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njihovi zamjenici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općinski načelnici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njihovi zamjenici,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koji svoju dužnost ne obavljaju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profesionalno (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svoju dužnost obnašaju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bez zasnivanja radnog odnosa)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nemaju pravo na plaću, ali imaju zakonsko pravo na naknadu za rad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tom slučaju njihove naknade </a:t>
            </a:r>
            <a:r>
              <a:rPr lang="hr-HR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rad </a:t>
            </a:r>
            <a:r>
              <a:rPr lang="hr-HR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mogu </a:t>
            </a:r>
            <a:r>
              <a:rPr lang="hr-HR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iznositi najviše do 50% umnoška koeficijenta za obračun plaće odgovarajućeg nositelja dužnosti koji dužnost obavlja profesionalno i osnovice za obračun plaće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Odluku o visini naknade za rad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zamjenika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župana, gradonačelnika i njihovih zamjenika te općinskih načelnika i njihovih zamjenika donosi predstavničko tijelo JLP(R)S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0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5575" y="1772816"/>
            <a:ext cx="7488833" cy="44644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Naknada za rad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zamjenika župana, zamjenika gradonačelnika i zamjenika općinskih načelnika,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koji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dužnost obnašaju bez zasnivanja radnog odnosa,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može iznositi najviše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50%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umnoška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koeficijenta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za obračun plaće odgovarajućeg nositelja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dužnosti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koji tu dužnost obavlja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profesionalno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 osnovice za obračun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plaće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 to znači 50%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od maksimalnih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85% koeficijenta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župana, gradonačelnika, odnosno općinskog načelnika čiji su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zamjenici) 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9" y="188640"/>
            <a:ext cx="8424936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>
                <a:latin typeface="Arial" pitchFamily="34" charset="0"/>
                <a:cs typeface="Arial" pitchFamily="34" charset="0"/>
              </a:rPr>
              <a:t>Naknade za rad zamjenika lokalnih dužnosnika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3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052736"/>
            <a:ext cx="8065269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Plaća i ograničenje plaće i naknada župana, gradonačelnika i općinskog načelnika i njihovih zamjenika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Plaća i ograničenje plaće službenika i namještenika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Masa sredstava za plaće zaposlenih u jedinicama lokalne i područne (regionalne) samouprave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Pomoći jedinicama lokalne i područne (regionalne) samouprave iz državnog proračuna i njihov utjecaj na masu sredstava za plaće zaposlenih u lokalnoj i područnoj (regionalnoj) samoupravi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Pomoći jedinicama lokalne i područne (regionalne) samouprave iz državnog proračuna kao ograničenje plaće zaposlenih u lokalnoj i područnoj (regionalnoj) samoupravi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Umjesto zaključka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8640"/>
            <a:ext cx="914400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>
                <a:latin typeface="Arial" pitchFamily="34" charset="0"/>
                <a:cs typeface="Arial" pitchFamily="34" charset="0"/>
              </a:rPr>
              <a:t>Plaća i ograničenje plaće službenika i namještenika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268760"/>
            <a:ext cx="8568952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Plaću službenika,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odnosno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namještenika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u upravnim odjelima i službama JLP(R)S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čini umnožak koeficijenta složenosti poslova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radnog mjesta na koje je službenik, odnosno namještenik raspoređen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i osnovice za obračun plaće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, uvećan za 0,5% za svaku navršenu godinu radnog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staža</a:t>
            </a: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Osnovica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za obračun plaće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službenika i namještenika u upravnim odjelima i službama JLP(R)S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utvrđuje se kolektivnim ugovorom,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ako nije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utvrđena kolektivnim ugovorom utvrđuje ju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odlukom župan, gradonačelnik,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odnosno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općinski načelnik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Koeficijente za obračun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plaće službenika i namještenika u upravnim odjelima i službama JLP(R)S određuje odlukom predstavničko tijelo JLP(R)S na prijedlog župana, gradonačelnika, odnosno općinskog načelnika</a:t>
            </a:r>
          </a:p>
          <a:p>
            <a:pPr lvl="2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1800" b="1" dirty="0">
                <a:latin typeface="Arial" panose="020B0604020202020204" pitchFamily="34" charset="0"/>
                <a:cs typeface="Arial" panose="020B0604020202020204" pitchFamily="34" charset="0"/>
              </a:rPr>
              <a:t>Koeficijenti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 za obračun plaće službenika i namještenika </a:t>
            </a:r>
            <a:r>
              <a:rPr lang="vi-VN" sz="1800" b="1" dirty="0">
                <a:latin typeface="Arial" panose="020B0604020202020204" pitchFamily="34" charset="0"/>
                <a:cs typeface="Arial" panose="020B0604020202020204" pitchFamily="34" charset="0"/>
              </a:rPr>
              <a:t>određuju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raspon</a:t>
            </a:r>
            <a:r>
              <a:rPr lang="hr-H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 od </a:t>
            </a:r>
            <a:r>
              <a:rPr lang="vi-VN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1,00 </a:t>
            </a:r>
            <a:r>
              <a:rPr lang="vi-VN" sz="1800" b="1" dirty="0">
                <a:latin typeface="Arial" panose="020B0604020202020204" pitchFamily="34" charset="0"/>
                <a:cs typeface="Arial" panose="020B0604020202020204" pitchFamily="34" charset="0"/>
              </a:rPr>
              <a:t>do 6,00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80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Plaća pročelnika upravnog odjela ili službe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052736"/>
            <a:ext cx="8137277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Plaća pročelnika upravnog odjela ili službe,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bez uvećanja za radni staž,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ne smije se odrediti u iznosu većem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od umnoška osnovice i koeficijenta za obračun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plaće župana, gradonačelnika ili općinskog načelnika koji svoju dužnost obnaša profesionalno u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JLP(R)S u kojoj je pročelnik zaposlen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onim jedinicama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lokalne samouprave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kojima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gradonačelnik, odnosno općinski načelnik svoju dužnost ne obnaša profesionalno,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plaća pročelnika upravnog odjela ili službe, bez uvećanja za radni staž, ne smije biti veća od najvišeg dopuštenog iznosa plaće (u apsolutnom iznosu) gradonačelnika, odnosno općinskog načelnika utvrđenog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odredbama članka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. Zakona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namjera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navedene zakonske odredbe </a:t>
            </a: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nije ograničenje plaće pročelnika, nego da se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lokalnom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dužnosniku ne može odrediti plaća manja od plaće najviše pozicioniranog službenika u </a:t>
            </a: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jedinici lokalne samouprave, odnosno da se u slučaju kada je u predstavničkom tijelu većina suprotne političke opcije, lokalnom dužnosniku ne odredi plaća manja od najviše plaćenog službenika u toj jedinici</a:t>
            </a: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16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Dodatak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za uspješnost na </a:t>
            </a:r>
            <a:r>
              <a:rPr lang="pl-PL" sz="3200" b="0" dirty="0" smtClean="0">
                <a:latin typeface="Arial" pitchFamily="34" charset="0"/>
                <a:cs typeface="Arial" pitchFamily="34" charset="0"/>
              </a:rPr>
              <a:t>radu</a:t>
            </a:r>
            <a:r>
              <a:rPr lang="hr-HR" sz="3200" b="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052736"/>
            <a:ext cx="8280920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Za natprosječne rezultate u radu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službenici i namještenici mogu ostvariti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dodatak za uspješnost na radu,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koji može iznositi godišnje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najviše tri plaće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službenika ili namještenika koji ostvaruje dodatak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i ne može se ostvarivati kao stalni dodatak uz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plaću</a:t>
            </a:r>
            <a:endParaRPr lang="vi-V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riterije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utvrđivan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natprosječnih rezultata i način isplate dodataka za uspješnost na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radu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utvrđuje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ž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upan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, gradonačelnik, odnosno općinski načelnik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pravilnikom </a:t>
            </a:r>
            <a:endParaRPr lang="hr-H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Kao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obvezan kriterij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mora se uzeti u obzir ocjena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kojom je službenik, odnosno namještenik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ocijenjen</a:t>
            </a: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Masu sredstava za dodatke za uspješnost u radu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 pojedinim upravnim odjelima i službama utvrđuje župan, gradonačelnik, odnosno općinski načelnik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sukladno osiguranim proračunskim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endParaRPr lang="vi-V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618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1" y="188640"/>
            <a:ext cx="7848873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>
                <a:latin typeface="Arial" pitchFamily="34" charset="0"/>
                <a:cs typeface="Arial" pitchFamily="34" charset="0"/>
              </a:rPr>
              <a:t>Masa sredstava za plaće zaposlenih u JLP(R)S </a:t>
            </a:r>
            <a:endParaRPr lang="hr-H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340768"/>
            <a:ext cx="8424935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Pod masom sredstava za plaće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zaposlenih u JLP(R)S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podrazumijeva se masa bruto plaća  svih 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zaposlenih.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Sukladno Pravilniku o proračunskom računovodstvu i Računskom planu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(Narodne novine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br.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14 i 115/15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masu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sredstava za plaće čini podskupina računa 311 -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Plaće (Bruto)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i podskupina računa 313 -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Doprinosi na plaće</a:t>
            </a:r>
          </a:p>
          <a:p>
            <a:pP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U masu sredstava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za plaće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zaposlenih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u jedinicama lokalne i područne (regionalne) samouprave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ne uključuju se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ostali rashodi za zaposlene,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a prema Pravilniku o proračunskom računovodstvu i Računskom planu to je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podskupina računa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312 –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 Ostali rashodi za zaposlene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 (bonus/dodatak za uspješan rad, nagrade, darovi, otpremnine, naknade za bolest, invalidnost i smrtni slučaj, regres za godišnji odmor te ostali nenavedeni rashodi za zaposlene)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751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88640"/>
            <a:ext cx="8928992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000" b="0" dirty="0">
                <a:latin typeface="Arial" pitchFamily="34" charset="0"/>
                <a:cs typeface="Arial" pitchFamily="34" charset="0"/>
              </a:rPr>
              <a:t>Masa sredstava za plaće zaposlenih u JLP(R)S </a:t>
            </a:r>
            <a:endParaRPr lang="hr-HR" sz="3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1" y="1340768"/>
            <a:ext cx="7704857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Masa sredstava za plaće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zaposlenih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u JLP(R)S ovisi o prihodima poslovanja JLP(R)S, odnosno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ne smije iznositi više od 20% prihoda poslovanja ostvarenih u prethodnoj godini umanjenih za prihode: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od domaćih i stranih pomoći i donacija  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 prihode iz posebnih ugovora (sufinanciranje građana za mjesnu samoupravu) te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 prihode ostvarene s osnove dodatnog udjela u porezu na dohodak i pomoći izravnanja za financiranje decentraliziranih funkcija 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373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itchFamily="34" charset="0"/>
                <a:cs typeface="Arial" pitchFamily="34" charset="0"/>
              </a:rPr>
              <a:t>Zaposleni u JLP(R)S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340768"/>
            <a:ext cx="7992888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Člankom 1.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Zakon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 plaćama u lokalnoj i područnoj (regionalnoj)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samoupravi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 propisana su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mjerila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za određivanje plaća i naknada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župana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gradonačelnika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općinskih načelnika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njihovih zamjenika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kao i plaća s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lužbenika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namještenika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u upravnim odjelima i službama jedinica lokalne i područne (regionalne) samouprave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Dakle, člankom 1. ovoga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Zakon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definiran je pojam „zaposlenih u JLP(R)S”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župani, gradonačelnici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općinski načelnici te njihovi zamjenici su 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lokalni dužnosnici,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izabrani su na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neposrednim 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izborima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 u svojoj jedinici obnašaju dužnost izvršnog tijela, odnosno čelnika jedinice u kojoj su izabrani</a:t>
            </a:r>
            <a:endParaRPr lang="vi-VN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21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vi-VN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aposleni </a:t>
            </a:r>
            <a:r>
              <a:rPr lang="vi-VN" sz="3200" b="0" dirty="0">
                <a:latin typeface="Arial" panose="020B0604020202020204" pitchFamily="34" charset="0"/>
                <a:cs typeface="Arial" panose="020B0604020202020204" pitchFamily="34" charset="0"/>
              </a:rPr>
              <a:t>u JLP(R)S</a:t>
            </a:r>
            <a:endParaRPr lang="hr-H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3" y="1340768"/>
            <a:ext cx="8064897" cy="5256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Zaposlenicima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u JLP(R)S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 smislu Zakona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plaćama u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LP(R)S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podrazumijevaju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župan, gradonačelnik, općinski načelnik i njihovi zamjenici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dužnost obavljaju profesionalno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te službenici i namještenici u upravnim odjelima i službama JLP(R)S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Zaposlenicima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 JLP(R)S u smislu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Zakona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 plaćama u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LP(R)S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ne podrazumijevaju se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zaposlenici ustanova čiji je osnivač JLP(R)S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niti zaposlenici pravnih osoba u većinskom vlasništvu ili suvlasništvu JLP(R)S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primjerice zaposlenici u ustanovama u kulturi, ustanovama u zdravstvu, dječjim vrtićima, školama trgovačkim društvima i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slično </a:t>
            </a:r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083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>
                <a:latin typeface="Arial" pitchFamily="34" charset="0"/>
                <a:cs typeface="Arial" pitchFamily="34" charset="0"/>
              </a:rPr>
              <a:t>Ukupna masa sredstava za plaće zaposlenih u JLP(R)S </a:t>
            </a:r>
            <a:endParaRPr lang="hr-H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412776"/>
            <a:ext cx="8137277" cy="51845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Ukupnu masu sredstava za plaće u JLP(R)S čini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obračun plaće svih zaposlenih u JLP(R)S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(bruto plaća + doprinosi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r-H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{[(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koeficijent određen za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lokalne dužnosnike </a:t>
            </a:r>
            <a:r>
              <a:rPr lang="hr-H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osnovica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za obračun plaće državnih dužnosnika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r-H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koeficijent određen za službenika 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namještenika  </a:t>
            </a:r>
            <a:r>
              <a:rPr lang="hr-H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osnovica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za obračun plaće službenika i namještenika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)] </a:t>
            </a:r>
            <a:r>
              <a:rPr lang="hr-H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dodatak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za radni staž te sva uvećanja plaće temeljem kolektivnog ugovora i općih akata JLP(R)S}   </a:t>
            </a:r>
          </a:p>
          <a:p>
            <a:pPr lvl="1"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Ukupna masa sredstava za plaće u JLP(R)S mora biti  </a:t>
            </a:r>
            <a:r>
              <a:rPr lang="hr-H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od 20% prihoda poslovanja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jedinice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ostvarenih u prethodnoj godini, umanjenih za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prihode propisane Zakonom o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plaćama u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LP(R)S</a:t>
            </a: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766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b="0" dirty="0">
                <a:latin typeface="Arial" pitchFamily="34" charset="0"/>
                <a:cs typeface="Arial" pitchFamily="34" charset="0"/>
              </a:rPr>
              <a:t>Utjecaj plaća lokalnih </a:t>
            </a:r>
            <a:r>
              <a:rPr lang="hr-HR" sz="2800" b="0" dirty="0" smtClean="0">
                <a:latin typeface="Arial" pitchFamily="34" charset="0"/>
                <a:cs typeface="Arial" pitchFamily="34" charset="0"/>
              </a:rPr>
              <a:t>dužnosnika </a:t>
            </a:r>
            <a:r>
              <a:rPr lang="hr-HR" sz="2800" b="0" dirty="0">
                <a:latin typeface="Arial" pitchFamily="34" charset="0"/>
                <a:cs typeface="Arial" pitchFamily="34" charset="0"/>
              </a:rPr>
              <a:t>na masu sredstava za plaće </a:t>
            </a:r>
            <a:r>
              <a:rPr lang="hr-HR" sz="2800" b="0" dirty="0" smtClean="0">
                <a:latin typeface="Arial" pitchFamily="34" charset="0"/>
                <a:cs typeface="Arial" pitchFamily="34" charset="0"/>
              </a:rPr>
              <a:t>nakon </a:t>
            </a:r>
            <a:r>
              <a:rPr lang="hr-HR" sz="2800" b="0" dirty="0">
                <a:latin typeface="Arial" pitchFamily="34" charset="0"/>
                <a:cs typeface="Arial" pitchFamily="34" charset="0"/>
              </a:rPr>
              <a:t>prestanka njihove </a:t>
            </a:r>
            <a:r>
              <a:rPr lang="hr-HR" sz="2800" b="0" dirty="0" smtClean="0">
                <a:latin typeface="Arial" pitchFamily="34" charset="0"/>
                <a:cs typeface="Arial" pitchFamily="34" charset="0"/>
              </a:rPr>
              <a:t>dužnosti </a:t>
            </a:r>
            <a:endParaRPr lang="hr-H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2" y="1196752"/>
            <a:ext cx="8640960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Odredbama članka 90.a Zakona o lokalnoj i područnoj (regionalnoj) samoupravi propisano je da lokalni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dužnosnici koji su svoju dužnost obavljali profesionalno određeno vrijeme nakon prestanka dužnosti ostvaruju pravo na plaću,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kao i druga prava iz rada, na teret JLP(R)S u kojoj su obnašali dužnost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Sredstva isplaćena za naknadu plaće,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koju lokalni dužnosnici ostvaruju po prestanku profesionalnog obavljanja dužnosti,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ulaze u masu sredstava za plaće zaposlenih u JLP(R)S u kojoj navedena prava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ostvaruju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Naknadu plaće dobivaju u visini prosječne plaće koja im je isplaćena za vrijeme posljednjih šest mjeseci prije prestanka profesionalnog obavljanja dužnosti, a to može potrajati najviše šest mjeseci po prestanku dužnosti</a:t>
            </a: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33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648"/>
            <a:ext cx="8785225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vi-VN" sz="3000" b="0" dirty="0">
                <a:latin typeface="Arial" pitchFamily="34" charset="0"/>
                <a:cs typeface="Arial" pitchFamily="34" charset="0"/>
              </a:rPr>
              <a:t>Utjecaj plaća zaposlenih na određeno vrijeme na masu sredstava za plaće u JLP(R)S </a:t>
            </a:r>
            <a:endParaRPr lang="hr-HR" sz="3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3" y="1484784"/>
            <a:ext cx="7992889" cy="511256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izračuna mase sredstava za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plaće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sredstva za isplatu plaća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zaposlenih na određeno vrijeme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ulaze u masu sredstava za plaće JLP(R)S u kojoj su zaposleni niti u prihode poslovanja te jedinice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lučaj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zapošljavanja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na određeno vrijeme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zbog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primjerice: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provedbe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projekata koji se (su)financiraju iz sredstava Europske unije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provedbe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programa Javnih radova koji se financiraju iz sredstava Hrvatskog zavoda za zapošljavanje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716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Ustrojstvo </a:t>
            </a:r>
            <a:r>
              <a:rPr lang="hr-HR" sz="3200" b="0" dirty="0">
                <a:latin typeface="Arial" panose="020B0604020202020204" pitchFamily="34" charset="0"/>
                <a:cs typeface="Arial" panose="020B0604020202020204" pitchFamily="34" charset="0"/>
              </a:rPr>
              <a:t>Republike Hrvatske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412776"/>
            <a:ext cx="8065269" cy="51845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Odredbama Zakona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 područjima županija, gradova i općina u Republici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Hrvatskoj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(Narodne novine,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br. od 86/06 do 110/15)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utvrđuje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područno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ustrojstvo Republike Hrvatske te se određuju područja svih županija, gradova i općina u Republici Hrvatskoj,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njihovi nazivi i sjedišta, način utvrđivanja i promjene granica općina i gradova, postupak koji prethodi promjeni područnog ustrojstva i druga pitanja od značaja za područno ustrojstvo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jedinica lokalne samouprave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, odnosno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jedinica područne (regionalne)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samouprave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dalje: JLP(R)S]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17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648"/>
            <a:ext cx="8785225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>
                <a:latin typeface="Arial" pitchFamily="34" charset="0"/>
                <a:cs typeface="Arial" pitchFamily="34" charset="0"/>
              </a:rPr>
              <a:t>Pomoći JLP(R)S iz državnog proračuna kao ograničenje plaće lokalnih dužnosnika</a:t>
            </a:r>
            <a:r>
              <a:rPr lang="hr-HR" sz="2800" b="0" dirty="0">
                <a:latin typeface="Arial" pitchFamily="34" charset="0"/>
                <a:cs typeface="Arial" pitchFamily="34" charset="0"/>
              </a:rPr>
              <a:t/>
            </a:r>
            <a:br>
              <a:rPr lang="hr-HR" sz="2800" b="0" dirty="0">
                <a:latin typeface="Arial" pitchFamily="34" charset="0"/>
                <a:cs typeface="Arial" pitchFamily="34" charset="0"/>
              </a:rPr>
            </a:br>
            <a:endParaRPr lang="hr-H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5" y="1556792"/>
            <a:ext cx="7848872" cy="504056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 JLP(R)S: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koje su kao krajnji korisnici u prethodnoj godini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ostvarile pomoći iz državnog proračuna, razdjela Ministarstva </a:t>
            </a:r>
            <a:r>
              <a:rPr lang="vi-V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financija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osim pomoći izravnanja za financiranje decentraliziranih funkcija i pomoći Europske unije te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kojima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iznos tekućih pomoći prelazi 10%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prihoda poslovanja jedinice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tim jedinicama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plaća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župana, gradonačelnika, odnosno općinskog načelnika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može se isplatiti najviše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 iznosu plaće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koji je utvrđen člankom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 Zakona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umanjenom za 20%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(članak 15. Zakona)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28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648"/>
            <a:ext cx="8785225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>
                <a:latin typeface="Arial" pitchFamily="34" charset="0"/>
                <a:cs typeface="Arial" pitchFamily="34" charset="0"/>
              </a:rPr>
              <a:t>Pomoći JLP(R)S iz državnog proračuna kao ograničenje plaće službenika i namještenika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2" y="1196752"/>
            <a:ext cx="8424936" cy="54726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 JLP(R)S: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koje su kao krajnji korisnici u prethodnoj godini </a:t>
            </a:r>
            <a:r>
              <a:rPr lang="vi-VN" sz="1800" b="1" dirty="0">
                <a:latin typeface="Arial" panose="020B0604020202020204" pitchFamily="34" charset="0"/>
                <a:cs typeface="Arial" panose="020B0604020202020204" pitchFamily="34" charset="0"/>
              </a:rPr>
              <a:t>ostvarile pomoći iz državnog proračuna, razdjela Ministarstva </a:t>
            </a:r>
            <a:r>
              <a:rPr lang="vi-VN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financija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osim pomoći izravnanja za financiranje decentraliziranih funkcija i pomoći Europske unije te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u kojima </a:t>
            </a:r>
            <a:r>
              <a:rPr lang="vi-VN" sz="1800" b="1" dirty="0">
                <a:latin typeface="Arial" panose="020B0604020202020204" pitchFamily="34" charset="0"/>
                <a:cs typeface="Arial" panose="020B0604020202020204" pitchFamily="34" charset="0"/>
              </a:rPr>
              <a:t>iznos tekućih pomoći prelazi 10%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prihoda poslovanja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jedinice</a:t>
            </a: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u tim jedinicama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osnovica za obračun plaće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službenika i namještenika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upravnim odjelima i službama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ne smije biti veća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od osnovice za obračun plaće državnih službenika i namještenika 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koeficijenti za obračun plaće službenika i namještenika ne smiju biti veći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od koeficijenata složenosti poslova radnih mjesta s odgovarajućim nazivima u državnoj službi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koeficijent za obračun plaće pročelnika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upravnog odjela ili službe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ne smije biti veći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od koeficijenta složenosti poslova načelnika sektora ili službe u državnoj službi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po sada važećim posebnim propisima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voditelja službe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državnoj službi)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096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itchFamily="34" charset="0"/>
                <a:cs typeface="Arial" pitchFamily="34" charset="0"/>
              </a:rPr>
              <a:t>Zaključno</a:t>
            </a:r>
            <a:endParaRPr lang="hr-H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052736"/>
            <a:ext cx="8424936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Odredbama Zakona propisana su: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mjerila za određivanje plaća i naknada </a:t>
            </a:r>
          </a:p>
          <a:p>
            <a:pPr lvl="2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ograničenja (gornja granica) obračuna i isplate plaća i naknada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župana, gradonačelnika i općinskih načelnika te njihovih zamjenika (lokalnih dužnosnika) kao i plaća službenika i namještenika u upravnim odjelima i službama JLP(R)S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JLP(R)S slabijeg fiskalnog kapaciteta,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koje nemaju mogućnosti isplatiti plaće i naknade do Zakonom propisanog limita, plaće i naknade župana, gradonačelnika i općinskih načelnika te njihovih zamjenika (lokalnih dužnosnika) kao i plaće službenika i namještenika u upravnim odjelima i službama JLP(R)S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moraju uskladiti sa svojim financijskim mogućnostima 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28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Zaključno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052736"/>
            <a:ext cx="8208912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Ovim Zakonom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nije riješeno pitanje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isplate plaća zaposlenika u JLP(R)S koje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nemaju dovoljno financijskih sredstava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niti za izvršavanje svojih zakonom propisanih funkcija 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koje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mogu funkcionirati bez pomoći iz državnog proračuna, a kamo li osigurati plaće svojih zaposlenika u skladu s odredbama Zakona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Za očekivati je da će navedeno biti riješeno novim zakonom na koji nas upućuje odredba: </a:t>
            </a:r>
          </a:p>
          <a:p>
            <a:pPr lvl="1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članka 26. Zakona kojim je propisano da:  </a:t>
            </a:r>
            <a:r>
              <a:rPr lang="vi-VN" sz="2400" i="1" dirty="0">
                <a:latin typeface="Arial" panose="020B0604020202020204" pitchFamily="34" charset="0"/>
                <a:cs typeface="Arial" panose="020B0604020202020204" pitchFamily="34" charset="0"/>
              </a:rPr>
              <a:t>„… Zakon prestaje važiti na dan stupanja na snagu posebnog zakona kojim će se na jedinstven način urediti plaće u državnoj službi, javnim službama i upravnim odjelima i službama u lokalnoj i područnoj (regionalnoj) samoupravi.“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vi-V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34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493712" y="540607"/>
            <a:ext cx="8254751" cy="606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93577" bIns="32146"/>
          <a:lstStyle>
            <a:lvl1pPr marL="3873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en-US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1700" b="1" dirty="0">
              <a:solidFill>
                <a:srgbClr val="CC0000"/>
              </a:solidFill>
              <a:latin typeface="Frutiger 55 Roman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5600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5600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Pitanja </a:t>
            </a:r>
            <a:r>
              <a:rPr lang="hr-HR" sz="9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</a:t>
            </a:r>
            <a:endParaRPr lang="hr-HR" sz="9600" b="1" dirty="0">
              <a:solidFill>
                <a:srgbClr val="C00000"/>
              </a:solidFill>
              <a:cs typeface="Arial" pitchFamily="34" charset="0"/>
              <a:sym typeface="Helvetica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8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13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r>
              <a:rPr lang="hr-HR" sz="1300" b="1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		</a:t>
            </a:r>
            <a:endParaRPr lang="hr-HR" sz="3600" b="1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0" eaLnBrk="1" hangingPunct="1">
              <a:spcAft>
                <a:spcPts val="0"/>
              </a:spcAft>
            </a:pPr>
            <a:r>
              <a:rPr lang="hr-HR" sz="1600" dirty="0" smtClean="0">
                <a:cs typeface="Arial" pitchFamily="34" charset="0"/>
              </a:rPr>
              <a:t>Nevenka </a:t>
            </a:r>
            <a:r>
              <a:rPr lang="hr-HR" sz="1600" dirty="0">
                <a:cs typeface="Arial" pitchFamily="34" charset="0"/>
              </a:rPr>
              <a:t>Brkić</a:t>
            </a:r>
            <a:br>
              <a:rPr lang="hr-HR" sz="1600" dirty="0">
                <a:cs typeface="Arial" pitchFamily="34" charset="0"/>
              </a:rPr>
            </a:br>
            <a:r>
              <a:rPr lang="hr-HR" sz="1600" dirty="0">
                <a:cs typeface="Arial" pitchFamily="34" charset="0"/>
              </a:rPr>
              <a:t>voditeljica Službe za financiranje jedinica lokalne i područne (regionalne) </a:t>
            </a:r>
            <a:r>
              <a:rPr lang="hr-HR" sz="1600" dirty="0" smtClean="0">
                <a:cs typeface="Arial" pitchFamily="34" charset="0"/>
              </a:rPr>
              <a:t>samouprave u  </a:t>
            </a:r>
            <a:r>
              <a:rPr lang="hr-HR" sz="1600" dirty="0">
                <a:cs typeface="Arial" pitchFamily="34" charset="0"/>
              </a:rPr>
              <a:t/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DRŽAVNOJ RIZNICI</a:t>
            </a:r>
            <a:r>
              <a:rPr lang="hr-HR" sz="1600" dirty="0">
                <a:cs typeface="Arial" pitchFamily="34" charset="0"/>
              </a:rPr>
              <a:t/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MINISTARSTVA </a:t>
            </a:r>
            <a:r>
              <a:rPr lang="hr-HR" sz="1600" dirty="0">
                <a:cs typeface="Arial" pitchFamily="34" charset="0"/>
              </a:rPr>
              <a:t>FINANCIJA            </a:t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e-mail: nevenka.brkic@mfin.hr</a:t>
            </a:r>
            <a:r>
              <a:rPr lang="hr-HR" sz="1600" dirty="0">
                <a:cs typeface="Arial" pitchFamily="34" charset="0"/>
              </a:rPr>
              <a:t> 				      </a:t>
            </a:r>
            <a:br>
              <a:rPr lang="hr-HR" sz="1600" dirty="0">
                <a:cs typeface="Arial" pitchFamily="34" charset="0"/>
              </a:rPr>
            </a:br>
            <a:endParaRPr lang="en-US" sz="1600" dirty="0">
              <a:cs typeface="Arial" pitchFamily="34" charset="0"/>
              <a:sym typeface="Helvetica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2277"/>
            <a:ext cx="9731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34" y="894739"/>
            <a:ext cx="1580876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539" y="804739"/>
            <a:ext cx="1552098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90950"/>
            <a:ext cx="121388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675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12968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Lokalna vlast u Republici Hrvatskoj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196752"/>
            <a:ext cx="8064896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Republici Hrvatskoj su ustrojene dvije razine vlasti: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državna i lokalna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vlast 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Republika Hrvatska ima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tipa lokalne vlasti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a to su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županije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[jedinice područne (regionalne) samouprave]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gradovi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 općine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(jedinice lokalne samouprave)</a:t>
            </a:r>
          </a:p>
          <a:p>
            <a:pPr marL="342000" lvl="1" indent="-342000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Republici Hrvatskoj ima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20 županija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Grad Zagreb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koji ima status županije i grada,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127 gradova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428 općina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što ukupno iznosi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576 JLP(R)S</a:t>
            </a:r>
          </a:p>
          <a:p>
            <a:pPr marL="342000" lvl="1" indent="-342000">
              <a:spcBef>
                <a:spcPts val="1200"/>
              </a:spcBef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Republici Hrvatskoj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nije ustrojena srednja razina vlasti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kao što to imaju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neke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zemlje Europske unije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>
          <a:xfrm>
            <a:off x="4588905" y="6349127"/>
            <a:ext cx="57708" cy="123111"/>
          </a:xfrm>
        </p:spPr>
        <p:txBody>
          <a:bodyPr/>
          <a:lstStyle/>
          <a:p>
            <a:pPr>
              <a:defRPr/>
            </a:pPr>
            <a:fld id="{CA0885DA-E98B-4056-BBE9-9AB50426C0FD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898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Županije na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području Republike Hrvatske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8" y="836712"/>
            <a:ext cx="7849245" cy="57606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. Zagrebačka županija sa sjedištem u Gradu Zagrebu,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II. Krapinsko-zagorska županija sa sjedištem u Krapini,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III. Sisačko-moslavačka županija sa sjedištem u Sisku,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IV. Karlovačka županija sa sjedištem u Karlovcu,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V. Varaždinska županija sa sjedištem u Varaždinu,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VI. Koprivničko-križevačka županija sa sjedištem u Kopriv­nici,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VII. Bjelovarsko-bilogorska županija sa sjedištem u Bjelovaru,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VIII. Primorsko-goranska županija sa sjedištem u Rijeci,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IX. Ličko-senjska županija sa sjedištem u Gospiću,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X. Virovitičko-podravska županija sa sjedištem u Virovitici,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XI. Požeško-slavonska županija sa sjedištem u Požegi,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XII. Brodsko-posavska županija sa sjedištem u Slavonskom Brodu,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XIII. Zadarska županija sa sjedištem u Zadru,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XIV. Osječko-baranjska županija sa sjedištem u Osijeku,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XV. Šibensko-kninska županija sa sjedištem u Šibeniku,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XVI. Vukovarsko-srijemska županija sa sjedištem u Vukovaru,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XVII. Splitsko-dalmatinska županija sa sjedištem u Splitu,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XVIII. Istarska županija sa sjedištem u Pazinu,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XIX. Dubrovačko-neretvanska županija sa sjedištem u Dubrovniku, </a:t>
            </a:r>
          </a:p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XX. Međimurska županija sa sjedištem u Čakovcu.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86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88640"/>
            <a:ext cx="8856984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>
                <a:latin typeface="Arial" pitchFamily="34" charset="0"/>
                <a:cs typeface="Arial" pitchFamily="34" charset="0"/>
              </a:rPr>
              <a:t>Županije na području Republike Hrvatske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259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19386"/>
            <a:ext cx="6336704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700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JLP(R)S</a:t>
            </a:r>
            <a:br>
              <a:rPr lang="pl-PL" sz="3200" b="0" dirty="0">
                <a:latin typeface="Arial" pitchFamily="34" charset="0"/>
                <a:cs typeface="Arial" pitchFamily="34" charset="0"/>
              </a:rPr>
            </a:b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8" y="1844824"/>
            <a:ext cx="7561213" cy="468052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Odredbama Zakona o lokalnoj i područnoj (regionalnoj) samoupravi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(Narodne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novine,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br.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33/01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144/12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19/13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pročišćeni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tekst)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propisan je samoupravni djelokrug općine, grada i županije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Općina,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grad i županija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samostalne su u odlučivanju u poslovima iz svoga samoupravnog djelokruga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u skladu s Ustavom Republike Hrvatske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navedenim Zakonom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383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pl-PL" sz="3200" b="0" dirty="0" smtClean="0">
                <a:latin typeface="Arial" pitchFamily="34" charset="0"/>
                <a:cs typeface="Arial" pitchFamily="34" charset="0"/>
              </a:rPr>
              <a:t>općina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i </a:t>
            </a:r>
            <a:r>
              <a:rPr lang="pl-PL" sz="3200" b="0" dirty="0" smtClean="0">
                <a:latin typeface="Arial" pitchFamily="34" charset="0"/>
                <a:cs typeface="Arial" pitchFamily="34" charset="0"/>
              </a:rPr>
              <a:t>gradova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268760"/>
            <a:ext cx="8280920" cy="532859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Općine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i gradovi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djelokrugu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obavljaju poslove lokalnog značaja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kojima se neposredno ostvaruju potrebe građana, 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koji nisu Ustavom ili zakonom dodijeljeni državnim tijelima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to osobito poslove koji se odnose na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uređenje naselja i stanovanje,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prostorno i urbanističko planiranje,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komunalno gospodarstvo,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brigu o djeci,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socijalnu skrb,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primarnu zdravstvenu zaštitu,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odgoj i osnovno obrazovanje,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kulturu, tjelesnu kulturu i šport,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zaštitu potrošača,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zaštitu i unapređenje prirodnog okoliša,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protupožarnu i civilnu zaštitu,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promet na svom području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te ostale poslove sukladno posebnim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zakonima</a:t>
            </a: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552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260648"/>
            <a:ext cx="8785225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0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0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pl-PL" sz="3000" b="0" dirty="0" smtClean="0">
                <a:latin typeface="Arial" pitchFamily="34" charset="0"/>
                <a:cs typeface="Arial" pitchFamily="34" charset="0"/>
              </a:rPr>
              <a:t>velikih gradova </a:t>
            </a:r>
            <a:r>
              <a:rPr lang="vi-VN" sz="3000" b="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vi-VN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gradov</a:t>
            </a:r>
            <a:r>
              <a:rPr lang="hr-HR" sz="30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0" dirty="0">
                <a:latin typeface="Arial" panose="020B0604020202020204" pitchFamily="34" charset="0"/>
                <a:cs typeface="Arial" panose="020B0604020202020204" pitchFamily="34" charset="0"/>
              </a:rPr>
              <a:t>sjedišta županija </a:t>
            </a:r>
            <a:endParaRPr lang="hr-HR" sz="30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412776"/>
            <a:ext cx="8208912" cy="511256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Veliki gradovi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su jedinice lokalne samouprave koje su ujedno gospodarska, financijska, kulturna, zdravstvena, prometna i znanstvena središta razvitka šireg okruženja i koji imaju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više od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35.000 stanovnika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Veliki gradovi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kao 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gradovi sjedišta županija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djelokrugu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osim što obavljaju poslove lokalnog značaja koje obavljaju prethodno spomenuti gradovi 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općine,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obavljaju i poslove vezano za: </a:t>
            </a:r>
          </a:p>
          <a:p>
            <a:pPr marL="399600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održavanje javnih cesta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00050" lvl="1" indent="0">
              <a:spcBef>
                <a:spcPts val="60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izdavanje građevinskih i lokacijskih dozvola, drugih akata vezanih uz gradnju, te provedbu dokumenata prostornog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uređenja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28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Default Design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10191</TotalTime>
  <Words>3326</Words>
  <Application>Microsoft Office PowerPoint</Application>
  <PresentationFormat>On-screen Show (4:3)</PresentationFormat>
  <Paragraphs>255</Paragraphs>
  <Slides>34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ＭＳ Ｐゴシック</vt:lpstr>
      <vt:lpstr>ＭＳ Ｐゴシック</vt:lpstr>
      <vt:lpstr>Arial</vt:lpstr>
      <vt:lpstr>Calibri</vt:lpstr>
      <vt:lpstr>Frutiger 55 Roman</vt:lpstr>
      <vt:lpstr>Helvetica</vt:lpstr>
      <vt:lpstr>Symbol</vt:lpstr>
      <vt:lpstr>Tahoma</vt:lpstr>
      <vt:lpstr>Times New Roman</vt:lpstr>
      <vt:lpstr>Verdana</vt:lpstr>
      <vt:lpstr>Wingdings</vt:lpstr>
      <vt:lpstr>Default Design</vt:lpstr>
      <vt:lpstr>Presentation</vt:lpstr>
      <vt:lpstr>PowerPoint Presentation</vt:lpstr>
      <vt:lpstr>Sadržaj</vt:lpstr>
      <vt:lpstr>Ustrojstvo Republike Hrvatske</vt:lpstr>
      <vt:lpstr>Lokalna vlast u Republici Hrvatskoj</vt:lpstr>
      <vt:lpstr>Županije na području Republike Hrvatske </vt:lpstr>
      <vt:lpstr>Županije na području Republike Hrvatske </vt:lpstr>
      <vt:lpstr>Samoupravni djelokrug JLP(R)S </vt:lpstr>
      <vt:lpstr>Samoupravni djelokrug općina i gradova </vt:lpstr>
      <vt:lpstr>Samoupravni djelokrug velikih gradova i gradova sjedišta županija </vt:lpstr>
      <vt:lpstr>Samoupravni djelokrug županija  </vt:lpstr>
      <vt:lpstr>JLP(R)S u sustavu javnog financiranja u Republici Hrvatskoj</vt:lpstr>
      <vt:lpstr>Plaće zaposlenih u LP(R)S</vt:lpstr>
      <vt:lpstr>Plaća župana, gradonačelnika, općinskog načelnika i njihovih zamjenika (lokalnih dužnosnika)</vt:lpstr>
      <vt:lpstr>Ograničenje (gornji limiti) plaće lokalnih dužnosnika</vt:lpstr>
      <vt:lpstr>Ograničenje (gornji limiti) plaće lokalnih dužnosnika</vt:lpstr>
      <vt:lpstr>Osnovica i koeficijenti za obračun plaće lokalnih dužnosnika te njihovih zamjenika </vt:lpstr>
      <vt:lpstr>Plaća zamjenika lokalnih dužnosnika</vt:lpstr>
      <vt:lpstr>Naknade za rad lokalnih dužnosnika</vt:lpstr>
      <vt:lpstr>Naknade za rad zamjenika lokalnih dužnosnika</vt:lpstr>
      <vt:lpstr>Plaća i ograničenje plaće službenika i namještenika</vt:lpstr>
      <vt:lpstr>Plaća pročelnika upravnog odjela ili službe </vt:lpstr>
      <vt:lpstr>Dodatak za uspješnost na radu </vt:lpstr>
      <vt:lpstr>Masa sredstava za plaće zaposlenih u JLP(R)S </vt:lpstr>
      <vt:lpstr>Masa sredstava za plaće zaposlenih u JLP(R)S </vt:lpstr>
      <vt:lpstr>Zaposleni u JLP(R)S</vt:lpstr>
      <vt:lpstr>Zaposleni u JLP(R)S</vt:lpstr>
      <vt:lpstr>Ukupna masa sredstava za plaće zaposlenih u JLP(R)S </vt:lpstr>
      <vt:lpstr>Utjecaj plaća lokalnih dužnosnika na masu sredstava za plaće nakon prestanka njihove dužnosti </vt:lpstr>
      <vt:lpstr>Utjecaj plaća zaposlenih na određeno vrijeme na masu sredstava za plaće u JLP(R)S </vt:lpstr>
      <vt:lpstr>Pomoći JLP(R)S iz državnog proračuna kao ograničenje plaće lokalnih dužnosnika </vt:lpstr>
      <vt:lpstr>Pomoći JLP(R)S iz državnog proračuna kao ograničenje plaće službenika i namještenika </vt:lpstr>
      <vt:lpstr>Zaključno</vt:lpstr>
      <vt:lpstr>Zaključno</vt:lpstr>
      <vt:lpstr>PowerPoint Presentation</vt:lpstr>
    </vt:vector>
  </TitlesOfParts>
  <Company>APIS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novog Zakona o lokalnim izborima</dc:title>
  <dc:creator>apisit</dc:creator>
  <cp:lastModifiedBy>Ksenia Galantsova</cp:lastModifiedBy>
  <cp:revision>1174</cp:revision>
  <cp:lastPrinted>2015-09-04T13:37:25Z</cp:lastPrinted>
  <dcterms:created xsi:type="dcterms:W3CDTF">2013-04-05T08:40:20Z</dcterms:created>
  <dcterms:modified xsi:type="dcterms:W3CDTF">2015-11-09T06:34:27Z</dcterms:modified>
</cp:coreProperties>
</file>