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ppt" ContentType="application/vnd.ms-powerpoi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1" r:id="rId1"/>
  </p:sldMasterIdLst>
  <p:notesMasterIdLst>
    <p:notesMasterId r:id="rId36"/>
  </p:notesMasterIdLst>
  <p:handoutMasterIdLst>
    <p:handoutMasterId r:id="rId37"/>
  </p:handoutMasterIdLst>
  <p:sldIdLst>
    <p:sldId id="256" r:id="rId2"/>
    <p:sldId id="379" r:id="rId3"/>
    <p:sldId id="565" r:id="rId4"/>
    <p:sldId id="569" r:id="rId5"/>
    <p:sldId id="564" r:id="rId6"/>
    <p:sldId id="563" r:id="rId7"/>
    <p:sldId id="571" r:id="rId8"/>
    <p:sldId id="592" r:id="rId9"/>
    <p:sldId id="593" r:id="rId10"/>
    <p:sldId id="591" r:id="rId11"/>
    <p:sldId id="570" r:id="rId12"/>
    <p:sldId id="576" r:id="rId13"/>
    <p:sldId id="561" r:id="rId14"/>
    <p:sldId id="558" r:id="rId15"/>
    <p:sldId id="575" r:id="rId16"/>
    <p:sldId id="574" r:id="rId17"/>
    <p:sldId id="573" r:id="rId18"/>
    <p:sldId id="577" r:id="rId19"/>
    <p:sldId id="572" r:id="rId20"/>
    <p:sldId id="578" r:id="rId21"/>
    <p:sldId id="579" r:id="rId22"/>
    <p:sldId id="584" r:id="rId23"/>
    <p:sldId id="583" r:id="rId24"/>
    <p:sldId id="582" r:id="rId25"/>
    <p:sldId id="560" r:id="rId26"/>
    <p:sldId id="581" r:id="rId27"/>
    <p:sldId id="588" r:id="rId28"/>
    <p:sldId id="580" r:id="rId29"/>
    <p:sldId id="587" r:id="rId30"/>
    <p:sldId id="586" r:id="rId31"/>
    <p:sldId id="590" r:id="rId32"/>
    <p:sldId id="585" r:id="rId33"/>
    <p:sldId id="589" r:id="rId34"/>
    <p:sldId id="567" r:id="rId35"/>
  </p:sldIdLst>
  <p:sldSz cx="9144000" cy="6858000" type="screen4x3"/>
  <p:notesSz cx="6797675" cy="9928225"/>
  <p:defaultTextStyle>
    <a:defPPr>
      <a:defRPr lang="sr-Latn-CS"/>
    </a:defPPr>
    <a:lvl1pPr algn="l"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00CC00"/>
    <a:srgbClr val="A5074B"/>
    <a:srgbClr val="0F0365"/>
    <a:srgbClr val="3304A8"/>
    <a:srgbClr val="CCC1DA"/>
    <a:srgbClr val="FF3399"/>
    <a:srgbClr val="FFCC99"/>
    <a:srgbClr val="FF99CC"/>
    <a:srgbClr val="FFC5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19" autoAdjust="0"/>
    <p:restoredTop sz="95314" autoAdjust="0"/>
  </p:normalViewPr>
  <p:slideViewPr>
    <p:cSldViewPr>
      <p:cViewPr varScale="1">
        <p:scale>
          <a:sx n="78" d="100"/>
          <a:sy n="78" d="100"/>
        </p:scale>
        <p:origin x="10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31B4E5-3713-4A8D-8D9A-E2225CF22D63}"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hr-HR"/>
        </a:p>
      </dgm:t>
    </dgm:pt>
    <dgm:pt modelId="{EAC852AE-E87C-4065-B974-43EA864ACCA4}">
      <dgm:prSet phldrT="[Tekst]" custT="1"/>
      <dgm:spPr>
        <a:xfrm>
          <a:off x="1632011" y="337529"/>
          <a:ext cx="2081167" cy="607493"/>
        </a:xfrm>
        <a:prstGeom prst="roundRect">
          <a:avLst>
            <a:gd name="adj" fmla="val 10000"/>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en-US" sz="1200" b="0" dirty="0" smtClean="0">
              <a:latin typeface="Arial" panose="020B0604020202020204" pitchFamily="34" charset="0"/>
              <a:cs typeface="Arial" panose="020B0604020202020204" pitchFamily="34" charset="0"/>
            </a:rPr>
            <a:t>PUBLIC FINANCE SYSTEM OF THE REPUBLIC OF CROATIA</a:t>
          </a:r>
          <a:endParaRPr lang="hr-HR" sz="1200" b="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F397361F-8A40-4FE8-8762-851AC5D2402C}" type="parTrans" cxnId="{7D361AED-4C0A-4B60-9501-7700A57E3BAD}">
      <dgm:prSet/>
      <dgm:spPr/>
      <dgm:t>
        <a:bodyPr/>
        <a:lstStyle/>
        <a:p>
          <a:endParaRPr lang="hr-HR"/>
        </a:p>
      </dgm:t>
    </dgm:pt>
    <dgm:pt modelId="{2C2EA269-D180-4121-BDB4-72388D45D652}" type="sibTrans" cxnId="{7D361AED-4C0A-4B60-9501-7700A57E3BAD}">
      <dgm:prSet/>
      <dgm:spPr/>
      <dgm:t>
        <a:bodyPr/>
        <a:lstStyle/>
        <a:p>
          <a:endParaRPr lang="hr-HR"/>
        </a:p>
      </dgm:t>
    </dgm:pt>
    <dgm:pt modelId="{13957181-0357-45DE-B9A8-37F9BBAE9AD6}">
      <dgm:prSet phldrT="[Tekst]" custT="1"/>
      <dgm:spPr>
        <a:xfrm>
          <a:off x="167121" y="1271919"/>
          <a:ext cx="1362356" cy="612505"/>
        </a:xfrm>
        <a:prstGeom prst="roundRect">
          <a:avLst>
            <a:gd name="adj" fmla="val 10000"/>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en-US" sz="1200" b="0" dirty="0" smtClean="0">
              <a:latin typeface="Arial" panose="020B0604020202020204" pitchFamily="34" charset="0"/>
              <a:cs typeface="Arial" panose="020B0604020202020204" pitchFamily="34" charset="0"/>
            </a:rPr>
            <a:t>CENTRAL BUDGET</a:t>
          </a:r>
          <a:endParaRPr lang="hr-HR" sz="1200" b="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6AE856EB-7AED-4643-96DA-A3FC634FAD74}" type="parTrans" cxnId="{BF76B7DE-2601-478E-8649-B896EC5DB24B}">
      <dgm:prSet/>
      <dgm:spPr>
        <a:xfrm>
          <a:off x="777055" y="877341"/>
          <a:ext cx="1824294" cy="326895"/>
        </a:xfrm>
        <a:custGeom>
          <a:avLst/>
          <a:gdLst/>
          <a:ahLst/>
          <a:cxnLst/>
          <a:rect l="0" t="0" r="0" b="0"/>
          <a:pathLst>
            <a:path>
              <a:moveTo>
                <a:pt x="1824294" y="0"/>
              </a:moveTo>
              <a:lnTo>
                <a:pt x="1824294" y="267495"/>
              </a:lnTo>
              <a:lnTo>
                <a:pt x="0" y="267495"/>
              </a:lnTo>
              <a:lnTo>
                <a:pt x="0" y="326895"/>
              </a:lnTo>
            </a:path>
          </a:pathLst>
        </a:custGeom>
        <a:noFill/>
        <a:ln w="25400" cap="flat" cmpd="sng" algn="ctr">
          <a:solidFill>
            <a:srgbClr val="4F81BD">
              <a:shade val="60000"/>
              <a:hueOff val="0"/>
              <a:satOff val="0"/>
              <a:lumOff val="0"/>
              <a:alphaOff val="0"/>
            </a:srgbClr>
          </a:solidFill>
          <a:prstDash val="solid"/>
        </a:ln>
        <a:effectLst/>
      </dgm:spPr>
      <dgm:t>
        <a:bodyPr/>
        <a:lstStyle/>
        <a:p>
          <a:endParaRPr lang="hr-HR"/>
        </a:p>
      </dgm:t>
    </dgm:pt>
    <dgm:pt modelId="{7503DBF1-A789-4CDD-ACFB-107F1DCCC75E}" type="sibTrans" cxnId="{BF76B7DE-2601-478E-8649-B896EC5DB24B}">
      <dgm:prSet/>
      <dgm:spPr/>
      <dgm:t>
        <a:bodyPr/>
        <a:lstStyle/>
        <a:p>
          <a:endParaRPr lang="hr-HR"/>
        </a:p>
      </dgm:t>
    </dgm:pt>
    <dgm:pt modelId="{95BA592C-AB5E-450E-BA31-F4F4A05A6D1F}">
      <dgm:prSet phldrT="[Tekst]" custT="1"/>
      <dgm:spPr>
        <a:xfrm>
          <a:off x="1138305" y="2192961"/>
          <a:ext cx="935234" cy="273335"/>
        </a:xfrm>
        <a:prstGeom prst="roundRect">
          <a:avLst>
            <a:gd name="adj" fmla="val 10000"/>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endParaRPr lang="hr-HR" sz="1200" b="0">
            <a:solidFill>
              <a:srgbClr val="C00000"/>
            </a:solidFill>
            <a:latin typeface="Times New Roman" pitchFamily="18" charset="0"/>
            <a:ea typeface="+mn-ea"/>
            <a:cs typeface="Times New Roman" pitchFamily="18" charset="0"/>
          </a:endParaRPr>
        </a:p>
      </dgm:t>
    </dgm:pt>
    <dgm:pt modelId="{B2540096-9161-440C-816D-551B26011D56}" type="parTrans" cxnId="{4F1AA943-644E-407F-BA33-DEA7552E8791}">
      <dgm:prSet/>
      <dgm:spPr>
        <a:xfrm>
          <a:off x="777055" y="1816742"/>
          <a:ext cx="757622" cy="308537"/>
        </a:xfrm>
        <a:custGeom>
          <a:avLst/>
          <a:gdLst/>
          <a:ahLst/>
          <a:cxnLst/>
          <a:rect l="0" t="0" r="0" b="0"/>
          <a:pathLst>
            <a:path>
              <a:moveTo>
                <a:pt x="0" y="0"/>
              </a:moveTo>
              <a:lnTo>
                <a:pt x="0" y="249137"/>
              </a:lnTo>
              <a:lnTo>
                <a:pt x="757622" y="249137"/>
              </a:lnTo>
              <a:lnTo>
                <a:pt x="757622" y="308537"/>
              </a:lnTo>
            </a:path>
          </a:pathLst>
        </a:custGeom>
        <a:noFill/>
        <a:ln w="25400" cap="flat" cmpd="sng" algn="ctr">
          <a:solidFill>
            <a:srgbClr val="4F81BD">
              <a:shade val="80000"/>
              <a:hueOff val="0"/>
              <a:satOff val="0"/>
              <a:lumOff val="0"/>
              <a:alphaOff val="0"/>
            </a:srgbClr>
          </a:solidFill>
          <a:prstDash val="solid"/>
        </a:ln>
        <a:effectLst/>
      </dgm:spPr>
      <dgm:t>
        <a:bodyPr/>
        <a:lstStyle/>
        <a:p>
          <a:endParaRPr lang="hr-HR"/>
        </a:p>
      </dgm:t>
    </dgm:pt>
    <dgm:pt modelId="{598349EB-6F94-4263-A597-FF009288C207}" type="sibTrans" cxnId="{4F1AA943-644E-407F-BA33-DEA7552E8791}">
      <dgm:prSet/>
      <dgm:spPr/>
      <dgm:t>
        <a:bodyPr/>
        <a:lstStyle/>
        <a:p>
          <a:endParaRPr lang="hr-HR"/>
        </a:p>
      </dgm:t>
    </dgm:pt>
    <dgm:pt modelId="{184286E2-67EC-4337-BDA4-C98178E1CA95}">
      <dgm:prSet phldrT="[Tekst]" custT="1"/>
      <dgm:spPr>
        <a:xfrm>
          <a:off x="1775405" y="1439580"/>
          <a:ext cx="1794653" cy="407161"/>
        </a:xfrm>
        <a:prstGeom prst="roundRect">
          <a:avLst>
            <a:gd name="adj" fmla="val 10000"/>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en-US" sz="1200" b="0" dirty="0" smtClean="0">
              <a:latin typeface="Arial" panose="020B0604020202020204" pitchFamily="34" charset="0"/>
              <a:cs typeface="Arial" panose="020B0604020202020204" pitchFamily="34" charset="0"/>
            </a:rPr>
            <a:t>EXTRA-BUDGETARY FUNDS</a:t>
          </a:r>
          <a:endParaRPr lang="hr-HR" sz="1200" b="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ACE4B61F-3B99-4780-ADE2-6B92A515FDA7}" type="parTrans" cxnId="{14A51170-06E2-4356-98AE-4C7153670638}">
      <dgm:prSet/>
      <dgm:spPr>
        <a:xfrm>
          <a:off x="2555630" y="877341"/>
          <a:ext cx="91440" cy="494557"/>
        </a:xfrm>
        <a:custGeom>
          <a:avLst/>
          <a:gdLst/>
          <a:ahLst/>
          <a:cxnLst/>
          <a:rect l="0" t="0" r="0" b="0"/>
          <a:pathLst>
            <a:path>
              <a:moveTo>
                <a:pt x="45720" y="0"/>
              </a:moveTo>
              <a:lnTo>
                <a:pt x="45720" y="435157"/>
              </a:lnTo>
              <a:lnTo>
                <a:pt x="45857" y="435157"/>
              </a:lnTo>
              <a:lnTo>
                <a:pt x="45857" y="494557"/>
              </a:lnTo>
            </a:path>
          </a:pathLst>
        </a:custGeom>
        <a:noFill/>
        <a:ln w="25400" cap="flat" cmpd="sng" algn="ctr">
          <a:solidFill>
            <a:srgbClr val="4F81BD">
              <a:shade val="60000"/>
              <a:hueOff val="0"/>
              <a:satOff val="0"/>
              <a:lumOff val="0"/>
              <a:alphaOff val="0"/>
            </a:srgbClr>
          </a:solidFill>
          <a:prstDash val="solid"/>
        </a:ln>
        <a:effectLst/>
      </dgm:spPr>
      <dgm:t>
        <a:bodyPr/>
        <a:lstStyle/>
        <a:p>
          <a:endParaRPr lang="hr-HR"/>
        </a:p>
      </dgm:t>
    </dgm:pt>
    <dgm:pt modelId="{3DAA63DA-DB95-48AC-92D2-333B70CB1C79}" type="sibTrans" cxnId="{14A51170-06E2-4356-98AE-4C7153670638}">
      <dgm:prSet/>
      <dgm:spPr/>
      <dgm:t>
        <a:bodyPr/>
        <a:lstStyle/>
        <a:p>
          <a:endParaRPr lang="hr-HR"/>
        </a:p>
      </dgm:t>
    </dgm:pt>
    <dgm:pt modelId="{AC94298B-70C2-4A87-9552-122CBEC5F4AF}">
      <dgm:prSet custT="1"/>
      <dgm:spPr>
        <a:xfrm>
          <a:off x="3834138" y="1277204"/>
          <a:ext cx="1808176" cy="963393"/>
        </a:xfrm>
        <a:prstGeom prst="roundRect">
          <a:avLst>
            <a:gd name="adj" fmla="val 10000"/>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en-US" sz="1200" b="1" dirty="0" smtClean="0">
              <a:latin typeface="Arial" panose="020B0604020202020204" pitchFamily="34" charset="0"/>
              <a:cs typeface="Arial" panose="020B0604020202020204" pitchFamily="34" charset="0"/>
            </a:rPr>
            <a:t>BUDGETS OF LOCAL AND COUNTY (REGIONAL) SELF-GOVERNMENT UNITS</a:t>
          </a:r>
          <a:endParaRPr lang="hr-HR" sz="12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B4FDA3B4-3EC2-4AED-9CD4-E818AE56F800}" type="parTrans" cxnId="{B3BE18B9-90EE-4196-9F00-1FA44F3B88D1}">
      <dgm:prSet/>
      <dgm:spPr>
        <a:xfrm>
          <a:off x="2601350" y="877341"/>
          <a:ext cx="2065632" cy="332180"/>
        </a:xfrm>
        <a:custGeom>
          <a:avLst/>
          <a:gdLst/>
          <a:ahLst/>
          <a:cxnLst/>
          <a:rect l="0" t="0" r="0" b="0"/>
          <a:pathLst>
            <a:path>
              <a:moveTo>
                <a:pt x="0" y="0"/>
              </a:moveTo>
              <a:lnTo>
                <a:pt x="0" y="272780"/>
              </a:lnTo>
              <a:lnTo>
                <a:pt x="2065632" y="272780"/>
              </a:lnTo>
              <a:lnTo>
                <a:pt x="2065632" y="332180"/>
              </a:lnTo>
            </a:path>
          </a:pathLst>
        </a:custGeom>
        <a:noFill/>
        <a:ln w="25400" cap="flat" cmpd="sng" algn="ctr">
          <a:solidFill>
            <a:srgbClr val="4F81BD">
              <a:shade val="60000"/>
              <a:hueOff val="0"/>
              <a:satOff val="0"/>
              <a:lumOff val="0"/>
              <a:alphaOff val="0"/>
            </a:srgbClr>
          </a:solidFill>
          <a:prstDash val="solid"/>
        </a:ln>
        <a:effectLst/>
      </dgm:spPr>
      <dgm:t>
        <a:bodyPr/>
        <a:lstStyle/>
        <a:p>
          <a:endParaRPr lang="hr-HR"/>
        </a:p>
      </dgm:t>
    </dgm:pt>
    <dgm:pt modelId="{C526ABC3-752B-44CD-B258-ACC1B7036C78}" type="sibTrans" cxnId="{B3BE18B9-90EE-4196-9F00-1FA44F3B88D1}">
      <dgm:prSet/>
      <dgm:spPr/>
      <dgm:t>
        <a:bodyPr/>
        <a:lstStyle/>
        <a:p>
          <a:endParaRPr lang="hr-HR"/>
        </a:p>
      </dgm:t>
    </dgm:pt>
    <dgm:pt modelId="{8702494B-8551-4D3B-A327-D343EF2CC780}">
      <dgm:prSet custT="1"/>
      <dgm:spPr>
        <a:xfrm>
          <a:off x="2272442" y="3021906"/>
          <a:ext cx="2138362" cy="478305"/>
        </a:xfrm>
        <a:prstGeom prst="roundRect">
          <a:avLst>
            <a:gd name="adj" fmla="val 10000"/>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en-US" sz="1200" b="0" dirty="0" smtClean="0">
              <a:latin typeface="Arial" panose="020B0604020202020204" pitchFamily="34" charset="0"/>
              <a:cs typeface="Arial" panose="020B0604020202020204" pitchFamily="34" charset="0"/>
            </a:rPr>
            <a:t>CONSOLIDATED BALANCE SHEET OF THE GENERAL GOVERNMENT</a:t>
          </a:r>
          <a:endParaRPr lang="hr-HR" sz="1200" b="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CA017A73-8325-44DE-BA84-056377CB8DC8}" type="parTrans" cxnId="{13491998-BA00-4B0A-9B40-23620515C60E}">
      <dgm:prSet/>
      <dgm:spPr>
        <a:xfrm>
          <a:off x="3270379" y="2172915"/>
          <a:ext cx="1396603" cy="781308"/>
        </a:xfrm>
        <a:custGeom>
          <a:avLst/>
          <a:gdLst/>
          <a:ahLst/>
          <a:cxnLst/>
          <a:rect l="0" t="0" r="0" b="0"/>
          <a:pathLst>
            <a:path>
              <a:moveTo>
                <a:pt x="1396603" y="0"/>
              </a:moveTo>
              <a:lnTo>
                <a:pt x="1396603" y="721908"/>
              </a:lnTo>
              <a:lnTo>
                <a:pt x="0" y="721908"/>
              </a:lnTo>
              <a:lnTo>
                <a:pt x="0" y="781308"/>
              </a:lnTo>
            </a:path>
          </a:pathLst>
        </a:custGeom>
        <a:noFill/>
        <a:ln w="25400" cap="flat" cmpd="sng" algn="ctr">
          <a:solidFill>
            <a:srgbClr val="4F81BD">
              <a:shade val="80000"/>
              <a:hueOff val="0"/>
              <a:satOff val="0"/>
              <a:lumOff val="0"/>
              <a:alphaOff val="0"/>
            </a:srgbClr>
          </a:solidFill>
          <a:prstDash val="solid"/>
        </a:ln>
        <a:effectLst/>
      </dgm:spPr>
      <dgm:t>
        <a:bodyPr/>
        <a:lstStyle/>
        <a:p>
          <a:endParaRPr lang="hr-HR"/>
        </a:p>
      </dgm:t>
    </dgm:pt>
    <dgm:pt modelId="{A26A07E1-26B6-465F-8FF7-BC2CD3CB8C48}" type="sibTrans" cxnId="{13491998-BA00-4B0A-9B40-23620515C60E}">
      <dgm:prSet/>
      <dgm:spPr/>
      <dgm:t>
        <a:bodyPr/>
        <a:lstStyle/>
        <a:p>
          <a:endParaRPr lang="hr-HR"/>
        </a:p>
      </dgm:t>
    </dgm:pt>
    <dgm:pt modelId="{DC128FAB-056D-4FD0-A546-52761E7AB0A2}">
      <dgm:prSet custT="1"/>
      <dgm:spPr>
        <a:xfrm>
          <a:off x="2324485" y="3020243"/>
          <a:ext cx="835425" cy="369421"/>
        </a:xfrm>
        <a:prstGeom prst="roundRect">
          <a:avLst>
            <a:gd name="adj" fmla="val 10000"/>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hr-HR" sz="1200">
              <a:solidFill>
                <a:sysClr val="windowText" lastClr="000000">
                  <a:hueOff val="0"/>
                  <a:satOff val="0"/>
                  <a:lumOff val="0"/>
                  <a:alphaOff val="0"/>
                </a:sysClr>
              </a:solidFill>
              <a:latin typeface="Calibri"/>
              <a:ea typeface="+mn-ea"/>
              <a:cs typeface="+mn-cs"/>
            </a:rPr>
            <a:t>tekst</a:t>
          </a:r>
        </a:p>
      </dgm:t>
    </dgm:pt>
    <dgm:pt modelId="{96E376DF-926A-430A-A8A9-77CAB3887B39}" type="sibTrans" cxnId="{74C9B4D9-090D-43FA-8706-994F26F58FEB}">
      <dgm:prSet/>
      <dgm:spPr/>
      <dgm:t>
        <a:bodyPr/>
        <a:lstStyle/>
        <a:p>
          <a:endParaRPr lang="hr-HR"/>
        </a:p>
      </dgm:t>
    </dgm:pt>
    <dgm:pt modelId="{42AB99AB-A7E1-4C6D-9CEA-D55356F22F8A}" type="parTrans" cxnId="{74C9B4D9-090D-43FA-8706-994F26F58FEB}">
      <dgm:prSet/>
      <dgm:spPr>
        <a:xfrm>
          <a:off x="1534678" y="2398615"/>
          <a:ext cx="1136276" cy="553945"/>
        </a:xfrm>
        <a:custGeom>
          <a:avLst/>
          <a:gdLst/>
          <a:ahLst/>
          <a:cxnLst/>
          <a:rect l="0" t="0" r="0" b="0"/>
          <a:pathLst>
            <a:path>
              <a:moveTo>
                <a:pt x="0" y="0"/>
              </a:moveTo>
              <a:lnTo>
                <a:pt x="0" y="494545"/>
              </a:lnTo>
              <a:lnTo>
                <a:pt x="1136276" y="494545"/>
              </a:lnTo>
              <a:lnTo>
                <a:pt x="1136276" y="553945"/>
              </a:lnTo>
            </a:path>
          </a:pathLst>
        </a:custGeom>
        <a:noFill/>
        <a:ln w="25400" cap="flat" cmpd="sng" algn="ctr">
          <a:solidFill>
            <a:srgbClr val="4F81BD">
              <a:shade val="80000"/>
              <a:hueOff val="0"/>
              <a:satOff val="0"/>
              <a:lumOff val="0"/>
              <a:alphaOff val="0"/>
            </a:srgbClr>
          </a:solidFill>
          <a:prstDash val="solid"/>
        </a:ln>
        <a:effectLst/>
      </dgm:spPr>
      <dgm:t>
        <a:bodyPr/>
        <a:lstStyle/>
        <a:p>
          <a:endParaRPr lang="hr-HR"/>
        </a:p>
      </dgm:t>
    </dgm:pt>
    <dgm:pt modelId="{B8CA1407-58AE-4099-8631-D2F965398FE1}">
      <dgm:prSet custT="1"/>
      <dgm:spPr>
        <a:xfrm>
          <a:off x="1090905" y="2184802"/>
          <a:ext cx="2162958" cy="476823"/>
        </a:xfrm>
        <a:prstGeom prst="roundRect">
          <a:avLst>
            <a:gd name="adj" fmla="val 10000"/>
          </a:avLst>
        </a:prstGeom>
        <a:solidFill>
          <a:sysClr val="window" lastClr="FFFFFF">
            <a:alpha val="90000"/>
            <a:hueOff val="0"/>
            <a:satOff val="0"/>
            <a:lumOff val="0"/>
            <a:alphaOff val="0"/>
          </a:sysClr>
        </a:solidFill>
        <a:ln w="9525" cap="flat" cmpd="sng" algn="ctr">
          <a:solidFill>
            <a:srgbClr val="4F81BD">
              <a:hueOff val="0"/>
              <a:satOff val="0"/>
              <a:lumOff val="0"/>
              <a:alphaOff val="0"/>
            </a:srgbClr>
          </a:solidFill>
          <a:prstDash val="solid"/>
        </a:ln>
        <a:effectLst/>
      </dgm:spPr>
      <dgm:t>
        <a:bodyPr/>
        <a:lstStyle/>
        <a:p>
          <a:r>
            <a:rPr lang="en-US" sz="1200" b="0" i="0" baseline="0" dirty="0" smtClean="0">
              <a:latin typeface="Arial" panose="020B0604020202020204" pitchFamily="34" charset="0"/>
              <a:cs typeface="Arial" panose="020B0604020202020204" pitchFamily="34" charset="0"/>
            </a:rPr>
            <a:t>CONSOLIDATED BALANCE SHEET OF THE CENTRAL GOVERNMENT</a:t>
          </a:r>
          <a:endParaRPr lang="hr-HR" sz="1200" b="0" i="0" baseline="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2DCCA086-81E7-40DF-97D8-79DDCBFFDF08}" type="parTrans" cxnId="{628695FE-654F-43C4-8B6C-F6B15D6E9E0B}">
      <dgm:prSet/>
      <dgm:spPr>
        <a:xfrm>
          <a:off x="2101140" y="1779059"/>
          <a:ext cx="500347" cy="338060"/>
        </a:xfrm>
        <a:custGeom>
          <a:avLst/>
          <a:gdLst/>
          <a:ahLst/>
          <a:cxnLst/>
          <a:rect l="0" t="0" r="0" b="0"/>
          <a:pathLst>
            <a:path>
              <a:moveTo>
                <a:pt x="500347" y="0"/>
              </a:moveTo>
              <a:lnTo>
                <a:pt x="500347" y="278660"/>
              </a:lnTo>
              <a:lnTo>
                <a:pt x="0" y="278660"/>
              </a:lnTo>
              <a:lnTo>
                <a:pt x="0" y="338060"/>
              </a:lnTo>
            </a:path>
          </a:pathLst>
        </a:custGeom>
        <a:noFill/>
        <a:ln w="25400" cap="flat" cmpd="sng" algn="ctr">
          <a:solidFill>
            <a:srgbClr val="4F81BD">
              <a:shade val="80000"/>
              <a:hueOff val="0"/>
              <a:satOff val="0"/>
              <a:lumOff val="0"/>
              <a:alphaOff val="0"/>
            </a:srgbClr>
          </a:solidFill>
          <a:prstDash val="solid"/>
        </a:ln>
        <a:effectLst/>
      </dgm:spPr>
      <dgm:t>
        <a:bodyPr/>
        <a:lstStyle/>
        <a:p>
          <a:endParaRPr lang="hr-HR"/>
        </a:p>
      </dgm:t>
    </dgm:pt>
    <dgm:pt modelId="{6D690AEA-989B-4361-9689-4714F155C922}" type="sibTrans" cxnId="{628695FE-654F-43C4-8B6C-F6B15D6E9E0B}">
      <dgm:prSet/>
      <dgm:spPr/>
      <dgm:t>
        <a:bodyPr/>
        <a:lstStyle/>
        <a:p>
          <a:endParaRPr lang="hr-HR"/>
        </a:p>
      </dgm:t>
    </dgm:pt>
    <dgm:pt modelId="{3BB3F2CE-D776-426C-81B8-16F1A8B9F234}" type="pres">
      <dgm:prSet presAssocID="{C631B4E5-3713-4A8D-8D9A-E2225CF22D63}" presName="hierChild1" presStyleCnt="0">
        <dgm:presLayoutVars>
          <dgm:chPref val="1"/>
          <dgm:dir/>
          <dgm:animOne val="branch"/>
          <dgm:animLvl val="lvl"/>
          <dgm:resizeHandles/>
        </dgm:presLayoutVars>
      </dgm:prSet>
      <dgm:spPr/>
      <dgm:t>
        <a:bodyPr/>
        <a:lstStyle/>
        <a:p>
          <a:endParaRPr lang="hr-HR"/>
        </a:p>
      </dgm:t>
    </dgm:pt>
    <dgm:pt modelId="{EDEDAA00-4E58-4900-B60D-180BE17C4B57}" type="pres">
      <dgm:prSet presAssocID="{EAC852AE-E87C-4065-B974-43EA864ACCA4}" presName="hierRoot1" presStyleCnt="0"/>
      <dgm:spPr/>
      <dgm:t>
        <a:bodyPr/>
        <a:lstStyle/>
        <a:p>
          <a:endParaRPr lang="hr-HR"/>
        </a:p>
      </dgm:t>
    </dgm:pt>
    <dgm:pt modelId="{E69CDD73-7FF4-4AD8-A849-8E1FA80CBD33}" type="pres">
      <dgm:prSet presAssocID="{EAC852AE-E87C-4065-B974-43EA864ACCA4}" presName="composite" presStyleCnt="0"/>
      <dgm:spPr/>
      <dgm:t>
        <a:bodyPr/>
        <a:lstStyle/>
        <a:p>
          <a:endParaRPr lang="hr-HR"/>
        </a:p>
      </dgm:t>
    </dgm:pt>
    <dgm:pt modelId="{1E706364-D968-435D-A421-2C0F3D72D128}" type="pres">
      <dgm:prSet presAssocID="{EAC852AE-E87C-4065-B974-43EA864ACCA4}" presName="background" presStyleLbl="node0" presStyleIdx="0" presStyleCnt="1"/>
      <dgm:spPr>
        <a:xfrm>
          <a:off x="1560766" y="269847"/>
          <a:ext cx="2081167" cy="607493"/>
        </a:xfrm>
        <a:prstGeom prst="roundRect">
          <a:avLst>
            <a:gd name="adj" fmla="val 1000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endParaRPr lang="hr-HR"/>
        </a:p>
      </dgm:t>
    </dgm:pt>
    <dgm:pt modelId="{BFD71EE7-AE93-4385-AAA7-1BF5EE3861A9}" type="pres">
      <dgm:prSet presAssocID="{EAC852AE-E87C-4065-B974-43EA864ACCA4}" presName="text" presStyleLbl="fgAcc0" presStyleIdx="0" presStyleCnt="1" custScaleX="324574" custScaleY="149202" custLinFactNeighborX="-32809" custLinFactNeighborY="-82970">
        <dgm:presLayoutVars>
          <dgm:chPref val="3"/>
        </dgm:presLayoutVars>
      </dgm:prSet>
      <dgm:spPr/>
      <dgm:t>
        <a:bodyPr/>
        <a:lstStyle/>
        <a:p>
          <a:endParaRPr lang="hr-HR"/>
        </a:p>
      </dgm:t>
    </dgm:pt>
    <dgm:pt modelId="{136CC6DF-DA9E-4D96-9F59-F24EE6A658DC}" type="pres">
      <dgm:prSet presAssocID="{EAC852AE-E87C-4065-B974-43EA864ACCA4}" presName="hierChild2" presStyleCnt="0"/>
      <dgm:spPr/>
      <dgm:t>
        <a:bodyPr/>
        <a:lstStyle/>
        <a:p>
          <a:endParaRPr lang="hr-HR"/>
        </a:p>
      </dgm:t>
    </dgm:pt>
    <dgm:pt modelId="{BA32EE15-B863-492B-AFFA-FEFB73C40081}" type="pres">
      <dgm:prSet presAssocID="{6AE856EB-7AED-4643-96DA-A3FC634FAD74}" presName="Name10" presStyleLbl="parChTrans1D2" presStyleIdx="0" presStyleCnt="3"/>
      <dgm:spPr/>
      <dgm:t>
        <a:bodyPr/>
        <a:lstStyle/>
        <a:p>
          <a:endParaRPr lang="hr-HR"/>
        </a:p>
      </dgm:t>
    </dgm:pt>
    <dgm:pt modelId="{5965D4C4-86B1-43ED-AB7B-18A61E74C9C3}" type="pres">
      <dgm:prSet presAssocID="{13957181-0357-45DE-B9A8-37F9BBAE9AD6}" presName="hierRoot2" presStyleCnt="0"/>
      <dgm:spPr/>
      <dgm:t>
        <a:bodyPr/>
        <a:lstStyle/>
        <a:p>
          <a:endParaRPr lang="hr-HR"/>
        </a:p>
      </dgm:t>
    </dgm:pt>
    <dgm:pt modelId="{67ECC20D-1959-45CE-8C39-A1C08B451651}" type="pres">
      <dgm:prSet presAssocID="{13957181-0357-45DE-B9A8-37F9BBAE9AD6}" presName="composite2" presStyleCnt="0"/>
      <dgm:spPr/>
      <dgm:t>
        <a:bodyPr/>
        <a:lstStyle/>
        <a:p>
          <a:endParaRPr lang="hr-HR"/>
        </a:p>
      </dgm:t>
    </dgm:pt>
    <dgm:pt modelId="{0D46911A-D3E0-491C-A21D-A5B52B049274}" type="pres">
      <dgm:prSet presAssocID="{13957181-0357-45DE-B9A8-37F9BBAE9AD6}" presName="background2" presStyleLbl="node2" presStyleIdx="0" presStyleCnt="3"/>
      <dgm:spPr>
        <a:xfrm>
          <a:off x="95877" y="1204237"/>
          <a:ext cx="1362356" cy="612505"/>
        </a:xfrm>
        <a:prstGeom prst="roundRect">
          <a:avLst>
            <a:gd name="adj" fmla="val 1000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endParaRPr lang="hr-HR"/>
        </a:p>
      </dgm:t>
    </dgm:pt>
    <dgm:pt modelId="{EE41111E-8D58-4E00-82AF-6A2D52EE5FE0}" type="pres">
      <dgm:prSet presAssocID="{13957181-0357-45DE-B9A8-37F9BBAE9AD6}" presName="text2" presStyleLbl="fgAcc2" presStyleIdx="0" presStyleCnt="3" custScaleX="212470" custScaleY="150433" custLinFactNeighborX="14565" custLinFactNeighborY="-48484">
        <dgm:presLayoutVars>
          <dgm:chPref val="3"/>
        </dgm:presLayoutVars>
      </dgm:prSet>
      <dgm:spPr/>
      <dgm:t>
        <a:bodyPr/>
        <a:lstStyle/>
        <a:p>
          <a:endParaRPr lang="hr-HR"/>
        </a:p>
      </dgm:t>
    </dgm:pt>
    <dgm:pt modelId="{F0C52254-CEF2-437C-8E82-1EE5BB1C94FF}" type="pres">
      <dgm:prSet presAssocID="{13957181-0357-45DE-B9A8-37F9BBAE9AD6}" presName="hierChild3" presStyleCnt="0"/>
      <dgm:spPr/>
      <dgm:t>
        <a:bodyPr/>
        <a:lstStyle/>
        <a:p>
          <a:endParaRPr lang="hr-HR"/>
        </a:p>
      </dgm:t>
    </dgm:pt>
    <dgm:pt modelId="{FD9FF3D1-625F-4D41-B8AE-5A2361BF9792}" type="pres">
      <dgm:prSet presAssocID="{B2540096-9161-440C-816D-551B26011D56}" presName="Name17" presStyleLbl="parChTrans1D3" presStyleIdx="0" presStyleCnt="3"/>
      <dgm:spPr/>
      <dgm:t>
        <a:bodyPr/>
        <a:lstStyle/>
        <a:p>
          <a:endParaRPr lang="hr-HR"/>
        </a:p>
      </dgm:t>
    </dgm:pt>
    <dgm:pt modelId="{DB347466-9AB9-4AD5-A069-3DDA0A35A855}" type="pres">
      <dgm:prSet presAssocID="{95BA592C-AB5E-450E-BA31-F4F4A05A6D1F}" presName="hierRoot3" presStyleCnt="0"/>
      <dgm:spPr/>
      <dgm:t>
        <a:bodyPr/>
        <a:lstStyle/>
        <a:p>
          <a:endParaRPr lang="hr-HR"/>
        </a:p>
      </dgm:t>
    </dgm:pt>
    <dgm:pt modelId="{6A82EF84-6AFA-450D-AB6D-F5915967C355}" type="pres">
      <dgm:prSet presAssocID="{95BA592C-AB5E-450E-BA31-F4F4A05A6D1F}" presName="composite3" presStyleCnt="0"/>
      <dgm:spPr/>
      <dgm:t>
        <a:bodyPr/>
        <a:lstStyle/>
        <a:p>
          <a:endParaRPr lang="hr-HR"/>
        </a:p>
      </dgm:t>
    </dgm:pt>
    <dgm:pt modelId="{CA5E6A85-0599-43E2-B912-F943B305C365}" type="pres">
      <dgm:prSet presAssocID="{95BA592C-AB5E-450E-BA31-F4F4A05A6D1F}" presName="background3" presStyleLbl="node3" presStyleIdx="0" presStyleCnt="3"/>
      <dgm:spPr>
        <a:xfrm>
          <a:off x="1067060" y="2125279"/>
          <a:ext cx="935234" cy="273335"/>
        </a:xfrm>
        <a:prstGeom prst="roundRect">
          <a:avLst>
            <a:gd name="adj" fmla="val 1000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endParaRPr lang="hr-HR"/>
        </a:p>
      </dgm:t>
    </dgm:pt>
    <dgm:pt modelId="{96B7437C-2BD0-46C0-BC2F-0F9453B4816D}" type="pres">
      <dgm:prSet presAssocID="{95BA592C-AB5E-450E-BA31-F4F4A05A6D1F}" presName="text3" presStyleLbl="fgAcc3" presStyleIdx="0" presStyleCnt="3" custAng="0" custScaleX="145857" custScaleY="67132" custLinFactX="32722" custLinFactNeighborX="100000" custLinFactNeighborY="-18507">
        <dgm:presLayoutVars>
          <dgm:chPref val="3"/>
        </dgm:presLayoutVars>
      </dgm:prSet>
      <dgm:spPr/>
      <dgm:t>
        <a:bodyPr/>
        <a:lstStyle/>
        <a:p>
          <a:endParaRPr lang="hr-HR"/>
        </a:p>
      </dgm:t>
    </dgm:pt>
    <dgm:pt modelId="{3E570332-8D8C-4CC6-9DDC-263551FD5CDA}" type="pres">
      <dgm:prSet presAssocID="{95BA592C-AB5E-450E-BA31-F4F4A05A6D1F}" presName="hierChild4" presStyleCnt="0"/>
      <dgm:spPr/>
      <dgm:t>
        <a:bodyPr/>
        <a:lstStyle/>
        <a:p>
          <a:endParaRPr lang="hr-HR"/>
        </a:p>
      </dgm:t>
    </dgm:pt>
    <dgm:pt modelId="{C0182F19-841C-4A4A-99D3-34F32C70A196}" type="pres">
      <dgm:prSet presAssocID="{42AB99AB-A7E1-4C6D-9CEA-D55356F22F8A}" presName="Name23" presStyleLbl="parChTrans1D4" presStyleIdx="0" presStyleCnt="1"/>
      <dgm:spPr/>
      <dgm:t>
        <a:bodyPr/>
        <a:lstStyle/>
        <a:p>
          <a:endParaRPr lang="hr-HR"/>
        </a:p>
      </dgm:t>
    </dgm:pt>
    <dgm:pt modelId="{8032BD3D-F2F4-435D-975B-95B4A7A4B739}" type="pres">
      <dgm:prSet presAssocID="{DC128FAB-056D-4FD0-A546-52761E7AB0A2}" presName="hierRoot4" presStyleCnt="0"/>
      <dgm:spPr/>
      <dgm:t>
        <a:bodyPr/>
        <a:lstStyle/>
        <a:p>
          <a:endParaRPr lang="hr-HR"/>
        </a:p>
      </dgm:t>
    </dgm:pt>
    <dgm:pt modelId="{14E3C6E9-441C-4BEA-BB21-198BA222B6FD}" type="pres">
      <dgm:prSet presAssocID="{DC128FAB-056D-4FD0-A546-52761E7AB0A2}" presName="composite4" presStyleCnt="0"/>
      <dgm:spPr/>
      <dgm:t>
        <a:bodyPr/>
        <a:lstStyle/>
        <a:p>
          <a:endParaRPr lang="hr-HR"/>
        </a:p>
      </dgm:t>
    </dgm:pt>
    <dgm:pt modelId="{85C45C58-BBAB-4117-993B-797BBD6507D4}" type="pres">
      <dgm:prSet presAssocID="{DC128FAB-056D-4FD0-A546-52761E7AB0A2}" presName="background4" presStyleLbl="node4" presStyleIdx="0" presStyleCnt="1"/>
      <dgm:spPr>
        <a:xfrm>
          <a:off x="2253241" y="2952561"/>
          <a:ext cx="835425" cy="369421"/>
        </a:xfrm>
        <a:prstGeom prst="roundRect">
          <a:avLst>
            <a:gd name="adj" fmla="val 1000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endParaRPr lang="hr-HR"/>
        </a:p>
      </dgm:t>
    </dgm:pt>
    <dgm:pt modelId="{20CB37AE-593D-4321-80C7-BF6834E96B6E}" type="pres">
      <dgm:prSet presAssocID="{DC128FAB-056D-4FD0-A546-52761E7AB0A2}" presName="text4" presStyleLbl="fgAcc4" presStyleIdx="0" presStyleCnt="1" custScaleX="130291" custScaleY="90731" custLinFactX="109933" custLinFactNeighborX="200000" custLinFactNeighborY="71743">
        <dgm:presLayoutVars>
          <dgm:chPref val="3"/>
        </dgm:presLayoutVars>
      </dgm:prSet>
      <dgm:spPr/>
      <dgm:t>
        <a:bodyPr/>
        <a:lstStyle/>
        <a:p>
          <a:endParaRPr lang="hr-HR"/>
        </a:p>
      </dgm:t>
    </dgm:pt>
    <dgm:pt modelId="{5136A4D2-6FBF-43E2-9F57-CD6A7BF36084}" type="pres">
      <dgm:prSet presAssocID="{DC128FAB-056D-4FD0-A546-52761E7AB0A2}" presName="hierChild5" presStyleCnt="0"/>
      <dgm:spPr/>
      <dgm:t>
        <a:bodyPr/>
        <a:lstStyle/>
        <a:p>
          <a:endParaRPr lang="hr-HR"/>
        </a:p>
      </dgm:t>
    </dgm:pt>
    <dgm:pt modelId="{13871E0C-C3C7-482D-B4A0-60537C6DE444}" type="pres">
      <dgm:prSet presAssocID="{ACE4B61F-3B99-4780-ADE2-6B92A515FDA7}" presName="Name10" presStyleLbl="parChTrans1D2" presStyleIdx="1" presStyleCnt="3"/>
      <dgm:spPr/>
      <dgm:t>
        <a:bodyPr/>
        <a:lstStyle/>
        <a:p>
          <a:endParaRPr lang="hr-HR"/>
        </a:p>
      </dgm:t>
    </dgm:pt>
    <dgm:pt modelId="{8D1EDCFC-8CC7-4602-B46E-29EC5AF37CCB}" type="pres">
      <dgm:prSet presAssocID="{184286E2-67EC-4337-BDA4-C98178E1CA95}" presName="hierRoot2" presStyleCnt="0"/>
      <dgm:spPr/>
      <dgm:t>
        <a:bodyPr/>
        <a:lstStyle/>
        <a:p>
          <a:endParaRPr lang="hr-HR"/>
        </a:p>
      </dgm:t>
    </dgm:pt>
    <dgm:pt modelId="{F81F83A3-E673-44F1-B8FE-1E22523EF8B8}" type="pres">
      <dgm:prSet presAssocID="{184286E2-67EC-4337-BDA4-C98178E1CA95}" presName="composite2" presStyleCnt="0"/>
      <dgm:spPr/>
      <dgm:t>
        <a:bodyPr/>
        <a:lstStyle/>
        <a:p>
          <a:endParaRPr lang="hr-HR"/>
        </a:p>
      </dgm:t>
    </dgm:pt>
    <dgm:pt modelId="{4816F556-67E9-481C-8B69-9C7265E5A475}" type="pres">
      <dgm:prSet presAssocID="{184286E2-67EC-4337-BDA4-C98178E1CA95}" presName="background2" presStyleLbl="node2" presStyleIdx="1" presStyleCnt="3"/>
      <dgm:spPr>
        <a:xfrm>
          <a:off x="1704161" y="1371898"/>
          <a:ext cx="1794653" cy="407161"/>
        </a:xfrm>
        <a:prstGeom prst="roundRect">
          <a:avLst>
            <a:gd name="adj" fmla="val 1000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endParaRPr lang="hr-HR"/>
        </a:p>
      </dgm:t>
    </dgm:pt>
    <dgm:pt modelId="{8BF31449-CD13-4BD7-8180-B1002A1567C3}" type="pres">
      <dgm:prSet presAssocID="{184286E2-67EC-4337-BDA4-C98178E1CA95}" presName="text2" presStyleLbl="fgAcc2" presStyleIdx="1" presStyleCnt="3" custScaleX="279890" custLinFactNeighborX="1977" custLinFactNeighborY="-7306">
        <dgm:presLayoutVars>
          <dgm:chPref val="3"/>
        </dgm:presLayoutVars>
      </dgm:prSet>
      <dgm:spPr/>
      <dgm:t>
        <a:bodyPr/>
        <a:lstStyle/>
        <a:p>
          <a:endParaRPr lang="hr-HR"/>
        </a:p>
      </dgm:t>
    </dgm:pt>
    <dgm:pt modelId="{6F0EDF04-B0AA-4670-A343-5F210D3C8A43}" type="pres">
      <dgm:prSet presAssocID="{184286E2-67EC-4337-BDA4-C98178E1CA95}" presName="hierChild3" presStyleCnt="0"/>
      <dgm:spPr/>
      <dgm:t>
        <a:bodyPr/>
        <a:lstStyle/>
        <a:p>
          <a:endParaRPr lang="hr-HR"/>
        </a:p>
      </dgm:t>
    </dgm:pt>
    <dgm:pt modelId="{AA16E01B-A2CF-469F-86A4-74A30F1FB759}" type="pres">
      <dgm:prSet presAssocID="{2DCCA086-81E7-40DF-97D8-79DDCBFFDF08}" presName="Name17" presStyleLbl="parChTrans1D3" presStyleIdx="1" presStyleCnt="3"/>
      <dgm:spPr/>
      <dgm:t>
        <a:bodyPr/>
        <a:lstStyle/>
        <a:p>
          <a:endParaRPr lang="hr-HR"/>
        </a:p>
      </dgm:t>
    </dgm:pt>
    <dgm:pt modelId="{C51580C9-9395-47B5-B2A9-AEC1BA513585}" type="pres">
      <dgm:prSet presAssocID="{B8CA1407-58AE-4099-8631-D2F965398FE1}" presName="hierRoot3" presStyleCnt="0"/>
      <dgm:spPr/>
      <dgm:t>
        <a:bodyPr/>
        <a:lstStyle/>
        <a:p>
          <a:endParaRPr lang="hr-HR"/>
        </a:p>
      </dgm:t>
    </dgm:pt>
    <dgm:pt modelId="{BD2F8A27-1DEB-4175-8BFF-9A1873A6FA78}" type="pres">
      <dgm:prSet presAssocID="{B8CA1407-58AE-4099-8631-D2F965398FE1}" presName="composite3" presStyleCnt="0"/>
      <dgm:spPr/>
      <dgm:t>
        <a:bodyPr/>
        <a:lstStyle/>
        <a:p>
          <a:endParaRPr lang="hr-HR"/>
        </a:p>
      </dgm:t>
    </dgm:pt>
    <dgm:pt modelId="{031B6D0C-4902-4C79-8B54-6FC70A2F5284}" type="pres">
      <dgm:prSet presAssocID="{B8CA1407-58AE-4099-8631-D2F965398FE1}" presName="background3" presStyleLbl="node3" presStyleIdx="1" presStyleCnt="3"/>
      <dgm:spPr>
        <a:xfrm>
          <a:off x="1019661" y="2117120"/>
          <a:ext cx="2162958" cy="476823"/>
        </a:xfrm>
        <a:prstGeom prst="roundRect">
          <a:avLst>
            <a:gd name="adj" fmla="val 1000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endParaRPr lang="hr-HR"/>
        </a:p>
      </dgm:t>
    </dgm:pt>
    <dgm:pt modelId="{F49931D5-01AE-4601-86E8-3EFBCAF803F4}" type="pres">
      <dgm:prSet presAssocID="{B8CA1407-58AE-4099-8631-D2F965398FE1}" presName="text3" presStyleLbl="fgAcc3" presStyleIdx="1" presStyleCnt="3" custScaleX="337330" custScaleY="117109" custLinFactNeighborX="-76056" custLinFactNeighborY="29922">
        <dgm:presLayoutVars>
          <dgm:chPref val="3"/>
        </dgm:presLayoutVars>
      </dgm:prSet>
      <dgm:spPr/>
      <dgm:t>
        <a:bodyPr/>
        <a:lstStyle/>
        <a:p>
          <a:endParaRPr lang="hr-HR"/>
        </a:p>
      </dgm:t>
    </dgm:pt>
    <dgm:pt modelId="{517EEF5E-2501-4F83-B077-E82995E8D704}" type="pres">
      <dgm:prSet presAssocID="{B8CA1407-58AE-4099-8631-D2F965398FE1}" presName="hierChild4" presStyleCnt="0"/>
      <dgm:spPr/>
      <dgm:t>
        <a:bodyPr/>
        <a:lstStyle/>
        <a:p>
          <a:endParaRPr lang="hr-HR"/>
        </a:p>
      </dgm:t>
    </dgm:pt>
    <dgm:pt modelId="{E7664ACB-66E0-41B8-B737-6E1C8EBA3DE1}" type="pres">
      <dgm:prSet presAssocID="{B4FDA3B4-3EC2-4AED-9CD4-E818AE56F800}" presName="Name10" presStyleLbl="parChTrans1D2" presStyleIdx="2" presStyleCnt="3"/>
      <dgm:spPr/>
      <dgm:t>
        <a:bodyPr/>
        <a:lstStyle/>
        <a:p>
          <a:endParaRPr lang="hr-HR"/>
        </a:p>
      </dgm:t>
    </dgm:pt>
    <dgm:pt modelId="{06340FD1-0C79-4E63-981F-53F068C29400}" type="pres">
      <dgm:prSet presAssocID="{AC94298B-70C2-4A87-9552-122CBEC5F4AF}" presName="hierRoot2" presStyleCnt="0"/>
      <dgm:spPr/>
      <dgm:t>
        <a:bodyPr/>
        <a:lstStyle/>
        <a:p>
          <a:endParaRPr lang="hr-HR"/>
        </a:p>
      </dgm:t>
    </dgm:pt>
    <dgm:pt modelId="{BABB01ED-EAF1-4444-8910-267B03992660}" type="pres">
      <dgm:prSet presAssocID="{AC94298B-70C2-4A87-9552-122CBEC5F4AF}" presName="composite2" presStyleCnt="0"/>
      <dgm:spPr/>
      <dgm:t>
        <a:bodyPr/>
        <a:lstStyle/>
        <a:p>
          <a:endParaRPr lang="hr-HR"/>
        </a:p>
      </dgm:t>
    </dgm:pt>
    <dgm:pt modelId="{1316FA74-3018-41F3-81D5-C3DB2CC064E2}" type="pres">
      <dgm:prSet presAssocID="{AC94298B-70C2-4A87-9552-122CBEC5F4AF}" presName="background2" presStyleLbl="node2" presStyleIdx="2" presStyleCnt="3"/>
      <dgm:spPr>
        <a:xfrm>
          <a:off x="3762894" y="1209522"/>
          <a:ext cx="1808176" cy="963393"/>
        </a:xfrm>
        <a:prstGeom prst="roundRect">
          <a:avLst>
            <a:gd name="adj" fmla="val 1000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endParaRPr lang="hr-HR"/>
        </a:p>
      </dgm:t>
    </dgm:pt>
    <dgm:pt modelId="{8BEC528E-994E-44AC-B32C-835131368C36}" type="pres">
      <dgm:prSet presAssocID="{AC94298B-70C2-4A87-9552-122CBEC5F4AF}" presName="text2" presStyleLbl="fgAcc2" presStyleIdx="2" presStyleCnt="3" custScaleX="281999" custScaleY="236612" custLinFactNeighborX="-7780" custLinFactNeighborY="-47186">
        <dgm:presLayoutVars>
          <dgm:chPref val="3"/>
        </dgm:presLayoutVars>
      </dgm:prSet>
      <dgm:spPr/>
      <dgm:t>
        <a:bodyPr/>
        <a:lstStyle/>
        <a:p>
          <a:endParaRPr lang="hr-HR"/>
        </a:p>
      </dgm:t>
    </dgm:pt>
    <dgm:pt modelId="{6E77605F-AE8B-4FA4-8EDE-C028E06F6678}" type="pres">
      <dgm:prSet presAssocID="{AC94298B-70C2-4A87-9552-122CBEC5F4AF}" presName="hierChild3" presStyleCnt="0"/>
      <dgm:spPr/>
      <dgm:t>
        <a:bodyPr/>
        <a:lstStyle/>
        <a:p>
          <a:endParaRPr lang="hr-HR"/>
        </a:p>
      </dgm:t>
    </dgm:pt>
    <dgm:pt modelId="{DAEE81C6-FD15-485F-A8DA-0620339CF0EE}" type="pres">
      <dgm:prSet presAssocID="{CA017A73-8325-44DE-BA84-056377CB8DC8}" presName="Name17" presStyleLbl="parChTrans1D3" presStyleIdx="2" presStyleCnt="3"/>
      <dgm:spPr/>
      <dgm:t>
        <a:bodyPr/>
        <a:lstStyle/>
        <a:p>
          <a:endParaRPr lang="hr-HR"/>
        </a:p>
      </dgm:t>
    </dgm:pt>
    <dgm:pt modelId="{A413E736-173B-4A49-A6A2-6DA9735F0ECF}" type="pres">
      <dgm:prSet presAssocID="{8702494B-8551-4D3B-A327-D343EF2CC780}" presName="hierRoot3" presStyleCnt="0"/>
      <dgm:spPr/>
      <dgm:t>
        <a:bodyPr/>
        <a:lstStyle/>
        <a:p>
          <a:endParaRPr lang="hr-HR"/>
        </a:p>
      </dgm:t>
    </dgm:pt>
    <dgm:pt modelId="{8EF27A11-4BA0-49EF-BC79-0AEBD881D4E9}" type="pres">
      <dgm:prSet presAssocID="{8702494B-8551-4D3B-A327-D343EF2CC780}" presName="composite3" presStyleCnt="0"/>
      <dgm:spPr/>
      <dgm:t>
        <a:bodyPr/>
        <a:lstStyle/>
        <a:p>
          <a:endParaRPr lang="hr-HR"/>
        </a:p>
      </dgm:t>
    </dgm:pt>
    <dgm:pt modelId="{B37DC5A0-FEF7-42C1-9BD8-07ACFEF05FCF}" type="pres">
      <dgm:prSet presAssocID="{8702494B-8551-4D3B-A327-D343EF2CC780}" presName="background3" presStyleLbl="node3" presStyleIdx="2" presStyleCnt="3"/>
      <dgm:spPr>
        <a:xfrm>
          <a:off x="2201198" y="2954224"/>
          <a:ext cx="2138362" cy="478305"/>
        </a:xfrm>
        <a:prstGeom prst="roundRect">
          <a:avLst>
            <a:gd name="adj" fmla="val 10000"/>
          </a:avLst>
        </a:prstGeom>
        <a:gradFill rotWithShape="0">
          <a:gsLst>
            <a:gs pos="0">
              <a:srgbClr val="4F81BD">
                <a:hueOff val="0"/>
                <a:satOff val="0"/>
                <a:lumOff val="0"/>
                <a:alphaOff val="0"/>
                <a:tint val="50000"/>
                <a:satMod val="300000"/>
              </a:srgbClr>
            </a:gs>
            <a:gs pos="35000">
              <a:srgbClr val="4F81BD">
                <a:hueOff val="0"/>
                <a:satOff val="0"/>
                <a:lumOff val="0"/>
                <a:alphaOff val="0"/>
                <a:tint val="37000"/>
                <a:satMod val="300000"/>
              </a:srgbClr>
            </a:gs>
            <a:gs pos="100000">
              <a:srgbClr val="4F81BD">
                <a:hueOff val="0"/>
                <a:satOff val="0"/>
                <a:lumOff val="0"/>
                <a:alphaOff val="0"/>
                <a:tint val="15000"/>
                <a:satMod val="350000"/>
              </a:srgb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gm:spPr>
      <dgm:t>
        <a:bodyPr/>
        <a:lstStyle/>
        <a:p>
          <a:endParaRPr lang="hr-HR"/>
        </a:p>
      </dgm:t>
    </dgm:pt>
    <dgm:pt modelId="{197CDF72-3A51-405F-AFFB-E917191196DB}" type="pres">
      <dgm:prSet presAssocID="{8702494B-8551-4D3B-A327-D343EF2CC780}" presName="text3" presStyleLbl="fgAcc3" presStyleIdx="2" presStyleCnt="3" custScaleX="333494" custScaleY="117473" custLinFactX="-100000" custLinFactNeighborX="-125591" custLinFactNeighborY="98905">
        <dgm:presLayoutVars>
          <dgm:chPref val="3"/>
        </dgm:presLayoutVars>
      </dgm:prSet>
      <dgm:spPr/>
      <dgm:t>
        <a:bodyPr/>
        <a:lstStyle/>
        <a:p>
          <a:endParaRPr lang="hr-HR"/>
        </a:p>
      </dgm:t>
    </dgm:pt>
    <dgm:pt modelId="{6DCCDD48-149C-4E09-8464-34F23EEB4CD8}" type="pres">
      <dgm:prSet presAssocID="{8702494B-8551-4D3B-A327-D343EF2CC780}" presName="hierChild4" presStyleCnt="0"/>
      <dgm:spPr/>
      <dgm:t>
        <a:bodyPr/>
        <a:lstStyle/>
        <a:p>
          <a:endParaRPr lang="hr-HR"/>
        </a:p>
      </dgm:t>
    </dgm:pt>
  </dgm:ptLst>
  <dgm:cxnLst>
    <dgm:cxn modelId="{46D8E08E-EBA8-4441-AFEA-B9A352DB4BEB}" type="presOf" srcId="{B4FDA3B4-3EC2-4AED-9CD4-E818AE56F800}" destId="{E7664ACB-66E0-41B8-B737-6E1C8EBA3DE1}" srcOrd="0" destOrd="0" presId="urn:microsoft.com/office/officeart/2005/8/layout/hierarchy1"/>
    <dgm:cxn modelId="{7B8E521A-8C32-41BF-8781-31AFA3351150}" type="presOf" srcId="{42AB99AB-A7E1-4C6D-9CEA-D55356F22F8A}" destId="{C0182F19-841C-4A4A-99D3-34F32C70A196}" srcOrd="0" destOrd="0" presId="urn:microsoft.com/office/officeart/2005/8/layout/hierarchy1"/>
    <dgm:cxn modelId="{FC6DF9B6-0DEB-4E6C-B067-6F85F4EAA099}" type="presOf" srcId="{AC94298B-70C2-4A87-9552-122CBEC5F4AF}" destId="{8BEC528E-994E-44AC-B32C-835131368C36}" srcOrd="0" destOrd="0" presId="urn:microsoft.com/office/officeart/2005/8/layout/hierarchy1"/>
    <dgm:cxn modelId="{74C9B4D9-090D-43FA-8706-994F26F58FEB}" srcId="{95BA592C-AB5E-450E-BA31-F4F4A05A6D1F}" destId="{DC128FAB-056D-4FD0-A546-52761E7AB0A2}" srcOrd="0" destOrd="0" parTransId="{42AB99AB-A7E1-4C6D-9CEA-D55356F22F8A}" sibTransId="{96E376DF-926A-430A-A8A9-77CAB3887B39}"/>
    <dgm:cxn modelId="{7D361AED-4C0A-4B60-9501-7700A57E3BAD}" srcId="{C631B4E5-3713-4A8D-8D9A-E2225CF22D63}" destId="{EAC852AE-E87C-4065-B974-43EA864ACCA4}" srcOrd="0" destOrd="0" parTransId="{F397361F-8A40-4FE8-8762-851AC5D2402C}" sibTransId="{2C2EA269-D180-4121-BDB4-72388D45D652}"/>
    <dgm:cxn modelId="{4F1AA943-644E-407F-BA33-DEA7552E8791}" srcId="{13957181-0357-45DE-B9A8-37F9BBAE9AD6}" destId="{95BA592C-AB5E-450E-BA31-F4F4A05A6D1F}" srcOrd="0" destOrd="0" parTransId="{B2540096-9161-440C-816D-551B26011D56}" sibTransId="{598349EB-6F94-4263-A597-FF009288C207}"/>
    <dgm:cxn modelId="{B3BE18B9-90EE-4196-9F00-1FA44F3B88D1}" srcId="{EAC852AE-E87C-4065-B974-43EA864ACCA4}" destId="{AC94298B-70C2-4A87-9552-122CBEC5F4AF}" srcOrd="2" destOrd="0" parTransId="{B4FDA3B4-3EC2-4AED-9CD4-E818AE56F800}" sibTransId="{C526ABC3-752B-44CD-B258-ACC1B7036C78}"/>
    <dgm:cxn modelId="{089E238A-2D8A-4464-89FF-25DEF52E0DBD}" type="presOf" srcId="{6AE856EB-7AED-4643-96DA-A3FC634FAD74}" destId="{BA32EE15-B863-492B-AFFA-FEFB73C40081}" srcOrd="0" destOrd="0" presId="urn:microsoft.com/office/officeart/2005/8/layout/hierarchy1"/>
    <dgm:cxn modelId="{B6342B78-B480-4621-989A-B3ECFDF6163E}" type="presOf" srcId="{184286E2-67EC-4337-BDA4-C98178E1CA95}" destId="{8BF31449-CD13-4BD7-8180-B1002A1567C3}" srcOrd="0" destOrd="0" presId="urn:microsoft.com/office/officeart/2005/8/layout/hierarchy1"/>
    <dgm:cxn modelId="{CEA99DB0-0E0D-482B-80E2-310F0CF7CC82}" type="presOf" srcId="{13957181-0357-45DE-B9A8-37F9BBAE9AD6}" destId="{EE41111E-8D58-4E00-82AF-6A2D52EE5FE0}" srcOrd="0" destOrd="0" presId="urn:microsoft.com/office/officeart/2005/8/layout/hierarchy1"/>
    <dgm:cxn modelId="{14A51170-06E2-4356-98AE-4C7153670638}" srcId="{EAC852AE-E87C-4065-B974-43EA864ACCA4}" destId="{184286E2-67EC-4337-BDA4-C98178E1CA95}" srcOrd="1" destOrd="0" parTransId="{ACE4B61F-3B99-4780-ADE2-6B92A515FDA7}" sibTransId="{3DAA63DA-DB95-48AC-92D2-333B70CB1C79}"/>
    <dgm:cxn modelId="{CD88F330-8F7D-413A-8D85-A9F4C10D82C2}" type="presOf" srcId="{8702494B-8551-4D3B-A327-D343EF2CC780}" destId="{197CDF72-3A51-405F-AFFB-E917191196DB}" srcOrd="0" destOrd="0" presId="urn:microsoft.com/office/officeart/2005/8/layout/hierarchy1"/>
    <dgm:cxn modelId="{8EC1855B-FB44-4B6F-8EBF-708E45CFF442}" type="presOf" srcId="{95BA592C-AB5E-450E-BA31-F4F4A05A6D1F}" destId="{96B7437C-2BD0-46C0-BC2F-0F9453B4816D}" srcOrd="0" destOrd="0" presId="urn:microsoft.com/office/officeart/2005/8/layout/hierarchy1"/>
    <dgm:cxn modelId="{310B46F7-BD2B-4655-B542-BF733A09E0FC}" type="presOf" srcId="{DC128FAB-056D-4FD0-A546-52761E7AB0A2}" destId="{20CB37AE-593D-4321-80C7-BF6834E96B6E}" srcOrd="0" destOrd="0" presId="urn:microsoft.com/office/officeart/2005/8/layout/hierarchy1"/>
    <dgm:cxn modelId="{628695FE-654F-43C4-8B6C-F6B15D6E9E0B}" srcId="{184286E2-67EC-4337-BDA4-C98178E1CA95}" destId="{B8CA1407-58AE-4099-8631-D2F965398FE1}" srcOrd="0" destOrd="0" parTransId="{2DCCA086-81E7-40DF-97D8-79DDCBFFDF08}" sibTransId="{6D690AEA-989B-4361-9689-4714F155C922}"/>
    <dgm:cxn modelId="{FF6E6241-B492-4004-947B-601FCE34EF43}" type="presOf" srcId="{C631B4E5-3713-4A8D-8D9A-E2225CF22D63}" destId="{3BB3F2CE-D776-426C-81B8-16F1A8B9F234}" srcOrd="0" destOrd="0" presId="urn:microsoft.com/office/officeart/2005/8/layout/hierarchy1"/>
    <dgm:cxn modelId="{76FF071F-14B7-4071-93F0-D119DEBA730D}" type="presOf" srcId="{CA017A73-8325-44DE-BA84-056377CB8DC8}" destId="{DAEE81C6-FD15-485F-A8DA-0620339CF0EE}" srcOrd="0" destOrd="0" presId="urn:microsoft.com/office/officeart/2005/8/layout/hierarchy1"/>
    <dgm:cxn modelId="{A44F7F56-99C5-4FF8-89FF-473D8E514BCA}" type="presOf" srcId="{EAC852AE-E87C-4065-B974-43EA864ACCA4}" destId="{BFD71EE7-AE93-4385-AAA7-1BF5EE3861A9}" srcOrd="0" destOrd="0" presId="urn:microsoft.com/office/officeart/2005/8/layout/hierarchy1"/>
    <dgm:cxn modelId="{13491998-BA00-4B0A-9B40-23620515C60E}" srcId="{AC94298B-70C2-4A87-9552-122CBEC5F4AF}" destId="{8702494B-8551-4D3B-A327-D343EF2CC780}" srcOrd="0" destOrd="0" parTransId="{CA017A73-8325-44DE-BA84-056377CB8DC8}" sibTransId="{A26A07E1-26B6-465F-8FF7-BC2CD3CB8C48}"/>
    <dgm:cxn modelId="{16F54A39-869A-403D-886C-ED8E031CD553}" type="presOf" srcId="{2DCCA086-81E7-40DF-97D8-79DDCBFFDF08}" destId="{AA16E01B-A2CF-469F-86A4-74A30F1FB759}" srcOrd="0" destOrd="0" presId="urn:microsoft.com/office/officeart/2005/8/layout/hierarchy1"/>
    <dgm:cxn modelId="{BF76B7DE-2601-478E-8649-B896EC5DB24B}" srcId="{EAC852AE-E87C-4065-B974-43EA864ACCA4}" destId="{13957181-0357-45DE-B9A8-37F9BBAE9AD6}" srcOrd="0" destOrd="0" parTransId="{6AE856EB-7AED-4643-96DA-A3FC634FAD74}" sibTransId="{7503DBF1-A789-4CDD-ACFB-107F1DCCC75E}"/>
    <dgm:cxn modelId="{79CC68E3-798F-4625-9D6C-22DB382E3478}" type="presOf" srcId="{ACE4B61F-3B99-4780-ADE2-6B92A515FDA7}" destId="{13871E0C-C3C7-482D-B4A0-60537C6DE444}" srcOrd="0" destOrd="0" presId="urn:microsoft.com/office/officeart/2005/8/layout/hierarchy1"/>
    <dgm:cxn modelId="{283FC386-5FF8-4A4A-9AC2-DF449E0D5162}" type="presOf" srcId="{B2540096-9161-440C-816D-551B26011D56}" destId="{FD9FF3D1-625F-4D41-B8AE-5A2361BF9792}" srcOrd="0" destOrd="0" presId="urn:microsoft.com/office/officeart/2005/8/layout/hierarchy1"/>
    <dgm:cxn modelId="{DF76502F-2CED-4523-9D29-A07871CCD970}" type="presOf" srcId="{B8CA1407-58AE-4099-8631-D2F965398FE1}" destId="{F49931D5-01AE-4601-86E8-3EFBCAF803F4}" srcOrd="0" destOrd="0" presId="urn:microsoft.com/office/officeart/2005/8/layout/hierarchy1"/>
    <dgm:cxn modelId="{E7F6F271-DDF2-4A3E-9178-EA02F538A52C}" type="presParOf" srcId="{3BB3F2CE-D776-426C-81B8-16F1A8B9F234}" destId="{EDEDAA00-4E58-4900-B60D-180BE17C4B57}" srcOrd="0" destOrd="0" presId="urn:microsoft.com/office/officeart/2005/8/layout/hierarchy1"/>
    <dgm:cxn modelId="{47932B02-73C6-4D75-A1F5-A3DF2816080A}" type="presParOf" srcId="{EDEDAA00-4E58-4900-B60D-180BE17C4B57}" destId="{E69CDD73-7FF4-4AD8-A849-8E1FA80CBD33}" srcOrd="0" destOrd="0" presId="urn:microsoft.com/office/officeart/2005/8/layout/hierarchy1"/>
    <dgm:cxn modelId="{BAEA072C-5A1D-4863-AFB5-F0F368B2C436}" type="presParOf" srcId="{E69CDD73-7FF4-4AD8-A849-8E1FA80CBD33}" destId="{1E706364-D968-435D-A421-2C0F3D72D128}" srcOrd="0" destOrd="0" presId="urn:microsoft.com/office/officeart/2005/8/layout/hierarchy1"/>
    <dgm:cxn modelId="{6F39970B-FC0A-4C1B-928A-21567BF27026}" type="presParOf" srcId="{E69CDD73-7FF4-4AD8-A849-8E1FA80CBD33}" destId="{BFD71EE7-AE93-4385-AAA7-1BF5EE3861A9}" srcOrd="1" destOrd="0" presId="urn:microsoft.com/office/officeart/2005/8/layout/hierarchy1"/>
    <dgm:cxn modelId="{A6E72D2B-AF02-4A95-9992-7A0A1BB264AF}" type="presParOf" srcId="{EDEDAA00-4E58-4900-B60D-180BE17C4B57}" destId="{136CC6DF-DA9E-4D96-9F59-F24EE6A658DC}" srcOrd="1" destOrd="0" presId="urn:microsoft.com/office/officeart/2005/8/layout/hierarchy1"/>
    <dgm:cxn modelId="{71CC0E41-D8CD-4149-85F1-BCE4E5A2878E}" type="presParOf" srcId="{136CC6DF-DA9E-4D96-9F59-F24EE6A658DC}" destId="{BA32EE15-B863-492B-AFFA-FEFB73C40081}" srcOrd="0" destOrd="0" presId="urn:microsoft.com/office/officeart/2005/8/layout/hierarchy1"/>
    <dgm:cxn modelId="{E1DA78C2-452A-4B8D-9CC7-294BD6AEE91C}" type="presParOf" srcId="{136CC6DF-DA9E-4D96-9F59-F24EE6A658DC}" destId="{5965D4C4-86B1-43ED-AB7B-18A61E74C9C3}" srcOrd="1" destOrd="0" presId="urn:microsoft.com/office/officeart/2005/8/layout/hierarchy1"/>
    <dgm:cxn modelId="{6888B7F1-2B82-4A6E-B882-68D3919E831B}" type="presParOf" srcId="{5965D4C4-86B1-43ED-AB7B-18A61E74C9C3}" destId="{67ECC20D-1959-45CE-8C39-A1C08B451651}" srcOrd="0" destOrd="0" presId="urn:microsoft.com/office/officeart/2005/8/layout/hierarchy1"/>
    <dgm:cxn modelId="{C9736E40-6849-4DBA-BAE4-15B45125631B}" type="presParOf" srcId="{67ECC20D-1959-45CE-8C39-A1C08B451651}" destId="{0D46911A-D3E0-491C-A21D-A5B52B049274}" srcOrd="0" destOrd="0" presId="urn:microsoft.com/office/officeart/2005/8/layout/hierarchy1"/>
    <dgm:cxn modelId="{8CA77C42-B768-46B9-B39F-E8EDFDADB0C2}" type="presParOf" srcId="{67ECC20D-1959-45CE-8C39-A1C08B451651}" destId="{EE41111E-8D58-4E00-82AF-6A2D52EE5FE0}" srcOrd="1" destOrd="0" presId="urn:microsoft.com/office/officeart/2005/8/layout/hierarchy1"/>
    <dgm:cxn modelId="{BA578E3D-CFC4-4DCD-8BE5-5A086B6878E0}" type="presParOf" srcId="{5965D4C4-86B1-43ED-AB7B-18A61E74C9C3}" destId="{F0C52254-CEF2-437C-8E82-1EE5BB1C94FF}" srcOrd="1" destOrd="0" presId="urn:microsoft.com/office/officeart/2005/8/layout/hierarchy1"/>
    <dgm:cxn modelId="{5F9B70B0-D37B-4916-B978-692C490D1BC1}" type="presParOf" srcId="{F0C52254-CEF2-437C-8E82-1EE5BB1C94FF}" destId="{FD9FF3D1-625F-4D41-B8AE-5A2361BF9792}" srcOrd="0" destOrd="0" presId="urn:microsoft.com/office/officeart/2005/8/layout/hierarchy1"/>
    <dgm:cxn modelId="{6347A4E3-0B40-4F60-8D5C-43FF90254C6E}" type="presParOf" srcId="{F0C52254-CEF2-437C-8E82-1EE5BB1C94FF}" destId="{DB347466-9AB9-4AD5-A069-3DDA0A35A855}" srcOrd="1" destOrd="0" presId="urn:microsoft.com/office/officeart/2005/8/layout/hierarchy1"/>
    <dgm:cxn modelId="{7C23124A-3C96-4EBC-B580-98F24A536A69}" type="presParOf" srcId="{DB347466-9AB9-4AD5-A069-3DDA0A35A855}" destId="{6A82EF84-6AFA-450D-AB6D-F5915967C355}" srcOrd="0" destOrd="0" presId="urn:microsoft.com/office/officeart/2005/8/layout/hierarchy1"/>
    <dgm:cxn modelId="{582BD211-ED2D-4CA2-B196-DD1A6C340DC5}" type="presParOf" srcId="{6A82EF84-6AFA-450D-AB6D-F5915967C355}" destId="{CA5E6A85-0599-43E2-B912-F943B305C365}" srcOrd="0" destOrd="0" presId="urn:microsoft.com/office/officeart/2005/8/layout/hierarchy1"/>
    <dgm:cxn modelId="{30247C27-B754-4CD5-BF89-CD87FBF76367}" type="presParOf" srcId="{6A82EF84-6AFA-450D-AB6D-F5915967C355}" destId="{96B7437C-2BD0-46C0-BC2F-0F9453B4816D}" srcOrd="1" destOrd="0" presId="urn:microsoft.com/office/officeart/2005/8/layout/hierarchy1"/>
    <dgm:cxn modelId="{375BDB4D-8934-42CA-9AE0-34D458BED88F}" type="presParOf" srcId="{DB347466-9AB9-4AD5-A069-3DDA0A35A855}" destId="{3E570332-8D8C-4CC6-9DDC-263551FD5CDA}" srcOrd="1" destOrd="0" presId="urn:microsoft.com/office/officeart/2005/8/layout/hierarchy1"/>
    <dgm:cxn modelId="{DBD017A1-9B5C-4E6D-B7FD-DB163BB277B8}" type="presParOf" srcId="{3E570332-8D8C-4CC6-9DDC-263551FD5CDA}" destId="{C0182F19-841C-4A4A-99D3-34F32C70A196}" srcOrd="0" destOrd="0" presId="urn:microsoft.com/office/officeart/2005/8/layout/hierarchy1"/>
    <dgm:cxn modelId="{61A7459D-C4F6-409E-99C3-66E84CC353AB}" type="presParOf" srcId="{3E570332-8D8C-4CC6-9DDC-263551FD5CDA}" destId="{8032BD3D-F2F4-435D-975B-95B4A7A4B739}" srcOrd="1" destOrd="0" presId="urn:microsoft.com/office/officeart/2005/8/layout/hierarchy1"/>
    <dgm:cxn modelId="{99C8978E-4095-4C19-843A-6885B0BE495F}" type="presParOf" srcId="{8032BD3D-F2F4-435D-975B-95B4A7A4B739}" destId="{14E3C6E9-441C-4BEA-BB21-198BA222B6FD}" srcOrd="0" destOrd="0" presId="urn:microsoft.com/office/officeart/2005/8/layout/hierarchy1"/>
    <dgm:cxn modelId="{8A97F4A7-0DDE-47A8-9B5D-8EA135BFC8DE}" type="presParOf" srcId="{14E3C6E9-441C-4BEA-BB21-198BA222B6FD}" destId="{85C45C58-BBAB-4117-993B-797BBD6507D4}" srcOrd="0" destOrd="0" presId="urn:microsoft.com/office/officeart/2005/8/layout/hierarchy1"/>
    <dgm:cxn modelId="{2F2D88D1-3005-4063-8896-5071FA72B402}" type="presParOf" srcId="{14E3C6E9-441C-4BEA-BB21-198BA222B6FD}" destId="{20CB37AE-593D-4321-80C7-BF6834E96B6E}" srcOrd="1" destOrd="0" presId="urn:microsoft.com/office/officeart/2005/8/layout/hierarchy1"/>
    <dgm:cxn modelId="{4485B3AE-71F4-424B-9BBE-ED838FBE837D}" type="presParOf" srcId="{8032BD3D-F2F4-435D-975B-95B4A7A4B739}" destId="{5136A4D2-6FBF-43E2-9F57-CD6A7BF36084}" srcOrd="1" destOrd="0" presId="urn:microsoft.com/office/officeart/2005/8/layout/hierarchy1"/>
    <dgm:cxn modelId="{67A23C01-C4D2-4DA4-B770-175E8EE895AD}" type="presParOf" srcId="{136CC6DF-DA9E-4D96-9F59-F24EE6A658DC}" destId="{13871E0C-C3C7-482D-B4A0-60537C6DE444}" srcOrd="2" destOrd="0" presId="urn:microsoft.com/office/officeart/2005/8/layout/hierarchy1"/>
    <dgm:cxn modelId="{9BA50A28-B484-4F49-91E1-2AD4CD71313F}" type="presParOf" srcId="{136CC6DF-DA9E-4D96-9F59-F24EE6A658DC}" destId="{8D1EDCFC-8CC7-4602-B46E-29EC5AF37CCB}" srcOrd="3" destOrd="0" presId="urn:microsoft.com/office/officeart/2005/8/layout/hierarchy1"/>
    <dgm:cxn modelId="{84403E9D-BB50-4535-BF48-101D12A11B50}" type="presParOf" srcId="{8D1EDCFC-8CC7-4602-B46E-29EC5AF37CCB}" destId="{F81F83A3-E673-44F1-B8FE-1E22523EF8B8}" srcOrd="0" destOrd="0" presId="urn:microsoft.com/office/officeart/2005/8/layout/hierarchy1"/>
    <dgm:cxn modelId="{E2989228-F071-4BA8-8905-58079B3013F4}" type="presParOf" srcId="{F81F83A3-E673-44F1-B8FE-1E22523EF8B8}" destId="{4816F556-67E9-481C-8B69-9C7265E5A475}" srcOrd="0" destOrd="0" presId="urn:microsoft.com/office/officeart/2005/8/layout/hierarchy1"/>
    <dgm:cxn modelId="{FC494BD2-A2BD-4E20-8B7A-5DCFBD9D6E21}" type="presParOf" srcId="{F81F83A3-E673-44F1-B8FE-1E22523EF8B8}" destId="{8BF31449-CD13-4BD7-8180-B1002A1567C3}" srcOrd="1" destOrd="0" presId="urn:microsoft.com/office/officeart/2005/8/layout/hierarchy1"/>
    <dgm:cxn modelId="{C518E890-E6DB-4DF8-A047-143AADE3539A}" type="presParOf" srcId="{8D1EDCFC-8CC7-4602-B46E-29EC5AF37CCB}" destId="{6F0EDF04-B0AA-4670-A343-5F210D3C8A43}" srcOrd="1" destOrd="0" presId="urn:microsoft.com/office/officeart/2005/8/layout/hierarchy1"/>
    <dgm:cxn modelId="{6EB038ED-1BB5-4BA4-B6B1-4C44ED3ABF74}" type="presParOf" srcId="{6F0EDF04-B0AA-4670-A343-5F210D3C8A43}" destId="{AA16E01B-A2CF-469F-86A4-74A30F1FB759}" srcOrd="0" destOrd="0" presId="urn:microsoft.com/office/officeart/2005/8/layout/hierarchy1"/>
    <dgm:cxn modelId="{D295249B-DFE0-4984-8239-D79EB8513D1C}" type="presParOf" srcId="{6F0EDF04-B0AA-4670-A343-5F210D3C8A43}" destId="{C51580C9-9395-47B5-B2A9-AEC1BA513585}" srcOrd="1" destOrd="0" presId="urn:microsoft.com/office/officeart/2005/8/layout/hierarchy1"/>
    <dgm:cxn modelId="{64D73BE6-DD70-4EA6-9935-2CB35D3B18DA}" type="presParOf" srcId="{C51580C9-9395-47B5-B2A9-AEC1BA513585}" destId="{BD2F8A27-1DEB-4175-8BFF-9A1873A6FA78}" srcOrd="0" destOrd="0" presId="urn:microsoft.com/office/officeart/2005/8/layout/hierarchy1"/>
    <dgm:cxn modelId="{D9279843-3E15-47F9-BAFC-EEAB98797C6D}" type="presParOf" srcId="{BD2F8A27-1DEB-4175-8BFF-9A1873A6FA78}" destId="{031B6D0C-4902-4C79-8B54-6FC70A2F5284}" srcOrd="0" destOrd="0" presId="urn:microsoft.com/office/officeart/2005/8/layout/hierarchy1"/>
    <dgm:cxn modelId="{B436A191-3109-4A45-BF6A-2D8F55E9E214}" type="presParOf" srcId="{BD2F8A27-1DEB-4175-8BFF-9A1873A6FA78}" destId="{F49931D5-01AE-4601-86E8-3EFBCAF803F4}" srcOrd="1" destOrd="0" presId="urn:microsoft.com/office/officeart/2005/8/layout/hierarchy1"/>
    <dgm:cxn modelId="{9278A690-D3D2-4ACE-AA81-B8EB00420052}" type="presParOf" srcId="{C51580C9-9395-47B5-B2A9-AEC1BA513585}" destId="{517EEF5E-2501-4F83-B077-E82995E8D704}" srcOrd="1" destOrd="0" presId="urn:microsoft.com/office/officeart/2005/8/layout/hierarchy1"/>
    <dgm:cxn modelId="{C2DAC146-8764-4B63-B001-18AC2BDFF981}" type="presParOf" srcId="{136CC6DF-DA9E-4D96-9F59-F24EE6A658DC}" destId="{E7664ACB-66E0-41B8-B737-6E1C8EBA3DE1}" srcOrd="4" destOrd="0" presId="urn:microsoft.com/office/officeart/2005/8/layout/hierarchy1"/>
    <dgm:cxn modelId="{C9CF4CE1-92FC-4936-963D-51C33E831A2A}" type="presParOf" srcId="{136CC6DF-DA9E-4D96-9F59-F24EE6A658DC}" destId="{06340FD1-0C79-4E63-981F-53F068C29400}" srcOrd="5" destOrd="0" presId="urn:microsoft.com/office/officeart/2005/8/layout/hierarchy1"/>
    <dgm:cxn modelId="{EB2E285A-934F-482B-AD5F-12CB9AA23F96}" type="presParOf" srcId="{06340FD1-0C79-4E63-981F-53F068C29400}" destId="{BABB01ED-EAF1-4444-8910-267B03992660}" srcOrd="0" destOrd="0" presId="urn:microsoft.com/office/officeart/2005/8/layout/hierarchy1"/>
    <dgm:cxn modelId="{D45C9DC6-AB0A-4507-9539-22E9380D087F}" type="presParOf" srcId="{BABB01ED-EAF1-4444-8910-267B03992660}" destId="{1316FA74-3018-41F3-81D5-C3DB2CC064E2}" srcOrd="0" destOrd="0" presId="urn:microsoft.com/office/officeart/2005/8/layout/hierarchy1"/>
    <dgm:cxn modelId="{4DB42475-E251-4111-A16D-17F6C2D98597}" type="presParOf" srcId="{BABB01ED-EAF1-4444-8910-267B03992660}" destId="{8BEC528E-994E-44AC-B32C-835131368C36}" srcOrd="1" destOrd="0" presId="urn:microsoft.com/office/officeart/2005/8/layout/hierarchy1"/>
    <dgm:cxn modelId="{03F959AA-F4F1-4F1C-BDF7-8BE395BDB484}" type="presParOf" srcId="{06340FD1-0C79-4E63-981F-53F068C29400}" destId="{6E77605F-AE8B-4FA4-8EDE-C028E06F6678}" srcOrd="1" destOrd="0" presId="urn:microsoft.com/office/officeart/2005/8/layout/hierarchy1"/>
    <dgm:cxn modelId="{BDA62B7F-1091-4A78-99E7-2C71768B0A0E}" type="presParOf" srcId="{6E77605F-AE8B-4FA4-8EDE-C028E06F6678}" destId="{DAEE81C6-FD15-485F-A8DA-0620339CF0EE}" srcOrd="0" destOrd="0" presId="urn:microsoft.com/office/officeart/2005/8/layout/hierarchy1"/>
    <dgm:cxn modelId="{F8A666EC-C345-4978-A608-4C7920B99CBF}" type="presParOf" srcId="{6E77605F-AE8B-4FA4-8EDE-C028E06F6678}" destId="{A413E736-173B-4A49-A6A2-6DA9735F0ECF}" srcOrd="1" destOrd="0" presId="urn:microsoft.com/office/officeart/2005/8/layout/hierarchy1"/>
    <dgm:cxn modelId="{7CEC8869-65A5-4A48-903C-E96EAEB55CA8}" type="presParOf" srcId="{A413E736-173B-4A49-A6A2-6DA9735F0ECF}" destId="{8EF27A11-4BA0-49EF-BC79-0AEBD881D4E9}" srcOrd="0" destOrd="0" presId="urn:microsoft.com/office/officeart/2005/8/layout/hierarchy1"/>
    <dgm:cxn modelId="{1A871B02-01AE-4596-9390-E0CDF70C125E}" type="presParOf" srcId="{8EF27A11-4BA0-49EF-BC79-0AEBD881D4E9}" destId="{B37DC5A0-FEF7-42C1-9BD8-07ACFEF05FCF}" srcOrd="0" destOrd="0" presId="urn:microsoft.com/office/officeart/2005/8/layout/hierarchy1"/>
    <dgm:cxn modelId="{08B3C42A-1E1F-46EC-8D67-6458925DDCBE}" type="presParOf" srcId="{8EF27A11-4BA0-49EF-BC79-0AEBD881D4E9}" destId="{197CDF72-3A51-405F-AFFB-E917191196DB}" srcOrd="1" destOrd="0" presId="urn:microsoft.com/office/officeart/2005/8/layout/hierarchy1"/>
    <dgm:cxn modelId="{A8867BDA-4011-4837-823C-0742F458491F}" type="presParOf" srcId="{A413E736-173B-4A49-A6A2-6DA9735F0ECF}" destId="{6DCCDD48-149C-4E09-8464-34F23EEB4CD8}" srcOrd="1" destOrd="0" presId="urn:microsoft.com/office/officeart/2005/8/layout/hierarchy1"/>
  </dgm:cxnLst>
  <dgm:bg>
    <a:solidFill>
      <a:srgbClr val="FFFFFF"/>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1" y="0"/>
            <a:ext cx="2946400" cy="496888"/>
          </a:xfrm>
          <a:prstGeom prst="rect">
            <a:avLst/>
          </a:prstGeom>
        </p:spPr>
        <p:txBody>
          <a:bodyPr vert="horz" lIns="91440" tIns="45720" rIns="91440" bIns="45720" rtlCol="0"/>
          <a:lstStyle>
            <a:lvl1pPr algn="l">
              <a:defRPr sz="1200">
                <a:ea typeface="ＭＳ Ｐゴシック" pitchFamily="34" charset="-128"/>
              </a:defRPr>
            </a:lvl1pPr>
          </a:lstStyle>
          <a:p>
            <a:pPr>
              <a:defRPr/>
            </a:pPr>
            <a:endParaRPr lang="hr-HR"/>
          </a:p>
        </p:txBody>
      </p:sp>
      <p:sp>
        <p:nvSpPr>
          <p:cNvPr id="3" name="Rezervirano mjesto datum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ea typeface="ＭＳ Ｐゴシック" pitchFamily="34" charset="-128"/>
              </a:defRPr>
            </a:lvl1pPr>
          </a:lstStyle>
          <a:p>
            <a:pPr>
              <a:defRPr/>
            </a:pPr>
            <a:fld id="{78C909DC-8132-4C6A-8745-7FB68A94094D}" type="datetimeFigureOut">
              <a:rPr lang="hr-HR"/>
              <a:pPr>
                <a:defRPr/>
              </a:pPr>
              <a:t>10.11.2015.</a:t>
            </a:fld>
            <a:endParaRPr lang="hr-HR"/>
          </a:p>
        </p:txBody>
      </p:sp>
      <p:sp>
        <p:nvSpPr>
          <p:cNvPr id="4" name="Rezervirano mjesto podnožja 3"/>
          <p:cNvSpPr>
            <a:spLocks noGrp="1"/>
          </p:cNvSpPr>
          <p:nvPr>
            <p:ph type="ftr" sz="quarter" idx="2"/>
          </p:nvPr>
        </p:nvSpPr>
        <p:spPr>
          <a:xfrm>
            <a:off x="1" y="9429750"/>
            <a:ext cx="2946400" cy="496888"/>
          </a:xfrm>
          <a:prstGeom prst="rect">
            <a:avLst/>
          </a:prstGeom>
        </p:spPr>
        <p:txBody>
          <a:bodyPr vert="horz" lIns="91440" tIns="45720" rIns="91440" bIns="45720" rtlCol="0" anchor="b"/>
          <a:lstStyle>
            <a:lvl1pPr algn="l">
              <a:defRPr sz="1200">
                <a:ea typeface="ＭＳ Ｐゴシック" pitchFamily="34" charset="-128"/>
              </a:defRPr>
            </a:lvl1pPr>
          </a:lstStyle>
          <a:p>
            <a:pPr>
              <a:defRPr/>
            </a:pPr>
            <a:endParaRPr lang="hr-HR"/>
          </a:p>
        </p:txBody>
      </p:sp>
      <p:sp>
        <p:nvSpPr>
          <p:cNvPr id="5" name="Rezervirano mjesto broja slajda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ea typeface="ＭＳ Ｐゴシック" pitchFamily="34" charset="-128"/>
              </a:defRPr>
            </a:lvl1pPr>
          </a:lstStyle>
          <a:p>
            <a:pPr>
              <a:defRPr/>
            </a:pPr>
            <a:fld id="{E7011EB2-95E9-4369-805E-DAD677E100F1}" type="slidenum">
              <a:rPr lang="hr-HR"/>
              <a:pPr>
                <a:defRPr/>
              </a:pPr>
              <a:t>‹#›</a:t>
            </a:fld>
            <a:endParaRPr lang="hr-HR"/>
          </a:p>
        </p:txBody>
      </p:sp>
    </p:spTree>
    <p:extLst>
      <p:ext uri="{BB962C8B-B14F-4D97-AF65-F5344CB8AC3E}">
        <p14:creationId xmlns:p14="http://schemas.microsoft.com/office/powerpoint/2010/main" val="25942262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1" y="0"/>
            <a:ext cx="2946400" cy="496888"/>
          </a:xfrm>
          <a:prstGeom prst="rect">
            <a:avLst/>
          </a:prstGeom>
        </p:spPr>
        <p:txBody>
          <a:bodyPr vert="horz" lIns="91440" tIns="45720" rIns="91440" bIns="45720" rtlCol="0"/>
          <a:lstStyle>
            <a:lvl1pPr algn="l">
              <a:defRPr sz="1200">
                <a:ea typeface="ＭＳ Ｐゴシック" pitchFamily="34" charset="-128"/>
              </a:defRPr>
            </a:lvl1pPr>
          </a:lstStyle>
          <a:p>
            <a:pPr>
              <a:defRPr/>
            </a:pPr>
            <a:endParaRPr lang="hr-HR"/>
          </a:p>
        </p:txBody>
      </p:sp>
      <p:sp>
        <p:nvSpPr>
          <p:cNvPr id="3" name="Rezervirano mjesto datum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ea typeface="ＭＳ Ｐゴシック" pitchFamily="34" charset="-128"/>
              </a:defRPr>
            </a:lvl1pPr>
          </a:lstStyle>
          <a:p>
            <a:pPr>
              <a:defRPr/>
            </a:pPr>
            <a:fld id="{C11052CC-9856-4E40-BADC-AEBF4EB34A64}" type="datetimeFigureOut">
              <a:rPr lang="hr-HR"/>
              <a:pPr>
                <a:defRPr/>
              </a:pPr>
              <a:t>10.11.2015.</a:t>
            </a:fld>
            <a:endParaRPr lang="hr-HR"/>
          </a:p>
        </p:txBody>
      </p:sp>
      <p:sp>
        <p:nvSpPr>
          <p:cNvPr id="4" name="Rezervirano mjesto slike slajd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hr-HR" noProof="0" smtClean="0"/>
          </a:p>
        </p:txBody>
      </p:sp>
      <p:sp>
        <p:nvSpPr>
          <p:cNvPr id="5" name="Rezervirano mjesto bilježaka 4"/>
          <p:cNvSpPr>
            <a:spLocks noGrp="1"/>
          </p:cNvSpPr>
          <p:nvPr>
            <p:ph type="body" sz="quarter" idx="3"/>
          </p:nvPr>
        </p:nvSpPr>
        <p:spPr>
          <a:xfrm>
            <a:off x="679451" y="4716465"/>
            <a:ext cx="5438775" cy="4467225"/>
          </a:xfrm>
          <a:prstGeom prst="rect">
            <a:avLst/>
          </a:prstGeom>
        </p:spPr>
        <p:txBody>
          <a:bodyPr vert="horz" lIns="91440" tIns="45720" rIns="91440" bIns="45720" rtlCol="0"/>
          <a:lstStyle/>
          <a:p>
            <a:pPr lvl="0"/>
            <a:r>
              <a:rPr lang="hr-HR" noProof="0" smtClean="0"/>
              <a:t>Uredite stilove teksta matrice</a:t>
            </a:r>
          </a:p>
          <a:p>
            <a:pPr lvl="1"/>
            <a:r>
              <a:rPr lang="hr-HR" noProof="0" smtClean="0"/>
              <a:t>Druga razina</a:t>
            </a:r>
          </a:p>
          <a:p>
            <a:pPr lvl="2"/>
            <a:r>
              <a:rPr lang="hr-HR" noProof="0" smtClean="0"/>
              <a:t>Treća razina</a:t>
            </a:r>
          </a:p>
          <a:p>
            <a:pPr lvl="3"/>
            <a:r>
              <a:rPr lang="hr-HR" noProof="0" smtClean="0"/>
              <a:t>Četvrta razina</a:t>
            </a:r>
          </a:p>
          <a:p>
            <a:pPr lvl="4"/>
            <a:r>
              <a:rPr lang="hr-HR" noProof="0" smtClean="0"/>
              <a:t>Peta razina</a:t>
            </a:r>
          </a:p>
        </p:txBody>
      </p:sp>
      <p:sp>
        <p:nvSpPr>
          <p:cNvPr id="6" name="Rezervirano mjesto podnožja 5"/>
          <p:cNvSpPr>
            <a:spLocks noGrp="1"/>
          </p:cNvSpPr>
          <p:nvPr>
            <p:ph type="ftr" sz="quarter" idx="4"/>
          </p:nvPr>
        </p:nvSpPr>
        <p:spPr>
          <a:xfrm>
            <a:off x="1" y="9429750"/>
            <a:ext cx="2946400" cy="496888"/>
          </a:xfrm>
          <a:prstGeom prst="rect">
            <a:avLst/>
          </a:prstGeom>
        </p:spPr>
        <p:txBody>
          <a:bodyPr vert="horz" lIns="91440" tIns="45720" rIns="91440" bIns="45720" rtlCol="0" anchor="b"/>
          <a:lstStyle>
            <a:lvl1pPr algn="l">
              <a:defRPr sz="1200">
                <a:ea typeface="ＭＳ Ｐゴシック" pitchFamily="34" charset="-128"/>
              </a:defRPr>
            </a:lvl1pPr>
          </a:lstStyle>
          <a:p>
            <a:pPr>
              <a:defRPr/>
            </a:pPr>
            <a:endParaRPr lang="hr-HR"/>
          </a:p>
        </p:txBody>
      </p:sp>
      <p:sp>
        <p:nvSpPr>
          <p:cNvPr id="7" name="Rezervirano mjesto broja slajd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ea typeface="ＭＳ Ｐゴシック" pitchFamily="34" charset="-128"/>
              </a:defRPr>
            </a:lvl1pPr>
          </a:lstStyle>
          <a:p>
            <a:pPr>
              <a:defRPr/>
            </a:pPr>
            <a:fld id="{21269BAA-D163-432F-91A2-A7E564216E03}" type="slidenum">
              <a:rPr lang="hr-HR"/>
              <a:pPr>
                <a:defRPr/>
              </a:pPr>
              <a:t>‹#›</a:t>
            </a:fld>
            <a:endParaRPr lang="hr-HR"/>
          </a:p>
        </p:txBody>
      </p:sp>
    </p:spTree>
    <p:extLst>
      <p:ext uri="{BB962C8B-B14F-4D97-AF65-F5344CB8AC3E}">
        <p14:creationId xmlns:p14="http://schemas.microsoft.com/office/powerpoint/2010/main" val="2398813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2</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4065457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11</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1889909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12</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2693121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13</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33722952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14</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2990091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15</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11343203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16</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672066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17</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34828156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18</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40312727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19</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40495865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20</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1260246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3</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14921693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21</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29308528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22</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27958463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23</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40217000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24</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35485651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25</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34716807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26</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32613027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27</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5785140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28</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dirty="0" smtClean="0">
              <a:latin typeface="Tahoma" pitchFamily="34" charset="0"/>
            </a:endParaRPr>
          </a:p>
        </p:txBody>
      </p:sp>
    </p:spTree>
    <p:extLst>
      <p:ext uri="{BB962C8B-B14F-4D97-AF65-F5344CB8AC3E}">
        <p14:creationId xmlns:p14="http://schemas.microsoft.com/office/powerpoint/2010/main" val="40800356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29</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523421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30</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3680575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4</a:t>
            </a:fld>
            <a:endParaRPr lang="hr-HR" dirty="0"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dirty="0" smtClean="0">
              <a:latin typeface="Tahoma" pitchFamily="34" charset="0"/>
            </a:endParaRPr>
          </a:p>
        </p:txBody>
      </p:sp>
    </p:spTree>
    <p:extLst>
      <p:ext uri="{BB962C8B-B14F-4D97-AF65-F5344CB8AC3E}">
        <p14:creationId xmlns:p14="http://schemas.microsoft.com/office/powerpoint/2010/main" val="17994080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31</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14779078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32</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32269512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33</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3927384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5</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1483086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6</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3526746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7</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1435041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8</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548557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9</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3842442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eaLnBrk="1" hangingPunct="1"/>
            <a:fld id="{557EB6B9-90AA-4631-994D-77D5B58A53F6}" type="slidenum">
              <a:rPr lang="hr-HR" smtClean="0"/>
              <a:pPr eaLnBrk="1" hangingPunct="1"/>
              <a:t>10</a:t>
            </a:fld>
            <a:endParaRPr lang="hr-HR"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sz="2400" smtClean="0">
              <a:latin typeface="Tahoma" pitchFamily="34" charset="0"/>
            </a:endParaRPr>
          </a:p>
        </p:txBody>
      </p:sp>
    </p:spTree>
    <p:extLst>
      <p:ext uri="{BB962C8B-B14F-4D97-AF65-F5344CB8AC3E}">
        <p14:creationId xmlns:p14="http://schemas.microsoft.com/office/powerpoint/2010/main" val="29511248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oleObject" Target="../embeddings/Microsoft_PowerPoint_97-2003_Presentation1.ppt"/></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64" descr="Background"/>
          <p:cNvPicPr>
            <a:picLocks noChangeAspect="1" noChangeArrowheads="1"/>
          </p:cNvPicPr>
          <p:nvPr/>
        </p:nvPicPr>
        <p:blipFill>
          <a:blip r:embed="rId3" cstate="print">
            <a:lum bright="60000" contrast="-70000"/>
            <a:extLst>
              <a:ext uri="{28A0092B-C50C-407E-A947-70E740481C1C}">
                <a14:useLocalDpi xmlns:a14="http://schemas.microsoft.com/office/drawing/2010/main" val="0"/>
              </a:ext>
            </a:extLst>
          </a:blip>
          <a:srcRect l="4477" t="4570" r="14610" b="12378"/>
          <a:stretch>
            <a:fillRect/>
          </a:stretch>
        </p:blipFill>
        <p:spPr bwMode="auto">
          <a:xfrm>
            <a:off x="0" y="0"/>
            <a:ext cx="87201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15"/>
          <p:cNvSpPr>
            <a:spLocks noChangeArrowheads="1"/>
          </p:cNvSpPr>
          <p:nvPr/>
        </p:nvSpPr>
        <p:spPr bwMode="auto">
          <a:xfrm>
            <a:off x="7985125" y="3738563"/>
            <a:ext cx="7938" cy="9525"/>
          </a:xfrm>
          <a:prstGeom prst="rect">
            <a:avLst/>
          </a:prstGeom>
          <a:solidFill>
            <a:srgbClr val="FFAE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pPr>
            <a:endParaRPr lang="hr-HR" sz="2400">
              <a:solidFill>
                <a:srgbClr val="000066"/>
              </a:solidFill>
              <a:latin typeface="Verdana" pitchFamily="34" charset="0"/>
            </a:endParaRPr>
          </a:p>
        </p:txBody>
      </p:sp>
      <p:sp>
        <p:nvSpPr>
          <p:cNvPr id="6" name="Rectangle 142"/>
          <p:cNvSpPr>
            <a:spLocks noChangeArrowheads="1"/>
          </p:cNvSpPr>
          <p:nvPr/>
        </p:nvSpPr>
        <p:spPr bwMode="auto">
          <a:xfrm>
            <a:off x="7939088" y="3729038"/>
            <a:ext cx="11112" cy="9525"/>
          </a:xfrm>
          <a:prstGeom prst="rect">
            <a:avLst/>
          </a:prstGeom>
          <a:solidFill>
            <a:srgbClr val="FFAE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pPr>
            <a:endParaRPr lang="hr-HR" sz="2400">
              <a:solidFill>
                <a:srgbClr val="000066"/>
              </a:solidFill>
              <a:latin typeface="Verdana" pitchFamily="34" charset="0"/>
            </a:endParaRPr>
          </a:p>
        </p:txBody>
      </p:sp>
      <p:sp>
        <p:nvSpPr>
          <p:cNvPr id="7" name="Rectangle 156"/>
          <p:cNvSpPr>
            <a:spLocks noChangeArrowheads="1"/>
          </p:cNvSpPr>
          <p:nvPr/>
        </p:nvSpPr>
        <p:spPr bwMode="auto">
          <a:xfrm>
            <a:off x="7780338" y="3738563"/>
            <a:ext cx="7937" cy="9525"/>
          </a:xfrm>
          <a:prstGeom prst="rect">
            <a:avLst/>
          </a:prstGeom>
          <a:solidFill>
            <a:srgbClr val="FFAE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pPr>
            <a:endParaRPr lang="hr-HR" sz="2400">
              <a:solidFill>
                <a:srgbClr val="000066"/>
              </a:solidFill>
              <a:latin typeface="Verdana" pitchFamily="34" charset="0"/>
            </a:endParaRPr>
          </a:p>
        </p:txBody>
      </p:sp>
      <p:sp>
        <p:nvSpPr>
          <p:cNvPr id="8" name="Freeform 190"/>
          <p:cNvSpPr>
            <a:spLocks/>
          </p:cNvSpPr>
          <p:nvPr/>
        </p:nvSpPr>
        <p:spPr bwMode="auto">
          <a:xfrm>
            <a:off x="7886700" y="3941763"/>
            <a:ext cx="9525" cy="9525"/>
          </a:xfrm>
          <a:custGeom>
            <a:avLst/>
            <a:gdLst>
              <a:gd name="T0" fmla="*/ 0 w 19"/>
              <a:gd name="T1" fmla="*/ 2147483647 h 18"/>
              <a:gd name="T2" fmla="*/ 2147483647 w 19"/>
              <a:gd name="T3" fmla="*/ 0 h 18"/>
              <a:gd name="T4" fmla="*/ 2147483647 w 19"/>
              <a:gd name="T5" fmla="*/ 2147483647 h 18"/>
              <a:gd name="T6" fmla="*/ 0 w 19"/>
              <a:gd name="T7" fmla="*/ 2147483647 h 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 h="18">
                <a:moveTo>
                  <a:pt x="0" y="18"/>
                </a:moveTo>
                <a:lnTo>
                  <a:pt x="19" y="0"/>
                </a:lnTo>
                <a:lnTo>
                  <a:pt x="19" y="18"/>
                </a:lnTo>
                <a:lnTo>
                  <a:pt x="0"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r-HR"/>
          </a:p>
        </p:txBody>
      </p:sp>
      <p:sp>
        <p:nvSpPr>
          <p:cNvPr id="9" name="Rectangle 194"/>
          <p:cNvSpPr>
            <a:spLocks noChangeArrowheads="1"/>
          </p:cNvSpPr>
          <p:nvPr/>
        </p:nvSpPr>
        <p:spPr bwMode="auto">
          <a:xfrm>
            <a:off x="7913688" y="3911600"/>
            <a:ext cx="7937" cy="9525"/>
          </a:xfrm>
          <a:prstGeom prst="rect">
            <a:avLst/>
          </a:prstGeom>
          <a:solidFill>
            <a:srgbClr val="FFAE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pPr>
            <a:endParaRPr lang="hr-HR" sz="2400">
              <a:solidFill>
                <a:srgbClr val="000066"/>
              </a:solidFill>
              <a:latin typeface="Verdana" pitchFamily="34" charset="0"/>
            </a:endParaRPr>
          </a:p>
        </p:txBody>
      </p:sp>
      <p:graphicFrame>
        <p:nvGraphicFramePr>
          <p:cNvPr id="10" name="Base" hidden="1"/>
          <p:cNvGraphicFramePr>
            <a:graphicFrameLocks/>
          </p:cNvGraphicFramePr>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124768" name="Presentation" r:id="rId4" imgW="0" imgH="0" progId="PowerPoint.Show.8">
                  <p:embed/>
                </p:oleObj>
              </mc:Choice>
              <mc:Fallback>
                <p:oleObj name="Presentation" r:id="rId4" imgW="0" imgH="0" progId="PowerPoint.Show.8">
                  <p:embed/>
                  <p:pic>
                    <p:nvPicPr>
                      <p:cNvPr id="0" name="AutoShape 834"/>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0" y="1397000"/>
                        <a:ext cx="6096000" cy="40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1796" name="Rectangle 4"/>
          <p:cNvSpPr>
            <a:spLocks noGrp="1" noChangeArrowheads="1"/>
          </p:cNvSpPr>
          <p:nvPr>
            <p:ph type="subTitle" idx="1"/>
          </p:nvPr>
        </p:nvSpPr>
        <p:spPr bwMode="auto">
          <a:xfrm>
            <a:off x="1371600" y="3886200"/>
            <a:ext cx="6400800" cy="1752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0" indent="0" algn="ctr">
              <a:buFont typeface="Symbol" pitchFamily="18" charset="2"/>
              <a:buNone/>
              <a:defRPr b="1"/>
            </a:lvl1pPr>
          </a:lstStyle>
          <a:p>
            <a:pPr lvl="0"/>
            <a:r>
              <a:rPr lang="en-US" noProof="0" smtClean="0"/>
              <a:t>Click to edit Master subtitle style</a:t>
            </a:r>
          </a:p>
        </p:txBody>
      </p:sp>
      <p:sp>
        <p:nvSpPr>
          <p:cNvPr id="161800" name="Rectangle 8"/>
          <p:cNvSpPr>
            <a:spLocks noGrp="1" noChangeArrowheads="1"/>
          </p:cNvSpPr>
          <p:nvPr>
            <p:ph type="ctrTitle" sz="quarter"/>
          </p:nvPr>
        </p:nvSpPr>
        <p:spPr bwMode="auto">
          <a:xfrm>
            <a:off x="685800" y="2286000"/>
            <a:ext cx="7772400" cy="11430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3200"/>
            </a:lvl1pPr>
          </a:lstStyle>
          <a:p>
            <a:pPr lvl="0"/>
            <a:r>
              <a:rPr lang="en-US" noProof="0" smtClean="0"/>
              <a:t>Click to edit Master title style</a:t>
            </a:r>
          </a:p>
        </p:txBody>
      </p:sp>
    </p:spTree>
    <p:extLst>
      <p:ext uri="{BB962C8B-B14F-4D97-AF65-F5344CB8AC3E}">
        <p14:creationId xmlns:p14="http://schemas.microsoft.com/office/powerpoint/2010/main" val="21970200"/>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hr-HR"/>
          </a:p>
        </p:txBody>
      </p:sp>
      <p:sp>
        <p:nvSpPr>
          <p:cNvPr id="3" name=" 2"/>
          <p:cNvSpPr>
            <a:spLocks noGrp="1"/>
          </p:cNvSpPr>
          <p:nvPr>
            <p:ph type="body" orient="vert" idx="1"/>
          </p:nvPr>
        </p:nvSpPr>
        <p:spPr>
          <a:xfrm>
            <a:off x="457200" y="1600201"/>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Rectangle 16"/>
          <p:cNvSpPr>
            <a:spLocks noGrp="1" noChangeArrowheads="1"/>
          </p:cNvSpPr>
          <p:nvPr>
            <p:ph type="sldNum" sz="quarter" idx="10"/>
          </p:nvPr>
        </p:nvSpPr>
        <p:spPr>
          <a:ln/>
        </p:spPr>
        <p:txBody>
          <a:bodyPr/>
          <a:lstStyle>
            <a:lvl1pPr>
              <a:defRPr/>
            </a:lvl1pPr>
          </a:lstStyle>
          <a:p>
            <a:pPr>
              <a:defRPr/>
            </a:pPr>
            <a:fld id="{9FB68E84-9948-4C36-B9EB-3DD751966C67}" type="slidenum">
              <a:rPr lang="en-US"/>
              <a:pPr>
                <a:defRPr/>
              </a:pPr>
              <a:t>‹#›</a:t>
            </a:fld>
            <a:endParaRPr lang="en-US"/>
          </a:p>
        </p:txBody>
      </p:sp>
    </p:spTree>
    <p:extLst>
      <p:ext uri="{BB962C8B-B14F-4D97-AF65-F5344CB8AC3E}">
        <p14:creationId xmlns:p14="http://schemas.microsoft.com/office/powerpoint/2010/main" val="1403548089"/>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 1"/>
          <p:cNvSpPr>
            <a:spLocks noGrp="1"/>
          </p:cNvSpPr>
          <p:nvPr>
            <p:ph type="title" orient="vert"/>
          </p:nvPr>
        </p:nvSpPr>
        <p:spPr>
          <a:xfrm>
            <a:off x="6629400" y="274639"/>
            <a:ext cx="2057400" cy="5851525"/>
          </a:xfrm>
          <a:prstGeom prst="rect">
            <a:avLst/>
          </a:prstGeom>
        </p:spPr>
        <p:txBody>
          <a:bodyPr vert="eaVert"/>
          <a:lstStyle/>
          <a:p>
            <a:r>
              <a:rPr lang="en-US"/>
              <a:t>Click to edit Master title style</a:t>
            </a:r>
            <a:endParaRPr lang="hr-HR"/>
          </a:p>
        </p:txBody>
      </p:sp>
      <p:sp>
        <p:nvSpPr>
          <p:cNvPr id="3" name=" 2"/>
          <p:cNvSpPr>
            <a:spLocks noGrp="1"/>
          </p:cNvSpPr>
          <p:nvPr>
            <p:ph type="body" orient="vert" idx="1"/>
          </p:nvPr>
        </p:nvSpPr>
        <p:spPr>
          <a:xfrm>
            <a:off x="457200" y="274639"/>
            <a:ext cx="6031523"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Rectangle 16"/>
          <p:cNvSpPr>
            <a:spLocks noGrp="1" noChangeArrowheads="1"/>
          </p:cNvSpPr>
          <p:nvPr>
            <p:ph type="sldNum" sz="quarter" idx="10"/>
          </p:nvPr>
        </p:nvSpPr>
        <p:spPr>
          <a:ln/>
        </p:spPr>
        <p:txBody>
          <a:bodyPr/>
          <a:lstStyle>
            <a:lvl1pPr>
              <a:defRPr/>
            </a:lvl1pPr>
          </a:lstStyle>
          <a:p>
            <a:pPr>
              <a:defRPr/>
            </a:pPr>
            <a:fld id="{49F74BD7-4544-4027-8FE0-68F1B0356BDC}" type="slidenum">
              <a:rPr lang="en-US"/>
              <a:pPr>
                <a:defRPr/>
              </a:pPr>
              <a:t>‹#›</a:t>
            </a:fld>
            <a:endParaRPr lang="en-US"/>
          </a:p>
        </p:txBody>
      </p:sp>
    </p:spTree>
    <p:extLst>
      <p:ext uri="{BB962C8B-B14F-4D97-AF65-F5344CB8AC3E}">
        <p14:creationId xmlns:p14="http://schemas.microsoft.com/office/powerpoint/2010/main" val="78265664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hr-HR"/>
          </a:p>
        </p:txBody>
      </p:sp>
      <p:sp>
        <p:nvSpPr>
          <p:cNvPr id="3" name=" 2"/>
          <p:cNvSpPr>
            <a:spLocks noGrp="1"/>
          </p:cNvSpPr>
          <p:nvPr>
            <p:ph idx="1"/>
          </p:nvPr>
        </p:nvSpPr>
        <p:spPr>
          <a:xfrm>
            <a:off x="457200" y="1600201"/>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Rectangle 16"/>
          <p:cNvSpPr>
            <a:spLocks noGrp="1" noChangeArrowheads="1"/>
          </p:cNvSpPr>
          <p:nvPr>
            <p:ph type="sldNum" sz="quarter" idx="10"/>
          </p:nvPr>
        </p:nvSpPr>
        <p:spPr>
          <a:ln/>
        </p:spPr>
        <p:txBody>
          <a:bodyPr/>
          <a:lstStyle>
            <a:lvl1pPr>
              <a:defRPr/>
            </a:lvl1pPr>
          </a:lstStyle>
          <a:p>
            <a:pPr>
              <a:defRPr/>
            </a:pPr>
            <a:fld id="{8A954024-20CD-4809-B3C6-40465F276753}" type="slidenum">
              <a:rPr lang="en-US"/>
              <a:pPr>
                <a:defRPr/>
              </a:pPr>
              <a:t>‹#›</a:t>
            </a:fld>
            <a:endParaRPr lang="en-US"/>
          </a:p>
        </p:txBody>
      </p:sp>
    </p:spTree>
    <p:extLst>
      <p:ext uri="{BB962C8B-B14F-4D97-AF65-F5344CB8AC3E}">
        <p14:creationId xmlns:p14="http://schemas.microsoft.com/office/powerpoint/2010/main" val="204034405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 1"/>
          <p:cNvSpPr>
            <a:spLocks noGrp="1"/>
          </p:cNvSpPr>
          <p:nvPr>
            <p:ph type="title"/>
          </p:nvPr>
        </p:nvSpPr>
        <p:spPr>
          <a:xfrm>
            <a:off x="722435" y="4406901"/>
            <a:ext cx="7772400" cy="1362075"/>
          </a:xfrm>
          <a:prstGeom prst="rect">
            <a:avLst/>
          </a:prstGeom>
        </p:spPr>
        <p:txBody>
          <a:bodyPr anchor="t"/>
          <a:lstStyle>
            <a:lvl1pPr algn="l">
              <a:defRPr sz="4000" b="1" cap="all"/>
            </a:lvl1pPr>
          </a:lstStyle>
          <a:p>
            <a:r>
              <a:rPr lang="en-US"/>
              <a:t>Click to edit Master title style</a:t>
            </a:r>
            <a:endParaRPr lang="hr-HR"/>
          </a:p>
        </p:txBody>
      </p:sp>
      <p:sp>
        <p:nvSpPr>
          <p:cNvPr id="3" name=" 2"/>
          <p:cNvSpPr>
            <a:spLocks noGrp="1"/>
          </p:cNvSpPr>
          <p:nvPr>
            <p:ph type="body" idx="1"/>
          </p:nvPr>
        </p:nvSpPr>
        <p:spPr>
          <a:xfrm>
            <a:off x="722435"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6"/>
          <p:cNvSpPr>
            <a:spLocks noGrp="1" noChangeArrowheads="1"/>
          </p:cNvSpPr>
          <p:nvPr>
            <p:ph type="sldNum" sz="quarter" idx="10"/>
          </p:nvPr>
        </p:nvSpPr>
        <p:spPr>
          <a:ln/>
        </p:spPr>
        <p:txBody>
          <a:bodyPr/>
          <a:lstStyle>
            <a:lvl1pPr>
              <a:defRPr/>
            </a:lvl1pPr>
          </a:lstStyle>
          <a:p>
            <a:pPr>
              <a:defRPr/>
            </a:pPr>
            <a:fld id="{F4F468DC-984B-48CD-8CA5-B95ED84C382C}" type="slidenum">
              <a:rPr lang="en-US"/>
              <a:pPr>
                <a:defRPr/>
              </a:pPr>
              <a:t>‹#›</a:t>
            </a:fld>
            <a:endParaRPr lang="en-US"/>
          </a:p>
        </p:txBody>
      </p:sp>
    </p:spTree>
    <p:extLst>
      <p:ext uri="{BB962C8B-B14F-4D97-AF65-F5344CB8AC3E}">
        <p14:creationId xmlns:p14="http://schemas.microsoft.com/office/powerpoint/2010/main" val="3661965862"/>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hr-HR"/>
          </a:p>
        </p:txBody>
      </p:sp>
      <p:sp>
        <p:nvSpPr>
          <p:cNvPr id="3" name=" 2"/>
          <p:cNvSpPr>
            <a:spLocks noGrp="1"/>
          </p:cNvSpPr>
          <p:nvPr>
            <p:ph sz="half" idx="1"/>
          </p:nvPr>
        </p:nvSpPr>
        <p:spPr>
          <a:xfrm>
            <a:off x="457200" y="1600201"/>
            <a:ext cx="4044462"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 3"/>
          <p:cNvSpPr>
            <a:spLocks noGrp="1"/>
          </p:cNvSpPr>
          <p:nvPr>
            <p:ph sz="half" idx="2"/>
          </p:nvPr>
        </p:nvSpPr>
        <p:spPr>
          <a:xfrm>
            <a:off x="4642338" y="1600201"/>
            <a:ext cx="4044462"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Rectangle 16"/>
          <p:cNvSpPr>
            <a:spLocks noGrp="1" noChangeArrowheads="1"/>
          </p:cNvSpPr>
          <p:nvPr>
            <p:ph type="sldNum" sz="quarter" idx="10"/>
          </p:nvPr>
        </p:nvSpPr>
        <p:spPr>
          <a:ln/>
        </p:spPr>
        <p:txBody>
          <a:bodyPr/>
          <a:lstStyle>
            <a:lvl1pPr>
              <a:defRPr/>
            </a:lvl1pPr>
          </a:lstStyle>
          <a:p>
            <a:pPr>
              <a:defRPr/>
            </a:pPr>
            <a:fld id="{DD7BE2A1-A71B-4244-A71D-BC4CEDC4407C}" type="slidenum">
              <a:rPr lang="en-US"/>
              <a:pPr>
                <a:defRPr/>
              </a:pPr>
              <a:t>‹#›</a:t>
            </a:fld>
            <a:endParaRPr lang="en-US"/>
          </a:p>
        </p:txBody>
      </p:sp>
    </p:spTree>
    <p:extLst>
      <p:ext uri="{BB962C8B-B14F-4D97-AF65-F5344CB8AC3E}">
        <p14:creationId xmlns:p14="http://schemas.microsoft.com/office/powerpoint/2010/main" val="3550589399"/>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hr-HR"/>
          </a:p>
        </p:txBody>
      </p:sp>
      <p:sp>
        <p:nvSpPr>
          <p:cNvPr id="3" name=" 2"/>
          <p:cNvSpPr>
            <a:spLocks noGrp="1"/>
          </p:cNvSpPr>
          <p:nvPr>
            <p:ph type="body" idx="1"/>
          </p:nvPr>
        </p:nvSpPr>
        <p:spPr>
          <a:xfrm>
            <a:off x="457200" y="1535113"/>
            <a:ext cx="4040066"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 3"/>
          <p:cNvSpPr>
            <a:spLocks noGrp="1"/>
          </p:cNvSpPr>
          <p:nvPr>
            <p:ph sz="half" idx="2"/>
          </p:nvPr>
        </p:nvSpPr>
        <p:spPr>
          <a:xfrm>
            <a:off x="457200" y="2174875"/>
            <a:ext cx="4040066"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 4"/>
          <p:cNvSpPr>
            <a:spLocks noGrp="1"/>
          </p:cNvSpPr>
          <p:nvPr>
            <p:ph type="body" sz="quarter" idx="3"/>
          </p:nvPr>
        </p:nvSpPr>
        <p:spPr>
          <a:xfrm>
            <a:off x="4645270" y="1535113"/>
            <a:ext cx="4041531"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 5"/>
          <p:cNvSpPr>
            <a:spLocks noGrp="1"/>
          </p:cNvSpPr>
          <p:nvPr>
            <p:ph sz="quarter" idx="4"/>
          </p:nvPr>
        </p:nvSpPr>
        <p:spPr>
          <a:xfrm>
            <a:off x="4645270" y="2174875"/>
            <a:ext cx="4041531"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Rectangle 16"/>
          <p:cNvSpPr>
            <a:spLocks noGrp="1" noChangeArrowheads="1"/>
          </p:cNvSpPr>
          <p:nvPr>
            <p:ph type="sldNum" sz="quarter" idx="10"/>
          </p:nvPr>
        </p:nvSpPr>
        <p:spPr>
          <a:ln/>
        </p:spPr>
        <p:txBody>
          <a:bodyPr/>
          <a:lstStyle>
            <a:lvl1pPr>
              <a:defRPr/>
            </a:lvl1pPr>
          </a:lstStyle>
          <a:p>
            <a:pPr>
              <a:defRPr/>
            </a:pPr>
            <a:fld id="{9101002B-7B01-4EFF-96B8-02E8A91D42A2}" type="slidenum">
              <a:rPr lang="en-US"/>
              <a:pPr>
                <a:defRPr/>
              </a:pPr>
              <a:t>‹#›</a:t>
            </a:fld>
            <a:endParaRPr lang="en-US"/>
          </a:p>
        </p:txBody>
      </p:sp>
    </p:spTree>
    <p:extLst>
      <p:ext uri="{BB962C8B-B14F-4D97-AF65-F5344CB8AC3E}">
        <p14:creationId xmlns:p14="http://schemas.microsoft.com/office/powerpoint/2010/main" val="210641757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hr-HR"/>
          </a:p>
        </p:txBody>
      </p:sp>
      <p:sp>
        <p:nvSpPr>
          <p:cNvPr id="3" name="Rectangle 16"/>
          <p:cNvSpPr>
            <a:spLocks noGrp="1" noChangeArrowheads="1"/>
          </p:cNvSpPr>
          <p:nvPr>
            <p:ph type="sldNum" sz="quarter" idx="10"/>
          </p:nvPr>
        </p:nvSpPr>
        <p:spPr>
          <a:ln/>
        </p:spPr>
        <p:txBody>
          <a:bodyPr/>
          <a:lstStyle>
            <a:lvl1pPr>
              <a:defRPr/>
            </a:lvl1pPr>
          </a:lstStyle>
          <a:p>
            <a:pPr>
              <a:defRPr/>
            </a:pPr>
            <a:fld id="{779670AB-8823-47CF-87D3-1D69DFE96D53}" type="slidenum">
              <a:rPr lang="en-US"/>
              <a:pPr>
                <a:defRPr/>
              </a:pPr>
              <a:t>‹#›</a:t>
            </a:fld>
            <a:endParaRPr lang="en-US"/>
          </a:p>
        </p:txBody>
      </p:sp>
    </p:spTree>
    <p:extLst>
      <p:ext uri="{BB962C8B-B14F-4D97-AF65-F5344CB8AC3E}">
        <p14:creationId xmlns:p14="http://schemas.microsoft.com/office/powerpoint/2010/main" val="1070928843"/>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6"/>
          <p:cNvSpPr>
            <a:spLocks noGrp="1" noChangeArrowheads="1"/>
          </p:cNvSpPr>
          <p:nvPr>
            <p:ph type="sldNum" sz="quarter" idx="10"/>
          </p:nvPr>
        </p:nvSpPr>
        <p:spPr>
          <a:ln/>
        </p:spPr>
        <p:txBody>
          <a:bodyPr/>
          <a:lstStyle>
            <a:lvl1pPr>
              <a:defRPr/>
            </a:lvl1pPr>
          </a:lstStyle>
          <a:p>
            <a:pPr>
              <a:defRPr/>
            </a:pPr>
            <a:fld id="{4663C187-D934-41D3-A6E0-016ACCF5A663}" type="slidenum">
              <a:rPr lang="en-US"/>
              <a:pPr>
                <a:defRPr/>
              </a:pPr>
              <a:t>‹#›</a:t>
            </a:fld>
            <a:endParaRPr lang="en-US"/>
          </a:p>
        </p:txBody>
      </p:sp>
    </p:spTree>
    <p:extLst>
      <p:ext uri="{BB962C8B-B14F-4D97-AF65-F5344CB8AC3E}">
        <p14:creationId xmlns:p14="http://schemas.microsoft.com/office/powerpoint/2010/main" val="364263020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 1"/>
          <p:cNvSpPr>
            <a:spLocks noGrp="1"/>
          </p:cNvSpPr>
          <p:nvPr>
            <p:ph type="title"/>
          </p:nvPr>
        </p:nvSpPr>
        <p:spPr>
          <a:xfrm>
            <a:off x="457200" y="273050"/>
            <a:ext cx="3008435" cy="1162050"/>
          </a:xfrm>
          <a:prstGeom prst="rect">
            <a:avLst/>
          </a:prstGeom>
        </p:spPr>
        <p:txBody>
          <a:bodyPr anchor="b"/>
          <a:lstStyle>
            <a:lvl1pPr algn="l">
              <a:defRPr sz="2000" b="1"/>
            </a:lvl1pPr>
          </a:lstStyle>
          <a:p>
            <a:r>
              <a:rPr lang="en-US"/>
              <a:t>Click to edit Master title style</a:t>
            </a:r>
            <a:endParaRPr lang="hr-HR"/>
          </a:p>
        </p:txBody>
      </p:sp>
      <p:sp>
        <p:nvSpPr>
          <p:cNvPr id="3" name=" 2"/>
          <p:cNvSpPr>
            <a:spLocks noGrp="1"/>
          </p:cNvSpPr>
          <p:nvPr>
            <p:ph idx="1"/>
          </p:nvPr>
        </p:nvSpPr>
        <p:spPr>
          <a:xfrm>
            <a:off x="3575538" y="273051"/>
            <a:ext cx="5111262"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 3"/>
          <p:cNvSpPr>
            <a:spLocks noGrp="1"/>
          </p:cNvSpPr>
          <p:nvPr>
            <p:ph type="body" sz="half" idx="2"/>
          </p:nvPr>
        </p:nvSpPr>
        <p:spPr>
          <a:xfrm>
            <a:off x="457200" y="1435101"/>
            <a:ext cx="3008435"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6"/>
          <p:cNvSpPr>
            <a:spLocks noGrp="1" noChangeArrowheads="1"/>
          </p:cNvSpPr>
          <p:nvPr>
            <p:ph type="sldNum" sz="quarter" idx="10"/>
          </p:nvPr>
        </p:nvSpPr>
        <p:spPr>
          <a:ln/>
        </p:spPr>
        <p:txBody>
          <a:bodyPr/>
          <a:lstStyle>
            <a:lvl1pPr>
              <a:defRPr/>
            </a:lvl1pPr>
          </a:lstStyle>
          <a:p>
            <a:pPr>
              <a:defRPr/>
            </a:pPr>
            <a:fld id="{3B1DD0D6-32F0-4AB6-9F85-3824543687B5}" type="slidenum">
              <a:rPr lang="en-US"/>
              <a:pPr>
                <a:defRPr/>
              </a:pPr>
              <a:t>‹#›</a:t>
            </a:fld>
            <a:endParaRPr lang="en-US"/>
          </a:p>
        </p:txBody>
      </p:sp>
    </p:spTree>
    <p:extLst>
      <p:ext uri="{BB962C8B-B14F-4D97-AF65-F5344CB8AC3E}">
        <p14:creationId xmlns:p14="http://schemas.microsoft.com/office/powerpoint/2010/main" val="3476673720"/>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 1"/>
          <p:cNvSpPr>
            <a:spLocks noGrp="1"/>
          </p:cNvSpPr>
          <p:nvPr>
            <p:ph type="title"/>
          </p:nvPr>
        </p:nvSpPr>
        <p:spPr>
          <a:xfrm>
            <a:off x="1792166" y="4800600"/>
            <a:ext cx="5486400" cy="566738"/>
          </a:xfrm>
          <a:prstGeom prst="rect">
            <a:avLst/>
          </a:prstGeom>
        </p:spPr>
        <p:txBody>
          <a:bodyPr anchor="b"/>
          <a:lstStyle>
            <a:lvl1pPr algn="l">
              <a:defRPr sz="2000" b="1"/>
            </a:lvl1pPr>
          </a:lstStyle>
          <a:p>
            <a:r>
              <a:rPr lang="en-US"/>
              <a:t>Click to edit Master title style</a:t>
            </a:r>
            <a:endParaRPr lang="hr-HR"/>
          </a:p>
        </p:txBody>
      </p:sp>
      <p:sp>
        <p:nvSpPr>
          <p:cNvPr id="3" name=" 2"/>
          <p:cNvSpPr>
            <a:spLocks noGrp="1"/>
          </p:cNvSpPr>
          <p:nvPr>
            <p:ph type="pic" idx="1"/>
          </p:nvPr>
        </p:nvSpPr>
        <p:spPr>
          <a:xfrm>
            <a:off x="1792166"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a:p>
        </p:txBody>
      </p:sp>
      <p:sp>
        <p:nvSpPr>
          <p:cNvPr id="4" name=" 3"/>
          <p:cNvSpPr>
            <a:spLocks noGrp="1"/>
          </p:cNvSpPr>
          <p:nvPr>
            <p:ph type="body" sz="half" idx="2"/>
          </p:nvPr>
        </p:nvSpPr>
        <p:spPr>
          <a:xfrm>
            <a:off x="1792166"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6"/>
          <p:cNvSpPr>
            <a:spLocks noGrp="1" noChangeArrowheads="1"/>
          </p:cNvSpPr>
          <p:nvPr>
            <p:ph type="sldNum" sz="quarter" idx="10"/>
          </p:nvPr>
        </p:nvSpPr>
        <p:spPr>
          <a:ln/>
        </p:spPr>
        <p:txBody>
          <a:bodyPr/>
          <a:lstStyle>
            <a:lvl1pPr>
              <a:defRPr/>
            </a:lvl1pPr>
          </a:lstStyle>
          <a:p>
            <a:pPr>
              <a:defRPr/>
            </a:pPr>
            <a:fld id="{FDDE639C-275C-4A5E-800A-C76D78ACAB03}" type="slidenum">
              <a:rPr lang="en-US"/>
              <a:pPr>
                <a:defRPr/>
              </a:pPr>
              <a:t>‹#›</a:t>
            </a:fld>
            <a:endParaRPr lang="en-US"/>
          </a:p>
        </p:txBody>
      </p:sp>
    </p:spTree>
    <p:extLst>
      <p:ext uri="{BB962C8B-B14F-4D97-AF65-F5344CB8AC3E}">
        <p14:creationId xmlns:p14="http://schemas.microsoft.com/office/powerpoint/2010/main" val="248154083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9" descr="Background"/>
          <p:cNvPicPr>
            <a:picLocks noChangeAspect="1" noChangeArrowheads="1"/>
          </p:cNvPicPr>
          <p:nvPr/>
        </p:nvPicPr>
        <p:blipFill>
          <a:blip r:embed="rId13" cstate="print">
            <a:lum bright="70000" contrast="-76000"/>
            <a:extLst>
              <a:ext uri="{28A0092B-C50C-407E-A947-70E740481C1C}">
                <a14:useLocalDpi xmlns:a14="http://schemas.microsoft.com/office/drawing/2010/main" val="0"/>
              </a:ext>
            </a:extLst>
          </a:blip>
          <a:srcRect l="4477" t="4570" r="14610" b="1237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12"/>
          <p:cNvSpPr>
            <a:spLocks noChangeShapeType="1"/>
          </p:cNvSpPr>
          <p:nvPr/>
        </p:nvSpPr>
        <p:spPr bwMode="auto">
          <a:xfrm>
            <a:off x="146050" y="747713"/>
            <a:ext cx="88011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hr-HR"/>
          </a:p>
        </p:txBody>
      </p:sp>
      <p:pic>
        <p:nvPicPr>
          <p:cNvPr id="1028" name="Picture 15" descr="weiler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201025" y="5773738"/>
            <a:ext cx="644525" cy="84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0" name="Rectangle 16"/>
          <p:cNvSpPr>
            <a:spLocks noGrp="1" noChangeArrowheads="1"/>
          </p:cNvSpPr>
          <p:nvPr>
            <p:ph type="sldNum" sz="quarter" idx="4"/>
          </p:nvPr>
        </p:nvSpPr>
        <p:spPr bwMode="auto">
          <a:xfrm>
            <a:off x="4521200" y="6348413"/>
            <a:ext cx="125413" cy="12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a:defRPr sz="800">
                <a:solidFill>
                  <a:srgbClr val="000000"/>
                </a:solidFill>
                <a:latin typeface="Frutiger 55 Roman"/>
                <a:ea typeface="+mn-ea"/>
              </a:defRPr>
            </a:lvl1pPr>
          </a:lstStyle>
          <a:p>
            <a:pPr>
              <a:defRPr/>
            </a:pPr>
            <a:fld id="{88F035AD-C59D-4CF1-A902-6BE07F43E532}" type="slidenum">
              <a:rPr lang="en-US"/>
              <a:pPr>
                <a:defRPr/>
              </a:pPr>
              <a:t>‹#›</a:t>
            </a:fld>
            <a:endParaRPr lang="en-US"/>
          </a:p>
        </p:txBody>
      </p:sp>
      <p:sp>
        <p:nvSpPr>
          <p:cNvPr id="2054" name="Text Box 24"/>
          <p:cNvSpPr txBox="1">
            <a:spLocks noChangeArrowheads="1"/>
          </p:cNvSpPr>
          <p:nvPr/>
        </p:nvSpPr>
        <p:spPr bwMode="auto">
          <a:xfrm>
            <a:off x="7880350" y="6643688"/>
            <a:ext cx="126365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defRPr/>
            </a:pPr>
            <a:r>
              <a:rPr lang="hr-HR" sz="800" b="1" smtClean="0">
                <a:solidFill>
                  <a:srgbClr val="000066"/>
                </a:solidFill>
                <a:ea typeface="+mn-ea"/>
              </a:rPr>
              <a:t>Ministarstvo financija</a:t>
            </a:r>
            <a:endParaRPr lang="en-US" sz="800" b="1" smtClean="0">
              <a:solidFill>
                <a:srgbClr val="000066"/>
              </a:solidFill>
              <a:ea typeface="+mn-ea"/>
            </a:endParaRPr>
          </a:p>
        </p:txBody>
      </p:sp>
      <p:sp>
        <p:nvSpPr>
          <p:cNvPr id="1031" name="Rectangle 25"/>
          <p:cNvSpPr>
            <a:spLocks noChangeArrowheads="1"/>
          </p:cNvSpPr>
          <p:nvPr/>
        </p:nvSpPr>
        <p:spPr bwMode="auto">
          <a:xfrm>
            <a:off x="-1701800" y="1408113"/>
            <a:ext cx="1393825" cy="441325"/>
          </a:xfrm>
          <a:prstGeom prst="rect">
            <a:avLst/>
          </a:prstGeom>
          <a:solidFill>
            <a:srgbClr val="B2424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
        <p:nvSpPr>
          <p:cNvPr id="1032" name="Rectangle 26"/>
          <p:cNvSpPr>
            <a:spLocks noChangeArrowheads="1"/>
          </p:cNvSpPr>
          <p:nvPr/>
        </p:nvSpPr>
        <p:spPr bwMode="auto">
          <a:xfrm>
            <a:off x="-1701800" y="2778125"/>
            <a:ext cx="1393825" cy="441325"/>
          </a:xfrm>
          <a:prstGeom prst="rect">
            <a:avLst/>
          </a:pr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
        <p:nvSpPr>
          <p:cNvPr id="1033" name="Rectangle 27"/>
          <p:cNvSpPr>
            <a:spLocks noChangeArrowheads="1"/>
          </p:cNvSpPr>
          <p:nvPr/>
        </p:nvSpPr>
        <p:spPr bwMode="auto">
          <a:xfrm>
            <a:off x="-1701800" y="3346450"/>
            <a:ext cx="1393825" cy="441325"/>
          </a:xfrm>
          <a:prstGeom prst="rect">
            <a:avLst/>
          </a:prstGeom>
          <a:solidFill>
            <a:srgbClr val="75AAF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
        <p:nvSpPr>
          <p:cNvPr id="1034" name="Rectangle 28"/>
          <p:cNvSpPr>
            <a:spLocks noChangeArrowheads="1"/>
          </p:cNvSpPr>
          <p:nvPr/>
        </p:nvSpPr>
        <p:spPr bwMode="auto">
          <a:xfrm>
            <a:off x="-1701800" y="3943350"/>
            <a:ext cx="1393825" cy="441325"/>
          </a:xfrm>
          <a:prstGeom prst="rect">
            <a:avLst/>
          </a:prstGeom>
          <a:solidFill>
            <a:srgbClr val="91DAF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
        <p:nvSpPr>
          <p:cNvPr id="1035" name="Rectangle 31"/>
          <p:cNvSpPr>
            <a:spLocks noChangeArrowheads="1"/>
          </p:cNvSpPr>
          <p:nvPr/>
        </p:nvSpPr>
        <p:spPr bwMode="auto">
          <a:xfrm>
            <a:off x="-1701800" y="2070100"/>
            <a:ext cx="1393825" cy="441325"/>
          </a:xfrm>
          <a:prstGeom prst="rect">
            <a:avLst/>
          </a:prstGeom>
          <a:solidFill>
            <a:srgbClr val="CB717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
        <p:nvSpPr>
          <p:cNvPr id="1036" name="Rectangle 32"/>
          <p:cNvSpPr>
            <a:spLocks noChangeArrowheads="1"/>
          </p:cNvSpPr>
          <p:nvPr/>
        </p:nvSpPr>
        <p:spPr bwMode="auto">
          <a:xfrm>
            <a:off x="-1701800" y="293688"/>
            <a:ext cx="1393825" cy="441325"/>
          </a:xfrm>
          <a:prstGeom prst="rect">
            <a:avLst/>
          </a:prstGeom>
          <a:solidFill>
            <a:srgbClr val="6A001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
        <p:nvSpPr>
          <p:cNvPr id="1037" name="Rectangle 33"/>
          <p:cNvSpPr>
            <a:spLocks noChangeArrowheads="1"/>
          </p:cNvSpPr>
          <p:nvPr/>
        </p:nvSpPr>
        <p:spPr bwMode="auto">
          <a:xfrm>
            <a:off x="-1716088" y="814388"/>
            <a:ext cx="1409700" cy="46196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GB">
              <a:solidFill>
                <a:srgbClr val="FFFFFF"/>
              </a:solidFill>
              <a:latin typeface="Frutiger 55 Roman"/>
            </a:endParaRPr>
          </a:p>
        </p:txBody>
      </p:sp>
      <p:sp>
        <p:nvSpPr>
          <p:cNvPr id="1038" name="Rectangle 34"/>
          <p:cNvSpPr>
            <a:spLocks noChangeArrowheads="1"/>
          </p:cNvSpPr>
          <p:nvPr/>
        </p:nvSpPr>
        <p:spPr bwMode="auto">
          <a:xfrm>
            <a:off x="-1701800" y="4668838"/>
            <a:ext cx="1393825" cy="441325"/>
          </a:xfrm>
          <a:prstGeom prst="rect">
            <a:avLst/>
          </a:prstGeom>
          <a:solidFill>
            <a:srgbClr val="FBF18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
        <p:nvSpPr>
          <p:cNvPr id="1039" name="Rectangle 35"/>
          <p:cNvSpPr>
            <a:spLocks noChangeArrowheads="1"/>
          </p:cNvSpPr>
          <p:nvPr/>
        </p:nvSpPr>
        <p:spPr bwMode="auto">
          <a:xfrm>
            <a:off x="-1701800" y="5346700"/>
            <a:ext cx="1393825" cy="441325"/>
          </a:xfrm>
          <a:prstGeom prst="rect">
            <a:avLst/>
          </a:prstGeom>
          <a:solidFill>
            <a:srgbClr val="B7F8A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hr-HR" sz="2400">
              <a:solidFill>
                <a:srgbClr val="000066"/>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4395" r:id="rId1"/>
    <p:sldLayoutId id="2147484385" r:id="rId2"/>
    <p:sldLayoutId id="2147484386" r:id="rId3"/>
    <p:sldLayoutId id="2147484387" r:id="rId4"/>
    <p:sldLayoutId id="2147484388" r:id="rId5"/>
    <p:sldLayoutId id="2147484389" r:id="rId6"/>
    <p:sldLayoutId id="2147484390" r:id="rId7"/>
    <p:sldLayoutId id="2147484391" r:id="rId8"/>
    <p:sldLayoutId id="2147484392" r:id="rId9"/>
    <p:sldLayoutId id="2147484393" r:id="rId10"/>
    <p:sldLayoutId id="2147484394" r:id="rId11"/>
  </p:sldLayoutIdLst>
  <p:transition spd="med"/>
  <p:hf hdr="0" dt="0"/>
  <p:txStyles>
    <p:titleStyle>
      <a:lvl1pPr algn="l" rtl="0" eaLnBrk="0" fontAlgn="base" hangingPunct="0">
        <a:spcBef>
          <a:spcPct val="0"/>
        </a:spcBef>
        <a:spcAft>
          <a:spcPct val="0"/>
        </a:spcAft>
        <a:defRPr sz="2400" b="1">
          <a:solidFill>
            <a:schemeClr val="tx1"/>
          </a:solidFill>
          <a:latin typeface="+mj-lt"/>
          <a:ea typeface="+mj-ea"/>
          <a:cs typeface="+mj-cs"/>
        </a:defRPr>
      </a:lvl1pPr>
      <a:lvl2pPr algn="l" rtl="0" eaLnBrk="0" fontAlgn="base" hangingPunct="0">
        <a:spcBef>
          <a:spcPct val="0"/>
        </a:spcBef>
        <a:spcAft>
          <a:spcPct val="0"/>
        </a:spcAft>
        <a:defRPr sz="2400" b="1">
          <a:solidFill>
            <a:schemeClr val="tx1"/>
          </a:solidFill>
          <a:latin typeface="Frutiger 55 Roman" pitchFamily="34" charset="0"/>
        </a:defRPr>
      </a:lvl2pPr>
      <a:lvl3pPr algn="l" rtl="0" eaLnBrk="0" fontAlgn="base" hangingPunct="0">
        <a:spcBef>
          <a:spcPct val="0"/>
        </a:spcBef>
        <a:spcAft>
          <a:spcPct val="0"/>
        </a:spcAft>
        <a:defRPr sz="2400" b="1">
          <a:solidFill>
            <a:schemeClr val="tx1"/>
          </a:solidFill>
          <a:latin typeface="Frutiger 55 Roman" pitchFamily="34" charset="0"/>
        </a:defRPr>
      </a:lvl3pPr>
      <a:lvl4pPr algn="l" rtl="0" eaLnBrk="0" fontAlgn="base" hangingPunct="0">
        <a:spcBef>
          <a:spcPct val="0"/>
        </a:spcBef>
        <a:spcAft>
          <a:spcPct val="0"/>
        </a:spcAft>
        <a:defRPr sz="2400" b="1">
          <a:solidFill>
            <a:schemeClr val="tx1"/>
          </a:solidFill>
          <a:latin typeface="Frutiger 55 Roman" pitchFamily="34" charset="0"/>
        </a:defRPr>
      </a:lvl4pPr>
      <a:lvl5pPr algn="l" rtl="0" eaLnBrk="0" fontAlgn="base" hangingPunct="0">
        <a:spcBef>
          <a:spcPct val="0"/>
        </a:spcBef>
        <a:spcAft>
          <a:spcPct val="0"/>
        </a:spcAft>
        <a:defRPr sz="2400" b="1">
          <a:solidFill>
            <a:schemeClr val="tx1"/>
          </a:solidFill>
          <a:latin typeface="Frutiger 55 Roman" pitchFamily="34" charset="0"/>
        </a:defRPr>
      </a:lvl5pPr>
      <a:lvl6pPr marL="457200" algn="l" rtl="0" fontAlgn="base">
        <a:spcBef>
          <a:spcPct val="0"/>
        </a:spcBef>
        <a:spcAft>
          <a:spcPct val="0"/>
        </a:spcAft>
        <a:defRPr sz="2400" b="1">
          <a:solidFill>
            <a:schemeClr val="tx1"/>
          </a:solidFill>
          <a:latin typeface="Frutiger 55 Roman" pitchFamily="34" charset="0"/>
        </a:defRPr>
      </a:lvl6pPr>
      <a:lvl7pPr marL="914400" algn="l" rtl="0" fontAlgn="base">
        <a:spcBef>
          <a:spcPct val="0"/>
        </a:spcBef>
        <a:spcAft>
          <a:spcPct val="0"/>
        </a:spcAft>
        <a:defRPr sz="2400" b="1">
          <a:solidFill>
            <a:schemeClr val="tx1"/>
          </a:solidFill>
          <a:latin typeface="Frutiger 55 Roman" pitchFamily="34" charset="0"/>
        </a:defRPr>
      </a:lvl7pPr>
      <a:lvl8pPr marL="1371600" algn="l" rtl="0" fontAlgn="base">
        <a:spcBef>
          <a:spcPct val="0"/>
        </a:spcBef>
        <a:spcAft>
          <a:spcPct val="0"/>
        </a:spcAft>
        <a:defRPr sz="2400" b="1">
          <a:solidFill>
            <a:schemeClr val="tx1"/>
          </a:solidFill>
          <a:latin typeface="Frutiger 55 Roman" pitchFamily="34" charset="0"/>
        </a:defRPr>
      </a:lvl8pPr>
      <a:lvl9pPr marL="1828800" algn="l" rtl="0" fontAlgn="base">
        <a:spcBef>
          <a:spcPct val="0"/>
        </a:spcBef>
        <a:spcAft>
          <a:spcPct val="0"/>
        </a:spcAft>
        <a:defRPr sz="2400" b="1">
          <a:solidFill>
            <a:schemeClr val="tx1"/>
          </a:solidFill>
          <a:latin typeface="Frutiger 55 Roman" pitchFamily="34" charset="0"/>
        </a:defRPr>
      </a:lvl9pPr>
    </p:titleStyle>
    <p:bodyStyle>
      <a:lvl1pPr marL="342900" indent="-342900" algn="l" rtl="0" eaLnBrk="0" fontAlgn="base" hangingPunct="0">
        <a:spcBef>
          <a:spcPts val="2200"/>
        </a:spcBef>
        <a:spcAft>
          <a:spcPct val="0"/>
        </a:spcAft>
        <a:buClr>
          <a:srgbClr val="3783FF"/>
        </a:buClr>
        <a:buSzPct val="123000"/>
        <a:buFont typeface="Symbol" pitchFamily="18" charset="2"/>
        <a:buChar char="¨"/>
        <a:defRPr>
          <a:solidFill>
            <a:schemeClr val="tx1"/>
          </a:solidFill>
          <a:latin typeface="+mn-lt"/>
          <a:ea typeface="MS PGothic" pitchFamily="34" charset="-128"/>
          <a:cs typeface="+mn-cs"/>
        </a:defRPr>
      </a:lvl1pPr>
      <a:lvl2pPr marL="742950" indent="-285750" algn="l" rtl="0" eaLnBrk="0" fontAlgn="base" hangingPunct="0">
        <a:spcBef>
          <a:spcPts val="400"/>
        </a:spcBef>
        <a:spcAft>
          <a:spcPct val="0"/>
        </a:spcAft>
        <a:buClr>
          <a:schemeClr val="tx1"/>
        </a:buClr>
        <a:buSzPct val="77000"/>
        <a:buChar char="—"/>
        <a:defRPr sz="1600">
          <a:solidFill>
            <a:schemeClr val="tx1"/>
          </a:solidFill>
          <a:latin typeface="+mn-lt"/>
          <a:ea typeface="MS PGothic" pitchFamily="34" charset="-128"/>
        </a:defRPr>
      </a:lvl2pPr>
      <a:lvl3pPr marL="1143000" indent="-228600" algn="l" rtl="0" eaLnBrk="0" fontAlgn="base" hangingPunct="0">
        <a:spcBef>
          <a:spcPts val="400"/>
        </a:spcBef>
        <a:spcAft>
          <a:spcPct val="0"/>
        </a:spcAft>
        <a:buClr>
          <a:schemeClr val="tx1"/>
        </a:buClr>
        <a:buSzPct val="84000"/>
        <a:buChar char="–"/>
        <a:defRPr sz="1600">
          <a:solidFill>
            <a:schemeClr val="tx1"/>
          </a:solidFill>
          <a:latin typeface="+mn-lt"/>
          <a:ea typeface="MS PGothic" pitchFamily="34" charset="-128"/>
        </a:defRPr>
      </a:lvl3pPr>
      <a:lvl4pPr marL="1600200" indent="-228600" algn="l" rtl="0" eaLnBrk="0" fontAlgn="base" hangingPunct="0">
        <a:spcBef>
          <a:spcPts val="400"/>
        </a:spcBef>
        <a:spcAft>
          <a:spcPct val="0"/>
        </a:spcAft>
        <a:buClr>
          <a:schemeClr val="tx1"/>
        </a:buClr>
        <a:buSzPct val="84000"/>
        <a:buChar char="–"/>
        <a:defRPr sz="1600">
          <a:solidFill>
            <a:schemeClr val="tx1"/>
          </a:solidFill>
          <a:latin typeface="+mn-lt"/>
          <a:ea typeface="MS PGothic" pitchFamily="34" charset="-128"/>
        </a:defRPr>
      </a:lvl4pPr>
      <a:lvl5pPr marL="2057400" indent="-228600" algn="l" rtl="0" eaLnBrk="0" fontAlgn="base" hangingPunct="0">
        <a:spcBef>
          <a:spcPts val="400"/>
        </a:spcBef>
        <a:spcAft>
          <a:spcPct val="0"/>
        </a:spcAft>
        <a:buClr>
          <a:schemeClr val="tx1"/>
        </a:buClr>
        <a:buSzPct val="84000"/>
        <a:buChar char="–"/>
        <a:defRPr sz="1600">
          <a:solidFill>
            <a:schemeClr val="tx1"/>
          </a:solidFill>
          <a:latin typeface="+mn-lt"/>
          <a:ea typeface="MS PGothic" pitchFamily="34" charset="-128"/>
        </a:defRPr>
      </a:lvl5pPr>
      <a:lvl6pPr marL="2514600" indent="-228600" algn="l" rtl="0" eaLnBrk="0" fontAlgn="base" hangingPunct="0">
        <a:spcBef>
          <a:spcPts val="400"/>
        </a:spcBef>
        <a:spcAft>
          <a:spcPct val="0"/>
        </a:spcAft>
        <a:buClr>
          <a:schemeClr val="tx1"/>
        </a:buClr>
        <a:buSzPct val="84000"/>
        <a:buChar char="–"/>
        <a:defRPr sz="1600">
          <a:solidFill>
            <a:schemeClr val="tx1"/>
          </a:solidFill>
          <a:latin typeface="+mn-lt"/>
          <a:ea typeface="+mn-ea"/>
        </a:defRPr>
      </a:lvl6pPr>
      <a:lvl7pPr marL="2971800" indent="-228600" algn="l" rtl="0" eaLnBrk="0" fontAlgn="base" hangingPunct="0">
        <a:spcBef>
          <a:spcPts val="400"/>
        </a:spcBef>
        <a:spcAft>
          <a:spcPct val="0"/>
        </a:spcAft>
        <a:buClr>
          <a:schemeClr val="tx1"/>
        </a:buClr>
        <a:buSzPct val="84000"/>
        <a:buChar char="–"/>
        <a:defRPr sz="1600">
          <a:solidFill>
            <a:schemeClr val="tx1"/>
          </a:solidFill>
          <a:latin typeface="+mn-lt"/>
          <a:ea typeface="+mn-ea"/>
        </a:defRPr>
      </a:lvl7pPr>
      <a:lvl8pPr marL="3429000" indent="-228600" algn="l" rtl="0" eaLnBrk="0" fontAlgn="base" hangingPunct="0">
        <a:spcBef>
          <a:spcPts val="400"/>
        </a:spcBef>
        <a:spcAft>
          <a:spcPct val="0"/>
        </a:spcAft>
        <a:buClr>
          <a:schemeClr val="tx1"/>
        </a:buClr>
        <a:buSzPct val="84000"/>
        <a:buChar char="–"/>
        <a:defRPr sz="1600">
          <a:solidFill>
            <a:schemeClr val="tx1"/>
          </a:solidFill>
          <a:latin typeface="+mn-lt"/>
          <a:ea typeface="+mn-ea"/>
        </a:defRPr>
      </a:lvl8pPr>
      <a:lvl9pPr marL="3886200" indent="-228600" algn="l" rtl="0" eaLnBrk="0" fontAlgn="base" hangingPunct="0">
        <a:spcBef>
          <a:spcPts val="400"/>
        </a:spcBef>
        <a:spcAft>
          <a:spcPct val="0"/>
        </a:spcAft>
        <a:buClr>
          <a:schemeClr val="tx1"/>
        </a:buClr>
        <a:buSzPct val="84000"/>
        <a:buChar char="–"/>
        <a:defRPr sz="1600">
          <a:solidFill>
            <a:schemeClr val="tx1"/>
          </a:solidFill>
          <a:latin typeface="+mn-lt"/>
          <a:ea typeface="+mn-ea"/>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ubtitle 2"/>
          <p:cNvSpPr>
            <a:spLocks noGrp="1"/>
          </p:cNvSpPr>
          <p:nvPr>
            <p:ph type="subTitle" idx="1"/>
          </p:nvPr>
        </p:nvSpPr>
        <p:spPr>
          <a:xfrm>
            <a:off x="684213" y="1484784"/>
            <a:ext cx="7488187" cy="3384079"/>
          </a:xfrm>
          <a:noFill/>
        </p:spPr>
        <p:txBody>
          <a:bodyPr/>
          <a:lstStyle/>
          <a:p>
            <a:pPr eaLnBrk="1" hangingPunct="1">
              <a:spcBef>
                <a:spcPts val="600"/>
              </a:spcBef>
            </a:pPr>
            <a:r>
              <a:rPr lang="en-US" sz="4400" b="0" dirty="0" smtClean="0">
                <a:latin typeface="Arial" panose="020B0604020202020204" pitchFamily="34" charset="0"/>
                <a:cs typeface="Arial" panose="020B0604020202020204" pitchFamily="34" charset="0"/>
              </a:rPr>
              <a:t>Salaries of Employees in the Local and County (Regional) Self-Government Units in the Republic of Croatia</a:t>
            </a:r>
            <a:endParaRPr lang="hr-HR" sz="4400" b="0" dirty="0" smtClean="0">
              <a:latin typeface="Arial" panose="020B0604020202020204" pitchFamily="34" charset="0"/>
              <a:cs typeface="Arial" panose="020B0604020202020204" pitchFamily="34" charset="0"/>
            </a:endParaRPr>
          </a:p>
        </p:txBody>
      </p:sp>
      <p:sp>
        <p:nvSpPr>
          <p:cNvPr id="3075" name="Subtitle 2"/>
          <p:cNvSpPr txBox="1">
            <a:spLocks/>
          </p:cNvSpPr>
          <p:nvPr/>
        </p:nvSpPr>
        <p:spPr bwMode="auto">
          <a:xfrm>
            <a:off x="683568" y="5732463"/>
            <a:ext cx="7488832"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eaLnBrk="1" hangingPunct="1">
              <a:buClr>
                <a:srgbClr val="3783FF"/>
              </a:buClr>
              <a:buSzPct val="123000"/>
              <a:buFont typeface="Symbol" pitchFamily="18" charset="2"/>
              <a:buNone/>
            </a:pPr>
            <a:r>
              <a:rPr lang="hr-HR" sz="2400" dirty="0" smtClean="0">
                <a:cs typeface="Arial" panose="020B0604020202020204" pitchFamily="34" charset="0"/>
              </a:rPr>
              <a:t>Nevenka Brkić, </a:t>
            </a:r>
            <a:r>
              <a:rPr lang="en-US" sz="2400" dirty="0" smtClean="0">
                <a:cs typeface="Arial" panose="020B0604020202020204" pitchFamily="34" charset="0"/>
              </a:rPr>
              <a:t>Ministry of Finance</a:t>
            </a:r>
            <a:endParaRPr lang="hr-HR" sz="2400" dirty="0">
              <a:cs typeface="Arial" panose="020B0604020202020204" pitchFamily="34" charset="0"/>
            </a:endParaRPr>
          </a:p>
          <a:p>
            <a:pPr algn="ctr" eaLnBrk="1" hangingPunct="1">
              <a:buClr>
                <a:srgbClr val="3783FF"/>
              </a:buClr>
              <a:buSzPct val="123000"/>
              <a:buFont typeface="Symbol" pitchFamily="18" charset="2"/>
              <a:buNone/>
            </a:pPr>
            <a:r>
              <a:rPr lang="hr-HR" sz="2000" dirty="0" smtClean="0">
                <a:cs typeface="Arial" panose="020B0604020202020204" pitchFamily="34" charset="0"/>
              </a:rPr>
              <a:t>Zagreb, </a:t>
            </a:r>
            <a:r>
              <a:rPr lang="en-US" sz="2000" dirty="0" smtClean="0">
                <a:cs typeface="Arial" panose="020B0604020202020204" pitchFamily="34" charset="0"/>
              </a:rPr>
              <a:t>November 11, </a:t>
            </a:r>
            <a:r>
              <a:rPr lang="hr-HR" sz="2000" dirty="0" smtClean="0">
                <a:cs typeface="Arial" panose="020B0604020202020204" pitchFamily="34" charset="0"/>
              </a:rPr>
              <a:t>2015</a:t>
            </a:r>
            <a:r>
              <a:rPr lang="hr-HR" sz="2000" dirty="0">
                <a:cs typeface="Arial" panose="020B0604020202020204" pitchFamily="34" charset="0"/>
              </a:rPr>
              <a:t>.</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512" y="188640"/>
            <a:ext cx="8785225" cy="576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The Self-Governing Jurisdiction of the County</a:t>
            </a:r>
            <a:endParaRPr lang="hr-HR" sz="3200" b="0" dirty="0" smtClean="0">
              <a:latin typeface="Arial" pitchFamily="34" charset="0"/>
              <a:cs typeface="Arial" pitchFamily="34" charset="0"/>
            </a:endParaRPr>
          </a:p>
        </p:txBody>
      </p:sp>
      <p:sp>
        <p:nvSpPr>
          <p:cNvPr id="4099" name="Rectangle 3"/>
          <p:cNvSpPr>
            <a:spLocks noGrp="1" noChangeArrowheads="1"/>
          </p:cNvSpPr>
          <p:nvPr>
            <p:ph idx="1"/>
          </p:nvPr>
        </p:nvSpPr>
        <p:spPr bwMode="auto">
          <a:xfrm>
            <a:off x="395536" y="980728"/>
            <a:ext cx="8136904" cy="561662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0"/>
              </a:spcBef>
              <a:buClr>
                <a:schemeClr val="accent6"/>
              </a:buClr>
              <a:buSzPct val="100000"/>
              <a:buFont typeface="Wingdings" pitchFamily="2" charset="2"/>
              <a:buChar char="v"/>
              <a:defRPr/>
            </a:pPr>
            <a:r>
              <a:rPr lang="en-US" sz="2400" b="1" dirty="0" smtClean="0">
                <a:latin typeface="Arial" panose="020B0604020202020204" pitchFamily="34" charset="0"/>
                <a:cs typeface="Arial" panose="020B0604020202020204" pitchFamily="34" charset="0"/>
              </a:rPr>
              <a:t>The county </a:t>
            </a:r>
            <a:r>
              <a:rPr lang="en-US" sz="2400" dirty="0" smtClean="0">
                <a:latin typeface="Arial" panose="020B0604020202020204" pitchFamily="34" charset="0"/>
                <a:cs typeface="Arial" panose="020B0604020202020204" pitchFamily="34" charset="0"/>
              </a:rPr>
              <a:t>performs within its self-governing jurisdiction tasks of county (regional) importance, especially tasks related to</a:t>
            </a:r>
            <a:r>
              <a:rPr lang="hr-HR" sz="2400" dirty="0" smtClean="0">
                <a:latin typeface="Arial" panose="020B0604020202020204" pitchFamily="34" charset="0"/>
                <a:cs typeface="Arial" panose="020B0604020202020204" pitchFamily="34" charset="0"/>
              </a:rPr>
              <a:t>:</a:t>
            </a:r>
            <a:endParaRPr lang="pl-PL" sz="2400" dirty="0" smtClean="0">
              <a:latin typeface="Arial" panose="020B0604020202020204" pitchFamily="34" charset="0"/>
              <a:cs typeface="Arial" panose="020B0604020202020204" pitchFamily="34" charset="0"/>
            </a:endParaRPr>
          </a:p>
          <a:p>
            <a:pPr marL="399600" indent="0">
              <a:spcBef>
                <a:spcPts val="600"/>
              </a:spcBef>
              <a:buClr>
                <a:schemeClr val="accent6"/>
              </a:buClr>
              <a:buSzPct val="100000"/>
              <a:buNone/>
              <a:defRPr/>
            </a:pPr>
            <a:r>
              <a:rPr lang="vi-VN"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education</a:t>
            </a:r>
            <a:r>
              <a:rPr lang="vi-VN" sz="2000" dirty="0" smtClean="0">
                <a:latin typeface="Arial" panose="020B0604020202020204" pitchFamily="34" charset="0"/>
                <a:cs typeface="Arial" panose="020B0604020202020204" pitchFamily="34" charset="0"/>
              </a:rPr>
              <a:t>,</a:t>
            </a:r>
            <a:endParaRPr lang="vi-VN" sz="2000" dirty="0">
              <a:latin typeface="Arial" panose="020B0604020202020204" pitchFamily="34" charset="0"/>
              <a:cs typeface="Arial" panose="020B0604020202020204" pitchFamily="34" charset="0"/>
            </a:endParaRPr>
          </a:p>
          <a:p>
            <a:pPr marL="399600" indent="0">
              <a:spcBef>
                <a:spcPts val="600"/>
              </a:spcBef>
              <a:buClr>
                <a:schemeClr val="accent6"/>
              </a:buClr>
              <a:buSzPct val="100000"/>
              <a:buNone/>
              <a:defRPr/>
            </a:pPr>
            <a:r>
              <a:rPr lang="vi-VN"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health care</a:t>
            </a:r>
            <a:r>
              <a:rPr lang="vi-VN" sz="2000" dirty="0" smtClean="0">
                <a:latin typeface="Arial" panose="020B0604020202020204" pitchFamily="34" charset="0"/>
                <a:cs typeface="Arial" panose="020B0604020202020204" pitchFamily="34" charset="0"/>
              </a:rPr>
              <a:t>,</a:t>
            </a:r>
            <a:endParaRPr lang="vi-VN" sz="2000" dirty="0">
              <a:latin typeface="Arial" panose="020B0604020202020204" pitchFamily="34" charset="0"/>
              <a:cs typeface="Arial" panose="020B0604020202020204" pitchFamily="34" charset="0"/>
            </a:endParaRPr>
          </a:p>
          <a:p>
            <a:pPr marL="399600" indent="0">
              <a:spcBef>
                <a:spcPts val="600"/>
              </a:spcBef>
              <a:buClr>
                <a:schemeClr val="accent6"/>
              </a:buClr>
              <a:buSzPct val="100000"/>
              <a:buNone/>
              <a:defRPr/>
            </a:pPr>
            <a:r>
              <a:rPr lang="vi-VN" sz="2000" dirty="0">
                <a:latin typeface="Arial" panose="020B0604020202020204" pitchFamily="34" charset="0"/>
                <a:cs typeface="Arial" panose="020B0604020202020204" pitchFamily="34" charset="0"/>
              </a:rPr>
              <a:t>– </a:t>
            </a:r>
            <a:r>
              <a:rPr lang="hr-HR" sz="2000" dirty="0" err="1">
                <a:latin typeface="Arial" panose="020B0604020202020204" pitchFamily="34" charset="0"/>
                <a:cs typeface="Arial" panose="020B0604020202020204" pitchFamily="34" charset="0"/>
              </a:rPr>
              <a:t>physical</a:t>
            </a:r>
            <a:r>
              <a:rPr lang="hr-HR" sz="2000" dirty="0" smtClean="0">
                <a:solidFill>
                  <a:srgbClr val="FF0000"/>
                </a:solidFill>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and urban planning</a:t>
            </a:r>
            <a:r>
              <a:rPr lang="vi-VN" sz="2000" dirty="0" smtClean="0">
                <a:latin typeface="Arial" panose="020B0604020202020204" pitchFamily="34" charset="0"/>
                <a:cs typeface="Arial" panose="020B0604020202020204" pitchFamily="34" charset="0"/>
              </a:rPr>
              <a:t>,</a:t>
            </a:r>
            <a:endParaRPr lang="vi-VN" sz="2000" dirty="0">
              <a:latin typeface="Arial" panose="020B0604020202020204" pitchFamily="34" charset="0"/>
              <a:cs typeface="Arial" panose="020B0604020202020204" pitchFamily="34" charset="0"/>
            </a:endParaRPr>
          </a:p>
          <a:p>
            <a:pPr marL="399600" indent="0">
              <a:spcBef>
                <a:spcPts val="600"/>
              </a:spcBef>
              <a:buClr>
                <a:schemeClr val="accent6"/>
              </a:buClr>
              <a:buSzPct val="100000"/>
              <a:buNone/>
              <a:defRPr/>
            </a:pPr>
            <a:r>
              <a:rPr lang="vi-VN"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economic development</a:t>
            </a:r>
            <a:r>
              <a:rPr lang="vi-VN" sz="2000" dirty="0" smtClean="0">
                <a:latin typeface="Arial" panose="020B0604020202020204" pitchFamily="34" charset="0"/>
                <a:cs typeface="Arial" panose="020B0604020202020204" pitchFamily="34" charset="0"/>
              </a:rPr>
              <a:t>,</a:t>
            </a:r>
            <a:endParaRPr lang="vi-VN" sz="2000" dirty="0">
              <a:latin typeface="Arial" panose="020B0604020202020204" pitchFamily="34" charset="0"/>
              <a:cs typeface="Arial" panose="020B0604020202020204" pitchFamily="34" charset="0"/>
            </a:endParaRPr>
          </a:p>
          <a:p>
            <a:pPr marL="399600" indent="0">
              <a:spcBef>
                <a:spcPts val="600"/>
              </a:spcBef>
              <a:buClr>
                <a:schemeClr val="accent6"/>
              </a:buClr>
              <a:buSzPct val="100000"/>
              <a:buNone/>
              <a:defRPr/>
            </a:pPr>
            <a:r>
              <a:rPr lang="vi-VN"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traffic and traffic infrastructure</a:t>
            </a:r>
            <a:r>
              <a:rPr lang="vi-VN" sz="2000" dirty="0" smtClean="0">
                <a:latin typeface="Arial" panose="020B0604020202020204" pitchFamily="34" charset="0"/>
                <a:cs typeface="Arial" panose="020B0604020202020204" pitchFamily="34" charset="0"/>
              </a:rPr>
              <a:t>,</a:t>
            </a:r>
            <a:endParaRPr lang="vi-VN" sz="2000" dirty="0">
              <a:latin typeface="Arial" panose="020B0604020202020204" pitchFamily="34" charset="0"/>
              <a:cs typeface="Arial" panose="020B0604020202020204" pitchFamily="34" charset="0"/>
            </a:endParaRPr>
          </a:p>
          <a:p>
            <a:pPr marL="399600" indent="0">
              <a:spcBef>
                <a:spcPts val="600"/>
              </a:spcBef>
              <a:buClr>
                <a:schemeClr val="accent6"/>
              </a:buClr>
              <a:buSzPct val="100000"/>
              <a:buNone/>
              <a:defRPr/>
            </a:pPr>
            <a:r>
              <a:rPr lang="vi-VN" sz="2000" dirty="0">
                <a:solidFill>
                  <a:srgbClr val="0070C0"/>
                </a:solidFill>
                <a:latin typeface="Arial" panose="020B0604020202020204" pitchFamily="34" charset="0"/>
                <a:cs typeface="Arial" panose="020B0604020202020204" pitchFamily="34" charset="0"/>
              </a:rPr>
              <a:t>– </a:t>
            </a:r>
            <a:r>
              <a:rPr lang="en-US" sz="2000" dirty="0" smtClean="0">
                <a:solidFill>
                  <a:srgbClr val="0070C0"/>
                </a:solidFill>
                <a:latin typeface="Arial" panose="020B0604020202020204" pitchFamily="34" charset="0"/>
                <a:cs typeface="Arial" panose="020B0604020202020204" pitchFamily="34" charset="0"/>
              </a:rPr>
              <a:t>public road maintenance</a:t>
            </a:r>
            <a:r>
              <a:rPr lang="vi-VN" sz="2000" dirty="0" smtClean="0">
                <a:solidFill>
                  <a:srgbClr val="0070C0"/>
                </a:solidFill>
                <a:latin typeface="Arial" panose="020B0604020202020204" pitchFamily="34" charset="0"/>
                <a:cs typeface="Arial" panose="020B0604020202020204" pitchFamily="34" charset="0"/>
              </a:rPr>
              <a:t>,</a:t>
            </a:r>
            <a:endParaRPr lang="vi-VN" sz="2000" dirty="0">
              <a:solidFill>
                <a:srgbClr val="0070C0"/>
              </a:solidFill>
              <a:latin typeface="Arial" panose="020B0604020202020204" pitchFamily="34" charset="0"/>
              <a:cs typeface="Arial" panose="020B0604020202020204" pitchFamily="34" charset="0"/>
            </a:endParaRPr>
          </a:p>
          <a:p>
            <a:pPr marL="399600" indent="0">
              <a:spcBef>
                <a:spcPts val="600"/>
              </a:spcBef>
              <a:buClr>
                <a:schemeClr val="accent6"/>
              </a:buClr>
              <a:buSzPct val="100000"/>
              <a:buNone/>
              <a:defRPr/>
            </a:pPr>
            <a:r>
              <a:rPr lang="vi-VN"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planning and developing a network of educational, health care, cultural and social institutions</a:t>
            </a:r>
            <a:endParaRPr lang="vi-VN" sz="2000" dirty="0">
              <a:latin typeface="Arial" panose="020B0604020202020204" pitchFamily="34" charset="0"/>
              <a:cs typeface="Arial" panose="020B0604020202020204" pitchFamily="34" charset="0"/>
            </a:endParaRPr>
          </a:p>
          <a:p>
            <a:pPr marL="399600" indent="0">
              <a:spcBef>
                <a:spcPts val="600"/>
              </a:spcBef>
              <a:buClr>
                <a:schemeClr val="accent6"/>
              </a:buClr>
              <a:buSzPct val="100000"/>
              <a:buNone/>
              <a:defRPr/>
            </a:pPr>
            <a:r>
              <a:rPr lang="vi-VN" sz="2000" dirty="0">
                <a:solidFill>
                  <a:srgbClr val="0070C0"/>
                </a:solidFill>
                <a:latin typeface="Arial" panose="020B0604020202020204" pitchFamily="34" charset="0"/>
                <a:cs typeface="Arial" panose="020B0604020202020204" pitchFamily="34" charset="0"/>
              </a:rPr>
              <a:t>– </a:t>
            </a:r>
            <a:r>
              <a:rPr lang="en-US" sz="2000" dirty="0">
                <a:solidFill>
                  <a:srgbClr val="0070C0"/>
                </a:solidFill>
                <a:latin typeface="Arial" panose="020B0604020202020204" pitchFamily="34" charset="0"/>
                <a:cs typeface="Arial" panose="020B0604020202020204" pitchFamily="34" charset="0"/>
              </a:rPr>
              <a:t>the </a:t>
            </a:r>
            <a:r>
              <a:rPr lang="hr-HR" sz="2000" dirty="0" err="1">
                <a:solidFill>
                  <a:srgbClr val="0070C0"/>
                </a:solidFill>
                <a:latin typeface="Arial" panose="020B0604020202020204" pitchFamily="34" charset="0"/>
                <a:cs typeface="Arial" panose="020B0604020202020204" pitchFamily="34" charset="0"/>
              </a:rPr>
              <a:t>issuance</a:t>
            </a:r>
            <a:r>
              <a:rPr lang="hr-HR" sz="2000" dirty="0">
                <a:solidFill>
                  <a:srgbClr val="0070C0"/>
                </a:solidFill>
                <a:latin typeface="Arial" panose="020B0604020202020204" pitchFamily="34" charset="0"/>
                <a:cs typeface="Arial" panose="020B0604020202020204" pitchFamily="34" charset="0"/>
              </a:rPr>
              <a:t> </a:t>
            </a:r>
            <a:r>
              <a:rPr lang="en-US" sz="2000" dirty="0">
                <a:solidFill>
                  <a:srgbClr val="0070C0"/>
                </a:solidFill>
                <a:latin typeface="Arial" panose="020B0604020202020204" pitchFamily="34" charset="0"/>
                <a:cs typeface="Arial" panose="020B0604020202020204" pitchFamily="34" charset="0"/>
              </a:rPr>
              <a:t>of building and location permits, other </a:t>
            </a:r>
            <a:r>
              <a:rPr lang="en-US" sz="2000" dirty="0" smtClean="0">
                <a:solidFill>
                  <a:srgbClr val="0070C0"/>
                </a:solidFill>
                <a:latin typeface="Arial" panose="020B0604020202020204" pitchFamily="34" charset="0"/>
                <a:cs typeface="Arial" panose="020B0604020202020204" pitchFamily="34" charset="0"/>
              </a:rPr>
              <a:t>acts related to construction, and the implementation of spatial planning documents </a:t>
            </a:r>
            <a:r>
              <a:rPr lang="en-US" sz="2000" dirty="0" smtClean="0">
                <a:latin typeface="Arial" panose="020B0604020202020204" pitchFamily="34" charset="0"/>
                <a:cs typeface="Arial" panose="020B0604020202020204" pitchFamily="34" charset="0"/>
              </a:rPr>
              <a:t>for the county area outside of a large city</a:t>
            </a:r>
            <a:r>
              <a:rPr lang="vi-VN" sz="2000" dirty="0" smtClean="0">
                <a:latin typeface="Arial" panose="020B0604020202020204" pitchFamily="34" charset="0"/>
                <a:cs typeface="Arial" panose="020B0604020202020204" pitchFamily="34" charset="0"/>
              </a:rPr>
              <a:t>,</a:t>
            </a:r>
            <a:endParaRPr lang="vi-VN" sz="2000" dirty="0">
              <a:latin typeface="Arial" panose="020B0604020202020204" pitchFamily="34" charset="0"/>
              <a:cs typeface="Arial" panose="020B0604020202020204" pitchFamily="34" charset="0"/>
            </a:endParaRPr>
          </a:p>
          <a:p>
            <a:pPr marL="399600" indent="0">
              <a:spcBef>
                <a:spcPts val="600"/>
              </a:spcBef>
              <a:buClr>
                <a:schemeClr val="accent6"/>
              </a:buClr>
              <a:buSzPct val="100000"/>
              <a:buNone/>
              <a:defRPr/>
            </a:pPr>
            <a:r>
              <a:rPr lang="vi-VN"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other activities related to special legislation</a:t>
            </a:r>
            <a:endParaRPr lang="vi-VN" sz="2400" dirty="0">
              <a:latin typeface="Arial" panose="020B0604020202020204" pitchFamily="34" charset="0"/>
              <a:cs typeface="Arial" panose="020B0604020202020204" pitchFamily="34" charset="0"/>
            </a:endParaRPr>
          </a:p>
          <a:p>
            <a:pPr>
              <a:spcBef>
                <a:spcPts val="600"/>
              </a:spcBef>
              <a:buClr>
                <a:schemeClr val="accent6"/>
              </a:buClr>
              <a:buSzPct val="100000"/>
              <a:buFont typeface="Wingdings" pitchFamily="2" charset="2"/>
              <a:buChar char="v"/>
              <a:defRPr/>
            </a:pPr>
            <a:endParaRPr lang="pl-PL" sz="2400" dirty="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10</a:t>
            </a:fld>
            <a:endParaRPr lang="en-US"/>
          </a:p>
        </p:txBody>
      </p:sp>
    </p:spTree>
    <p:extLst>
      <p:ext uri="{BB962C8B-B14F-4D97-AF65-F5344CB8AC3E}">
        <p14:creationId xmlns:p14="http://schemas.microsoft.com/office/powerpoint/2010/main" val="4034347962"/>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39553" y="188640"/>
            <a:ext cx="8208912" cy="10801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LC(R)SGU in the Public Finance System of the Republic of Croatia</a:t>
            </a: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11</a:t>
            </a:fld>
            <a:endParaRPr lang="en-US"/>
          </a:p>
        </p:txBody>
      </p:sp>
      <p:graphicFrame>
        <p:nvGraphicFramePr>
          <p:cNvPr id="5" name="Dijagram 1"/>
          <p:cNvGraphicFramePr/>
          <p:nvPr>
            <p:extLst>
              <p:ext uri="{D42A27DB-BD31-4B8C-83A1-F6EECF244321}">
                <p14:modId xmlns:p14="http://schemas.microsoft.com/office/powerpoint/2010/main" val="817428385"/>
              </p:ext>
            </p:extLst>
          </p:nvPr>
        </p:nvGraphicFramePr>
        <p:xfrm>
          <a:off x="1642110" y="1340768"/>
          <a:ext cx="5859780" cy="39408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6178094"/>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5765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The Salaries of Employees in LC(R)SGU</a:t>
            </a:r>
            <a:endParaRPr lang="hr-HR" sz="3200" b="0" dirty="0" smtClean="0">
              <a:latin typeface="Arial" pitchFamily="34" charset="0"/>
              <a:cs typeface="Arial" pitchFamily="34" charset="0"/>
            </a:endParaRPr>
          </a:p>
        </p:txBody>
      </p:sp>
      <p:sp>
        <p:nvSpPr>
          <p:cNvPr id="4099" name="Rectangle 3"/>
          <p:cNvSpPr>
            <a:spLocks noGrp="1" noChangeArrowheads="1"/>
          </p:cNvSpPr>
          <p:nvPr>
            <p:ph idx="1"/>
          </p:nvPr>
        </p:nvSpPr>
        <p:spPr bwMode="auto">
          <a:xfrm>
            <a:off x="467544" y="1124744"/>
            <a:ext cx="8065269" cy="547260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The Act on Salaries in the local and county (regional) self-government (Official Gazette, no. 28/10) was adopted by the Croatian Parliament of the Republic of Croatia for the need to regulate salaries in LC(R)SGU in a unified way for all LC(R)SGU in the Republic of Croatia</a:t>
            </a:r>
          </a:p>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Until the adoption of this Act</a:t>
            </a:r>
            <a:r>
              <a:rPr lang="vi-VN" sz="2400" dirty="0" smtClean="0">
                <a:latin typeface="Arial" panose="020B0604020202020204" pitchFamily="34" charset="0"/>
                <a:cs typeface="Arial" panose="020B0604020202020204" pitchFamily="34" charset="0"/>
              </a:rPr>
              <a:t>:</a:t>
            </a:r>
            <a:endParaRPr lang="vi-VN" sz="2400" dirty="0">
              <a:latin typeface="Arial" panose="020B0604020202020204" pitchFamily="34" charset="0"/>
              <a:cs typeface="Arial" panose="020B0604020202020204" pitchFamily="34" charset="0"/>
            </a:endParaRPr>
          </a:p>
          <a:p>
            <a:pPr lvl="1">
              <a:spcBef>
                <a:spcPts val="1200"/>
              </a:spcBef>
              <a:buClr>
                <a:schemeClr val="accent6"/>
              </a:buClr>
              <a:buSzPct val="100000"/>
              <a:buFont typeface="Wingdings" panose="05000000000000000000" pitchFamily="2" charset="2"/>
              <a:buChar char="Ø"/>
              <a:defRPr/>
            </a:pPr>
            <a:r>
              <a:rPr lang="en-US" sz="2000" dirty="0" smtClean="0">
                <a:latin typeface="Arial" panose="020B0604020202020204" pitchFamily="34" charset="0"/>
                <a:cs typeface="Arial" panose="020B0604020202020204" pitchFamily="34" charset="0"/>
              </a:rPr>
              <a:t>in practice, there was considerable freedom in LC(R)SGU in the amount of salaries paid to employees in their units, for equal job positions, i.e. for equal job complexity</a:t>
            </a:r>
          </a:p>
          <a:p>
            <a:pPr lvl="1">
              <a:spcBef>
                <a:spcPts val="1200"/>
              </a:spcBef>
              <a:buClr>
                <a:schemeClr val="accent6"/>
              </a:buClr>
              <a:buSzPct val="100000"/>
              <a:buFont typeface="Wingdings" panose="05000000000000000000" pitchFamily="2" charset="2"/>
              <a:buChar char="Ø"/>
              <a:defRPr/>
            </a:pPr>
            <a:r>
              <a:rPr lang="en-US" sz="2000" dirty="0" smtClean="0">
                <a:latin typeface="Arial" panose="020B0604020202020204" pitchFamily="34" charset="0"/>
                <a:cs typeface="Arial" panose="020B0604020202020204" pitchFamily="34" charset="0"/>
              </a:rPr>
              <a:t>there were LC(R)SGU who paid salaries higher than those in ministries, state administrative organizations and other government bodies, regardless of their fiscal capacity or the fact they were using some aspects of state budget financial aid</a:t>
            </a: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12</a:t>
            </a:fld>
            <a:endParaRPr lang="en-US"/>
          </a:p>
        </p:txBody>
      </p:sp>
    </p:spTree>
    <p:extLst>
      <p:ext uri="{BB962C8B-B14F-4D97-AF65-F5344CB8AC3E}">
        <p14:creationId xmlns:p14="http://schemas.microsoft.com/office/powerpoint/2010/main" val="2342324175"/>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260648"/>
            <a:ext cx="8785225" cy="12241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000" b="0" dirty="0" smtClean="0">
                <a:latin typeface="Arial" panose="020B0604020202020204" pitchFamily="34" charset="0"/>
                <a:cs typeface="Arial" panose="020B0604020202020204" pitchFamily="34" charset="0"/>
              </a:rPr>
              <a:t>Salaries of County </a:t>
            </a:r>
            <a:r>
              <a:rPr lang="en-US" sz="3000" b="0" dirty="0" smtClean="0">
                <a:latin typeface="Arial" panose="020B0604020202020204" pitchFamily="34" charset="0"/>
                <a:cs typeface="Arial" panose="020B0604020202020204" pitchFamily="34" charset="0"/>
              </a:rPr>
              <a:t>Prefects, City Mayors</a:t>
            </a:r>
            <a:r>
              <a:rPr lang="en-US" sz="3000" b="0" dirty="0" smtClean="0">
                <a:latin typeface="Arial" panose="020B0604020202020204" pitchFamily="34" charset="0"/>
                <a:cs typeface="Arial" panose="020B0604020202020204" pitchFamily="34" charset="0"/>
              </a:rPr>
              <a:t>, Municipal Mayors and their Deputies (Local Officials)</a:t>
            </a:r>
            <a:endParaRPr lang="hr-HR" sz="3000" b="0" dirty="0">
              <a:latin typeface="Arial" panose="020B0604020202020204" pitchFamily="34" charset="0"/>
              <a:cs typeface="Arial" panose="020B0604020202020204" pitchFamily="34" charset="0"/>
            </a:endParaRPr>
          </a:p>
        </p:txBody>
      </p:sp>
      <p:sp>
        <p:nvSpPr>
          <p:cNvPr id="4099" name="Rectangle 3"/>
          <p:cNvSpPr>
            <a:spLocks noGrp="1" noChangeArrowheads="1"/>
          </p:cNvSpPr>
          <p:nvPr>
            <p:ph idx="1"/>
          </p:nvPr>
        </p:nvSpPr>
        <p:spPr bwMode="auto">
          <a:xfrm>
            <a:off x="467544" y="2132856"/>
            <a:ext cx="8065269" cy="446449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400" b="1" dirty="0" smtClean="0">
                <a:latin typeface="Arial" panose="020B0604020202020204" pitchFamily="34" charset="0"/>
                <a:cs typeface="Arial" panose="020B0604020202020204" pitchFamily="34" charset="0"/>
              </a:rPr>
              <a:t>Salaries of the county </a:t>
            </a:r>
            <a:r>
              <a:rPr lang="en-US" sz="2400" b="1" dirty="0" smtClean="0">
                <a:latin typeface="Arial" panose="020B0604020202020204" pitchFamily="34" charset="0"/>
                <a:cs typeface="Arial" panose="020B0604020202020204" pitchFamily="34" charset="0"/>
              </a:rPr>
              <a:t>prefects, city mayors</a:t>
            </a:r>
            <a:r>
              <a:rPr lang="en-US" sz="2400" b="1" dirty="0" smtClean="0">
                <a:latin typeface="Arial" panose="020B0604020202020204" pitchFamily="34" charset="0"/>
                <a:cs typeface="Arial" panose="020B0604020202020204" pitchFamily="34" charset="0"/>
              </a:rPr>
              <a:t>, municipal mayors and their deputies who perform their duties professionally </a:t>
            </a:r>
            <a:r>
              <a:rPr lang="en-US" sz="2400" b="1" dirty="0" smtClean="0">
                <a:solidFill>
                  <a:srgbClr val="0070C0"/>
                </a:solidFill>
                <a:latin typeface="Arial" panose="020B0604020202020204" pitchFamily="34" charset="0"/>
                <a:cs typeface="Arial" panose="020B0604020202020204" pitchFamily="34" charset="0"/>
              </a:rPr>
              <a:t>consist of the multiplication of the coefficient and the basis for salary calculation</a:t>
            </a:r>
            <a:r>
              <a:rPr lang="vi-VN"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increased by </a:t>
            </a:r>
            <a:r>
              <a:rPr lang="vi-VN" sz="2400" dirty="0" smtClean="0">
                <a:latin typeface="Arial" panose="020B0604020202020204" pitchFamily="34" charset="0"/>
                <a:cs typeface="Arial" panose="020B0604020202020204" pitchFamily="34" charset="0"/>
              </a:rPr>
              <a:t>0,5</a:t>
            </a:r>
            <a:r>
              <a:rPr lang="hr-HR" sz="2400" dirty="0">
                <a:latin typeface="Arial" panose="020B0604020202020204" pitchFamily="34" charset="0"/>
                <a:cs typeface="Arial" panose="020B0604020202020204" pitchFamily="34" charset="0"/>
              </a:rPr>
              <a:t> </a:t>
            </a:r>
            <a:r>
              <a:rPr lang="vi-VN"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for every year of service</a:t>
            </a:r>
            <a:r>
              <a:rPr lang="vi-VN"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and the seniority bonus can amount to </a:t>
            </a:r>
            <a:r>
              <a:rPr lang="vi-VN" sz="2400" dirty="0" smtClean="0">
                <a:latin typeface="Arial" panose="020B0604020202020204" pitchFamily="34" charset="0"/>
                <a:cs typeface="Arial" panose="020B0604020202020204" pitchFamily="34" charset="0"/>
              </a:rPr>
              <a:t>20</a:t>
            </a:r>
            <a:r>
              <a:rPr lang="hr-HR" sz="2400" dirty="0" smtClean="0">
                <a:latin typeface="Arial" panose="020B0604020202020204" pitchFamily="34" charset="0"/>
                <a:cs typeface="Arial" panose="020B0604020202020204" pitchFamily="34" charset="0"/>
              </a:rPr>
              <a:t> </a:t>
            </a:r>
            <a:r>
              <a:rPr lang="vi-VN"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overall</a:t>
            </a:r>
            <a:endParaRPr lang="hr-HR" sz="2400" dirty="0" smtClean="0">
              <a:latin typeface="Arial" panose="020B0604020202020204" pitchFamily="34" charset="0"/>
              <a:cs typeface="Arial" panose="020B0604020202020204" pitchFamily="34" charset="0"/>
            </a:endParaRPr>
          </a:p>
          <a:p>
            <a:pPr lvl="1">
              <a:spcBef>
                <a:spcPts val="1200"/>
              </a:spcBef>
              <a:buClr>
                <a:schemeClr val="accent6"/>
              </a:buClr>
              <a:buSzPct val="100000"/>
              <a:buFont typeface="Wingdings" panose="05000000000000000000" pitchFamily="2" charset="2"/>
              <a:buChar char="Ø"/>
              <a:defRPr/>
            </a:pPr>
            <a:r>
              <a:rPr lang="en-US" sz="2200" b="1" dirty="0" smtClean="0">
                <a:latin typeface="Arial" panose="020B0604020202020204" pitchFamily="34" charset="0"/>
                <a:cs typeface="Arial" panose="020B0604020202020204" pitchFamily="34" charset="0"/>
              </a:rPr>
              <a:t>When </a:t>
            </a:r>
            <a:r>
              <a:rPr lang="en-US" sz="2200" dirty="0" smtClean="0">
                <a:latin typeface="Arial" panose="020B0604020202020204" pitchFamily="34" charset="0"/>
                <a:cs typeface="Arial" panose="020B0604020202020204" pitchFamily="34" charset="0"/>
              </a:rPr>
              <a:t>the county </a:t>
            </a:r>
            <a:r>
              <a:rPr lang="en-US" sz="2200" dirty="0" smtClean="0">
                <a:latin typeface="Arial" panose="020B0604020202020204" pitchFamily="34" charset="0"/>
                <a:cs typeface="Arial" panose="020B0604020202020204" pitchFamily="34" charset="0"/>
              </a:rPr>
              <a:t>prefect deputy</a:t>
            </a:r>
            <a:r>
              <a:rPr lang="en-US" sz="2200" dirty="0" smtClean="0">
                <a:latin typeface="Arial" panose="020B0604020202020204" pitchFamily="34" charset="0"/>
                <a:cs typeface="Arial" panose="020B0604020202020204" pitchFamily="34" charset="0"/>
              </a:rPr>
              <a:t>, the </a:t>
            </a:r>
            <a:r>
              <a:rPr lang="en-US" sz="2200" dirty="0" smtClean="0">
                <a:latin typeface="Arial" panose="020B0604020202020204" pitchFamily="34" charset="0"/>
                <a:cs typeface="Arial" panose="020B0604020202020204" pitchFamily="34" charset="0"/>
              </a:rPr>
              <a:t>city mayors </a:t>
            </a:r>
            <a:r>
              <a:rPr lang="en-US" sz="2200" dirty="0" smtClean="0">
                <a:latin typeface="Arial" panose="020B0604020202020204" pitchFamily="34" charset="0"/>
                <a:cs typeface="Arial" panose="020B0604020202020204" pitchFamily="34" charset="0"/>
              </a:rPr>
              <a:t>and their </a:t>
            </a:r>
            <a:r>
              <a:rPr lang="en-US" sz="2200" dirty="0" smtClean="0">
                <a:latin typeface="Arial" panose="020B0604020202020204" pitchFamily="34" charset="0"/>
                <a:cs typeface="Arial" panose="020B0604020202020204" pitchFamily="34" charset="0"/>
              </a:rPr>
              <a:t>deputies, </a:t>
            </a:r>
            <a:r>
              <a:rPr lang="en-US" sz="2200" dirty="0" smtClean="0">
                <a:latin typeface="Arial" panose="020B0604020202020204" pitchFamily="34" charset="0"/>
                <a:cs typeface="Arial" panose="020B0604020202020204" pitchFamily="34" charset="0"/>
              </a:rPr>
              <a:t>and municipal mayors </a:t>
            </a:r>
            <a:r>
              <a:rPr lang="en-US" sz="2200" dirty="0" smtClean="0">
                <a:latin typeface="Arial" panose="020B0604020202020204" pitchFamily="34" charset="0"/>
                <a:cs typeface="Arial" panose="020B0604020202020204" pitchFamily="34" charset="0"/>
              </a:rPr>
              <a:t>and their deputes </a:t>
            </a:r>
            <a:r>
              <a:rPr lang="en-US" sz="2200" b="1" dirty="0" smtClean="0">
                <a:latin typeface="Arial" panose="020B0604020202020204" pitchFamily="34" charset="0"/>
                <a:cs typeface="Arial" panose="020B0604020202020204" pitchFamily="34" charset="0"/>
              </a:rPr>
              <a:t>perform </a:t>
            </a:r>
            <a:r>
              <a:rPr lang="en-US" sz="2200" b="1" dirty="0" smtClean="0">
                <a:latin typeface="Arial" panose="020B0604020202020204" pitchFamily="34" charset="0"/>
                <a:cs typeface="Arial" panose="020B0604020202020204" pitchFamily="34" charset="0"/>
              </a:rPr>
              <a:t>their duties without an employment </a:t>
            </a:r>
            <a:r>
              <a:rPr lang="en-US" sz="2200" b="1" dirty="0" smtClean="0">
                <a:latin typeface="Arial" panose="020B0604020202020204" pitchFamily="34" charset="0"/>
                <a:cs typeface="Arial" panose="020B0604020202020204" pitchFamily="34" charset="0"/>
              </a:rPr>
              <a:t>contract (granting them the employee status), </a:t>
            </a:r>
            <a:r>
              <a:rPr lang="en-US" sz="2200" b="1" dirty="0" smtClean="0">
                <a:latin typeface="Arial" panose="020B0604020202020204" pitchFamily="34" charset="0"/>
                <a:cs typeface="Arial" panose="020B0604020202020204" pitchFamily="34" charset="0"/>
              </a:rPr>
              <a:t>they are entitled to compensation</a:t>
            </a:r>
            <a:r>
              <a:rPr lang="en-US" sz="2200" dirty="0" smtClean="0">
                <a:latin typeface="Arial" panose="020B0604020202020204" pitchFamily="34" charset="0"/>
                <a:cs typeface="Arial" panose="020B0604020202020204" pitchFamily="34" charset="0"/>
              </a:rPr>
              <a:t> for their work</a:t>
            </a:r>
            <a:endParaRPr lang="en-US" sz="2200" b="1" dirty="0" smtClean="0">
              <a:latin typeface="Arial" panose="020B0604020202020204" pitchFamily="34" charset="0"/>
              <a:cs typeface="Arial" panose="020B0604020202020204" pitchFamily="34" charset="0"/>
            </a:endParaRPr>
          </a:p>
          <a:p>
            <a:pPr>
              <a:spcBef>
                <a:spcPts val="1200"/>
              </a:spcBef>
              <a:buClr>
                <a:schemeClr val="accent6"/>
              </a:buClr>
              <a:buSzPct val="100000"/>
              <a:buNone/>
              <a:defRPr/>
            </a:pPr>
            <a:endParaRPr lang="vi-VN" sz="2400" dirty="0"/>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13</a:t>
            </a:fld>
            <a:endParaRPr lang="en-US"/>
          </a:p>
        </p:txBody>
      </p:sp>
    </p:spTree>
    <p:extLst>
      <p:ext uri="{BB962C8B-B14F-4D97-AF65-F5344CB8AC3E}">
        <p14:creationId xmlns:p14="http://schemas.microsoft.com/office/powerpoint/2010/main" val="2248277250"/>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10801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Salary Limits (Upper) for Local Officials</a:t>
            </a:r>
            <a:endParaRPr lang="hr-HR" sz="3200" b="0" dirty="0">
              <a:latin typeface="Arial" pitchFamily="34" charset="0"/>
              <a:cs typeface="Arial" pitchFamily="34" charset="0"/>
            </a:endParaRPr>
          </a:p>
        </p:txBody>
      </p:sp>
      <p:sp>
        <p:nvSpPr>
          <p:cNvPr id="4099" name="Rectangle 3"/>
          <p:cNvSpPr>
            <a:spLocks noGrp="1" noChangeArrowheads="1"/>
          </p:cNvSpPr>
          <p:nvPr>
            <p:ph idx="1"/>
          </p:nvPr>
        </p:nvSpPr>
        <p:spPr bwMode="auto">
          <a:xfrm>
            <a:off x="467545" y="1556792"/>
            <a:ext cx="7992888" cy="504056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Article 4 of the Act states that the salary of a county </a:t>
            </a:r>
            <a:r>
              <a:rPr lang="en-US" sz="2400" dirty="0" smtClean="0">
                <a:latin typeface="Arial" panose="020B0604020202020204" pitchFamily="34" charset="0"/>
                <a:cs typeface="Arial" panose="020B0604020202020204" pitchFamily="34" charset="0"/>
              </a:rPr>
              <a:t>prefect, city mayor</a:t>
            </a:r>
            <a:r>
              <a:rPr lang="en-US" sz="2400" dirty="0" smtClean="0">
                <a:latin typeface="Arial" panose="020B0604020202020204" pitchFamily="34" charset="0"/>
                <a:cs typeface="Arial" panose="020B0604020202020204" pitchFamily="34" charset="0"/>
              </a:rPr>
              <a:t>, and municipal mayor, without the seniority bonus, is limited in the absolute amount, so it cannot be set in amounts higher than:</a:t>
            </a:r>
          </a:p>
          <a:p>
            <a:pPr lvl="1">
              <a:spcBef>
                <a:spcPts val="1200"/>
              </a:spcBef>
              <a:buClr>
                <a:schemeClr val="accent6"/>
              </a:buClr>
              <a:buSzPct val="100000"/>
              <a:buFont typeface="Wingdings" panose="05000000000000000000" pitchFamily="2" charset="2"/>
              <a:buChar char="Ø"/>
              <a:defRPr/>
            </a:pPr>
            <a:r>
              <a:rPr lang="en-US" sz="2000" dirty="0" smtClean="0">
                <a:latin typeface="Arial" panose="020B0604020202020204" pitchFamily="34" charset="0"/>
                <a:cs typeface="Arial" panose="020B0604020202020204" pitchFamily="34" charset="0"/>
              </a:rPr>
              <a:t>the salary of the </a:t>
            </a:r>
            <a:r>
              <a:rPr lang="en-US" sz="2000" b="1" dirty="0" smtClean="0">
                <a:latin typeface="Arial" panose="020B0604020202020204" pitchFamily="34" charset="0"/>
                <a:cs typeface="Arial" panose="020B0604020202020204" pitchFamily="34" charset="0"/>
              </a:rPr>
              <a:t>mayor of the City of Zagreb </a:t>
            </a:r>
            <a:r>
              <a:rPr lang="en-US" sz="2000" dirty="0" smtClean="0">
                <a:latin typeface="Arial" panose="020B0604020202020204" pitchFamily="34" charset="0"/>
                <a:cs typeface="Arial" panose="020B0604020202020204" pitchFamily="34" charset="0"/>
              </a:rPr>
              <a:t>in the amount larger than the multiplication of the coefficient 7.14 and the basis for salary calculation of state officials, pursuant to regulations governing the obligations and rights of state officials</a:t>
            </a:r>
          </a:p>
          <a:p>
            <a:pPr lvl="1">
              <a:spcBef>
                <a:spcPts val="1200"/>
              </a:spcBef>
              <a:buClr>
                <a:schemeClr val="accent6"/>
              </a:buClr>
              <a:buSzPct val="100000"/>
              <a:buFont typeface="Wingdings" panose="05000000000000000000" pitchFamily="2" charset="2"/>
              <a:buChar char="Ø"/>
              <a:defRPr/>
            </a:pPr>
            <a:r>
              <a:rPr lang="en-US" sz="2000" dirty="0" smtClean="0">
                <a:latin typeface="Arial" panose="020B0604020202020204" pitchFamily="34" charset="0"/>
                <a:cs typeface="Arial" panose="020B0604020202020204" pitchFamily="34" charset="0"/>
              </a:rPr>
              <a:t>the salary of the </a:t>
            </a:r>
            <a:r>
              <a:rPr lang="en-US" sz="2000" b="1" dirty="0" smtClean="0">
                <a:latin typeface="Arial" panose="020B0604020202020204" pitchFamily="34" charset="0"/>
                <a:cs typeface="Arial" panose="020B0604020202020204" pitchFamily="34" charset="0"/>
              </a:rPr>
              <a:t>county executive </a:t>
            </a:r>
            <a:r>
              <a:rPr lang="en-US" sz="2000" dirty="0" smtClean="0">
                <a:latin typeface="Arial" panose="020B0604020202020204" pitchFamily="34" charset="0"/>
                <a:cs typeface="Arial" panose="020B0604020202020204" pitchFamily="34" charset="0"/>
              </a:rPr>
              <a:t>and </a:t>
            </a:r>
            <a:r>
              <a:rPr lang="en-US" sz="2000" b="1" dirty="0" smtClean="0">
                <a:latin typeface="Arial" panose="020B0604020202020204" pitchFamily="34" charset="0"/>
                <a:cs typeface="Arial" panose="020B0604020202020204" pitchFamily="34" charset="0"/>
              </a:rPr>
              <a:t>the mayor of a large city and county seat </a:t>
            </a:r>
            <a:r>
              <a:rPr lang="en-US" sz="2000" dirty="0" smtClean="0">
                <a:latin typeface="Arial" panose="020B0604020202020204" pitchFamily="34" charset="0"/>
                <a:cs typeface="Arial" panose="020B0604020202020204" pitchFamily="34" charset="0"/>
              </a:rPr>
              <a:t>in the amount larger than the multiplication of the coefficient 6.42 and the basis for salary calculation of state officials, pursuant to regulations governing the obligations and rights of state officials</a:t>
            </a: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14</a:t>
            </a:fld>
            <a:endParaRPr lang="en-US"/>
          </a:p>
        </p:txBody>
      </p:sp>
    </p:spTree>
    <p:extLst>
      <p:ext uri="{BB962C8B-B14F-4D97-AF65-F5344CB8AC3E}">
        <p14:creationId xmlns:p14="http://schemas.microsoft.com/office/powerpoint/2010/main" val="1930947693"/>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10081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Salary Limits (Upper) for Local Officials</a:t>
            </a:r>
            <a:endParaRPr lang="hr-HR" sz="3200" b="0" dirty="0" smtClean="0">
              <a:latin typeface="Arial" pitchFamily="34" charset="0"/>
              <a:cs typeface="Arial" pitchFamily="34" charset="0"/>
            </a:endParaRPr>
          </a:p>
        </p:txBody>
      </p:sp>
      <p:sp>
        <p:nvSpPr>
          <p:cNvPr id="4099" name="Rectangle 3"/>
          <p:cNvSpPr>
            <a:spLocks noGrp="1" noChangeArrowheads="1"/>
          </p:cNvSpPr>
          <p:nvPr>
            <p:ph idx="1"/>
          </p:nvPr>
        </p:nvSpPr>
        <p:spPr bwMode="auto">
          <a:xfrm>
            <a:off x="611561" y="1484784"/>
            <a:ext cx="7848872" cy="511256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anose="05000000000000000000" pitchFamily="2" charset="2"/>
              <a:buChar char="Ø"/>
              <a:defRPr/>
            </a:pPr>
            <a:r>
              <a:rPr lang="en-US" sz="2000" dirty="0" smtClean="0">
                <a:latin typeface="Arial" panose="020B0604020202020204" pitchFamily="34" charset="0"/>
                <a:cs typeface="Arial" panose="020B0604020202020204" pitchFamily="34" charset="0"/>
              </a:rPr>
              <a:t>the salary of a </a:t>
            </a:r>
            <a:r>
              <a:rPr lang="en-US" sz="2000" b="1" dirty="0" smtClean="0">
                <a:latin typeface="Arial" panose="020B0604020202020204" pitchFamily="34" charset="0"/>
                <a:cs typeface="Arial" panose="020B0604020202020204" pitchFamily="34" charset="0"/>
              </a:rPr>
              <a:t>city</a:t>
            </a:r>
            <a:r>
              <a:rPr lang="en-US" sz="2000" dirty="0" smtClean="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mayor</a:t>
            </a:r>
            <a:r>
              <a:rPr lang="en-US"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and </a:t>
            </a:r>
            <a:r>
              <a:rPr lang="en-US" sz="2000" b="1" dirty="0" smtClean="0">
                <a:latin typeface="Arial" panose="020B0604020202020204" pitchFamily="34" charset="0"/>
                <a:cs typeface="Arial" panose="020B0604020202020204" pitchFamily="34" charset="0"/>
              </a:rPr>
              <a:t>municipal mayor </a:t>
            </a:r>
            <a:r>
              <a:rPr lang="en-US" sz="2000" dirty="0" smtClean="0">
                <a:latin typeface="Arial" panose="020B0604020202020204" pitchFamily="34" charset="0"/>
                <a:cs typeface="Arial" panose="020B0604020202020204" pitchFamily="34" charset="0"/>
              </a:rPr>
              <a:t>in LSGU that have </a:t>
            </a:r>
            <a:r>
              <a:rPr lang="en-US" sz="2000" b="1" dirty="0" smtClean="0">
                <a:latin typeface="Arial" panose="020B0604020202020204" pitchFamily="34" charset="0"/>
                <a:cs typeface="Arial" panose="020B0604020202020204" pitchFamily="34" charset="0"/>
              </a:rPr>
              <a:t>more than 10,000 inhabitants</a:t>
            </a:r>
            <a:r>
              <a:rPr lang="en-US" sz="2000" dirty="0" smtClean="0">
                <a:latin typeface="Arial" panose="020B0604020202020204" pitchFamily="34" charset="0"/>
                <a:cs typeface="Arial" panose="020B0604020202020204" pitchFamily="34" charset="0"/>
              </a:rPr>
              <a:t>, in the amount larger than the multiplication of the coefficient 5.27 and the basis for salary calculation of state officials, pursuant to regulations governing the obligations and rights of state officials</a:t>
            </a:r>
          </a:p>
          <a:p>
            <a:pPr>
              <a:spcBef>
                <a:spcPts val="1200"/>
              </a:spcBef>
              <a:buClr>
                <a:schemeClr val="accent6"/>
              </a:buClr>
              <a:buSzPct val="100000"/>
              <a:buFont typeface="Wingdings" panose="05000000000000000000" pitchFamily="2" charset="2"/>
              <a:buChar char="Ø"/>
              <a:defRPr/>
            </a:pPr>
            <a:r>
              <a:rPr lang="en-US" sz="2000" dirty="0" smtClean="0">
                <a:latin typeface="Arial" panose="020B0604020202020204" pitchFamily="34" charset="0"/>
                <a:cs typeface="Arial" panose="020B0604020202020204" pitchFamily="34" charset="0"/>
              </a:rPr>
              <a:t>the salary of a </a:t>
            </a:r>
            <a:r>
              <a:rPr lang="en-US" sz="2000" b="1" dirty="0" smtClean="0">
                <a:latin typeface="Arial" panose="020B0604020202020204" pitchFamily="34" charset="0"/>
                <a:cs typeface="Arial" panose="020B0604020202020204" pitchFamily="34" charset="0"/>
              </a:rPr>
              <a:t>city</a:t>
            </a:r>
            <a:r>
              <a:rPr lang="en-US" sz="2000" dirty="0" smtClean="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mayor </a:t>
            </a:r>
            <a:r>
              <a:rPr lang="en-US" sz="2000" dirty="0" smtClean="0">
                <a:latin typeface="Arial" panose="020B0604020202020204" pitchFamily="34" charset="0"/>
                <a:cs typeface="Arial" panose="020B0604020202020204" pitchFamily="34" charset="0"/>
              </a:rPr>
              <a:t>and </a:t>
            </a:r>
            <a:r>
              <a:rPr lang="en-US" sz="2000" b="1" dirty="0" smtClean="0">
                <a:latin typeface="Arial" panose="020B0604020202020204" pitchFamily="34" charset="0"/>
                <a:cs typeface="Arial" panose="020B0604020202020204" pitchFamily="34" charset="0"/>
              </a:rPr>
              <a:t>municipal mayor </a:t>
            </a:r>
            <a:r>
              <a:rPr lang="en-US" sz="2000" dirty="0" smtClean="0">
                <a:latin typeface="Arial" panose="020B0604020202020204" pitchFamily="34" charset="0"/>
                <a:cs typeface="Arial" panose="020B0604020202020204" pitchFamily="34" charset="0"/>
              </a:rPr>
              <a:t>in LSGU that have </a:t>
            </a:r>
            <a:r>
              <a:rPr lang="en-US" sz="2000" b="1" dirty="0" smtClean="0">
                <a:latin typeface="Arial" panose="020B0604020202020204" pitchFamily="34" charset="0"/>
                <a:cs typeface="Arial" panose="020B0604020202020204" pitchFamily="34" charset="0"/>
              </a:rPr>
              <a:t>between 3,001 and 10,000 inhabitants</a:t>
            </a:r>
            <a:r>
              <a:rPr lang="en-US" sz="2000" dirty="0" smtClean="0">
                <a:latin typeface="Arial" panose="020B0604020202020204" pitchFamily="34" charset="0"/>
                <a:cs typeface="Arial" panose="020B0604020202020204" pitchFamily="34" charset="0"/>
              </a:rPr>
              <a:t>, in the amount larger than the multiplication of the coefficient 4.55 and the basis for salary calculation of state officials, pursuant to regulations governing the obligations and rights of state officials</a:t>
            </a:r>
            <a:endParaRPr lang="vi-VN" sz="2000" dirty="0">
              <a:latin typeface="Arial" panose="020B0604020202020204" pitchFamily="34" charset="0"/>
              <a:cs typeface="Arial" panose="020B0604020202020204" pitchFamily="34" charset="0"/>
            </a:endParaRPr>
          </a:p>
          <a:p>
            <a:pPr>
              <a:spcBef>
                <a:spcPts val="1200"/>
              </a:spcBef>
              <a:buClr>
                <a:schemeClr val="accent6"/>
              </a:buClr>
              <a:buSzPct val="100000"/>
              <a:buFont typeface="Wingdings" panose="05000000000000000000" pitchFamily="2" charset="2"/>
              <a:buChar char="Ø"/>
              <a:defRPr/>
            </a:pPr>
            <a:r>
              <a:rPr lang="en-US" sz="2000" dirty="0" smtClean="0">
                <a:latin typeface="Arial" panose="020B0604020202020204" pitchFamily="34" charset="0"/>
                <a:cs typeface="Arial" panose="020B0604020202020204" pitchFamily="34" charset="0"/>
              </a:rPr>
              <a:t>the salary of a </a:t>
            </a:r>
            <a:r>
              <a:rPr lang="en-US" sz="2000" b="1" dirty="0" smtClean="0">
                <a:latin typeface="Arial" panose="020B0604020202020204" pitchFamily="34" charset="0"/>
                <a:cs typeface="Arial" panose="020B0604020202020204" pitchFamily="34" charset="0"/>
              </a:rPr>
              <a:t>city</a:t>
            </a:r>
            <a:r>
              <a:rPr lang="en-US" sz="2000" dirty="0" smtClean="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mayor</a:t>
            </a:r>
            <a:r>
              <a:rPr lang="en-US"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and </a:t>
            </a:r>
            <a:r>
              <a:rPr lang="en-US" sz="2000" b="1" dirty="0" smtClean="0">
                <a:latin typeface="Arial" panose="020B0604020202020204" pitchFamily="34" charset="0"/>
                <a:cs typeface="Arial" panose="020B0604020202020204" pitchFamily="34" charset="0"/>
              </a:rPr>
              <a:t>municipal mayor </a:t>
            </a:r>
            <a:r>
              <a:rPr lang="en-US" sz="2000" dirty="0" smtClean="0">
                <a:latin typeface="Arial" panose="020B0604020202020204" pitchFamily="34" charset="0"/>
                <a:cs typeface="Arial" panose="020B0604020202020204" pitchFamily="34" charset="0"/>
              </a:rPr>
              <a:t>in LSGU that have </a:t>
            </a:r>
            <a:r>
              <a:rPr lang="en-US" sz="2000" b="1" dirty="0" smtClean="0">
                <a:latin typeface="Arial" panose="020B0604020202020204" pitchFamily="34" charset="0"/>
                <a:cs typeface="Arial" panose="020B0604020202020204" pitchFamily="34" charset="0"/>
              </a:rPr>
              <a:t>up to 3,000 inhabitants</a:t>
            </a:r>
            <a:r>
              <a:rPr lang="en-US" sz="2000" dirty="0" smtClean="0">
                <a:latin typeface="Arial" panose="020B0604020202020204" pitchFamily="34" charset="0"/>
                <a:cs typeface="Arial" panose="020B0604020202020204" pitchFamily="34" charset="0"/>
              </a:rPr>
              <a:t>, in the amount larger than the multiplication of the coefficient 4.26 and the basis for salary calculation of state officials, pursuant to regulations governing the obligations and rights of state officials</a:t>
            </a: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15</a:t>
            </a:fld>
            <a:endParaRPr lang="en-US"/>
          </a:p>
        </p:txBody>
      </p:sp>
    </p:spTree>
    <p:extLst>
      <p:ext uri="{BB962C8B-B14F-4D97-AF65-F5344CB8AC3E}">
        <p14:creationId xmlns:p14="http://schemas.microsoft.com/office/powerpoint/2010/main" val="900509805"/>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10081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000" b="0" dirty="0" smtClean="0">
                <a:latin typeface="Arial" pitchFamily="34" charset="0"/>
                <a:cs typeface="Arial" pitchFamily="34" charset="0"/>
              </a:rPr>
              <a:t>The Basis and Coefficients for the Salary Calculation for Local Officials and their Deputies</a:t>
            </a:r>
            <a:endParaRPr lang="hr-HR" sz="3000" b="0" dirty="0">
              <a:latin typeface="Arial" pitchFamily="34" charset="0"/>
              <a:cs typeface="Arial" pitchFamily="34" charset="0"/>
            </a:endParaRPr>
          </a:p>
        </p:txBody>
      </p:sp>
      <p:sp>
        <p:nvSpPr>
          <p:cNvPr id="4099" name="Rectangle 3"/>
          <p:cNvSpPr>
            <a:spLocks noGrp="1" noChangeArrowheads="1"/>
          </p:cNvSpPr>
          <p:nvPr>
            <p:ph idx="1"/>
          </p:nvPr>
        </p:nvSpPr>
        <p:spPr bwMode="auto">
          <a:xfrm>
            <a:off x="323528" y="1340768"/>
            <a:ext cx="8352928" cy="525658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The basis and coefficients for the salary calculation for county </a:t>
            </a:r>
            <a:r>
              <a:rPr lang="en-US" sz="2400" dirty="0" smtClean="0">
                <a:latin typeface="Arial" panose="020B0604020202020204" pitchFamily="34" charset="0"/>
                <a:cs typeface="Arial" panose="020B0604020202020204" pitchFamily="34" charset="0"/>
              </a:rPr>
              <a:t>prefects</a:t>
            </a:r>
            <a:r>
              <a:rPr lang="en-US" sz="2400" dirty="0" smtClean="0">
                <a:latin typeface="Arial" panose="020B0604020202020204" pitchFamily="34" charset="0"/>
                <a:cs typeface="Arial" panose="020B0604020202020204" pitchFamily="34" charset="0"/>
              </a:rPr>
              <a:t>, city mayors</a:t>
            </a:r>
            <a:r>
              <a:rPr lang="en-US" sz="2400" dirty="0" smtClean="0">
                <a:latin typeface="Arial" panose="020B0604020202020204" pitchFamily="34" charset="0"/>
                <a:cs typeface="Arial" panose="020B0604020202020204" pitchFamily="34" charset="0"/>
              </a:rPr>
              <a:t>, municipal mayors and their deputies are set by the representative body of </a:t>
            </a:r>
            <a:r>
              <a:rPr lang="hr-HR" sz="2400" dirty="0" smtClean="0"/>
              <a:t>LC(R)SGU </a:t>
            </a:r>
            <a:r>
              <a:rPr lang="en-US" sz="2400" dirty="0" smtClean="0"/>
              <a:t>where they hold office</a:t>
            </a:r>
            <a:endParaRPr lang="en-US" sz="2400" dirty="0" smtClean="0">
              <a:latin typeface="Arial" panose="020B0604020202020204" pitchFamily="34" charset="0"/>
              <a:cs typeface="Arial" panose="020B0604020202020204" pitchFamily="34" charset="0"/>
            </a:endParaRPr>
          </a:p>
          <a:p>
            <a:pPr lvl="1">
              <a:spcBef>
                <a:spcPts val="600"/>
              </a:spcBef>
              <a:buClr>
                <a:schemeClr val="accent6"/>
              </a:buClr>
              <a:buSzPct val="100000"/>
              <a:buFont typeface="Wingdings" panose="05000000000000000000" pitchFamily="2" charset="2"/>
              <a:buChar char="Ø"/>
              <a:defRPr/>
            </a:pPr>
            <a:r>
              <a:rPr lang="en-US" sz="2000" dirty="0" smtClean="0">
                <a:latin typeface="Arial" panose="020B0604020202020204" pitchFamily="34" charset="0"/>
                <a:cs typeface="Arial" panose="020B0604020202020204" pitchFamily="34" charset="0"/>
              </a:rPr>
              <a:t>The representative body makes the decision on the proposal of the </a:t>
            </a:r>
            <a:r>
              <a:rPr lang="en-US" sz="2000" dirty="0" smtClean="0">
                <a:latin typeface="Arial" panose="020B0604020202020204" pitchFamily="34" charset="0"/>
                <a:cs typeface="Arial" panose="020B0604020202020204" pitchFamily="34" charset="0"/>
              </a:rPr>
              <a:t>county prefect, city mayor</a:t>
            </a:r>
            <a:r>
              <a:rPr lang="en-US" sz="2000" dirty="0" smtClean="0">
                <a:latin typeface="Arial" panose="020B0604020202020204" pitchFamily="34" charset="0"/>
                <a:cs typeface="Arial" panose="020B0604020202020204" pitchFamily="34" charset="0"/>
              </a:rPr>
              <a:t>, or municipal mayor</a:t>
            </a:r>
          </a:p>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Individual decisions of the amount of salary or </a:t>
            </a:r>
            <a:r>
              <a:rPr lang="en-US" sz="2400" dirty="0" smtClean="0">
                <a:latin typeface="Arial" panose="020B0604020202020204" pitchFamily="34" charset="0"/>
                <a:cs typeface="Arial" panose="020B0604020202020204" pitchFamily="34" charset="0"/>
              </a:rPr>
              <a:t>compensation </a:t>
            </a:r>
            <a:r>
              <a:rPr lang="en-US" sz="2400" dirty="0" smtClean="0">
                <a:latin typeface="Arial" panose="020B0604020202020204" pitchFamily="34" charset="0"/>
                <a:cs typeface="Arial" panose="020B0604020202020204" pitchFamily="34" charset="0"/>
              </a:rPr>
              <a:t>for the work of the county </a:t>
            </a:r>
            <a:r>
              <a:rPr lang="en-US" sz="2400" dirty="0" smtClean="0">
                <a:latin typeface="Arial" panose="020B0604020202020204" pitchFamily="34" charset="0"/>
                <a:cs typeface="Arial" panose="020B0604020202020204" pitchFamily="34" charset="0"/>
              </a:rPr>
              <a:t>prefects, city mayors, </a:t>
            </a:r>
            <a:r>
              <a:rPr lang="en-US" sz="2400" dirty="0" smtClean="0">
                <a:latin typeface="Arial" panose="020B0604020202020204" pitchFamily="34" charset="0"/>
                <a:cs typeface="Arial" panose="020B0604020202020204" pitchFamily="34" charset="0"/>
              </a:rPr>
              <a:t>municipal mayors and their deputies, determined by the provisions of the Act, are made by the Head of the administrative body in charge of personnel affairs in </a:t>
            </a:r>
            <a:r>
              <a:rPr lang="hr-HR" sz="2400" dirty="0" smtClean="0"/>
              <a:t>LC(R)SGU </a:t>
            </a:r>
            <a:endParaRPr lang="en-US" sz="2400" dirty="0" smtClean="0">
              <a:latin typeface="Arial" panose="020B0604020202020204" pitchFamily="34" charset="0"/>
              <a:cs typeface="Arial" panose="020B0604020202020204" pitchFamily="34" charset="0"/>
            </a:endParaRPr>
          </a:p>
          <a:p>
            <a:pPr lvl="1">
              <a:spcBef>
                <a:spcPts val="600"/>
              </a:spcBef>
              <a:buClr>
                <a:schemeClr val="accent6"/>
              </a:buClr>
              <a:buSzPct val="100000"/>
              <a:buFont typeface="Wingdings" panose="05000000000000000000" pitchFamily="2" charset="2"/>
              <a:buChar char="Ø"/>
              <a:defRPr/>
            </a:pPr>
            <a:r>
              <a:rPr lang="en-US" sz="2000" dirty="0" smtClean="0">
                <a:latin typeface="Arial" panose="020B0604020202020204" pitchFamily="34" charset="0"/>
                <a:cs typeface="Arial" panose="020B0604020202020204" pitchFamily="34" charset="0"/>
              </a:rPr>
              <a:t>The above decision cannot be appealed but an administrative dispute can be initiated within 30 days of the decision receipt</a:t>
            </a:r>
            <a:endParaRPr lang="vi-VN" sz="2000" dirty="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16</a:t>
            </a:fld>
            <a:endParaRPr lang="en-US"/>
          </a:p>
        </p:txBody>
      </p:sp>
    </p:spTree>
    <p:extLst>
      <p:ext uri="{BB962C8B-B14F-4D97-AF65-F5344CB8AC3E}">
        <p14:creationId xmlns:p14="http://schemas.microsoft.com/office/powerpoint/2010/main" val="2247147462"/>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5765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The Salary of Local Official Deputies</a:t>
            </a:r>
            <a:endParaRPr lang="hr-HR" sz="3200" b="0" dirty="0">
              <a:latin typeface="Arial" pitchFamily="34" charset="0"/>
              <a:cs typeface="Arial" pitchFamily="34" charset="0"/>
            </a:endParaRPr>
          </a:p>
        </p:txBody>
      </p:sp>
      <p:sp>
        <p:nvSpPr>
          <p:cNvPr id="4099" name="Rectangle 3"/>
          <p:cNvSpPr>
            <a:spLocks noGrp="1" noChangeArrowheads="1"/>
          </p:cNvSpPr>
          <p:nvPr>
            <p:ph idx="1"/>
          </p:nvPr>
        </p:nvSpPr>
        <p:spPr bwMode="auto">
          <a:xfrm>
            <a:off x="683569" y="1412776"/>
            <a:ext cx="7632848" cy="518457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800" dirty="0" smtClean="0">
                <a:latin typeface="Arial" panose="020B0604020202020204" pitchFamily="34" charset="0"/>
                <a:cs typeface="Arial" panose="020B0604020202020204" pitchFamily="34" charset="0"/>
              </a:rPr>
              <a:t>Coefficients for the salary calculation for county </a:t>
            </a:r>
            <a:r>
              <a:rPr lang="en-US" sz="2800" dirty="0" smtClean="0">
                <a:latin typeface="Arial" panose="020B0604020202020204" pitchFamily="34" charset="0"/>
                <a:cs typeface="Arial" panose="020B0604020202020204" pitchFamily="34" charset="0"/>
              </a:rPr>
              <a:t>prefect</a:t>
            </a:r>
            <a:r>
              <a:rPr lang="en-US" sz="2800"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deputies, </a:t>
            </a:r>
            <a:r>
              <a:rPr lang="en-US" sz="2800" dirty="0" smtClean="0">
                <a:latin typeface="Arial" panose="020B0604020202020204" pitchFamily="34" charset="0"/>
                <a:cs typeface="Arial" panose="020B0604020202020204" pitchFamily="34" charset="0"/>
              </a:rPr>
              <a:t>city mayor </a:t>
            </a:r>
            <a:r>
              <a:rPr lang="en-US" sz="2800" dirty="0" smtClean="0">
                <a:latin typeface="Arial" panose="020B0604020202020204" pitchFamily="34" charset="0"/>
                <a:cs typeface="Arial" panose="020B0604020202020204" pitchFamily="34" charset="0"/>
              </a:rPr>
              <a:t>deputies and municipal mayor deputies can amount to 85% of the coefficient of the county </a:t>
            </a:r>
            <a:r>
              <a:rPr lang="en-US" sz="2800" dirty="0" smtClean="0">
                <a:latin typeface="Arial" panose="020B0604020202020204" pitchFamily="34" charset="0"/>
                <a:cs typeface="Arial" panose="020B0604020202020204" pitchFamily="34" charset="0"/>
              </a:rPr>
              <a:t>prefect, </a:t>
            </a:r>
            <a:r>
              <a:rPr lang="en-US" sz="2800" dirty="0">
                <a:latin typeface="Arial" panose="020B0604020202020204" pitchFamily="34" charset="0"/>
                <a:cs typeface="Arial" panose="020B0604020202020204" pitchFamily="34" charset="0"/>
              </a:rPr>
              <a:t>city mayor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municipal </a:t>
            </a:r>
            <a:r>
              <a:rPr lang="en-US" sz="2800" dirty="0" smtClean="0">
                <a:latin typeface="Arial" panose="020B0604020202020204" pitchFamily="34" charset="0"/>
                <a:cs typeface="Arial" panose="020B0604020202020204" pitchFamily="34" charset="0"/>
              </a:rPr>
              <a:t>mayor</a:t>
            </a:r>
            <a:r>
              <a:rPr lang="en-US" sz="2800"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whose deputies they are</a:t>
            </a:r>
          </a:p>
          <a:p>
            <a:pPr lvl="1">
              <a:spcBef>
                <a:spcPts val="1200"/>
              </a:spcBef>
              <a:buClr>
                <a:schemeClr val="accent6"/>
              </a:buClr>
              <a:buSzPct val="100000"/>
              <a:buFont typeface="Wingdings" panose="05000000000000000000" pitchFamily="2" charset="2"/>
              <a:buChar char="Ø"/>
              <a:defRPr/>
            </a:pPr>
            <a:r>
              <a:rPr lang="en-US" sz="2400" dirty="0" smtClean="0">
                <a:latin typeface="Arial" panose="020B0604020202020204" pitchFamily="34" charset="0"/>
                <a:cs typeface="Arial" panose="020B0604020202020204" pitchFamily="34" charset="0"/>
              </a:rPr>
              <a:t>The above means that the salary of the county </a:t>
            </a:r>
            <a:r>
              <a:rPr lang="en-US" sz="2400" dirty="0" smtClean="0">
                <a:latin typeface="Arial" panose="020B0604020202020204" pitchFamily="34" charset="0"/>
                <a:cs typeface="Arial" panose="020B0604020202020204" pitchFamily="34" charset="0"/>
              </a:rPr>
              <a:t>prefect </a:t>
            </a:r>
            <a:r>
              <a:rPr lang="en-US" sz="2400" dirty="0" smtClean="0">
                <a:latin typeface="Arial" panose="020B0604020202020204" pitchFamily="34" charset="0"/>
                <a:cs typeface="Arial" panose="020B0604020202020204" pitchFamily="34" charset="0"/>
              </a:rPr>
              <a:t>deputy, </a:t>
            </a:r>
            <a:r>
              <a:rPr lang="en-US" sz="2400" dirty="0" smtClean="0">
                <a:latin typeface="Arial" panose="020B0604020202020204" pitchFamily="34" charset="0"/>
                <a:cs typeface="Arial" panose="020B0604020202020204" pitchFamily="34" charset="0"/>
              </a:rPr>
              <a:t>city mayor </a:t>
            </a:r>
            <a:r>
              <a:rPr lang="en-US" sz="2400" dirty="0" smtClean="0">
                <a:latin typeface="Arial" panose="020B0604020202020204" pitchFamily="34" charset="0"/>
                <a:cs typeface="Arial" panose="020B0604020202020204" pitchFamily="34" charset="0"/>
              </a:rPr>
              <a:t>deputy and municipal mayor deputy must be at least 15</a:t>
            </a:r>
            <a:r>
              <a:rPr lang="hr-HR"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 lower than the salary of the county </a:t>
            </a:r>
            <a:r>
              <a:rPr lang="en-US" sz="2400" dirty="0">
                <a:latin typeface="Arial" panose="020B0604020202020204" pitchFamily="34" charset="0"/>
                <a:cs typeface="Arial" panose="020B0604020202020204" pitchFamily="34" charset="0"/>
              </a:rPr>
              <a:t>prefect, city mayor and municipal </a:t>
            </a:r>
            <a:r>
              <a:rPr lang="en-US" sz="2400" dirty="0" smtClean="0">
                <a:latin typeface="Arial" panose="020B0604020202020204" pitchFamily="34" charset="0"/>
                <a:cs typeface="Arial" panose="020B0604020202020204" pitchFamily="34" charset="0"/>
              </a:rPr>
              <a:t>mayor</a:t>
            </a:r>
            <a:r>
              <a:rPr lang="en-US"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whose deputy they are</a:t>
            </a:r>
            <a:endParaRPr lang="hr-HR" sz="2400" dirty="0">
              <a:latin typeface="Arial" panose="020B0604020202020204" pitchFamily="34" charset="0"/>
              <a:cs typeface="Arial" panose="020B0604020202020204" pitchFamily="34" charset="0"/>
            </a:endParaRPr>
          </a:p>
          <a:p>
            <a:pPr>
              <a:spcBef>
                <a:spcPts val="1200"/>
              </a:spcBef>
              <a:buClr>
                <a:schemeClr val="accent6"/>
              </a:buClr>
              <a:buSzPct val="100000"/>
              <a:buFont typeface="Wingdings" pitchFamily="2" charset="2"/>
              <a:buChar char="v"/>
              <a:defRPr/>
            </a:pPr>
            <a:endParaRPr lang="hr-HR" sz="2400" dirty="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17</a:t>
            </a:fld>
            <a:endParaRPr lang="en-US"/>
          </a:p>
        </p:txBody>
      </p:sp>
    </p:spTree>
    <p:extLst>
      <p:ext uri="{BB962C8B-B14F-4D97-AF65-F5344CB8AC3E}">
        <p14:creationId xmlns:p14="http://schemas.microsoft.com/office/powerpoint/2010/main" val="3621568169"/>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5765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Work Compensation for Local Officials</a:t>
            </a:r>
            <a:endParaRPr lang="hr-HR" sz="3200" b="0" dirty="0">
              <a:latin typeface="Arial" pitchFamily="34" charset="0"/>
              <a:cs typeface="Arial" pitchFamily="34" charset="0"/>
            </a:endParaRPr>
          </a:p>
        </p:txBody>
      </p:sp>
      <p:sp>
        <p:nvSpPr>
          <p:cNvPr id="4099" name="Rectangle 3"/>
          <p:cNvSpPr>
            <a:spLocks noGrp="1" noChangeArrowheads="1"/>
          </p:cNvSpPr>
          <p:nvPr>
            <p:ph idx="1"/>
          </p:nvPr>
        </p:nvSpPr>
        <p:spPr bwMode="auto">
          <a:xfrm>
            <a:off x="395536" y="1196752"/>
            <a:ext cx="8424936" cy="5400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Deputies of county </a:t>
            </a:r>
            <a:r>
              <a:rPr lang="en-US" sz="2400" dirty="0" smtClean="0">
                <a:latin typeface="Arial" panose="020B0604020202020204" pitchFamily="34" charset="0"/>
                <a:cs typeface="Arial" panose="020B0604020202020204" pitchFamily="34" charset="0"/>
              </a:rPr>
              <a:t>prefects, city mayors </a:t>
            </a:r>
            <a:r>
              <a:rPr lang="en-US" sz="2400" dirty="0" smtClean="0">
                <a:latin typeface="Arial" panose="020B0604020202020204" pitchFamily="34" charset="0"/>
                <a:cs typeface="Arial" panose="020B0604020202020204" pitchFamily="34" charset="0"/>
              </a:rPr>
              <a:t>and their deputies, municipal mayors and their deputies, who do not perform their duties professionally </a:t>
            </a:r>
            <a:r>
              <a:rPr lang="en-US" sz="2400" dirty="0" smtClean="0">
                <a:latin typeface="Arial" panose="020B0604020202020204" pitchFamily="34" charset="0"/>
                <a:cs typeface="Arial" panose="020B0604020202020204" pitchFamily="34" charset="0"/>
              </a:rPr>
              <a:t>(i.e. without </a:t>
            </a:r>
            <a:r>
              <a:rPr lang="en-US" sz="2400" dirty="0" smtClean="0">
                <a:latin typeface="Arial" panose="020B0604020202020204" pitchFamily="34" charset="0"/>
                <a:cs typeface="Arial" panose="020B0604020202020204" pitchFamily="34" charset="0"/>
              </a:rPr>
              <a:t>entering into an employment contract) have no right to a salary, but have the legal right to compensation for their work</a:t>
            </a:r>
          </a:p>
          <a:p>
            <a:pPr lvl="1">
              <a:spcBef>
                <a:spcPts val="1200"/>
              </a:spcBef>
              <a:buClr>
                <a:schemeClr val="accent6"/>
              </a:buClr>
              <a:buSzPct val="100000"/>
              <a:buFont typeface="Wingdings" panose="05000000000000000000" pitchFamily="2" charset="2"/>
              <a:buChar char="Ø"/>
              <a:defRPr/>
            </a:pPr>
            <a:r>
              <a:rPr lang="en-US" sz="2200" b="1" dirty="0" smtClean="0">
                <a:solidFill>
                  <a:srgbClr val="0070C0"/>
                </a:solidFill>
                <a:latin typeface="Arial" panose="020B0604020202020204" pitchFamily="34" charset="0"/>
                <a:cs typeface="Arial" panose="020B0604020202020204" pitchFamily="34" charset="0"/>
              </a:rPr>
              <a:t>in that case, compensation for their work can amount to 50</a:t>
            </a:r>
            <a:r>
              <a:rPr lang="hr-HR" sz="2200" b="1" dirty="0" smtClean="0">
                <a:solidFill>
                  <a:srgbClr val="0070C0"/>
                </a:solidFill>
                <a:latin typeface="Arial" panose="020B0604020202020204" pitchFamily="34" charset="0"/>
                <a:cs typeface="Arial" panose="020B0604020202020204" pitchFamily="34" charset="0"/>
              </a:rPr>
              <a:t> </a:t>
            </a:r>
            <a:r>
              <a:rPr lang="en-US" sz="2200" b="1" dirty="0" smtClean="0">
                <a:solidFill>
                  <a:srgbClr val="0070C0"/>
                </a:solidFill>
                <a:latin typeface="Arial" panose="020B0604020202020204" pitchFamily="34" charset="0"/>
                <a:cs typeface="Arial" panose="020B0604020202020204" pitchFamily="34" charset="0"/>
              </a:rPr>
              <a:t>% of the multiplication of the coefficient for salary calculation of the appropriate office holder who performs the duty professionally </a:t>
            </a:r>
            <a:r>
              <a:rPr lang="en-US" sz="2200" b="1" dirty="0" smtClean="0">
                <a:solidFill>
                  <a:srgbClr val="0070C0"/>
                </a:solidFill>
                <a:latin typeface="Arial" panose="020B0604020202020204" pitchFamily="34" charset="0"/>
                <a:cs typeface="Arial" panose="020B0604020202020204" pitchFamily="34" charset="0"/>
              </a:rPr>
              <a:t>(i.e. with employment contract) and </a:t>
            </a:r>
            <a:r>
              <a:rPr lang="en-US" sz="2200" b="1" dirty="0" smtClean="0">
                <a:solidFill>
                  <a:srgbClr val="0070C0"/>
                </a:solidFill>
                <a:latin typeface="Arial" panose="020B0604020202020204" pitchFamily="34" charset="0"/>
                <a:cs typeface="Arial" panose="020B0604020202020204" pitchFamily="34" charset="0"/>
              </a:rPr>
              <a:t>the basis for salary calculation</a:t>
            </a:r>
          </a:p>
          <a:p>
            <a:pPr>
              <a:spcBef>
                <a:spcPts val="1200"/>
              </a:spcBef>
              <a:buClr>
                <a:schemeClr val="accent6"/>
              </a:buClr>
              <a:buSzPct val="100000"/>
              <a:buFont typeface="Wingdings" panose="05000000000000000000" pitchFamily="2" charset="2"/>
              <a:buChar char="v"/>
              <a:defRPr/>
            </a:pPr>
            <a:r>
              <a:rPr lang="en-US" sz="2400" dirty="0" smtClean="0">
                <a:latin typeface="Arial" panose="020B0604020202020204" pitchFamily="34" charset="0"/>
                <a:cs typeface="Arial" panose="020B0604020202020204" pitchFamily="34" charset="0"/>
              </a:rPr>
              <a:t>The decision on the amount of work compensation for the county </a:t>
            </a:r>
            <a:r>
              <a:rPr lang="en-US" sz="2400" dirty="0" smtClean="0">
                <a:latin typeface="Arial" panose="020B0604020202020204" pitchFamily="34" charset="0"/>
                <a:cs typeface="Arial" panose="020B0604020202020204" pitchFamily="34" charset="0"/>
              </a:rPr>
              <a:t>prefect </a:t>
            </a:r>
            <a:r>
              <a:rPr lang="en-US" sz="2400" dirty="0" smtClean="0">
                <a:latin typeface="Arial" panose="020B0604020202020204" pitchFamily="34" charset="0"/>
                <a:cs typeface="Arial" panose="020B0604020202020204" pitchFamily="34" charset="0"/>
              </a:rPr>
              <a:t>deputy, the </a:t>
            </a:r>
            <a:r>
              <a:rPr lang="en-US" sz="2400" dirty="0" smtClean="0">
                <a:latin typeface="Arial" panose="020B0604020202020204" pitchFamily="34" charset="0"/>
                <a:cs typeface="Arial" panose="020B0604020202020204" pitchFamily="34" charset="0"/>
              </a:rPr>
              <a:t>city mayor </a:t>
            </a:r>
            <a:r>
              <a:rPr lang="en-US" sz="2400" dirty="0" smtClean="0">
                <a:latin typeface="Arial" panose="020B0604020202020204" pitchFamily="34" charset="0"/>
                <a:cs typeface="Arial" panose="020B0604020202020204" pitchFamily="34" charset="0"/>
              </a:rPr>
              <a:t>deputy, and the municipal mayor deputy is made by the representative body of </a:t>
            </a:r>
            <a:r>
              <a:rPr lang="hr-HR" sz="2400" dirty="0" smtClean="0"/>
              <a:t>LC(R)SGU </a:t>
            </a:r>
            <a:endParaRPr lang="hr-HR" sz="2400" dirty="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18</a:t>
            </a:fld>
            <a:endParaRPr lang="en-US"/>
          </a:p>
        </p:txBody>
      </p:sp>
    </p:spTree>
    <p:extLst>
      <p:ext uri="{BB962C8B-B14F-4D97-AF65-F5344CB8AC3E}">
        <p14:creationId xmlns:p14="http://schemas.microsoft.com/office/powerpoint/2010/main" val="3707160610"/>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bwMode="auto">
          <a:xfrm>
            <a:off x="755575" y="1772816"/>
            <a:ext cx="7488833" cy="446449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400" b="1" dirty="0" smtClean="0">
                <a:solidFill>
                  <a:srgbClr val="0070C0"/>
                </a:solidFill>
                <a:latin typeface="Arial" panose="020B0604020202020204" pitchFamily="34" charset="0"/>
                <a:cs typeface="Arial" panose="020B0604020202020204" pitchFamily="34" charset="0"/>
              </a:rPr>
              <a:t>Work compensation </a:t>
            </a:r>
            <a:r>
              <a:rPr lang="en-US" sz="2400" b="1" dirty="0" smtClean="0">
                <a:latin typeface="Arial" panose="020B0604020202020204" pitchFamily="34" charset="0"/>
                <a:cs typeface="Arial" panose="020B0604020202020204" pitchFamily="34" charset="0"/>
              </a:rPr>
              <a:t>for the deputy county </a:t>
            </a:r>
            <a:r>
              <a:rPr lang="en-US" sz="2400" b="1" dirty="0" smtClean="0">
                <a:latin typeface="Arial" panose="020B0604020202020204" pitchFamily="34" charset="0"/>
                <a:cs typeface="Arial" panose="020B0604020202020204" pitchFamily="34" charset="0"/>
              </a:rPr>
              <a:t>prefect, </a:t>
            </a:r>
            <a:r>
              <a:rPr lang="en-US" sz="2400" b="1" dirty="0" smtClean="0">
                <a:latin typeface="Arial" panose="020B0604020202020204" pitchFamily="34" charset="0"/>
                <a:cs typeface="Arial" panose="020B0604020202020204" pitchFamily="34" charset="0"/>
              </a:rPr>
              <a:t>deputy </a:t>
            </a:r>
            <a:r>
              <a:rPr lang="en-US" sz="2400" b="1" dirty="0" smtClean="0">
                <a:latin typeface="Arial" panose="020B0604020202020204" pitchFamily="34" charset="0"/>
                <a:cs typeface="Arial" panose="020B0604020202020204" pitchFamily="34" charset="0"/>
              </a:rPr>
              <a:t>city mayor </a:t>
            </a:r>
            <a:r>
              <a:rPr lang="en-US" sz="2400" b="1" dirty="0" smtClean="0">
                <a:latin typeface="Arial" panose="020B0604020202020204" pitchFamily="34" charset="0"/>
                <a:cs typeface="Arial" panose="020B0604020202020204" pitchFamily="34" charset="0"/>
              </a:rPr>
              <a:t>and deputy municipal mayor, </a:t>
            </a:r>
            <a:r>
              <a:rPr lang="en-US" sz="2400" dirty="0" smtClean="0">
                <a:latin typeface="Arial" panose="020B0604020202020204" pitchFamily="34" charset="0"/>
                <a:cs typeface="Arial" panose="020B0604020202020204" pitchFamily="34" charset="0"/>
              </a:rPr>
              <a:t>who</a:t>
            </a:r>
            <a:r>
              <a:rPr lang="en-US" sz="2400" b="1" dirty="0" smtClean="0">
                <a:latin typeface="Arial" panose="020B0604020202020204" pitchFamily="34" charset="0"/>
                <a:cs typeface="Arial" panose="020B0604020202020204" pitchFamily="34" charset="0"/>
              </a:rPr>
              <a:t> perform their duty without entering into an employment contract, </a:t>
            </a:r>
            <a:r>
              <a:rPr lang="en-US" sz="2400" dirty="0" smtClean="0">
                <a:latin typeface="Arial" panose="020B0604020202020204" pitchFamily="34" charset="0"/>
                <a:cs typeface="Arial" panose="020B0604020202020204" pitchFamily="34" charset="0"/>
              </a:rPr>
              <a:t>can amount to </a:t>
            </a:r>
            <a:r>
              <a:rPr lang="en-US" sz="2400" b="1" dirty="0" smtClean="0">
                <a:latin typeface="Arial" panose="020B0604020202020204" pitchFamily="34" charset="0"/>
                <a:cs typeface="Arial" panose="020B0604020202020204" pitchFamily="34" charset="0"/>
              </a:rPr>
              <a:t>50% of the multiplication of the coefficient </a:t>
            </a:r>
            <a:r>
              <a:rPr lang="en-US" sz="2400" dirty="0" smtClean="0">
                <a:latin typeface="Arial" panose="020B0604020202020204" pitchFamily="34" charset="0"/>
                <a:cs typeface="Arial" panose="020B0604020202020204" pitchFamily="34" charset="0"/>
              </a:rPr>
              <a:t>for salary calculation of the appropriate office holder who performs the duty professionally </a:t>
            </a:r>
            <a:r>
              <a:rPr lang="en-US" sz="2400" b="1" dirty="0" smtClean="0">
                <a:latin typeface="Arial" panose="020B0604020202020204" pitchFamily="34" charset="0"/>
                <a:cs typeface="Arial" panose="020B0604020202020204" pitchFamily="34" charset="0"/>
              </a:rPr>
              <a:t>and the basis for salary calculation </a:t>
            </a:r>
            <a:r>
              <a:rPr lang="en-US" sz="2000" dirty="0" smtClean="0">
                <a:latin typeface="Arial" panose="020B0604020202020204" pitchFamily="34" charset="0"/>
                <a:cs typeface="Arial" panose="020B0604020202020204" pitchFamily="34" charset="0"/>
              </a:rPr>
              <a:t>(which means 50</a:t>
            </a:r>
            <a:r>
              <a:rPr lang="hr-HR"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of the maximum 85</a:t>
            </a:r>
            <a:r>
              <a:rPr lang="hr-HR"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of the coefficient of the county </a:t>
            </a:r>
            <a:r>
              <a:rPr lang="en-US" sz="2000" dirty="0" smtClean="0">
                <a:latin typeface="Arial" panose="020B0604020202020204" pitchFamily="34" charset="0"/>
                <a:cs typeface="Arial" panose="020B0604020202020204" pitchFamily="34" charset="0"/>
              </a:rPr>
              <a:t>prefect, city mayor</a:t>
            </a:r>
            <a:r>
              <a:rPr lang="en-US" sz="2000" dirty="0" smtClean="0">
                <a:latin typeface="Arial" panose="020B0604020202020204" pitchFamily="34" charset="0"/>
                <a:cs typeface="Arial" panose="020B0604020202020204" pitchFamily="34" charset="0"/>
              </a:rPr>
              <a:t>, or municipal mayor whose deputy they are)</a:t>
            </a:r>
            <a:endParaRPr lang="hr-HR" sz="2000" dirty="0">
              <a:latin typeface="Arial" panose="020B0604020202020204" pitchFamily="34" charset="0"/>
              <a:cs typeface="Arial" panose="020B0604020202020204" pitchFamily="34" charset="0"/>
            </a:endParaRPr>
          </a:p>
        </p:txBody>
      </p:sp>
      <p:sp>
        <p:nvSpPr>
          <p:cNvPr id="4098" name="Rectangle 2"/>
          <p:cNvSpPr>
            <a:spLocks noGrp="1" noChangeArrowheads="1"/>
          </p:cNvSpPr>
          <p:nvPr>
            <p:ph type="title"/>
          </p:nvPr>
        </p:nvSpPr>
        <p:spPr bwMode="auto">
          <a:xfrm>
            <a:off x="323529" y="188640"/>
            <a:ext cx="8424936" cy="10801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Work Compensation for Deputy Local Officials</a:t>
            </a:r>
            <a:endParaRPr lang="pl-PL" sz="3200" b="0" dirty="0">
              <a:latin typeface="Arial" pitchFamily="34" charset="0"/>
              <a:cs typeface="Arial"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19</a:t>
            </a:fld>
            <a:endParaRPr lang="en-US"/>
          </a:p>
        </p:txBody>
      </p:sp>
    </p:spTree>
    <p:extLst>
      <p:ext uri="{BB962C8B-B14F-4D97-AF65-F5344CB8AC3E}">
        <p14:creationId xmlns:p14="http://schemas.microsoft.com/office/powerpoint/2010/main" val="50710345"/>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5765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anose="020B0604020202020204" pitchFamily="34" charset="0"/>
                <a:cs typeface="Arial" panose="020B0604020202020204" pitchFamily="34" charset="0"/>
              </a:rPr>
              <a:t>Contents</a:t>
            </a:r>
            <a:endParaRPr lang="hr-HR" sz="3200" b="0" dirty="0" smtClean="0">
              <a:latin typeface="Arial" panose="020B0604020202020204" pitchFamily="34" charset="0"/>
              <a:cs typeface="Arial" panose="020B0604020202020204" pitchFamily="34" charset="0"/>
            </a:endParaRPr>
          </a:p>
        </p:txBody>
      </p:sp>
      <p:sp>
        <p:nvSpPr>
          <p:cNvPr id="4099" name="Rectangle 3"/>
          <p:cNvSpPr>
            <a:spLocks noGrp="1" noChangeArrowheads="1"/>
          </p:cNvSpPr>
          <p:nvPr>
            <p:ph idx="1"/>
          </p:nvPr>
        </p:nvSpPr>
        <p:spPr bwMode="auto">
          <a:xfrm>
            <a:off x="467544" y="1052736"/>
            <a:ext cx="8065269" cy="554461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600"/>
              </a:spcBef>
              <a:buClr>
                <a:schemeClr val="accent6"/>
              </a:buClr>
              <a:buSzPct val="100000"/>
              <a:buFont typeface="Wingdings" pitchFamily="2" charset="2"/>
              <a:buChar char="v"/>
              <a:defRPr/>
            </a:pPr>
            <a:r>
              <a:rPr lang="en-US" sz="2200" dirty="0" smtClean="0">
                <a:latin typeface="Arial" panose="020B0604020202020204" pitchFamily="34" charset="0"/>
                <a:cs typeface="Arial" panose="020B0604020202020204" pitchFamily="34" charset="0"/>
              </a:rPr>
              <a:t>Introduction</a:t>
            </a:r>
            <a:endParaRPr lang="hr-HR" sz="2200" dirty="0">
              <a:latin typeface="Arial" panose="020B0604020202020204" pitchFamily="34" charset="0"/>
              <a:cs typeface="Arial" panose="020B0604020202020204" pitchFamily="34" charset="0"/>
            </a:endParaRPr>
          </a:p>
          <a:p>
            <a:pPr>
              <a:spcBef>
                <a:spcPts val="600"/>
              </a:spcBef>
              <a:buClr>
                <a:schemeClr val="accent6"/>
              </a:buClr>
              <a:buSzPct val="100000"/>
              <a:buFont typeface="Wingdings" pitchFamily="2" charset="2"/>
              <a:buChar char="v"/>
              <a:defRPr/>
            </a:pPr>
            <a:r>
              <a:rPr lang="en-US" sz="2200" dirty="0" smtClean="0">
                <a:latin typeface="Arial" panose="020B0604020202020204" pitchFamily="34" charset="0"/>
                <a:cs typeface="Arial" panose="020B0604020202020204" pitchFamily="34" charset="0"/>
              </a:rPr>
              <a:t>The salary and salary </a:t>
            </a:r>
            <a:r>
              <a:rPr lang="en-US" sz="2200" dirty="0" smtClean="0">
                <a:latin typeface="Arial" panose="020B0604020202020204" pitchFamily="34" charset="0"/>
                <a:cs typeface="Arial" panose="020B0604020202020204" pitchFamily="34" charset="0"/>
              </a:rPr>
              <a:t>and allowance limits for </a:t>
            </a:r>
            <a:r>
              <a:rPr lang="en-US" sz="2200" dirty="0" smtClean="0">
                <a:latin typeface="Arial" panose="020B0604020202020204" pitchFamily="34" charset="0"/>
                <a:cs typeface="Arial" panose="020B0604020202020204" pitchFamily="34" charset="0"/>
              </a:rPr>
              <a:t>county </a:t>
            </a:r>
            <a:r>
              <a:rPr lang="en-US" sz="2200" dirty="0" smtClean="0">
                <a:latin typeface="Arial" panose="020B0604020202020204" pitchFamily="34" charset="0"/>
                <a:cs typeface="Arial" panose="020B0604020202020204" pitchFamily="34" charset="0"/>
              </a:rPr>
              <a:t>prefects, city mayors</a:t>
            </a:r>
            <a:r>
              <a:rPr lang="en-US" sz="2200" dirty="0" smtClean="0">
                <a:latin typeface="Arial" panose="020B0604020202020204" pitchFamily="34" charset="0"/>
                <a:cs typeface="Arial" panose="020B0604020202020204" pitchFamily="34" charset="0"/>
              </a:rPr>
              <a:t>, municipal mayors and their deputies</a:t>
            </a:r>
            <a:endParaRPr lang="hr-HR" sz="2200" dirty="0">
              <a:latin typeface="Arial" panose="020B0604020202020204" pitchFamily="34" charset="0"/>
              <a:cs typeface="Arial" panose="020B0604020202020204" pitchFamily="34" charset="0"/>
            </a:endParaRPr>
          </a:p>
          <a:p>
            <a:pPr>
              <a:spcBef>
                <a:spcPts val="600"/>
              </a:spcBef>
              <a:buClr>
                <a:schemeClr val="accent6"/>
              </a:buClr>
              <a:buSzPct val="100000"/>
              <a:buFont typeface="Wingdings" pitchFamily="2" charset="2"/>
              <a:buChar char="v"/>
              <a:defRPr/>
            </a:pPr>
            <a:r>
              <a:rPr lang="en-US" sz="2200" dirty="0" smtClean="0">
                <a:latin typeface="Arial" panose="020B0604020202020204" pitchFamily="34" charset="0"/>
                <a:cs typeface="Arial" panose="020B0604020202020204" pitchFamily="34" charset="0"/>
              </a:rPr>
              <a:t>The salary and salary limits of </a:t>
            </a:r>
            <a:r>
              <a:rPr lang="en-US" sz="2200" dirty="0" smtClean="0">
                <a:latin typeface="Arial" panose="020B0604020202020204" pitchFamily="34" charset="0"/>
                <a:cs typeface="Arial" panose="020B0604020202020204" pitchFamily="34" charset="0"/>
              </a:rPr>
              <a:t>civil servants </a:t>
            </a:r>
            <a:r>
              <a:rPr lang="en-US" sz="2200" dirty="0" smtClean="0">
                <a:latin typeface="Arial" panose="020B0604020202020204" pitchFamily="34" charset="0"/>
                <a:cs typeface="Arial" panose="020B0604020202020204" pitchFamily="34" charset="0"/>
              </a:rPr>
              <a:t>and </a:t>
            </a:r>
            <a:r>
              <a:rPr lang="en-US" sz="2200" dirty="0" smtClean="0">
                <a:latin typeface="Arial" panose="020B0604020202020204" pitchFamily="34" charset="0"/>
                <a:cs typeface="Arial" panose="020B0604020202020204" pitchFamily="34" charset="0"/>
              </a:rPr>
              <a:t>clerks</a:t>
            </a:r>
            <a:endParaRPr lang="hr-HR" sz="2200" dirty="0">
              <a:latin typeface="Arial" panose="020B0604020202020204" pitchFamily="34" charset="0"/>
              <a:cs typeface="Arial" panose="020B0604020202020204" pitchFamily="34" charset="0"/>
            </a:endParaRPr>
          </a:p>
          <a:p>
            <a:pPr>
              <a:spcBef>
                <a:spcPts val="600"/>
              </a:spcBef>
              <a:buClr>
                <a:schemeClr val="accent6"/>
              </a:buClr>
              <a:buSzPct val="100000"/>
              <a:buFont typeface="Wingdings" pitchFamily="2" charset="2"/>
              <a:buChar char="v"/>
              <a:defRPr/>
            </a:pPr>
            <a:r>
              <a:rPr lang="en-US" sz="2200" dirty="0" smtClean="0">
                <a:latin typeface="Arial" panose="020B0604020202020204" pitchFamily="34" charset="0"/>
                <a:cs typeface="Arial" panose="020B0604020202020204" pitchFamily="34" charset="0"/>
              </a:rPr>
              <a:t>Total envelope for </a:t>
            </a:r>
            <a:r>
              <a:rPr lang="en-US" sz="2200" dirty="0" smtClean="0">
                <a:latin typeface="Arial" panose="020B0604020202020204" pitchFamily="34" charset="0"/>
                <a:cs typeface="Arial" panose="020B0604020202020204" pitchFamily="34" charset="0"/>
              </a:rPr>
              <a:t>funding for the salaries of employees in the local and county (regional) self-government</a:t>
            </a:r>
            <a:endParaRPr lang="hr-HR" sz="2200" dirty="0">
              <a:latin typeface="Arial" panose="020B0604020202020204" pitchFamily="34" charset="0"/>
              <a:cs typeface="Arial" panose="020B0604020202020204" pitchFamily="34" charset="0"/>
            </a:endParaRPr>
          </a:p>
          <a:p>
            <a:pPr>
              <a:spcBef>
                <a:spcPts val="600"/>
              </a:spcBef>
              <a:buClr>
                <a:schemeClr val="accent6"/>
              </a:buClr>
              <a:buSzPct val="100000"/>
              <a:buFont typeface="Wingdings" pitchFamily="2" charset="2"/>
              <a:buChar char="v"/>
              <a:defRPr/>
            </a:pPr>
            <a:r>
              <a:rPr lang="en-US" sz="2200" dirty="0" smtClean="0">
                <a:latin typeface="Arial" panose="020B0604020202020204" pitchFamily="34" charset="0"/>
                <a:cs typeface="Arial" panose="020B0604020202020204" pitchFamily="34" charset="0"/>
              </a:rPr>
              <a:t>Aid to the local and county (regional) self-government units from the state budget and their influence on the </a:t>
            </a:r>
            <a:r>
              <a:rPr lang="en-US" sz="2200" dirty="0" smtClean="0">
                <a:latin typeface="Arial" panose="020B0604020202020204" pitchFamily="34" charset="0"/>
                <a:cs typeface="Arial" panose="020B0604020202020204" pitchFamily="34" charset="0"/>
              </a:rPr>
              <a:t>t</a:t>
            </a:r>
            <a:r>
              <a:rPr lang="en-US" sz="2200" dirty="0" smtClean="0">
                <a:latin typeface="Arial" panose="020B0604020202020204" pitchFamily="34" charset="0"/>
                <a:cs typeface="Arial" panose="020B0604020202020204" pitchFamily="34" charset="0"/>
              </a:rPr>
              <a:t>otal </a:t>
            </a:r>
            <a:r>
              <a:rPr lang="en-US" sz="2200" dirty="0">
                <a:latin typeface="Arial" panose="020B0604020202020204" pitchFamily="34" charset="0"/>
                <a:cs typeface="Arial" panose="020B0604020202020204" pitchFamily="34" charset="0"/>
              </a:rPr>
              <a:t>envelope for funding </a:t>
            </a:r>
            <a:r>
              <a:rPr lang="en-US" sz="2200" dirty="0" smtClean="0">
                <a:latin typeface="Arial" panose="020B0604020202020204" pitchFamily="34" charset="0"/>
                <a:cs typeface="Arial" panose="020B0604020202020204" pitchFamily="34" charset="0"/>
              </a:rPr>
              <a:t>for </a:t>
            </a:r>
            <a:r>
              <a:rPr lang="en-US" sz="2200" dirty="0" smtClean="0">
                <a:latin typeface="Arial" panose="020B0604020202020204" pitchFamily="34" charset="0"/>
                <a:cs typeface="Arial" panose="020B0604020202020204" pitchFamily="34" charset="0"/>
              </a:rPr>
              <a:t>the salaries of the local and county (regional) self-government</a:t>
            </a:r>
            <a:endParaRPr lang="hr-HR" sz="2200" dirty="0">
              <a:latin typeface="Arial" panose="020B0604020202020204" pitchFamily="34" charset="0"/>
              <a:cs typeface="Arial" panose="020B0604020202020204" pitchFamily="34" charset="0"/>
            </a:endParaRPr>
          </a:p>
          <a:p>
            <a:pPr>
              <a:spcBef>
                <a:spcPts val="600"/>
              </a:spcBef>
              <a:buClr>
                <a:schemeClr val="accent6"/>
              </a:buClr>
              <a:buSzPct val="100000"/>
              <a:buFont typeface="Wingdings" pitchFamily="2" charset="2"/>
              <a:buChar char="v"/>
              <a:defRPr/>
            </a:pPr>
            <a:r>
              <a:rPr lang="en-US" sz="2200" dirty="0" smtClean="0">
                <a:latin typeface="Arial" panose="020B0604020202020204" pitchFamily="34" charset="0"/>
                <a:cs typeface="Arial" panose="020B0604020202020204" pitchFamily="34" charset="0"/>
              </a:rPr>
              <a:t>Aid to local and county (regional) self-government units from the state budget </a:t>
            </a:r>
            <a:r>
              <a:rPr lang="en-US" sz="2200" dirty="0" smtClean="0">
                <a:latin typeface="Arial" panose="020B0604020202020204" pitchFamily="34" charset="0"/>
                <a:cs typeface="Arial" panose="020B0604020202020204" pitchFamily="34" charset="0"/>
              </a:rPr>
              <a:t>as the limit of salaries for </a:t>
            </a:r>
            <a:r>
              <a:rPr lang="en-US" sz="2200" dirty="0" smtClean="0">
                <a:latin typeface="Arial" panose="020B0604020202020204" pitchFamily="34" charset="0"/>
                <a:cs typeface="Arial" panose="020B0604020202020204" pitchFamily="34" charset="0"/>
              </a:rPr>
              <a:t>employees in the local and county (regional) self-government</a:t>
            </a:r>
          </a:p>
          <a:p>
            <a:pPr>
              <a:spcBef>
                <a:spcPts val="600"/>
              </a:spcBef>
              <a:buClr>
                <a:schemeClr val="accent6"/>
              </a:buClr>
              <a:buSzPct val="100000"/>
              <a:buFont typeface="Wingdings" pitchFamily="2" charset="2"/>
              <a:buChar char="v"/>
              <a:defRPr/>
            </a:pPr>
            <a:r>
              <a:rPr lang="en-US" sz="2200" dirty="0" smtClean="0">
                <a:latin typeface="Arial" panose="020B0604020202020204" pitchFamily="34" charset="0"/>
                <a:cs typeface="Arial" panose="020B0604020202020204" pitchFamily="34" charset="0"/>
              </a:rPr>
              <a:t>In </a:t>
            </a:r>
            <a:r>
              <a:rPr lang="en-US" sz="2200" dirty="0" smtClean="0">
                <a:latin typeface="Arial" panose="020B0604020202020204" pitchFamily="34" charset="0"/>
                <a:cs typeface="Arial" panose="020B0604020202020204" pitchFamily="34" charset="0"/>
              </a:rPr>
              <a:t>lieu of conclusion</a:t>
            </a:r>
            <a:endParaRPr lang="hr-HR" sz="2200" dirty="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2</a:t>
            </a:fld>
            <a:endParaRPr lang="en-US"/>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0" y="188640"/>
            <a:ext cx="9144000" cy="576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000" b="0" dirty="0" smtClean="0">
                <a:latin typeface="Arial" pitchFamily="34" charset="0"/>
                <a:cs typeface="Arial" pitchFamily="34" charset="0"/>
              </a:rPr>
              <a:t>Salary and Salary Limits for Civil Servants and Employees</a:t>
            </a:r>
            <a:endParaRPr lang="hr-HR" sz="3000" b="0" dirty="0">
              <a:latin typeface="Arial" pitchFamily="34" charset="0"/>
              <a:cs typeface="Arial" pitchFamily="34" charset="0"/>
            </a:endParaRPr>
          </a:p>
        </p:txBody>
      </p:sp>
      <p:sp>
        <p:nvSpPr>
          <p:cNvPr id="4099" name="Rectangle 3"/>
          <p:cNvSpPr>
            <a:spLocks noGrp="1" noChangeArrowheads="1"/>
          </p:cNvSpPr>
          <p:nvPr>
            <p:ph idx="1"/>
          </p:nvPr>
        </p:nvSpPr>
        <p:spPr bwMode="auto">
          <a:xfrm>
            <a:off x="251520" y="1268760"/>
            <a:ext cx="8784976" cy="525658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000" b="1" dirty="0" smtClean="0">
                <a:latin typeface="Arial" panose="020B0604020202020204" pitchFamily="34" charset="0"/>
                <a:cs typeface="Arial" panose="020B0604020202020204" pitchFamily="34" charset="0"/>
              </a:rPr>
              <a:t>The salary of the civil servant, </a:t>
            </a:r>
            <a:r>
              <a:rPr lang="en-US" sz="2000" dirty="0" smtClean="0">
                <a:latin typeface="Arial" panose="020B0604020202020204" pitchFamily="34" charset="0"/>
                <a:cs typeface="Arial" panose="020B0604020202020204" pitchFamily="34" charset="0"/>
              </a:rPr>
              <a:t>or</a:t>
            </a:r>
            <a:r>
              <a:rPr lang="vi-VN" sz="2000" dirty="0" smtClean="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clerk</a:t>
            </a:r>
            <a:r>
              <a:rPr lang="vi-VN"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in the administrative departments and services of </a:t>
            </a:r>
            <a:r>
              <a:rPr lang="hr-HR" sz="2000" dirty="0" smtClean="0"/>
              <a:t>LC(R)SGU</a:t>
            </a:r>
            <a:r>
              <a:rPr lang="en-US" sz="2000" dirty="0" smtClean="0"/>
              <a:t> is </a:t>
            </a:r>
            <a:r>
              <a:rPr lang="en-US" sz="2000" b="1" dirty="0" smtClean="0">
                <a:latin typeface="Arial" panose="020B0604020202020204" pitchFamily="34" charset="0"/>
                <a:cs typeface="Arial" panose="020B0604020202020204" pitchFamily="34" charset="0"/>
              </a:rPr>
              <a:t>the multiplication of the job complexity coefficient </a:t>
            </a:r>
            <a:r>
              <a:rPr lang="en-US" sz="2000" dirty="0" smtClean="0">
                <a:latin typeface="Arial" panose="020B0604020202020204" pitchFamily="34" charset="0"/>
                <a:cs typeface="Arial" panose="020B0604020202020204" pitchFamily="34" charset="0"/>
              </a:rPr>
              <a:t>of the civil servant’s workplace, or the </a:t>
            </a:r>
            <a:r>
              <a:rPr lang="en-US" sz="2000" dirty="0" smtClean="0">
                <a:latin typeface="Arial" panose="020B0604020202020204" pitchFamily="34" charset="0"/>
                <a:cs typeface="Arial" panose="020B0604020202020204" pitchFamily="34" charset="0"/>
              </a:rPr>
              <a:t>clerk’s </a:t>
            </a:r>
            <a:r>
              <a:rPr lang="en-US" sz="2000" dirty="0" smtClean="0">
                <a:latin typeface="Arial" panose="020B0604020202020204" pitchFamily="34" charset="0"/>
                <a:cs typeface="Arial" panose="020B0604020202020204" pitchFamily="34" charset="0"/>
              </a:rPr>
              <a:t>assigned position, and </a:t>
            </a:r>
            <a:r>
              <a:rPr lang="en-US" sz="2000" b="1" dirty="0" smtClean="0">
                <a:latin typeface="Arial" panose="020B0604020202020204" pitchFamily="34" charset="0"/>
                <a:cs typeface="Arial" panose="020B0604020202020204" pitchFamily="34" charset="0"/>
              </a:rPr>
              <a:t>the basis for salary calculation</a:t>
            </a:r>
            <a:r>
              <a:rPr lang="en-US" sz="2000" dirty="0" smtClean="0">
                <a:latin typeface="Arial" panose="020B0604020202020204" pitchFamily="34" charset="0"/>
                <a:cs typeface="Arial" panose="020B0604020202020204" pitchFamily="34" charset="0"/>
              </a:rPr>
              <a:t>, increased by 0.5</a:t>
            </a:r>
            <a:r>
              <a:rPr lang="hr-HR"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for every year of service</a:t>
            </a:r>
            <a:endParaRPr lang="hr-HR" sz="2000" dirty="0" smtClean="0">
              <a:latin typeface="Arial" panose="020B0604020202020204" pitchFamily="34" charset="0"/>
              <a:cs typeface="Arial" panose="020B0604020202020204" pitchFamily="34" charset="0"/>
            </a:endParaRPr>
          </a:p>
          <a:p>
            <a:pPr lvl="1">
              <a:spcBef>
                <a:spcPts val="1200"/>
              </a:spcBef>
              <a:buClr>
                <a:schemeClr val="accent6"/>
              </a:buClr>
              <a:buSzPct val="100000"/>
              <a:buFont typeface="Wingdings" panose="05000000000000000000" pitchFamily="2" charset="2"/>
              <a:buChar char="Ø"/>
              <a:defRPr/>
            </a:pPr>
            <a:r>
              <a:rPr lang="en-US" sz="2000" b="1" dirty="0" smtClean="0">
                <a:latin typeface="Arial" panose="020B0604020202020204" pitchFamily="34" charset="0"/>
                <a:cs typeface="Arial" panose="020B0604020202020204" pitchFamily="34" charset="0"/>
              </a:rPr>
              <a:t>The basis for salary calculation </a:t>
            </a:r>
            <a:r>
              <a:rPr lang="en-US" sz="2000" dirty="0" smtClean="0">
                <a:latin typeface="Arial" panose="020B0604020202020204" pitchFamily="34" charset="0"/>
                <a:cs typeface="Arial" panose="020B0604020202020204" pitchFamily="34" charset="0"/>
              </a:rPr>
              <a:t>of the civil servant and </a:t>
            </a:r>
            <a:r>
              <a:rPr lang="en-US" sz="2000" dirty="0" smtClean="0">
                <a:latin typeface="Arial" panose="020B0604020202020204" pitchFamily="34" charset="0"/>
                <a:cs typeface="Arial" panose="020B0604020202020204" pitchFamily="34" charset="0"/>
              </a:rPr>
              <a:t>clerk </a:t>
            </a:r>
            <a:r>
              <a:rPr lang="en-US" sz="2000" dirty="0" smtClean="0">
                <a:latin typeface="Arial" panose="020B0604020202020204" pitchFamily="34" charset="0"/>
                <a:cs typeface="Arial" panose="020B0604020202020204" pitchFamily="34" charset="0"/>
              </a:rPr>
              <a:t>in the administrative departments and services of </a:t>
            </a:r>
            <a:r>
              <a:rPr lang="hr-HR" sz="2000" dirty="0" smtClean="0"/>
              <a:t>LC(R)SGU</a:t>
            </a:r>
            <a:r>
              <a:rPr lang="en-US" sz="2000" dirty="0" smtClean="0"/>
              <a:t> is set by </a:t>
            </a:r>
            <a:r>
              <a:rPr lang="en-US" sz="2000" b="1" dirty="0" smtClean="0"/>
              <a:t>the collective agreement</a:t>
            </a:r>
            <a:r>
              <a:rPr lang="en-US" sz="2000" dirty="0" smtClean="0"/>
              <a:t>, and if not set by the collective agreement, it is determined by the </a:t>
            </a:r>
            <a:r>
              <a:rPr lang="en-US" sz="2000" b="1" dirty="0" smtClean="0"/>
              <a:t>decision of the county </a:t>
            </a:r>
            <a:r>
              <a:rPr lang="en-US" sz="2000" b="1" dirty="0" smtClean="0"/>
              <a:t>prefect, city mayor</a:t>
            </a:r>
            <a:r>
              <a:rPr lang="en-US" sz="2000" b="1" dirty="0" smtClean="0"/>
              <a:t>, or municipal mayor</a:t>
            </a:r>
            <a:endParaRPr lang="en-US" sz="2000" b="1" dirty="0" smtClean="0">
              <a:latin typeface="Arial" panose="020B0604020202020204" pitchFamily="34" charset="0"/>
              <a:cs typeface="Arial" panose="020B0604020202020204" pitchFamily="34" charset="0"/>
            </a:endParaRPr>
          </a:p>
          <a:p>
            <a:pPr lvl="1">
              <a:spcBef>
                <a:spcPts val="1200"/>
              </a:spcBef>
              <a:buClr>
                <a:schemeClr val="accent6"/>
              </a:buClr>
              <a:buSzPct val="100000"/>
              <a:buFont typeface="Wingdings" panose="05000000000000000000" pitchFamily="2" charset="2"/>
              <a:buChar char="Ø"/>
              <a:defRPr/>
            </a:pPr>
            <a:r>
              <a:rPr lang="en-US" sz="2000" b="1" dirty="0" smtClean="0">
                <a:latin typeface="Arial" panose="020B0604020202020204" pitchFamily="34" charset="0"/>
                <a:cs typeface="Arial" panose="020B0604020202020204" pitchFamily="34" charset="0"/>
              </a:rPr>
              <a:t>Coefficients for salary calculation </a:t>
            </a:r>
            <a:r>
              <a:rPr lang="en-US" sz="2000" dirty="0" smtClean="0">
                <a:latin typeface="Arial" panose="020B0604020202020204" pitchFamily="34" charset="0"/>
                <a:cs typeface="Arial" panose="020B0604020202020204" pitchFamily="34" charset="0"/>
              </a:rPr>
              <a:t>of civil </a:t>
            </a:r>
            <a:r>
              <a:rPr lang="en-US" sz="2000" dirty="0" smtClean="0">
                <a:latin typeface="Arial" panose="020B0604020202020204" pitchFamily="34" charset="0"/>
                <a:cs typeface="Arial" panose="020B0604020202020204" pitchFamily="34" charset="0"/>
              </a:rPr>
              <a:t>servants and </a:t>
            </a:r>
            <a:r>
              <a:rPr lang="en-US" sz="2000" dirty="0" smtClean="0">
                <a:latin typeface="Arial" panose="020B0604020202020204" pitchFamily="34" charset="0"/>
                <a:cs typeface="Arial" panose="020B0604020202020204" pitchFamily="34" charset="0"/>
              </a:rPr>
              <a:t>clerks </a:t>
            </a:r>
            <a:r>
              <a:rPr lang="en-US" sz="2000" dirty="0" smtClean="0">
                <a:latin typeface="Arial" panose="020B0604020202020204" pitchFamily="34" charset="0"/>
                <a:cs typeface="Arial" panose="020B0604020202020204" pitchFamily="34" charset="0"/>
              </a:rPr>
              <a:t>in administrative departments and services of </a:t>
            </a:r>
            <a:r>
              <a:rPr lang="hr-HR" sz="2000" dirty="0" smtClean="0"/>
              <a:t>LC(R)SGU</a:t>
            </a:r>
            <a:r>
              <a:rPr lang="en-US" sz="2000" dirty="0" smtClean="0"/>
              <a:t> are set by the decision of the representative body of the </a:t>
            </a:r>
            <a:r>
              <a:rPr lang="hr-HR" sz="2000" dirty="0" smtClean="0"/>
              <a:t>LC(R)SGU</a:t>
            </a:r>
            <a:r>
              <a:rPr lang="en-US" sz="2000" dirty="0" smtClean="0"/>
              <a:t> at the suggestion of the county </a:t>
            </a:r>
            <a:r>
              <a:rPr lang="en-US" sz="2000" dirty="0" smtClean="0"/>
              <a:t>prefect, city mayor</a:t>
            </a:r>
            <a:r>
              <a:rPr lang="en-US" sz="2000" dirty="0" smtClean="0"/>
              <a:t>, or municipal mayor</a:t>
            </a:r>
            <a:endParaRPr lang="en-US" sz="2000" b="1" dirty="0" smtClean="0">
              <a:latin typeface="Arial" panose="020B0604020202020204" pitchFamily="34" charset="0"/>
              <a:cs typeface="Arial" panose="020B0604020202020204" pitchFamily="34" charset="0"/>
            </a:endParaRPr>
          </a:p>
          <a:p>
            <a:pPr lvl="2">
              <a:spcBef>
                <a:spcPts val="1200"/>
              </a:spcBef>
              <a:buClr>
                <a:schemeClr val="accent6"/>
              </a:buClr>
              <a:buSzPct val="100000"/>
              <a:buFont typeface="Wingdings" panose="05000000000000000000" pitchFamily="2" charset="2"/>
              <a:buChar char="ü"/>
              <a:defRPr/>
            </a:pPr>
            <a:r>
              <a:rPr lang="en-US" sz="1800" b="1" dirty="0" smtClean="0">
                <a:latin typeface="Arial" panose="020B0604020202020204" pitchFamily="34" charset="0"/>
                <a:cs typeface="Arial" panose="020B0604020202020204" pitchFamily="34" charset="0"/>
              </a:rPr>
              <a:t>Coefficients </a:t>
            </a:r>
            <a:r>
              <a:rPr lang="en-US" sz="1800" dirty="0" smtClean="0">
                <a:latin typeface="Arial" panose="020B0604020202020204" pitchFamily="34" charset="0"/>
                <a:cs typeface="Arial" panose="020B0604020202020204" pitchFamily="34" charset="0"/>
              </a:rPr>
              <a:t>for salary calculation for civil servants and </a:t>
            </a:r>
            <a:r>
              <a:rPr lang="en-US" sz="1800" dirty="0" smtClean="0">
                <a:latin typeface="Arial" panose="020B0604020202020204" pitchFamily="34" charset="0"/>
                <a:cs typeface="Arial" panose="020B0604020202020204" pitchFamily="34" charset="0"/>
              </a:rPr>
              <a:t>clerks </a:t>
            </a:r>
            <a:r>
              <a:rPr lang="en-US" sz="1800" dirty="0" smtClean="0">
                <a:latin typeface="Arial" panose="020B0604020202020204" pitchFamily="34" charset="0"/>
                <a:cs typeface="Arial" panose="020B0604020202020204" pitchFamily="34" charset="0"/>
              </a:rPr>
              <a:t>are determined in the range between </a:t>
            </a:r>
            <a:r>
              <a:rPr lang="en-US" sz="1800" b="1" dirty="0" smtClean="0">
                <a:latin typeface="Arial" panose="020B0604020202020204" pitchFamily="34" charset="0"/>
                <a:cs typeface="Arial" panose="020B0604020202020204" pitchFamily="34" charset="0"/>
              </a:rPr>
              <a:t>1.00 and 6.00</a:t>
            </a: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20</a:t>
            </a:fld>
            <a:endParaRPr lang="en-US"/>
          </a:p>
        </p:txBody>
      </p:sp>
    </p:spTree>
    <p:extLst>
      <p:ext uri="{BB962C8B-B14F-4D97-AF65-F5344CB8AC3E}">
        <p14:creationId xmlns:p14="http://schemas.microsoft.com/office/powerpoint/2010/main" val="1702518013"/>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576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The Salary of the Head of the Department or Service</a:t>
            </a:r>
            <a:br>
              <a:rPr lang="en-US" sz="3200" b="0" dirty="0" smtClean="0">
                <a:latin typeface="Arial" pitchFamily="34" charset="0"/>
                <a:cs typeface="Arial" pitchFamily="34" charset="0"/>
              </a:rPr>
            </a:br>
            <a:endParaRPr lang="hr-HR" sz="3200" b="0" dirty="0">
              <a:latin typeface="Arial" pitchFamily="34" charset="0"/>
              <a:cs typeface="Arial" pitchFamily="34" charset="0"/>
            </a:endParaRPr>
          </a:p>
        </p:txBody>
      </p:sp>
      <p:sp>
        <p:nvSpPr>
          <p:cNvPr id="4099" name="Rectangle 3"/>
          <p:cNvSpPr>
            <a:spLocks noGrp="1" noChangeArrowheads="1"/>
          </p:cNvSpPr>
          <p:nvPr>
            <p:ph idx="1"/>
          </p:nvPr>
        </p:nvSpPr>
        <p:spPr bwMode="auto">
          <a:xfrm>
            <a:off x="395536" y="1196752"/>
            <a:ext cx="8137277" cy="5400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000" b="1" dirty="0" smtClean="0">
                <a:latin typeface="Arial" panose="020B0604020202020204" pitchFamily="34" charset="0"/>
                <a:cs typeface="Arial" panose="020B0604020202020204" pitchFamily="34" charset="0"/>
              </a:rPr>
              <a:t>The salary of the head of the department or service</a:t>
            </a:r>
            <a:r>
              <a:rPr lang="en-US" sz="2000" dirty="0" smtClean="0">
                <a:latin typeface="Arial" panose="020B0604020202020204" pitchFamily="34" charset="0"/>
                <a:cs typeface="Arial" panose="020B0604020202020204" pitchFamily="34" charset="0"/>
              </a:rPr>
              <a:t>, without the seniority bonus, </a:t>
            </a:r>
            <a:r>
              <a:rPr lang="en-US" sz="2000" b="1" dirty="0" smtClean="0">
                <a:latin typeface="Arial" panose="020B0604020202020204" pitchFamily="34" charset="0"/>
                <a:cs typeface="Arial" panose="020B0604020202020204" pitchFamily="34" charset="0"/>
              </a:rPr>
              <a:t>cannot be determined in the amount larger than</a:t>
            </a:r>
            <a:r>
              <a:rPr lang="en-US" sz="2000" dirty="0" smtClean="0">
                <a:latin typeface="Arial" panose="020B0604020202020204" pitchFamily="34" charset="0"/>
                <a:cs typeface="Arial" panose="020B0604020202020204" pitchFamily="34" charset="0"/>
              </a:rPr>
              <a:t> the multiplication of the basis and the coefficient for salary calculation for the </a:t>
            </a:r>
            <a:r>
              <a:rPr lang="en-US" sz="2000" b="1" dirty="0" smtClean="0">
                <a:latin typeface="Arial" panose="020B0604020202020204" pitchFamily="34" charset="0"/>
                <a:cs typeface="Arial" panose="020B0604020202020204" pitchFamily="34" charset="0"/>
              </a:rPr>
              <a:t>county </a:t>
            </a:r>
            <a:r>
              <a:rPr lang="en-US" sz="2000" b="1" dirty="0" smtClean="0">
                <a:latin typeface="Arial" panose="020B0604020202020204" pitchFamily="34" charset="0"/>
                <a:cs typeface="Arial" panose="020B0604020202020204" pitchFamily="34" charset="0"/>
              </a:rPr>
              <a:t>prefect, city mayor </a:t>
            </a:r>
            <a:r>
              <a:rPr lang="en-US" sz="2000" b="1" dirty="0" smtClean="0">
                <a:latin typeface="Arial" panose="020B0604020202020204" pitchFamily="34" charset="0"/>
                <a:cs typeface="Arial" panose="020B0604020202020204" pitchFamily="34" charset="0"/>
              </a:rPr>
              <a:t>and municipal mayor </a:t>
            </a:r>
            <a:r>
              <a:rPr lang="en-US" sz="2000" dirty="0" smtClean="0">
                <a:latin typeface="Arial" panose="020B0604020202020204" pitchFamily="34" charset="0"/>
                <a:cs typeface="Arial" panose="020B0604020202020204" pitchFamily="34" charset="0"/>
              </a:rPr>
              <a:t>who perform their duties professionally in the </a:t>
            </a:r>
            <a:r>
              <a:rPr lang="hr-HR" sz="2000" dirty="0" smtClean="0"/>
              <a:t>LC(R)SGU</a:t>
            </a:r>
            <a:r>
              <a:rPr lang="en-US" sz="2000" dirty="0" smtClean="0"/>
              <a:t> where the head is employed</a:t>
            </a:r>
            <a:endParaRPr lang="en-US" sz="2000" b="1" dirty="0" smtClean="0">
              <a:latin typeface="Arial" panose="020B0604020202020204" pitchFamily="34" charset="0"/>
              <a:cs typeface="Arial" panose="020B0604020202020204" pitchFamily="34" charset="0"/>
            </a:endParaRPr>
          </a:p>
          <a:p>
            <a:pPr>
              <a:spcBef>
                <a:spcPts val="1200"/>
              </a:spcBef>
              <a:buClr>
                <a:schemeClr val="accent6"/>
              </a:buClr>
              <a:buSzPct val="100000"/>
              <a:buFont typeface="Wingdings" pitchFamily="2" charset="2"/>
              <a:buChar char="v"/>
              <a:defRPr/>
            </a:pPr>
            <a:r>
              <a:rPr lang="en-US" sz="2000" dirty="0" smtClean="0">
                <a:latin typeface="Arial" panose="020B0604020202020204" pitchFamily="34" charset="0"/>
                <a:cs typeface="Arial" panose="020B0604020202020204" pitchFamily="34" charset="0"/>
              </a:rPr>
              <a:t>In those units of local self-government </a:t>
            </a:r>
            <a:r>
              <a:rPr lang="en-US" sz="2000" b="1" dirty="0" smtClean="0">
                <a:latin typeface="Arial" panose="020B0604020202020204" pitchFamily="34" charset="0"/>
                <a:cs typeface="Arial" panose="020B0604020202020204" pitchFamily="34" charset="0"/>
              </a:rPr>
              <a:t>where </a:t>
            </a:r>
            <a:r>
              <a:rPr lang="en-US" sz="2000" b="1" dirty="0" smtClean="0">
                <a:latin typeface="Arial" panose="020B0604020202020204" pitchFamily="34" charset="0"/>
                <a:cs typeface="Arial" panose="020B0604020202020204" pitchFamily="34" charset="0"/>
              </a:rPr>
              <a:t>the city mayor</a:t>
            </a:r>
            <a:r>
              <a:rPr lang="en-US" sz="2000" b="1" dirty="0" smtClean="0">
                <a:latin typeface="Arial" panose="020B0604020202020204" pitchFamily="34" charset="0"/>
                <a:cs typeface="Arial" panose="020B0604020202020204" pitchFamily="34" charset="0"/>
              </a:rPr>
              <a:t>, or municipal mayor do not perform their duty professionally</a:t>
            </a:r>
            <a:r>
              <a:rPr lang="en-US" sz="2000" dirty="0" smtClean="0">
                <a:latin typeface="Arial" panose="020B0604020202020204" pitchFamily="34" charset="0"/>
                <a:cs typeface="Arial" panose="020B0604020202020204" pitchFamily="34" charset="0"/>
              </a:rPr>
              <a:t>, the salary of the head of the department or service, without the seniority bonus, cannot be larger than the maximum salary amount allowed (in absolute terms) for the </a:t>
            </a:r>
            <a:r>
              <a:rPr lang="en-US" sz="2000" dirty="0" smtClean="0">
                <a:latin typeface="Arial" panose="020B0604020202020204" pitchFamily="34" charset="0"/>
                <a:cs typeface="Arial" panose="020B0604020202020204" pitchFamily="34" charset="0"/>
              </a:rPr>
              <a:t>city mayor</a:t>
            </a:r>
            <a:r>
              <a:rPr lang="en-US" sz="2000" dirty="0" smtClean="0">
                <a:latin typeface="Arial" panose="020B0604020202020204" pitchFamily="34" charset="0"/>
                <a:cs typeface="Arial" panose="020B0604020202020204" pitchFamily="34" charset="0"/>
              </a:rPr>
              <a:t>, or municipal mayor, pursuant to Article 4 of the Act</a:t>
            </a:r>
          </a:p>
          <a:p>
            <a:pPr lvl="1">
              <a:spcBef>
                <a:spcPts val="600"/>
              </a:spcBef>
              <a:buClr>
                <a:schemeClr val="accent6"/>
              </a:buClr>
              <a:buSzPct val="100000"/>
              <a:buFont typeface="Wingdings" panose="05000000000000000000" pitchFamily="2" charset="2"/>
              <a:buChar char="Ø"/>
              <a:defRPr/>
            </a:pPr>
            <a:r>
              <a:rPr lang="en-US" sz="1700" dirty="0" smtClean="0">
                <a:latin typeface="Arial" panose="020B0604020202020204" pitchFamily="34" charset="0"/>
                <a:cs typeface="Arial" panose="020B0604020202020204" pitchFamily="34" charset="0"/>
              </a:rPr>
              <a:t>the aim of the above legal act is not to limit the salary of the head, but to make sure the salary of the local official cannot be set to a smaller amount than that of the salary of the highest-ranking official in the unit of local self-government, i.e. in cases where the representative body is made up of the majority of the opposing political party, the local official will not receive a salary smaller than that of the highest-ranking official in the unit</a:t>
            </a: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21</a:t>
            </a:fld>
            <a:endParaRPr lang="en-US"/>
          </a:p>
        </p:txBody>
      </p:sp>
    </p:spTree>
    <p:extLst>
      <p:ext uri="{BB962C8B-B14F-4D97-AF65-F5344CB8AC3E}">
        <p14:creationId xmlns:p14="http://schemas.microsoft.com/office/powerpoint/2010/main" val="1045701636"/>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576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The Bonus for </a:t>
            </a:r>
            <a:r>
              <a:rPr lang="en-US" sz="3200" b="0" dirty="0" smtClean="0">
                <a:latin typeface="Arial" pitchFamily="34" charset="0"/>
                <a:cs typeface="Arial" pitchFamily="34" charset="0"/>
              </a:rPr>
              <a:t>Work Performance</a:t>
            </a:r>
            <a:endParaRPr lang="hr-HR" sz="3200" b="0" dirty="0">
              <a:latin typeface="Arial" pitchFamily="34" charset="0"/>
              <a:cs typeface="Arial" pitchFamily="34" charset="0"/>
            </a:endParaRPr>
          </a:p>
        </p:txBody>
      </p:sp>
      <p:sp>
        <p:nvSpPr>
          <p:cNvPr id="4099" name="Rectangle 3"/>
          <p:cNvSpPr>
            <a:spLocks noGrp="1" noChangeArrowheads="1"/>
          </p:cNvSpPr>
          <p:nvPr>
            <p:ph idx="1"/>
          </p:nvPr>
        </p:nvSpPr>
        <p:spPr bwMode="auto">
          <a:xfrm>
            <a:off x="395536" y="1052736"/>
            <a:ext cx="8280920" cy="554461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200" b="1" dirty="0" smtClean="0">
                <a:latin typeface="Arial" panose="020B0604020202020204" pitchFamily="34" charset="0"/>
                <a:cs typeface="Arial" panose="020B0604020202020204" pitchFamily="34" charset="0"/>
              </a:rPr>
              <a:t>For their outstanding work </a:t>
            </a:r>
            <a:r>
              <a:rPr lang="en-US" sz="2200" b="1" dirty="0" smtClean="0">
                <a:latin typeface="Arial" panose="020B0604020202020204" pitchFamily="34" charset="0"/>
                <a:cs typeface="Arial" panose="020B0604020202020204" pitchFamily="34" charset="0"/>
              </a:rPr>
              <a:t>performance</a:t>
            </a:r>
            <a:r>
              <a:rPr lang="en-US" sz="2200" b="1" dirty="0" smtClean="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civil servants and </a:t>
            </a:r>
            <a:r>
              <a:rPr lang="en-US" sz="2200" dirty="0" smtClean="0">
                <a:latin typeface="Arial" panose="020B0604020202020204" pitchFamily="34" charset="0"/>
                <a:cs typeface="Arial" panose="020B0604020202020204" pitchFamily="34" charset="0"/>
              </a:rPr>
              <a:t>clerk</a:t>
            </a:r>
            <a:r>
              <a:rPr lang="en-US" sz="2200" dirty="0" smtClean="0">
                <a:latin typeface="Arial" panose="020B0604020202020204" pitchFamily="34" charset="0"/>
                <a:cs typeface="Arial" panose="020B0604020202020204" pitchFamily="34" charset="0"/>
              </a:rPr>
              <a:t>s </a:t>
            </a:r>
            <a:r>
              <a:rPr lang="en-US" sz="2200" dirty="0" smtClean="0">
                <a:latin typeface="Arial" panose="020B0604020202020204" pitchFamily="34" charset="0"/>
                <a:cs typeface="Arial" panose="020B0604020202020204" pitchFamily="34" charset="0"/>
              </a:rPr>
              <a:t>can receive a </a:t>
            </a:r>
            <a:r>
              <a:rPr lang="en-US" sz="2200" b="1" dirty="0" smtClean="0">
                <a:latin typeface="Arial" panose="020B0604020202020204" pitchFamily="34" charset="0"/>
                <a:cs typeface="Arial" panose="020B0604020202020204" pitchFamily="34" charset="0"/>
              </a:rPr>
              <a:t>bonus for work </a:t>
            </a:r>
            <a:r>
              <a:rPr lang="en-US" sz="2200" b="1" dirty="0" smtClean="0">
                <a:latin typeface="Arial" panose="020B0604020202020204" pitchFamily="34" charset="0"/>
                <a:cs typeface="Arial" panose="020B0604020202020204" pitchFamily="34" charset="0"/>
              </a:rPr>
              <a:t>performance</a:t>
            </a:r>
            <a:r>
              <a:rPr lang="en-US" sz="2200" dirty="0" smtClean="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which may amount to </a:t>
            </a:r>
            <a:r>
              <a:rPr lang="en-US" sz="2200" b="1" dirty="0" smtClean="0">
                <a:latin typeface="Arial" panose="020B0604020202020204" pitchFamily="34" charset="0"/>
                <a:cs typeface="Arial" panose="020B0604020202020204" pitchFamily="34" charset="0"/>
              </a:rPr>
              <a:t>max. three salaries </a:t>
            </a:r>
            <a:r>
              <a:rPr lang="en-US" sz="2200" dirty="0" smtClean="0">
                <a:latin typeface="Arial" panose="020B0604020202020204" pitchFamily="34" charset="0"/>
                <a:cs typeface="Arial" panose="020B0604020202020204" pitchFamily="34" charset="0"/>
              </a:rPr>
              <a:t>of the civil servant or </a:t>
            </a:r>
            <a:r>
              <a:rPr lang="en-US" sz="2200" dirty="0" smtClean="0">
                <a:latin typeface="Arial" panose="020B0604020202020204" pitchFamily="34" charset="0"/>
                <a:cs typeface="Arial" panose="020B0604020202020204" pitchFamily="34" charset="0"/>
              </a:rPr>
              <a:t>clerk </a:t>
            </a:r>
            <a:r>
              <a:rPr lang="en-US" sz="2200" dirty="0" smtClean="0">
                <a:latin typeface="Arial" panose="020B0604020202020204" pitchFamily="34" charset="0"/>
                <a:cs typeface="Arial" panose="020B0604020202020204" pitchFamily="34" charset="0"/>
              </a:rPr>
              <a:t>who is entitled to the bonus </a:t>
            </a:r>
            <a:r>
              <a:rPr lang="en-US" sz="2200" b="1" dirty="0" smtClean="0">
                <a:latin typeface="Arial" panose="020B0604020202020204" pitchFamily="34" charset="0"/>
                <a:cs typeface="Arial" panose="020B0604020202020204" pitchFamily="34" charset="0"/>
              </a:rPr>
              <a:t>and it cannot be realized as a permanent salary increment</a:t>
            </a:r>
            <a:endParaRPr lang="vi-VN" sz="2200" b="1" dirty="0">
              <a:latin typeface="Arial" panose="020B0604020202020204" pitchFamily="34" charset="0"/>
              <a:cs typeface="Arial" panose="020B0604020202020204" pitchFamily="34" charset="0"/>
            </a:endParaRPr>
          </a:p>
          <a:p>
            <a:pPr>
              <a:spcBef>
                <a:spcPts val="1200"/>
              </a:spcBef>
              <a:buClr>
                <a:schemeClr val="accent6"/>
              </a:buClr>
              <a:buSzPct val="100000"/>
              <a:buFont typeface="Wingdings" pitchFamily="2" charset="2"/>
              <a:buChar char="v"/>
              <a:defRPr/>
            </a:pPr>
            <a:r>
              <a:rPr lang="en-US" sz="2200" b="1" dirty="0" smtClean="0">
                <a:latin typeface="Arial" panose="020B0604020202020204" pitchFamily="34" charset="0"/>
                <a:cs typeface="Arial" panose="020B0604020202020204" pitchFamily="34" charset="0"/>
              </a:rPr>
              <a:t>Criteria </a:t>
            </a:r>
            <a:r>
              <a:rPr lang="en-US" sz="2200" dirty="0" smtClean="0">
                <a:latin typeface="Arial" panose="020B0604020202020204" pitchFamily="34" charset="0"/>
                <a:cs typeface="Arial" panose="020B0604020202020204" pitchFamily="34" charset="0"/>
              </a:rPr>
              <a:t>for the establishment of outstanding work </a:t>
            </a:r>
            <a:r>
              <a:rPr lang="en-US" sz="2200" dirty="0">
                <a:latin typeface="Arial" panose="020B0604020202020204" pitchFamily="34" charset="0"/>
                <a:cs typeface="Arial" panose="020B0604020202020204" pitchFamily="34" charset="0"/>
              </a:rPr>
              <a:t>performance</a:t>
            </a:r>
            <a:r>
              <a:rPr lang="en-US" sz="2200" dirty="0" smtClean="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and payment manner of the bonus are </a:t>
            </a:r>
            <a:r>
              <a:rPr lang="en-US" sz="2200" b="1" dirty="0" smtClean="0">
                <a:latin typeface="Arial" panose="020B0604020202020204" pitchFamily="34" charset="0"/>
                <a:cs typeface="Arial" panose="020B0604020202020204" pitchFamily="34" charset="0"/>
              </a:rPr>
              <a:t>determined</a:t>
            </a:r>
            <a:r>
              <a:rPr lang="en-US" sz="2200" dirty="0" smtClean="0">
                <a:latin typeface="Arial" panose="020B0604020202020204" pitchFamily="34" charset="0"/>
                <a:cs typeface="Arial" panose="020B0604020202020204" pitchFamily="34" charset="0"/>
              </a:rPr>
              <a:t> by the county </a:t>
            </a:r>
            <a:r>
              <a:rPr lang="en-US" sz="2200" dirty="0" smtClean="0">
                <a:latin typeface="Arial" panose="020B0604020202020204" pitchFamily="34" charset="0"/>
                <a:cs typeface="Arial" panose="020B0604020202020204" pitchFamily="34" charset="0"/>
              </a:rPr>
              <a:t>prefect, city mayor </a:t>
            </a:r>
            <a:r>
              <a:rPr lang="en-US" sz="2200" dirty="0" smtClean="0">
                <a:latin typeface="Arial" panose="020B0604020202020204" pitchFamily="34" charset="0"/>
                <a:cs typeface="Arial" panose="020B0604020202020204" pitchFamily="34" charset="0"/>
              </a:rPr>
              <a:t>or municipal mayor, as defined by the </a:t>
            </a:r>
            <a:r>
              <a:rPr lang="en-US" sz="2200" b="1" dirty="0" smtClean="0">
                <a:latin typeface="Arial" panose="020B0604020202020204" pitchFamily="34" charset="0"/>
                <a:cs typeface="Arial" panose="020B0604020202020204" pitchFamily="34" charset="0"/>
              </a:rPr>
              <a:t>ordinance</a:t>
            </a:r>
            <a:endParaRPr lang="hr-HR" sz="2200" b="1" dirty="0" smtClean="0">
              <a:latin typeface="Arial" panose="020B0604020202020204" pitchFamily="34" charset="0"/>
              <a:cs typeface="Arial" panose="020B0604020202020204" pitchFamily="34" charset="0"/>
            </a:endParaRPr>
          </a:p>
          <a:p>
            <a:pPr lvl="1">
              <a:spcBef>
                <a:spcPts val="600"/>
              </a:spcBef>
              <a:buClr>
                <a:schemeClr val="accent6"/>
              </a:buClr>
              <a:buSzPct val="100000"/>
              <a:buFont typeface="Wingdings" panose="05000000000000000000" pitchFamily="2" charset="2"/>
              <a:buChar char="Ø"/>
              <a:defRPr/>
            </a:pPr>
            <a:r>
              <a:rPr lang="en-US" sz="1900" dirty="0" smtClean="0">
                <a:latin typeface="Arial" panose="020B0604020202020204" pitchFamily="34" charset="0"/>
                <a:cs typeface="Arial" panose="020B0604020202020204" pitchFamily="34" charset="0"/>
              </a:rPr>
              <a:t>The mandatory criterion is the </a:t>
            </a:r>
            <a:r>
              <a:rPr lang="en-US" sz="1900" b="1" dirty="0" smtClean="0">
                <a:latin typeface="Arial" panose="020B0604020202020204" pitchFamily="34" charset="0"/>
                <a:cs typeface="Arial" panose="020B0604020202020204" pitchFamily="34" charset="0"/>
              </a:rPr>
              <a:t>assessment mark </a:t>
            </a:r>
            <a:r>
              <a:rPr lang="en-US" sz="1900" dirty="0" smtClean="0">
                <a:latin typeface="Arial" panose="020B0604020202020204" pitchFamily="34" charset="0"/>
                <a:cs typeface="Arial" panose="020B0604020202020204" pitchFamily="34" charset="0"/>
              </a:rPr>
              <a:t>given to the civil servant or employee</a:t>
            </a:r>
            <a:endParaRPr lang="vi-VN" sz="1900" dirty="0">
              <a:latin typeface="Arial" panose="020B0604020202020204" pitchFamily="34" charset="0"/>
              <a:cs typeface="Arial" panose="020B0604020202020204" pitchFamily="34" charset="0"/>
            </a:endParaRPr>
          </a:p>
          <a:p>
            <a:pPr>
              <a:spcBef>
                <a:spcPts val="1200"/>
              </a:spcBef>
              <a:buClr>
                <a:schemeClr val="accent6"/>
              </a:buClr>
              <a:buSzPct val="100000"/>
              <a:buFont typeface="Wingdings" pitchFamily="2" charset="2"/>
              <a:buChar char="v"/>
              <a:defRPr/>
            </a:pPr>
            <a:r>
              <a:rPr lang="en-US" sz="2200" b="1" dirty="0" smtClean="0">
                <a:latin typeface="Arial" panose="020B0604020202020204" pitchFamily="34" charset="0"/>
                <a:cs typeface="Arial" panose="020B0604020202020204" pitchFamily="34" charset="0"/>
              </a:rPr>
              <a:t>The mass of funding</a:t>
            </a:r>
            <a:r>
              <a:rPr lang="en-US" sz="2200" dirty="0" smtClean="0">
                <a:latin typeface="Arial" panose="020B0604020202020204" pitchFamily="34" charset="0"/>
                <a:cs typeface="Arial" panose="020B0604020202020204" pitchFamily="34" charset="0"/>
              </a:rPr>
              <a:t> for work achievement bonuses in the various administrative departments and services are determined by the county </a:t>
            </a:r>
            <a:r>
              <a:rPr lang="en-US" sz="2200" dirty="0" smtClean="0">
                <a:latin typeface="Arial" panose="020B0604020202020204" pitchFamily="34" charset="0"/>
                <a:cs typeface="Arial" panose="020B0604020202020204" pitchFamily="34" charset="0"/>
              </a:rPr>
              <a:t>prefect, city mayor </a:t>
            </a:r>
            <a:r>
              <a:rPr lang="en-US" sz="2200" dirty="0" smtClean="0">
                <a:latin typeface="Arial" panose="020B0604020202020204" pitchFamily="34" charset="0"/>
                <a:cs typeface="Arial" panose="020B0604020202020204" pitchFamily="34" charset="0"/>
              </a:rPr>
              <a:t>or municipal mayor </a:t>
            </a:r>
            <a:r>
              <a:rPr lang="en-US" sz="2200" b="1" dirty="0" smtClean="0">
                <a:latin typeface="Arial" panose="020B0604020202020204" pitchFamily="34" charset="0"/>
                <a:cs typeface="Arial" panose="020B0604020202020204" pitchFamily="34" charset="0"/>
              </a:rPr>
              <a:t>pursuant to the secured budgetary funds</a:t>
            </a: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22</a:t>
            </a:fld>
            <a:endParaRPr lang="en-US"/>
          </a:p>
        </p:txBody>
      </p:sp>
    </p:spTree>
    <p:extLst>
      <p:ext uri="{BB962C8B-B14F-4D97-AF65-F5344CB8AC3E}">
        <p14:creationId xmlns:p14="http://schemas.microsoft.com/office/powerpoint/2010/main" val="2484061843"/>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39551" y="188640"/>
            <a:ext cx="7848873" cy="10801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Total Envelope for </a:t>
            </a:r>
            <a:r>
              <a:rPr lang="en-US" sz="3200" b="0" dirty="0" smtClean="0">
                <a:latin typeface="Arial" pitchFamily="34" charset="0"/>
                <a:cs typeface="Arial" pitchFamily="34" charset="0"/>
              </a:rPr>
              <a:t>Funding for the Salaries of Employees in LC(R)SGU</a:t>
            </a:r>
            <a:endParaRPr lang="hr-HR" sz="3200" b="0" dirty="0">
              <a:latin typeface="Arial" pitchFamily="34" charset="0"/>
              <a:cs typeface="Arial" pitchFamily="34" charset="0"/>
            </a:endParaRPr>
          </a:p>
        </p:txBody>
      </p:sp>
      <p:sp>
        <p:nvSpPr>
          <p:cNvPr id="4099" name="Rectangle 3"/>
          <p:cNvSpPr>
            <a:spLocks noGrp="1" noChangeArrowheads="1"/>
          </p:cNvSpPr>
          <p:nvPr>
            <p:ph idx="1"/>
          </p:nvPr>
        </p:nvSpPr>
        <p:spPr bwMode="auto">
          <a:xfrm>
            <a:off x="323528" y="1340768"/>
            <a:ext cx="8820472" cy="525658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SzPct val="100000"/>
              <a:buFont typeface="Wingdings" panose="05000000000000000000" pitchFamily="2" charset="2"/>
              <a:buChar char="v"/>
              <a:defRPr/>
            </a:pPr>
            <a:r>
              <a:rPr lang="en-US" sz="2200" b="1" dirty="0" smtClean="0">
                <a:latin typeface="Arial" panose="020B0604020202020204" pitchFamily="34" charset="0"/>
                <a:cs typeface="Arial" panose="020B0604020202020204" pitchFamily="34" charset="0"/>
              </a:rPr>
              <a:t>The total envelope for </a:t>
            </a:r>
            <a:r>
              <a:rPr lang="en-US" sz="2200" b="1" dirty="0" smtClean="0">
                <a:latin typeface="Arial" panose="020B0604020202020204" pitchFamily="34" charset="0"/>
                <a:cs typeface="Arial" panose="020B0604020202020204" pitchFamily="34" charset="0"/>
              </a:rPr>
              <a:t>funding for the salaries of employees </a:t>
            </a:r>
            <a:r>
              <a:rPr lang="en-US" sz="2200" dirty="0" smtClean="0">
                <a:latin typeface="Arial" panose="020B0604020202020204" pitchFamily="34" charset="0"/>
                <a:cs typeface="Arial" panose="020B0604020202020204" pitchFamily="34" charset="0"/>
              </a:rPr>
              <a:t>in LC(R)SGU </a:t>
            </a:r>
            <a:r>
              <a:rPr lang="en-US" sz="2200" dirty="0" smtClean="0">
                <a:latin typeface="Arial" panose="020B0604020202020204" pitchFamily="34" charset="0"/>
                <a:cs typeface="Arial" panose="020B0604020202020204" pitchFamily="34" charset="0"/>
              </a:rPr>
              <a:t>is defined as </a:t>
            </a:r>
            <a:r>
              <a:rPr lang="en-US" sz="2200" dirty="0" smtClean="0">
                <a:latin typeface="Arial" panose="020B0604020202020204" pitchFamily="34" charset="0"/>
                <a:cs typeface="Arial" panose="020B0604020202020204" pitchFamily="34" charset="0"/>
              </a:rPr>
              <a:t>the </a:t>
            </a:r>
            <a:r>
              <a:rPr lang="en-US" sz="2200" dirty="0" smtClean="0">
                <a:latin typeface="Arial" panose="020B0604020202020204" pitchFamily="34" charset="0"/>
                <a:cs typeface="Arial" panose="020B0604020202020204" pitchFamily="34" charset="0"/>
              </a:rPr>
              <a:t>mass of gross earnings of all employees. According to the </a:t>
            </a:r>
            <a:r>
              <a:rPr lang="en-US" sz="2200" dirty="0" smtClean="0">
                <a:latin typeface="Arial" panose="020B0604020202020204" pitchFamily="34" charset="0"/>
                <a:cs typeface="Arial" panose="020B0604020202020204" pitchFamily="34" charset="0"/>
              </a:rPr>
              <a:t>Rulebook </a:t>
            </a:r>
            <a:r>
              <a:rPr lang="en-US" sz="2200" dirty="0" smtClean="0">
                <a:latin typeface="Arial" panose="020B0604020202020204" pitchFamily="34" charset="0"/>
                <a:cs typeface="Arial" panose="020B0604020202020204" pitchFamily="34" charset="0"/>
              </a:rPr>
              <a:t>on budget accounting and the Chart of Accounts (Official Gazette, no. 124/14 and 115/15) the mass of funding for salaries is made up of the account 311 sub-group – </a:t>
            </a:r>
            <a:r>
              <a:rPr lang="en-US" sz="2200" b="1" dirty="0" smtClean="0">
                <a:latin typeface="Arial" panose="020B0604020202020204" pitchFamily="34" charset="0"/>
                <a:cs typeface="Arial" panose="020B0604020202020204" pitchFamily="34" charset="0"/>
              </a:rPr>
              <a:t>Salaries (Gross) </a:t>
            </a:r>
            <a:r>
              <a:rPr lang="en-US" sz="2200" dirty="0" smtClean="0">
                <a:latin typeface="Arial" panose="020B0604020202020204" pitchFamily="34" charset="0"/>
                <a:cs typeface="Arial" panose="020B0604020202020204" pitchFamily="34" charset="0"/>
              </a:rPr>
              <a:t>and the account 313 sub-group – </a:t>
            </a:r>
            <a:r>
              <a:rPr lang="en-US" sz="2200" b="1" dirty="0" smtClean="0">
                <a:latin typeface="Arial" panose="020B0604020202020204" pitchFamily="34" charset="0"/>
                <a:cs typeface="Arial" panose="020B0604020202020204" pitchFamily="34" charset="0"/>
              </a:rPr>
              <a:t>Salary Contributions</a:t>
            </a:r>
          </a:p>
          <a:p>
            <a:pPr>
              <a:buSzPct val="100000"/>
              <a:buFont typeface="Wingdings" panose="05000000000000000000" pitchFamily="2" charset="2"/>
              <a:buChar char="v"/>
              <a:defRPr/>
            </a:pPr>
            <a:r>
              <a:rPr lang="en-US" sz="2200" b="1" dirty="0">
                <a:latin typeface="Arial" panose="020B0604020202020204" pitchFamily="34" charset="0"/>
                <a:cs typeface="Arial" panose="020B0604020202020204" pitchFamily="34" charset="0"/>
              </a:rPr>
              <a:t>The total envelope for funding </a:t>
            </a:r>
            <a:r>
              <a:rPr lang="en-US" sz="2200" dirty="0" smtClean="0">
                <a:latin typeface="Arial" panose="020B0604020202020204" pitchFamily="34" charset="0"/>
                <a:cs typeface="Arial" panose="020B0604020202020204" pitchFamily="34" charset="0"/>
              </a:rPr>
              <a:t>for </a:t>
            </a:r>
            <a:r>
              <a:rPr lang="en-US" sz="2200" dirty="0" smtClean="0">
                <a:latin typeface="Arial" panose="020B0604020202020204" pitchFamily="34" charset="0"/>
                <a:cs typeface="Arial" panose="020B0604020202020204" pitchFamily="34" charset="0"/>
              </a:rPr>
              <a:t>the salaries of </a:t>
            </a:r>
            <a:r>
              <a:rPr lang="en-US" sz="2200" b="1" dirty="0" smtClean="0">
                <a:latin typeface="Arial" panose="020B0604020202020204" pitchFamily="34" charset="0"/>
                <a:cs typeface="Arial" panose="020B0604020202020204" pitchFamily="34" charset="0"/>
              </a:rPr>
              <a:t>employees</a:t>
            </a:r>
            <a:r>
              <a:rPr lang="en-US" sz="2200" dirty="0" smtClean="0">
                <a:latin typeface="Arial" panose="020B0604020202020204" pitchFamily="34" charset="0"/>
                <a:cs typeface="Arial" panose="020B0604020202020204" pitchFamily="34" charset="0"/>
              </a:rPr>
              <a:t> in units of local and county (regional) self-government </a:t>
            </a:r>
            <a:r>
              <a:rPr lang="en-US" sz="2200" b="1" dirty="0" smtClean="0">
                <a:latin typeface="Arial" panose="020B0604020202020204" pitchFamily="34" charset="0"/>
                <a:cs typeface="Arial" panose="020B0604020202020204" pitchFamily="34" charset="0"/>
              </a:rPr>
              <a:t>does not include other employee expenditures</a:t>
            </a:r>
            <a:r>
              <a:rPr lang="en-US" sz="2200" dirty="0" smtClean="0">
                <a:latin typeface="Arial" panose="020B0604020202020204" pitchFamily="34" charset="0"/>
                <a:cs typeface="Arial" panose="020B0604020202020204" pitchFamily="34" charset="0"/>
              </a:rPr>
              <a:t>, and pursuant to the </a:t>
            </a:r>
            <a:r>
              <a:rPr lang="en-US" sz="2200" dirty="0" smtClean="0">
                <a:latin typeface="Arial" panose="020B0604020202020204" pitchFamily="34" charset="0"/>
                <a:cs typeface="Arial" panose="020B0604020202020204" pitchFamily="34" charset="0"/>
              </a:rPr>
              <a:t>Rulebook </a:t>
            </a:r>
            <a:r>
              <a:rPr lang="en-US" sz="2200" dirty="0" smtClean="0">
                <a:latin typeface="Arial" panose="020B0604020202020204" pitchFamily="34" charset="0"/>
                <a:cs typeface="Arial" panose="020B0604020202020204" pitchFamily="34" charset="0"/>
              </a:rPr>
              <a:t>on </a:t>
            </a:r>
            <a:r>
              <a:rPr lang="en-US" sz="2200" dirty="0" smtClean="0">
                <a:latin typeface="Arial" panose="020B0604020202020204" pitchFamily="34" charset="0"/>
                <a:cs typeface="Arial" panose="020B0604020202020204" pitchFamily="34" charset="0"/>
              </a:rPr>
              <a:t>budget accounting and the Chart of Accounts this entails the account 312 sub-group – </a:t>
            </a:r>
            <a:r>
              <a:rPr lang="en-US" sz="2200" b="1" dirty="0" smtClean="0">
                <a:latin typeface="Arial" panose="020B0604020202020204" pitchFamily="34" charset="0"/>
                <a:cs typeface="Arial" panose="020B0604020202020204" pitchFamily="34" charset="0"/>
              </a:rPr>
              <a:t>Other expenditures for employees </a:t>
            </a:r>
            <a:r>
              <a:rPr lang="en-US" sz="2200" dirty="0" smtClean="0">
                <a:latin typeface="Arial" panose="020B0604020202020204" pitchFamily="34" charset="0"/>
                <a:cs typeface="Arial" panose="020B0604020202020204" pitchFamily="34" charset="0"/>
              </a:rPr>
              <a:t>(bonus for work </a:t>
            </a:r>
            <a:r>
              <a:rPr lang="en-US" sz="2200" dirty="0" smtClean="0">
                <a:latin typeface="Arial" panose="020B0604020202020204" pitchFamily="34" charset="0"/>
                <a:cs typeface="Arial" panose="020B0604020202020204" pitchFamily="34" charset="0"/>
              </a:rPr>
              <a:t>performance, </a:t>
            </a:r>
            <a:r>
              <a:rPr lang="en-US" sz="2200" dirty="0" smtClean="0">
                <a:latin typeface="Arial" panose="020B0604020202020204" pitchFamily="34" charset="0"/>
                <a:cs typeface="Arial" panose="020B0604020202020204" pitchFamily="34" charset="0"/>
              </a:rPr>
              <a:t>awards, gifts, severance pay, </a:t>
            </a:r>
            <a:r>
              <a:rPr lang="en-US" sz="2200" dirty="0" smtClean="0">
                <a:latin typeface="Arial" panose="020B0604020202020204" pitchFamily="34" charset="0"/>
                <a:cs typeface="Arial" panose="020B0604020202020204" pitchFamily="34" charset="0"/>
              </a:rPr>
              <a:t>allowance for </a:t>
            </a:r>
            <a:r>
              <a:rPr lang="en-US" sz="2200" dirty="0" smtClean="0">
                <a:latin typeface="Arial" panose="020B0604020202020204" pitchFamily="34" charset="0"/>
                <a:cs typeface="Arial" panose="020B0604020202020204" pitchFamily="34" charset="0"/>
              </a:rPr>
              <a:t>illness, disability and death, annual leave </a:t>
            </a:r>
            <a:r>
              <a:rPr lang="en-US" sz="2200" dirty="0" smtClean="0">
                <a:latin typeface="Arial" panose="020B0604020202020204" pitchFamily="34" charset="0"/>
                <a:cs typeface="Arial" panose="020B0604020202020204" pitchFamily="34" charset="0"/>
              </a:rPr>
              <a:t>allowance, </a:t>
            </a:r>
            <a:r>
              <a:rPr lang="en-US" sz="2200" dirty="0" smtClean="0">
                <a:latin typeface="Arial" panose="020B0604020202020204" pitchFamily="34" charset="0"/>
                <a:cs typeface="Arial" panose="020B0604020202020204" pitchFamily="34" charset="0"/>
              </a:rPr>
              <a:t>and other unspecified expenses for employees)</a:t>
            </a:r>
            <a:endParaRPr lang="en-US" sz="2200" b="1" dirty="0" smtClean="0">
              <a:latin typeface="Arial" panose="020B0604020202020204" pitchFamily="34" charset="0"/>
              <a:cs typeface="Arial" panose="020B0604020202020204" pitchFamily="34" charset="0"/>
            </a:endParaRPr>
          </a:p>
          <a:p>
            <a:pPr>
              <a:spcBef>
                <a:spcPts val="1200"/>
              </a:spcBef>
              <a:buClr>
                <a:schemeClr val="accent6"/>
              </a:buClr>
              <a:buSzPct val="100000"/>
              <a:buNone/>
              <a:defRPr/>
            </a:pPr>
            <a:endParaRPr lang="vi-VN" sz="2000" dirty="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23</a:t>
            </a:fld>
            <a:endParaRPr lang="en-US"/>
          </a:p>
        </p:txBody>
      </p:sp>
    </p:spTree>
    <p:extLst>
      <p:ext uri="{BB962C8B-B14F-4D97-AF65-F5344CB8AC3E}">
        <p14:creationId xmlns:p14="http://schemas.microsoft.com/office/powerpoint/2010/main" val="2027175167"/>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07504" y="188640"/>
            <a:ext cx="8928992" cy="576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000" b="0" dirty="0" smtClean="0">
                <a:latin typeface="Arial" pitchFamily="34" charset="0"/>
                <a:cs typeface="Arial" pitchFamily="34" charset="0"/>
              </a:rPr>
              <a:t>The </a:t>
            </a:r>
            <a:r>
              <a:rPr lang="en-US" sz="3000" b="0" dirty="0" smtClean="0">
                <a:latin typeface="Arial" pitchFamily="34" charset="0"/>
                <a:cs typeface="Arial" pitchFamily="34" charset="0"/>
              </a:rPr>
              <a:t>Total Envelope for Funding </a:t>
            </a:r>
            <a:r>
              <a:rPr lang="en-US" sz="3000" b="0" dirty="0" smtClean="0">
                <a:latin typeface="Arial" pitchFamily="34" charset="0"/>
                <a:cs typeface="Arial" pitchFamily="34" charset="0"/>
              </a:rPr>
              <a:t>for the Salaries of Employees in LC(R)SGU</a:t>
            </a:r>
            <a:endParaRPr lang="hr-HR" sz="3000" b="0" dirty="0">
              <a:latin typeface="Arial" pitchFamily="34" charset="0"/>
              <a:cs typeface="Arial" pitchFamily="34" charset="0"/>
            </a:endParaRPr>
          </a:p>
        </p:txBody>
      </p:sp>
      <p:sp>
        <p:nvSpPr>
          <p:cNvPr id="4099" name="Rectangle 3"/>
          <p:cNvSpPr>
            <a:spLocks noGrp="1" noChangeArrowheads="1"/>
          </p:cNvSpPr>
          <p:nvPr>
            <p:ph idx="1"/>
          </p:nvPr>
        </p:nvSpPr>
        <p:spPr bwMode="auto">
          <a:xfrm>
            <a:off x="539551" y="1340768"/>
            <a:ext cx="7704857" cy="525658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The </a:t>
            </a:r>
            <a:r>
              <a:rPr lang="en-US" sz="2400" dirty="0" smtClean="0">
                <a:latin typeface="Arial" panose="020B0604020202020204" pitchFamily="34" charset="0"/>
                <a:cs typeface="Arial" panose="020B0604020202020204" pitchFamily="34" charset="0"/>
              </a:rPr>
              <a:t>Total Envelope for </a:t>
            </a:r>
            <a:r>
              <a:rPr lang="en-US" sz="2400" dirty="0" smtClean="0">
                <a:latin typeface="Arial" panose="020B0604020202020204" pitchFamily="34" charset="0"/>
                <a:cs typeface="Arial" panose="020B0604020202020204" pitchFamily="34" charset="0"/>
              </a:rPr>
              <a:t>Funding for Salaries of </a:t>
            </a:r>
            <a:r>
              <a:rPr lang="en-US" sz="2400" b="1" dirty="0" smtClean="0">
                <a:latin typeface="Arial" panose="020B0604020202020204" pitchFamily="34" charset="0"/>
                <a:cs typeface="Arial" panose="020B0604020202020204" pitchFamily="34" charset="0"/>
              </a:rPr>
              <a:t>Employees</a:t>
            </a:r>
            <a:r>
              <a:rPr lang="en-US" sz="2400" dirty="0" smtClean="0">
                <a:latin typeface="Arial" panose="020B0604020202020204" pitchFamily="34" charset="0"/>
                <a:cs typeface="Arial" panose="020B0604020202020204" pitchFamily="34" charset="0"/>
              </a:rPr>
              <a:t> in </a:t>
            </a:r>
            <a:r>
              <a:rPr lang="hr-HR" sz="2400" dirty="0" smtClean="0"/>
              <a:t>LC(R)SGU</a:t>
            </a:r>
            <a:r>
              <a:rPr lang="en-US" sz="2400" dirty="0" smtClean="0"/>
              <a:t> depends on the operating revenues of </a:t>
            </a:r>
            <a:r>
              <a:rPr lang="hr-HR" sz="2400" dirty="0" smtClean="0"/>
              <a:t>LC(R)SGU</a:t>
            </a:r>
            <a:r>
              <a:rPr lang="en-US" sz="2400" dirty="0" smtClean="0"/>
              <a:t>, i.e. </a:t>
            </a:r>
            <a:r>
              <a:rPr lang="en-US" sz="2400" b="1" dirty="0" smtClean="0"/>
              <a:t>it cannot exceed 20</a:t>
            </a:r>
            <a:r>
              <a:rPr lang="hr-HR" sz="2400" b="1" dirty="0" smtClean="0"/>
              <a:t> </a:t>
            </a:r>
            <a:r>
              <a:rPr lang="en-US" sz="2400" b="1" dirty="0" smtClean="0"/>
              <a:t>% of the operating revenues from the previous year, decreased by the income from</a:t>
            </a:r>
            <a:r>
              <a:rPr lang="en-US" sz="2400" dirty="0" smtClean="0"/>
              <a:t>:</a:t>
            </a:r>
            <a:endParaRPr lang="en-US" sz="2400" dirty="0" smtClean="0">
              <a:latin typeface="Arial" panose="020B0604020202020204" pitchFamily="34" charset="0"/>
              <a:cs typeface="Arial" panose="020B0604020202020204" pitchFamily="34" charset="0"/>
            </a:endParaRPr>
          </a:p>
          <a:p>
            <a:pPr lvl="1">
              <a:spcBef>
                <a:spcPts val="1200"/>
              </a:spcBef>
              <a:buClr>
                <a:schemeClr val="accent6"/>
              </a:buClr>
              <a:buSzPct val="100000"/>
              <a:buFont typeface="Wingdings" panose="05000000000000000000" pitchFamily="2" charset="2"/>
              <a:buChar char="Ø"/>
              <a:defRPr/>
            </a:pPr>
            <a:r>
              <a:rPr lang="en-US" sz="2400" dirty="0" smtClean="0">
                <a:latin typeface="Arial" panose="020B0604020202020204" pitchFamily="34" charset="0"/>
                <a:cs typeface="Arial" panose="020B0604020202020204" pitchFamily="34" charset="0"/>
              </a:rPr>
              <a:t>domestic and foreign aid and donations</a:t>
            </a:r>
            <a:endParaRPr lang="vi-VN" sz="2400" dirty="0">
              <a:latin typeface="Arial" panose="020B0604020202020204" pitchFamily="34" charset="0"/>
              <a:cs typeface="Arial" panose="020B0604020202020204" pitchFamily="34" charset="0"/>
            </a:endParaRPr>
          </a:p>
          <a:p>
            <a:pPr lvl="1">
              <a:spcBef>
                <a:spcPts val="1200"/>
              </a:spcBef>
              <a:buClr>
                <a:schemeClr val="accent6"/>
              </a:buClr>
              <a:buSzPct val="100000"/>
              <a:buFont typeface="Wingdings" panose="05000000000000000000" pitchFamily="2" charset="2"/>
              <a:buChar char="Ø"/>
              <a:defRPr/>
            </a:pPr>
            <a:r>
              <a:rPr lang="en-US" sz="2400" dirty="0" smtClean="0">
                <a:latin typeface="Arial" panose="020B0604020202020204" pitchFamily="34" charset="0"/>
                <a:cs typeface="Arial" panose="020B0604020202020204" pitchFamily="34" charset="0"/>
              </a:rPr>
              <a:t>special contracts (citizen co-financing for the local self-government)</a:t>
            </a:r>
          </a:p>
          <a:p>
            <a:pPr lvl="1">
              <a:spcBef>
                <a:spcPts val="1200"/>
              </a:spcBef>
              <a:buClr>
                <a:schemeClr val="accent6"/>
              </a:buClr>
              <a:buSzPct val="100000"/>
              <a:buFont typeface="Wingdings" panose="05000000000000000000" pitchFamily="2" charset="2"/>
              <a:buChar char="Ø"/>
              <a:defRPr/>
            </a:pPr>
            <a:r>
              <a:rPr lang="en-US" sz="2400" dirty="0" smtClean="0">
                <a:latin typeface="Arial" panose="020B0604020202020204" pitchFamily="34" charset="0"/>
                <a:cs typeface="Arial" panose="020B0604020202020204" pitchFamily="34" charset="0"/>
              </a:rPr>
              <a:t>the additional share in income tax and equalization grants for financing decentralized functions</a:t>
            </a: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24</a:t>
            </a:fld>
            <a:endParaRPr lang="en-US"/>
          </a:p>
        </p:txBody>
      </p:sp>
    </p:spTree>
    <p:extLst>
      <p:ext uri="{BB962C8B-B14F-4D97-AF65-F5344CB8AC3E}">
        <p14:creationId xmlns:p14="http://schemas.microsoft.com/office/powerpoint/2010/main" val="1872537378"/>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5765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Employees in LC(R)SGU</a:t>
            </a:r>
            <a:endParaRPr lang="hr-HR" sz="3200" b="0" dirty="0" smtClean="0">
              <a:latin typeface="Arial" pitchFamily="34" charset="0"/>
              <a:cs typeface="Arial" pitchFamily="34" charset="0"/>
            </a:endParaRPr>
          </a:p>
        </p:txBody>
      </p:sp>
      <p:sp>
        <p:nvSpPr>
          <p:cNvPr id="4099" name="Rectangle 3"/>
          <p:cNvSpPr>
            <a:spLocks noGrp="1" noChangeArrowheads="1"/>
          </p:cNvSpPr>
          <p:nvPr>
            <p:ph idx="1"/>
          </p:nvPr>
        </p:nvSpPr>
        <p:spPr bwMode="auto">
          <a:xfrm>
            <a:off x="395536" y="1340768"/>
            <a:ext cx="7992888" cy="525658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Article 1 of the Act on salaries in the local and county (regional) self-government prescribes the standards for the salary and </a:t>
            </a:r>
            <a:r>
              <a:rPr lang="en-US" sz="2400" dirty="0" smtClean="0">
                <a:latin typeface="Arial" panose="020B0604020202020204" pitchFamily="34" charset="0"/>
                <a:cs typeface="Arial" panose="020B0604020202020204" pitchFamily="34" charset="0"/>
              </a:rPr>
              <a:t>allowances </a:t>
            </a:r>
            <a:r>
              <a:rPr lang="en-US" sz="2400" dirty="0" smtClean="0">
                <a:latin typeface="Arial" panose="020B0604020202020204" pitchFamily="34" charset="0"/>
                <a:cs typeface="Arial" panose="020B0604020202020204" pitchFamily="34" charset="0"/>
              </a:rPr>
              <a:t>setting for </a:t>
            </a:r>
            <a:r>
              <a:rPr lang="en-US" sz="2400" b="1" dirty="0" smtClean="0">
                <a:latin typeface="Arial" panose="020B0604020202020204" pitchFamily="34" charset="0"/>
                <a:cs typeface="Arial" panose="020B0604020202020204" pitchFamily="34" charset="0"/>
              </a:rPr>
              <a:t>county </a:t>
            </a:r>
            <a:r>
              <a:rPr lang="en-US" sz="2400" b="1" dirty="0" smtClean="0">
                <a:latin typeface="Arial" panose="020B0604020202020204" pitchFamily="34" charset="0"/>
                <a:cs typeface="Arial" panose="020B0604020202020204" pitchFamily="34" charset="0"/>
              </a:rPr>
              <a:t>prefects, city </a:t>
            </a:r>
            <a:r>
              <a:rPr lang="en-US" sz="2400" b="1" dirty="0" smtClean="0">
                <a:latin typeface="Arial" panose="020B0604020202020204" pitchFamily="34" charset="0"/>
                <a:cs typeface="Arial" panose="020B0604020202020204" pitchFamily="34" charset="0"/>
              </a:rPr>
              <a:t>mayors and municipal mayors and their deputies</a:t>
            </a:r>
            <a:r>
              <a:rPr lang="en-US" sz="2400" dirty="0" smtClean="0">
                <a:latin typeface="Arial" panose="020B0604020202020204" pitchFamily="34" charset="0"/>
                <a:cs typeface="Arial" panose="020B0604020202020204" pitchFamily="34" charset="0"/>
              </a:rPr>
              <a:t>, as well as the salaries of civil servants and </a:t>
            </a:r>
            <a:r>
              <a:rPr lang="en-US" sz="2400" dirty="0" smtClean="0">
                <a:latin typeface="Arial" panose="020B0604020202020204" pitchFamily="34" charset="0"/>
                <a:cs typeface="Arial" panose="020B0604020202020204" pitchFamily="34" charset="0"/>
              </a:rPr>
              <a:t>clerks </a:t>
            </a:r>
            <a:r>
              <a:rPr lang="en-US" sz="2400" dirty="0" smtClean="0">
                <a:latin typeface="Arial" panose="020B0604020202020204" pitchFamily="34" charset="0"/>
                <a:cs typeface="Arial" panose="020B0604020202020204" pitchFamily="34" charset="0"/>
              </a:rPr>
              <a:t>in administrative departments and services of the local and county (regional)  self-government units. Thus, Article 1 of the Act </a:t>
            </a:r>
            <a:r>
              <a:rPr lang="en-US" sz="2400" b="1" dirty="0" smtClean="0">
                <a:latin typeface="Arial" panose="020B0604020202020204" pitchFamily="34" charset="0"/>
                <a:cs typeface="Arial" panose="020B0604020202020204" pitchFamily="34" charset="0"/>
              </a:rPr>
              <a:t>defines the term “employees in </a:t>
            </a:r>
            <a:r>
              <a:rPr lang="hr-HR" sz="2400" b="1" dirty="0" smtClean="0"/>
              <a:t>LC(R)SGU</a:t>
            </a:r>
            <a:r>
              <a:rPr lang="en-US" sz="2400" b="1" dirty="0" smtClean="0"/>
              <a:t>”</a:t>
            </a:r>
            <a:endParaRPr lang="en-US" sz="2400" b="1" dirty="0" smtClean="0">
              <a:latin typeface="Arial" panose="020B0604020202020204" pitchFamily="34" charset="0"/>
              <a:cs typeface="Arial" panose="020B0604020202020204" pitchFamily="34" charset="0"/>
            </a:endParaRPr>
          </a:p>
          <a:p>
            <a:pPr lvl="1">
              <a:spcBef>
                <a:spcPts val="1200"/>
              </a:spcBef>
              <a:buClr>
                <a:schemeClr val="accent6"/>
              </a:buClr>
              <a:buSzPct val="100000"/>
              <a:buFont typeface="Wingdings" panose="05000000000000000000" pitchFamily="2" charset="2"/>
              <a:buChar char="Ø"/>
              <a:defRPr/>
            </a:pPr>
            <a:r>
              <a:rPr lang="en-US" sz="2200" dirty="0" smtClean="0">
                <a:latin typeface="Arial" panose="020B0604020202020204" pitchFamily="34" charset="0"/>
                <a:cs typeface="Arial" panose="020B0604020202020204" pitchFamily="34" charset="0"/>
              </a:rPr>
              <a:t>county </a:t>
            </a:r>
            <a:r>
              <a:rPr lang="en-US" sz="2200" dirty="0" smtClean="0">
                <a:latin typeface="Arial" panose="020B0604020202020204" pitchFamily="34" charset="0"/>
                <a:cs typeface="Arial" panose="020B0604020202020204" pitchFamily="34" charset="0"/>
              </a:rPr>
              <a:t>prefects, city mayors </a:t>
            </a:r>
            <a:r>
              <a:rPr lang="en-US" sz="2200" dirty="0" smtClean="0">
                <a:latin typeface="Arial" panose="020B0604020202020204" pitchFamily="34" charset="0"/>
                <a:cs typeface="Arial" panose="020B0604020202020204" pitchFamily="34" charset="0"/>
              </a:rPr>
              <a:t>and municipal mayors and their deputies are local officials elected in direct elections, and they hold the office of the executive body, i.e. the head of the unit where they were elected</a:t>
            </a: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25</a:t>
            </a:fld>
            <a:endParaRPr lang="en-US"/>
          </a:p>
        </p:txBody>
      </p:sp>
    </p:spTree>
    <p:extLst>
      <p:ext uri="{BB962C8B-B14F-4D97-AF65-F5344CB8AC3E}">
        <p14:creationId xmlns:p14="http://schemas.microsoft.com/office/powerpoint/2010/main" val="1747702165"/>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576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anose="020B0604020202020204" pitchFamily="34" charset="0"/>
                <a:cs typeface="Arial" panose="020B0604020202020204" pitchFamily="34" charset="0"/>
              </a:rPr>
              <a:t>E</a:t>
            </a:r>
            <a:r>
              <a:rPr lang="hr-HR" sz="3200" b="0" dirty="0" smtClean="0">
                <a:latin typeface="Arial" panose="020B0604020202020204" pitchFamily="34" charset="0"/>
                <a:cs typeface="Arial" panose="020B0604020202020204" pitchFamily="34" charset="0"/>
              </a:rPr>
              <a:t>mployees in LC(R)SGU</a:t>
            </a:r>
            <a:endParaRPr lang="hr-HR" sz="3200" b="0" dirty="0">
              <a:latin typeface="Arial" pitchFamily="34" charset="0"/>
              <a:cs typeface="Arial" pitchFamily="34" charset="0"/>
            </a:endParaRPr>
          </a:p>
        </p:txBody>
      </p:sp>
      <p:sp>
        <p:nvSpPr>
          <p:cNvPr id="4099" name="Rectangle 3"/>
          <p:cNvSpPr>
            <a:spLocks noGrp="1" noChangeArrowheads="1"/>
          </p:cNvSpPr>
          <p:nvPr>
            <p:ph idx="1"/>
          </p:nvPr>
        </p:nvSpPr>
        <p:spPr bwMode="auto">
          <a:xfrm>
            <a:off x="467543" y="1340768"/>
            <a:ext cx="8064897" cy="525658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400" b="1" dirty="0" smtClean="0">
                <a:latin typeface="Arial" panose="020B0604020202020204" pitchFamily="34" charset="0"/>
                <a:cs typeface="Arial" panose="020B0604020202020204" pitchFamily="34" charset="0"/>
              </a:rPr>
              <a:t>Employees in </a:t>
            </a:r>
            <a:r>
              <a:rPr lang="hr-HR" sz="2400" dirty="0" smtClean="0">
                <a:latin typeface="Arial" panose="020B0604020202020204" pitchFamily="34" charset="0"/>
                <a:cs typeface="Arial" panose="020B0604020202020204" pitchFamily="34" charset="0"/>
              </a:rPr>
              <a:t>LC(R)SGU</a:t>
            </a:r>
            <a:r>
              <a:rPr lang="en-US" sz="2400" dirty="0" smtClean="0">
                <a:latin typeface="Arial" panose="020B0604020202020204" pitchFamily="34" charset="0"/>
                <a:cs typeface="Arial" panose="020B0604020202020204" pitchFamily="34" charset="0"/>
              </a:rPr>
              <a:t> in terms of the Act on salaries in LC(R)SG </a:t>
            </a:r>
            <a:r>
              <a:rPr lang="en-US" sz="2400" b="1" dirty="0" smtClean="0">
                <a:latin typeface="Arial" panose="020B0604020202020204" pitchFamily="34" charset="0"/>
                <a:cs typeface="Arial" panose="020B0604020202020204" pitchFamily="34" charset="0"/>
              </a:rPr>
              <a:t>are defined as </a:t>
            </a:r>
            <a:r>
              <a:rPr lang="en-US" sz="2400" dirty="0" smtClean="0">
                <a:latin typeface="Arial" panose="020B0604020202020204" pitchFamily="34" charset="0"/>
                <a:cs typeface="Arial" panose="020B0604020202020204" pitchFamily="34" charset="0"/>
              </a:rPr>
              <a:t>the county </a:t>
            </a:r>
            <a:r>
              <a:rPr lang="en-US" sz="2400" dirty="0" smtClean="0">
                <a:latin typeface="Arial" panose="020B0604020202020204" pitchFamily="34" charset="0"/>
                <a:cs typeface="Arial" panose="020B0604020202020204" pitchFamily="34" charset="0"/>
              </a:rPr>
              <a:t>prefect</a:t>
            </a:r>
            <a:r>
              <a:rPr lang="en-US" sz="2400" dirty="0" smtClean="0">
                <a:latin typeface="Arial" panose="020B0604020202020204" pitchFamily="34" charset="0"/>
                <a:cs typeface="Arial" panose="020B0604020202020204" pitchFamily="34" charset="0"/>
              </a:rPr>
              <a:t>, city mayor, </a:t>
            </a:r>
            <a:r>
              <a:rPr lang="en-US" sz="2400" dirty="0" smtClean="0">
                <a:latin typeface="Arial" panose="020B0604020202020204" pitchFamily="34" charset="0"/>
                <a:cs typeface="Arial" panose="020B0604020202020204" pitchFamily="34" charset="0"/>
              </a:rPr>
              <a:t>municipal mayor and their deputies </a:t>
            </a:r>
            <a:r>
              <a:rPr lang="en-US" sz="2400" b="1" dirty="0" smtClean="0">
                <a:latin typeface="Arial" panose="020B0604020202020204" pitchFamily="34" charset="0"/>
                <a:cs typeface="Arial" panose="020B0604020202020204" pitchFamily="34" charset="0"/>
              </a:rPr>
              <a:t>who perform their duty </a:t>
            </a:r>
            <a:r>
              <a:rPr lang="en-US" sz="2400" b="1" dirty="0" smtClean="0">
                <a:latin typeface="Arial" panose="020B0604020202020204" pitchFamily="34" charset="0"/>
                <a:cs typeface="Arial" panose="020B0604020202020204" pitchFamily="34" charset="0"/>
              </a:rPr>
              <a:t>professionally </a:t>
            </a:r>
            <a:r>
              <a:rPr lang="en-US" sz="2400" dirty="0" smtClean="0">
                <a:latin typeface="Arial" panose="020B0604020202020204" pitchFamily="34" charset="0"/>
                <a:cs typeface="Arial" panose="020B0604020202020204" pitchFamily="34" charset="0"/>
              </a:rPr>
              <a:t>(i.e</a:t>
            </a:r>
            <a:r>
              <a:rPr lang="en-US" sz="2400" dirty="0" smtClean="0">
                <a:latin typeface="Arial" panose="020B0604020202020204" pitchFamily="34" charset="0"/>
                <a:cs typeface="Arial" panose="020B0604020202020204" pitchFamily="34" charset="0"/>
              </a:rPr>
              <a:t>. with employment contract)</a:t>
            </a:r>
            <a:r>
              <a:rPr lang="en-US"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and civil servants and </a:t>
            </a:r>
            <a:r>
              <a:rPr lang="en-US" sz="2400" dirty="0" smtClean="0">
                <a:latin typeface="Arial" panose="020B0604020202020204" pitchFamily="34" charset="0"/>
                <a:cs typeface="Arial" panose="020B0604020202020204" pitchFamily="34" charset="0"/>
              </a:rPr>
              <a:t>clerks </a:t>
            </a:r>
            <a:r>
              <a:rPr lang="en-US" sz="2400" dirty="0" smtClean="0">
                <a:latin typeface="Arial" panose="020B0604020202020204" pitchFamily="34" charset="0"/>
                <a:cs typeface="Arial" panose="020B0604020202020204" pitchFamily="34" charset="0"/>
              </a:rPr>
              <a:t>in administrative departments and services of </a:t>
            </a:r>
            <a:r>
              <a:rPr lang="hr-HR" sz="2400" dirty="0" smtClean="0">
                <a:latin typeface="Arial" panose="020B0604020202020204" pitchFamily="34" charset="0"/>
                <a:cs typeface="Arial" panose="020B0604020202020204" pitchFamily="34" charset="0"/>
              </a:rPr>
              <a:t>LC(R)SGU</a:t>
            </a:r>
            <a:endParaRPr lang="en-US" sz="2400" b="1" dirty="0" smtClean="0">
              <a:latin typeface="Arial" panose="020B0604020202020204" pitchFamily="34" charset="0"/>
              <a:cs typeface="Arial" panose="020B0604020202020204" pitchFamily="34" charset="0"/>
            </a:endParaRPr>
          </a:p>
          <a:p>
            <a:pPr>
              <a:spcBef>
                <a:spcPts val="1200"/>
              </a:spcBef>
              <a:buClr>
                <a:schemeClr val="accent6"/>
              </a:buClr>
              <a:buSzPct val="100000"/>
              <a:buFont typeface="Wingdings" pitchFamily="2" charset="2"/>
              <a:buChar char="v"/>
              <a:defRPr/>
            </a:pPr>
            <a:r>
              <a:rPr lang="en-US" sz="2400" b="1" dirty="0" smtClean="0">
                <a:latin typeface="Arial" panose="020B0604020202020204" pitchFamily="34" charset="0"/>
                <a:cs typeface="Arial" panose="020B0604020202020204" pitchFamily="34" charset="0"/>
              </a:rPr>
              <a:t>Employees in </a:t>
            </a:r>
            <a:r>
              <a:rPr lang="hr-HR" sz="2400" dirty="0" smtClean="0">
                <a:latin typeface="Arial" panose="020B0604020202020204" pitchFamily="34" charset="0"/>
                <a:cs typeface="Arial" panose="020B0604020202020204" pitchFamily="34" charset="0"/>
              </a:rPr>
              <a:t>LC(R)SGU</a:t>
            </a:r>
            <a:r>
              <a:rPr lang="en-US" sz="2400" dirty="0" smtClean="0">
                <a:latin typeface="Arial" panose="020B0604020202020204" pitchFamily="34" charset="0"/>
                <a:cs typeface="Arial" panose="020B0604020202020204" pitchFamily="34" charset="0"/>
              </a:rPr>
              <a:t> in terms of the Act on salaries in LC(R)SG </a:t>
            </a:r>
            <a:r>
              <a:rPr lang="en-US" sz="2400" b="1" dirty="0" smtClean="0">
                <a:latin typeface="Arial" panose="020B0604020202020204" pitchFamily="34" charset="0"/>
                <a:cs typeface="Arial" panose="020B0604020202020204" pitchFamily="34" charset="0"/>
              </a:rPr>
              <a:t>are not defined as </a:t>
            </a:r>
            <a:r>
              <a:rPr lang="en-US" sz="2400" dirty="0" smtClean="0">
                <a:latin typeface="Arial" panose="020B0604020202020204" pitchFamily="34" charset="0"/>
                <a:cs typeface="Arial" panose="020B0604020202020204" pitchFamily="34" charset="0"/>
              </a:rPr>
              <a:t>employees in institutions where the founder is the </a:t>
            </a:r>
            <a:r>
              <a:rPr lang="hr-HR" sz="2400" dirty="0" smtClean="0">
                <a:latin typeface="Arial" panose="020B0604020202020204" pitchFamily="34" charset="0"/>
                <a:cs typeface="Arial" panose="020B0604020202020204" pitchFamily="34" charset="0"/>
              </a:rPr>
              <a:t>LC(R)SGU</a:t>
            </a:r>
            <a:r>
              <a:rPr lang="en-US" sz="2400" dirty="0" smtClean="0">
                <a:latin typeface="Arial" panose="020B0604020202020204" pitchFamily="34" charset="0"/>
                <a:cs typeface="Arial" panose="020B0604020202020204" pitchFamily="34" charset="0"/>
              </a:rPr>
              <a:t>, nor employees of legal persons majorly owned or co-owned by </a:t>
            </a:r>
            <a:r>
              <a:rPr lang="hr-HR" sz="2400" dirty="0" smtClean="0">
                <a:latin typeface="Arial" panose="020B0604020202020204" pitchFamily="34" charset="0"/>
                <a:cs typeface="Arial" panose="020B0604020202020204" pitchFamily="34" charset="0"/>
              </a:rPr>
              <a:t>LC(R)SGU</a:t>
            </a:r>
            <a:r>
              <a:rPr lang="en-US" sz="2400" dirty="0" smtClean="0">
                <a:latin typeface="Arial" panose="020B0604020202020204" pitchFamily="34" charset="0"/>
                <a:cs typeface="Arial" panose="020B0604020202020204" pitchFamily="34" charset="0"/>
              </a:rPr>
              <a:t>, e.g. employees in cultural institutions, health care, nurseries, schools, companies, etc.</a:t>
            </a:r>
            <a:endParaRPr lang="en-US" sz="2400" b="1" dirty="0" smtClean="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26</a:t>
            </a:fld>
            <a:endParaRPr lang="en-US"/>
          </a:p>
        </p:txBody>
      </p:sp>
    </p:spTree>
    <p:extLst>
      <p:ext uri="{BB962C8B-B14F-4D97-AF65-F5344CB8AC3E}">
        <p14:creationId xmlns:p14="http://schemas.microsoft.com/office/powerpoint/2010/main" val="682908365"/>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10801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The Overall </a:t>
            </a:r>
            <a:r>
              <a:rPr lang="en-US" sz="3200" b="0" dirty="0" smtClean="0">
                <a:latin typeface="Arial" pitchFamily="34" charset="0"/>
                <a:cs typeface="Arial" pitchFamily="34" charset="0"/>
              </a:rPr>
              <a:t>Total Envelope </a:t>
            </a:r>
            <a:r>
              <a:rPr lang="en-US" sz="3200" b="0" dirty="0" smtClean="0">
                <a:latin typeface="Arial" pitchFamily="34" charset="0"/>
                <a:cs typeface="Arial" pitchFamily="34" charset="0"/>
              </a:rPr>
              <a:t>for</a:t>
            </a:r>
            <a:r>
              <a:rPr lang="en-US" sz="3200" b="0" dirty="0" smtClean="0">
                <a:latin typeface="Arial" pitchFamily="34" charset="0"/>
                <a:cs typeface="Arial" pitchFamily="34" charset="0"/>
              </a:rPr>
              <a:t> </a:t>
            </a:r>
            <a:r>
              <a:rPr lang="en-US" sz="3200" b="0" dirty="0" smtClean="0">
                <a:latin typeface="Arial" pitchFamily="34" charset="0"/>
                <a:cs typeface="Arial" pitchFamily="34" charset="0"/>
              </a:rPr>
              <a:t>Funding for the Salaries of Employees in LC(R)SGU </a:t>
            </a:r>
            <a:endParaRPr lang="hr-HR" sz="3200" b="0" dirty="0">
              <a:latin typeface="Arial" pitchFamily="34" charset="0"/>
              <a:cs typeface="Arial" pitchFamily="34" charset="0"/>
            </a:endParaRPr>
          </a:p>
        </p:txBody>
      </p:sp>
      <p:sp>
        <p:nvSpPr>
          <p:cNvPr id="4099" name="Rectangle 3"/>
          <p:cNvSpPr>
            <a:spLocks noGrp="1" noChangeArrowheads="1"/>
          </p:cNvSpPr>
          <p:nvPr>
            <p:ph idx="1"/>
          </p:nvPr>
        </p:nvSpPr>
        <p:spPr bwMode="auto">
          <a:xfrm>
            <a:off x="395536" y="1412776"/>
            <a:ext cx="8137277" cy="518457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Clr>
                <a:schemeClr val="accent6"/>
              </a:buClr>
              <a:buSzPct val="100000"/>
              <a:buFont typeface="Wingdings" panose="05000000000000000000" pitchFamily="2" charset="2"/>
              <a:buChar char="v"/>
              <a:defRPr/>
            </a:pPr>
            <a:r>
              <a:rPr lang="en-US" sz="2400" b="1" dirty="0" smtClean="0">
                <a:latin typeface="Arial" pitchFamily="34" charset="0"/>
                <a:cs typeface="Arial" pitchFamily="34" charset="0"/>
              </a:rPr>
              <a:t>The Overall Mass </a:t>
            </a:r>
            <a:r>
              <a:rPr lang="en-US" sz="2400" b="1" dirty="0" smtClean="0">
                <a:latin typeface="Arial" pitchFamily="34" charset="0"/>
                <a:cs typeface="Arial" pitchFamily="34" charset="0"/>
              </a:rPr>
              <a:t>for </a:t>
            </a:r>
            <a:r>
              <a:rPr lang="en-US" sz="2400" b="1" dirty="0" smtClean="0">
                <a:latin typeface="Arial" pitchFamily="34" charset="0"/>
                <a:cs typeface="Arial" pitchFamily="34" charset="0"/>
              </a:rPr>
              <a:t>Funding for Salaries in LC(R)SGU is the payroll of all employees in LC(R)SGU </a:t>
            </a:r>
            <a:r>
              <a:rPr lang="en-US" sz="2400" dirty="0" smtClean="0">
                <a:latin typeface="Arial" pitchFamily="34" charset="0"/>
                <a:cs typeface="Arial" pitchFamily="34" charset="0"/>
              </a:rPr>
              <a:t>(gross salary + </a:t>
            </a:r>
            <a:r>
              <a:rPr lang="en-US" sz="2400" dirty="0" smtClean="0">
                <a:latin typeface="Arial" pitchFamily="34" charset="0"/>
                <a:cs typeface="Arial" pitchFamily="34" charset="0"/>
              </a:rPr>
              <a:t>allowances)</a:t>
            </a:r>
            <a:r>
              <a:rPr lang="en-US" sz="2400" b="1" dirty="0" smtClean="0">
                <a:latin typeface="Arial" panose="020B0604020202020204" pitchFamily="34" charset="0"/>
                <a:cs typeface="Arial" panose="020B0604020202020204" pitchFamily="34" charset="0"/>
              </a:rPr>
              <a:t> </a:t>
            </a:r>
            <a:r>
              <a:rPr lang="hr-HR" sz="2400" dirty="0" smtClean="0">
                <a:solidFill>
                  <a:srgbClr val="C00000"/>
                </a:solidFill>
                <a:latin typeface="Arial" panose="020B0604020202020204" pitchFamily="34" charset="0"/>
                <a:cs typeface="Arial" panose="020B0604020202020204" pitchFamily="34" charset="0"/>
              </a:rPr>
              <a:t>=</a:t>
            </a:r>
            <a:r>
              <a:rPr lang="hr-HR"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coefficient set for local officials </a:t>
            </a:r>
            <a:r>
              <a:rPr lang="hr-HR" sz="2400" dirty="0" smtClean="0">
                <a:solidFill>
                  <a:srgbClr val="C00000"/>
                </a:solidFill>
                <a:latin typeface="Arial" panose="020B0604020202020204" pitchFamily="34" charset="0"/>
                <a:cs typeface="Arial" panose="020B0604020202020204" pitchFamily="34" charset="0"/>
              </a:rPr>
              <a:t>x </a:t>
            </a:r>
            <a:r>
              <a:rPr lang="en-US" sz="2400" dirty="0" smtClean="0">
                <a:latin typeface="Arial" panose="020B0604020202020204" pitchFamily="34" charset="0"/>
                <a:cs typeface="Arial" panose="020B0604020202020204" pitchFamily="34" charset="0"/>
              </a:rPr>
              <a:t>the basis for salary calculation for state officials</a:t>
            </a:r>
            <a:r>
              <a:rPr lang="hr-HR" sz="2400" dirty="0" smtClean="0">
                <a:latin typeface="Arial" panose="020B0604020202020204" pitchFamily="34" charset="0"/>
                <a:cs typeface="Arial" panose="020B0604020202020204" pitchFamily="34" charset="0"/>
              </a:rPr>
              <a:t>) </a:t>
            </a:r>
            <a:r>
              <a:rPr lang="hr-HR" sz="2400" dirty="0" smtClean="0">
                <a:solidFill>
                  <a:srgbClr val="C00000"/>
                </a:solidFill>
                <a:latin typeface="Arial" panose="020B0604020202020204" pitchFamily="34" charset="0"/>
                <a:cs typeface="Arial" panose="020B0604020202020204" pitchFamily="34" charset="0"/>
              </a:rPr>
              <a:t>+</a:t>
            </a:r>
            <a:r>
              <a:rPr lang="hr-HR"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coefficient set for civil servants and </a:t>
            </a:r>
            <a:r>
              <a:rPr lang="en-US" sz="2400" dirty="0" smtClean="0">
                <a:latin typeface="Arial" panose="020B0604020202020204" pitchFamily="34" charset="0"/>
                <a:cs typeface="Arial" panose="020B0604020202020204" pitchFamily="34" charset="0"/>
              </a:rPr>
              <a:t>clerks </a:t>
            </a:r>
            <a:r>
              <a:rPr lang="hr-HR" sz="2400" dirty="0" smtClean="0">
                <a:solidFill>
                  <a:srgbClr val="C00000"/>
                </a:solidFill>
                <a:latin typeface="Arial" panose="020B0604020202020204" pitchFamily="34" charset="0"/>
                <a:cs typeface="Arial" panose="020B0604020202020204" pitchFamily="34" charset="0"/>
              </a:rPr>
              <a:t>x</a:t>
            </a:r>
            <a:r>
              <a:rPr lang="hr-HR"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the basis for salary calculation for civil servants and </a:t>
            </a:r>
            <a:r>
              <a:rPr lang="en-US" sz="2400" dirty="0">
                <a:latin typeface="Arial" panose="020B0604020202020204" pitchFamily="34" charset="0"/>
                <a:cs typeface="Arial" panose="020B0604020202020204" pitchFamily="34" charset="0"/>
              </a:rPr>
              <a:t>clerks</a:t>
            </a:r>
            <a:r>
              <a:rPr lang="hr-HR" sz="2400" dirty="0" smtClean="0">
                <a:latin typeface="Arial" panose="020B0604020202020204" pitchFamily="34" charset="0"/>
                <a:cs typeface="Arial" panose="020B0604020202020204" pitchFamily="34" charset="0"/>
              </a:rPr>
              <a:t>)] </a:t>
            </a:r>
            <a:r>
              <a:rPr lang="hr-HR" sz="2400" dirty="0">
                <a:solidFill>
                  <a:srgbClr val="C00000"/>
                </a:solidFill>
                <a:latin typeface="Arial" panose="020B0604020202020204" pitchFamily="34" charset="0"/>
                <a:cs typeface="Arial" panose="020B0604020202020204" pitchFamily="34" charset="0"/>
              </a:rPr>
              <a:t>+</a:t>
            </a:r>
            <a:r>
              <a:rPr lang="hr-HR"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seniority bonus and all salary increments based on the collective agreements and general legal acts of LC(R)SGU</a:t>
            </a:r>
            <a:r>
              <a:rPr lang="hr-HR" sz="2400" dirty="0" smtClean="0">
                <a:latin typeface="Arial" panose="020B0604020202020204" pitchFamily="34" charset="0"/>
                <a:cs typeface="Arial" panose="020B0604020202020204" pitchFamily="34" charset="0"/>
              </a:rPr>
              <a:t>}   </a:t>
            </a:r>
            <a:endParaRPr lang="hr-HR" sz="2400" dirty="0">
              <a:latin typeface="Arial" panose="020B0604020202020204" pitchFamily="34" charset="0"/>
              <a:cs typeface="Arial" panose="020B0604020202020204" pitchFamily="34" charset="0"/>
            </a:endParaRPr>
          </a:p>
          <a:p>
            <a:pPr lvl="1">
              <a:buClr>
                <a:schemeClr val="accent6"/>
              </a:buClr>
              <a:buSzPct val="100000"/>
              <a:buFont typeface="Wingdings" panose="05000000000000000000" pitchFamily="2" charset="2"/>
              <a:buChar char="Ø"/>
              <a:defRPr/>
            </a:pPr>
            <a:r>
              <a:rPr lang="en-US" sz="2000" b="1" dirty="0" smtClean="0">
                <a:latin typeface="Arial" panose="020B0604020202020204" pitchFamily="34" charset="0"/>
                <a:cs typeface="Arial" panose="020B0604020202020204" pitchFamily="34" charset="0"/>
              </a:rPr>
              <a:t>The overall </a:t>
            </a:r>
            <a:r>
              <a:rPr lang="en-US" sz="2000" b="1" dirty="0" smtClean="0">
                <a:latin typeface="Arial" panose="020B0604020202020204" pitchFamily="34" charset="0"/>
                <a:cs typeface="Arial" panose="020B0604020202020204" pitchFamily="34" charset="0"/>
              </a:rPr>
              <a:t>envelope for funding </a:t>
            </a:r>
            <a:r>
              <a:rPr lang="en-US" sz="2000" b="1" dirty="0" smtClean="0">
                <a:latin typeface="Arial" panose="020B0604020202020204" pitchFamily="34" charset="0"/>
                <a:cs typeface="Arial" panose="020B0604020202020204" pitchFamily="34" charset="0"/>
              </a:rPr>
              <a:t>for salaries in LC(R)SGU needs to be </a:t>
            </a:r>
            <a:r>
              <a:rPr lang="hr-HR" sz="2000" b="1" dirty="0" smtClean="0">
                <a:solidFill>
                  <a:srgbClr val="C00000"/>
                </a:solidFill>
                <a:latin typeface="Arial" panose="020B0604020202020204" pitchFamily="34" charset="0"/>
                <a:cs typeface="Arial" panose="020B0604020202020204" pitchFamily="34" charset="0"/>
              </a:rPr>
              <a:t>≤ </a:t>
            </a:r>
            <a:r>
              <a:rPr lang="hr-HR" sz="2000" dirty="0" smtClean="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than</a:t>
            </a:r>
            <a:r>
              <a:rPr lang="hr-HR" sz="2000" b="1" dirty="0" smtClean="0">
                <a:latin typeface="Arial" panose="020B0604020202020204" pitchFamily="34" charset="0"/>
                <a:cs typeface="Arial" panose="020B0604020202020204" pitchFamily="34" charset="0"/>
              </a:rPr>
              <a:t> 20 % </a:t>
            </a:r>
            <a:r>
              <a:rPr lang="en-US" sz="2000" b="1" dirty="0" smtClean="0">
                <a:latin typeface="Arial" panose="020B0604020202020204" pitchFamily="34" charset="0"/>
                <a:cs typeface="Arial" panose="020B0604020202020204" pitchFamily="34" charset="0"/>
              </a:rPr>
              <a:t>of operating revenues of the unit </a:t>
            </a:r>
            <a:r>
              <a:rPr lang="en-US" sz="2000" dirty="0" smtClean="0">
                <a:latin typeface="Arial" panose="020B0604020202020204" pitchFamily="34" charset="0"/>
                <a:cs typeface="Arial" panose="020B0604020202020204" pitchFamily="34" charset="0"/>
              </a:rPr>
              <a:t>generated in the previous year, decreased by the income stipulated by the Act on Salaries in LC(R)SGU</a:t>
            </a: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27</a:t>
            </a:fld>
            <a:endParaRPr lang="en-US"/>
          </a:p>
        </p:txBody>
      </p:sp>
    </p:spTree>
    <p:extLst>
      <p:ext uri="{BB962C8B-B14F-4D97-AF65-F5344CB8AC3E}">
        <p14:creationId xmlns:p14="http://schemas.microsoft.com/office/powerpoint/2010/main" val="3536676629"/>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512" y="260648"/>
            <a:ext cx="8785225" cy="93610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2500" b="0" dirty="0" smtClean="0">
                <a:latin typeface="Arial" pitchFamily="34" charset="0"/>
                <a:cs typeface="Arial" pitchFamily="34" charset="0"/>
              </a:rPr>
              <a:t>The Influence of Local Officials’ Salaries on the Total Envelope for Funding for Salaries after Mandate Expiration</a:t>
            </a:r>
            <a:endParaRPr lang="hr-HR" sz="2500" b="0" dirty="0">
              <a:latin typeface="Arial" pitchFamily="34" charset="0"/>
              <a:cs typeface="Arial" pitchFamily="34" charset="0"/>
            </a:endParaRPr>
          </a:p>
        </p:txBody>
      </p:sp>
      <p:sp>
        <p:nvSpPr>
          <p:cNvPr id="4099" name="Rectangle 3"/>
          <p:cNvSpPr>
            <a:spLocks noGrp="1" noChangeArrowheads="1"/>
          </p:cNvSpPr>
          <p:nvPr>
            <p:ph idx="1"/>
          </p:nvPr>
        </p:nvSpPr>
        <p:spPr bwMode="auto">
          <a:xfrm>
            <a:off x="179511" y="1340768"/>
            <a:ext cx="8785225" cy="5400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The provisions of Article 90a of the Act on the local and county (regional) self-government prescribe that local </a:t>
            </a:r>
            <a:r>
              <a:rPr lang="en-US" sz="2400" b="1" dirty="0" smtClean="0">
                <a:latin typeface="Arial" panose="020B0604020202020204" pitchFamily="34" charset="0"/>
                <a:cs typeface="Arial" panose="020B0604020202020204" pitchFamily="34" charset="0"/>
              </a:rPr>
              <a:t>officials who performed their duty professionally </a:t>
            </a:r>
            <a:r>
              <a:rPr lang="en-US" sz="2400" b="1" dirty="0" smtClean="0">
                <a:latin typeface="Arial" panose="020B0604020202020204" pitchFamily="34" charset="0"/>
                <a:cs typeface="Arial" panose="020B0604020202020204" pitchFamily="34" charset="0"/>
              </a:rPr>
              <a:t>(i.e. with employment contract) are </a:t>
            </a:r>
            <a:r>
              <a:rPr lang="en-US" sz="2400" b="1" dirty="0" smtClean="0">
                <a:latin typeface="Arial" panose="020B0604020202020204" pitchFamily="34" charset="0"/>
                <a:cs typeface="Arial" panose="020B0604020202020204" pitchFamily="34" charset="0"/>
              </a:rPr>
              <a:t>entitled to a salary some time after mandate expiration</a:t>
            </a:r>
            <a:r>
              <a:rPr lang="en-US" sz="2400" dirty="0" smtClean="0">
                <a:latin typeface="Arial" panose="020B0604020202020204" pitchFamily="34" charset="0"/>
                <a:cs typeface="Arial" panose="020B0604020202020204" pitchFamily="34" charset="0"/>
              </a:rPr>
              <a:t>, as well as other labor rights, at the expense of the </a:t>
            </a:r>
            <a:r>
              <a:rPr lang="hr-HR" sz="2400" dirty="0" smtClean="0"/>
              <a:t>LC(R)SGU </a:t>
            </a:r>
            <a:r>
              <a:rPr lang="en-US" sz="2400" dirty="0" smtClean="0"/>
              <a:t>where they held office</a:t>
            </a:r>
            <a:endParaRPr lang="en-US" sz="2400" dirty="0" smtClean="0">
              <a:latin typeface="Arial" panose="020B0604020202020204" pitchFamily="34" charset="0"/>
              <a:cs typeface="Arial" panose="020B0604020202020204" pitchFamily="34" charset="0"/>
            </a:endParaRPr>
          </a:p>
          <a:p>
            <a:pPr>
              <a:spcBef>
                <a:spcPts val="1200"/>
              </a:spcBef>
              <a:buClr>
                <a:schemeClr val="accent6"/>
              </a:buClr>
              <a:buSzPct val="100000"/>
              <a:buFont typeface="Wingdings" pitchFamily="2" charset="2"/>
              <a:buChar char="v"/>
              <a:defRPr/>
            </a:pPr>
            <a:r>
              <a:rPr lang="en-US" sz="2400" b="1" dirty="0" smtClean="0">
                <a:latin typeface="Arial" panose="020B0604020202020204" pitchFamily="34" charset="0"/>
                <a:cs typeface="Arial" panose="020B0604020202020204" pitchFamily="34" charset="0"/>
              </a:rPr>
              <a:t>Funds for salary compensation, </a:t>
            </a:r>
            <a:r>
              <a:rPr lang="en-US" sz="2400" dirty="0" smtClean="0">
                <a:latin typeface="Arial" panose="020B0604020202020204" pitchFamily="34" charset="0"/>
                <a:cs typeface="Arial" panose="020B0604020202020204" pitchFamily="34" charset="0"/>
              </a:rPr>
              <a:t>which local officials are entitled to after mandate expiration, </a:t>
            </a:r>
            <a:r>
              <a:rPr lang="en-US" sz="2400" b="1" dirty="0" smtClean="0">
                <a:latin typeface="Arial" panose="020B0604020202020204" pitchFamily="34" charset="0"/>
                <a:cs typeface="Arial" panose="020B0604020202020204" pitchFamily="34" charset="0"/>
              </a:rPr>
              <a:t>are included in the </a:t>
            </a:r>
            <a:r>
              <a:rPr lang="en-US" sz="2400" b="1" dirty="0" smtClean="0">
                <a:latin typeface="Arial" panose="020B0604020202020204" pitchFamily="34" charset="0"/>
                <a:cs typeface="Arial" panose="020B0604020202020204" pitchFamily="34" charset="0"/>
              </a:rPr>
              <a:t>total envelope </a:t>
            </a:r>
            <a:r>
              <a:rPr lang="en-US" sz="2400" b="1" dirty="0" smtClean="0">
                <a:latin typeface="Arial" panose="020B0604020202020204" pitchFamily="34" charset="0"/>
                <a:cs typeface="Arial" panose="020B0604020202020204" pitchFamily="34" charset="0"/>
              </a:rPr>
              <a:t>of funding for salaries of employees in </a:t>
            </a:r>
            <a:r>
              <a:rPr lang="hr-HR" sz="2400" b="1" dirty="0" smtClean="0"/>
              <a:t>LC(R)SGU</a:t>
            </a:r>
            <a:r>
              <a:rPr lang="en-US" sz="2400" b="1" dirty="0" smtClean="0"/>
              <a:t> where they exercise their rights</a:t>
            </a:r>
            <a:endParaRPr lang="en-US" sz="2400" b="1" dirty="0" smtClean="0">
              <a:latin typeface="Arial" panose="020B0604020202020204" pitchFamily="34" charset="0"/>
              <a:cs typeface="Arial" panose="020B0604020202020204" pitchFamily="34" charset="0"/>
            </a:endParaRPr>
          </a:p>
          <a:p>
            <a:pPr lvl="1">
              <a:spcBef>
                <a:spcPts val="600"/>
              </a:spcBef>
              <a:buClr>
                <a:schemeClr val="accent6"/>
              </a:buClr>
              <a:buSzPct val="100000"/>
              <a:buFont typeface="Wingdings" panose="05000000000000000000" pitchFamily="2" charset="2"/>
              <a:buChar char="Ø"/>
              <a:defRPr/>
            </a:pPr>
            <a:r>
              <a:rPr lang="en-US" sz="2000" dirty="0" smtClean="0">
                <a:latin typeface="Arial" panose="020B0604020202020204" pitchFamily="34" charset="0"/>
                <a:cs typeface="Arial" panose="020B0604020202020204" pitchFamily="34" charset="0"/>
              </a:rPr>
              <a:t>The salary compensation is received in the amount of the average salary received during the last six months prior to mandate expiration, which can last up to max. six months after mandate expiration</a:t>
            </a: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28</a:t>
            </a:fld>
            <a:endParaRPr lang="en-US"/>
          </a:p>
        </p:txBody>
      </p:sp>
    </p:spTree>
    <p:extLst>
      <p:ext uri="{BB962C8B-B14F-4D97-AF65-F5344CB8AC3E}">
        <p14:creationId xmlns:p14="http://schemas.microsoft.com/office/powerpoint/2010/main" val="1104333393"/>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260648"/>
            <a:ext cx="8785225" cy="10081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000" b="0" dirty="0" smtClean="0">
                <a:latin typeface="Arial" pitchFamily="34" charset="0"/>
                <a:cs typeface="Arial" pitchFamily="34" charset="0"/>
              </a:rPr>
              <a:t>The Influence of the Salaries of Fixed-Term Employees on the </a:t>
            </a:r>
            <a:r>
              <a:rPr lang="en-US" sz="3000" b="0" dirty="0" smtClean="0">
                <a:latin typeface="Arial" pitchFamily="34" charset="0"/>
                <a:cs typeface="Arial" pitchFamily="34" charset="0"/>
              </a:rPr>
              <a:t>Total Envelope for </a:t>
            </a:r>
            <a:r>
              <a:rPr lang="en-US" sz="3000" b="0" dirty="0" smtClean="0">
                <a:latin typeface="Arial" pitchFamily="34" charset="0"/>
                <a:cs typeface="Arial" pitchFamily="34" charset="0"/>
              </a:rPr>
              <a:t>Funding Salaries </a:t>
            </a:r>
            <a:r>
              <a:rPr lang="en-US" sz="3000" b="0" dirty="0" smtClean="0">
                <a:latin typeface="Arial" pitchFamily="34" charset="0"/>
                <a:cs typeface="Arial" pitchFamily="34" charset="0"/>
              </a:rPr>
              <a:t>in LC(R)SGU  </a:t>
            </a:r>
            <a:endParaRPr lang="hr-HR" sz="3000" b="0" dirty="0">
              <a:latin typeface="Arial" pitchFamily="34" charset="0"/>
              <a:cs typeface="Arial" pitchFamily="34" charset="0"/>
            </a:endParaRPr>
          </a:p>
        </p:txBody>
      </p:sp>
      <p:sp>
        <p:nvSpPr>
          <p:cNvPr id="4099" name="Rectangle 3"/>
          <p:cNvSpPr>
            <a:spLocks noGrp="1" noChangeArrowheads="1"/>
          </p:cNvSpPr>
          <p:nvPr>
            <p:ph idx="1"/>
          </p:nvPr>
        </p:nvSpPr>
        <p:spPr bwMode="auto">
          <a:xfrm>
            <a:off x="395536" y="1889448"/>
            <a:ext cx="7992889" cy="496855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While calculating </a:t>
            </a:r>
            <a:r>
              <a:rPr lang="en-US" sz="2400" dirty="0" smtClean="0">
                <a:latin typeface="Arial" panose="020B0604020202020204" pitchFamily="34" charset="0"/>
                <a:cs typeface="Arial" panose="020B0604020202020204" pitchFamily="34" charset="0"/>
              </a:rPr>
              <a:t>the total envelope for </a:t>
            </a:r>
            <a:r>
              <a:rPr lang="en-US" sz="2400" dirty="0" smtClean="0">
                <a:latin typeface="Arial" panose="020B0604020202020204" pitchFamily="34" charset="0"/>
                <a:cs typeface="Arial" panose="020B0604020202020204" pitchFamily="34" charset="0"/>
              </a:rPr>
              <a:t>funding </a:t>
            </a:r>
            <a:r>
              <a:rPr lang="en-US" sz="2400" dirty="0" smtClean="0">
                <a:latin typeface="Arial" panose="020B0604020202020204" pitchFamily="34" charset="0"/>
                <a:cs typeface="Arial" panose="020B0604020202020204" pitchFamily="34" charset="0"/>
              </a:rPr>
              <a:t>salaries</a:t>
            </a:r>
            <a:r>
              <a:rPr lang="en-US" sz="2400" dirty="0" smtClean="0">
                <a:latin typeface="Arial" panose="020B0604020202020204" pitchFamily="34" charset="0"/>
                <a:cs typeface="Arial" panose="020B0604020202020204" pitchFamily="34" charset="0"/>
              </a:rPr>
              <a:t>, the funding for salaries of </a:t>
            </a:r>
            <a:r>
              <a:rPr lang="en-US" sz="2400" b="1" dirty="0" smtClean="0">
                <a:latin typeface="Arial" panose="020B0604020202020204" pitchFamily="34" charset="0"/>
                <a:cs typeface="Arial" panose="020B0604020202020204" pitchFamily="34" charset="0"/>
              </a:rPr>
              <a:t>fixed-term employees </a:t>
            </a:r>
            <a:r>
              <a:rPr lang="en-US" sz="2400" dirty="0" smtClean="0">
                <a:latin typeface="Arial" panose="020B0604020202020204" pitchFamily="34" charset="0"/>
                <a:cs typeface="Arial" panose="020B0604020202020204" pitchFamily="34" charset="0"/>
              </a:rPr>
              <a:t>is not included in the </a:t>
            </a:r>
            <a:r>
              <a:rPr lang="en-US" sz="2400" dirty="0" smtClean="0">
                <a:latin typeface="Arial" panose="020B0604020202020204" pitchFamily="34" charset="0"/>
                <a:cs typeface="Arial" panose="020B0604020202020204" pitchFamily="34" charset="0"/>
              </a:rPr>
              <a:t>total envelope for</a:t>
            </a:r>
            <a:r>
              <a:rPr lang="en-US"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funding </a:t>
            </a:r>
            <a:r>
              <a:rPr lang="en-US" sz="2400" dirty="0" smtClean="0">
                <a:latin typeface="Arial" panose="020B0604020202020204" pitchFamily="34" charset="0"/>
                <a:cs typeface="Arial" panose="020B0604020202020204" pitchFamily="34" charset="0"/>
              </a:rPr>
              <a:t>salaries </a:t>
            </a:r>
            <a:r>
              <a:rPr lang="en-US" sz="2400" dirty="0" smtClean="0">
                <a:latin typeface="Arial" panose="020B0604020202020204" pitchFamily="34" charset="0"/>
                <a:cs typeface="Arial" panose="020B0604020202020204" pitchFamily="34" charset="0"/>
              </a:rPr>
              <a:t>in </a:t>
            </a:r>
            <a:r>
              <a:rPr lang="hr-HR" sz="2400" dirty="0" smtClean="0"/>
              <a:t>LC(R)SGU </a:t>
            </a:r>
            <a:r>
              <a:rPr lang="en-US" sz="2400" dirty="0" smtClean="0"/>
              <a:t>where they are employed, </a:t>
            </a:r>
            <a:r>
              <a:rPr lang="en-US" sz="2400" dirty="0" smtClean="0"/>
              <a:t>nor in the revenue of that</a:t>
            </a:r>
            <a:r>
              <a:rPr lang="hr-HR" sz="2400" dirty="0"/>
              <a:t> LC(R)SGU</a:t>
            </a:r>
            <a:r>
              <a:rPr lang="en-US" sz="2400" dirty="0" smtClean="0"/>
              <a:t> </a:t>
            </a:r>
            <a:endParaRPr lang="en-US" sz="2400" dirty="0" smtClean="0">
              <a:latin typeface="Arial" panose="020B0604020202020204" pitchFamily="34" charset="0"/>
              <a:cs typeface="Arial" panose="020B0604020202020204" pitchFamily="34" charset="0"/>
            </a:endParaRPr>
          </a:p>
          <a:p>
            <a:pPr lvl="1">
              <a:spcBef>
                <a:spcPts val="1200"/>
              </a:spcBef>
              <a:buClr>
                <a:schemeClr val="accent6"/>
              </a:buClr>
              <a:buSzPct val="100000"/>
              <a:buFont typeface="Wingdings" panose="05000000000000000000" pitchFamily="2" charset="2"/>
              <a:buChar char="Ø"/>
              <a:defRPr/>
            </a:pPr>
            <a:r>
              <a:rPr lang="en-US" sz="2200" dirty="0" smtClean="0">
                <a:latin typeface="Arial" panose="020B0604020202020204" pitchFamily="34" charset="0"/>
                <a:cs typeface="Arial" panose="020B0604020202020204" pitchFamily="34" charset="0"/>
              </a:rPr>
              <a:t>The case of </a:t>
            </a:r>
            <a:r>
              <a:rPr lang="en-US" sz="2200" b="1" dirty="0" smtClean="0">
                <a:latin typeface="Arial" panose="020B0604020202020204" pitchFamily="34" charset="0"/>
                <a:cs typeface="Arial" panose="020B0604020202020204" pitchFamily="34" charset="0"/>
              </a:rPr>
              <a:t>fixed-term employment </a:t>
            </a:r>
            <a:r>
              <a:rPr lang="en-US" sz="2200" dirty="0" smtClean="0">
                <a:latin typeface="Arial" panose="020B0604020202020204" pitchFamily="34" charset="0"/>
                <a:cs typeface="Arial" panose="020B0604020202020204" pitchFamily="34" charset="0"/>
              </a:rPr>
              <a:t>e.g. for</a:t>
            </a:r>
            <a:r>
              <a:rPr lang="hr-HR" sz="2200" dirty="0" smtClean="0">
                <a:latin typeface="Arial" panose="020B0604020202020204" pitchFamily="34" charset="0"/>
                <a:cs typeface="Arial" panose="020B0604020202020204" pitchFamily="34" charset="0"/>
              </a:rPr>
              <a:t>:</a:t>
            </a:r>
          </a:p>
          <a:p>
            <a:pPr lvl="2">
              <a:spcBef>
                <a:spcPts val="600"/>
              </a:spcBef>
              <a:buClr>
                <a:schemeClr val="accent6"/>
              </a:buClr>
              <a:buSzPct val="100000"/>
              <a:buFont typeface="Wingdings" panose="05000000000000000000" pitchFamily="2" charset="2"/>
              <a:buChar char="ü"/>
              <a:defRPr/>
            </a:pPr>
            <a:r>
              <a:rPr lang="en-US" sz="2400" dirty="0" smtClean="0">
                <a:latin typeface="Arial" panose="020B0604020202020204" pitchFamily="34" charset="0"/>
                <a:cs typeface="Arial" panose="020B0604020202020204" pitchFamily="34" charset="0"/>
              </a:rPr>
              <a:t>the implementation of projects (co)financed by EU funds or</a:t>
            </a:r>
            <a:endParaRPr lang="hr-HR" sz="2400" dirty="0" smtClean="0">
              <a:latin typeface="Arial" panose="020B0604020202020204" pitchFamily="34" charset="0"/>
              <a:cs typeface="Arial" panose="020B0604020202020204" pitchFamily="34" charset="0"/>
            </a:endParaRPr>
          </a:p>
          <a:p>
            <a:pPr lvl="2">
              <a:spcBef>
                <a:spcPts val="600"/>
              </a:spcBef>
              <a:buClr>
                <a:schemeClr val="accent6"/>
              </a:buClr>
              <a:buSzPct val="100000"/>
              <a:buFont typeface="Wingdings" panose="05000000000000000000" pitchFamily="2" charset="2"/>
              <a:buChar char="ü"/>
              <a:defRPr/>
            </a:pPr>
            <a:r>
              <a:rPr lang="en-US" sz="2400" dirty="0" smtClean="0">
                <a:latin typeface="Arial" panose="020B0604020202020204" pitchFamily="34" charset="0"/>
                <a:cs typeface="Arial" panose="020B0604020202020204" pitchFamily="34" charset="0"/>
              </a:rPr>
              <a:t>the implementation of public work programs financed by the Croatian Employment Service</a:t>
            </a:r>
            <a:endParaRPr lang="hr-HR" sz="2400" dirty="0" smtClean="0">
              <a:latin typeface="Arial" panose="020B0604020202020204" pitchFamily="34" charset="0"/>
              <a:cs typeface="Arial" panose="020B0604020202020204" pitchFamily="34" charset="0"/>
            </a:endParaRPr>
          </a:p>
          <a:p>
            <a:pPr lvl="1">
              <a:spcBef>
                <a:spcPts val="600"/>
              </a:spcBef>
              <a:buClr>
                <a:schemeClr val="accent6"/>
              </a:buClr>
              <a:buSzPct val="100000"/>
              <a:buFont typeface="Wingdings" panose="05000000000000000000" pitchFamily="2" charset="2"/>
              <a:buChar char="Ø"/>
              <a:defRPr/>
            </a:pPr>
            <a:endParaRPr lang="vi-VN" sz="2000" dirty="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29</a:t>
            </a:fld>
            <a:endParaRPr lang="en-US"/>
          </a:p>
        </p:txBody>
      </p:sp>
    </p:spTree>
    <p:extLst>
      <p:ext uri="{BB962C8B-B14F-4D97-AF65-F5344CB8AC3E}">
        <p14:creationId xmlns:p14="http://schemas.microsoft.com/office/powerpoint/2010/main" val="3586871626"/>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5765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anose="020B0604020202020204" pitchFamily="34" charset="0"/>
                <a:cs typeface="Arial" panose="020B0604020202020204" pitchFamily="34" charset="0"/>
              </a:rPr>
              <a:t>Organization of</a:t>
            </a:r>
            <a:r>
              <a:rPr lang="hr-HR" sz="3200" b="0" dirty="0" smtClean="0">
                <a:latin typeface="Arial" panose="020B0604020202020204" pitchFamily="34" charset="0"/>
                <a:cs typeface="Arial" panose="020B0604020202020204" pitchFamily="34" charset="0"/>
              </a:rPr>
              <a:t> </a:t>
            </a:r>
            <a:r>
              <a:rPr lang="en-US" sz="3200" b="0" dirty="0" smtClean="0">
                <a:latin typeface="Arial" panose="020B0604020202020204" pitchFamily="34" charset="0"/>
                <a:cs typeface="Arial" panose="020B0604020202020204" pitchFamily="34" charset="0"/>
              </a:rPr>
              <a:t>the Republic of Croatia</a:t>
            </a:r>
            <a:endParaRPr lang="hr-HR" sz="3200" b="0" dirty="0" smtClean="0">
              <a:latin typeface="Arial" pitchFamily="34" charset="0"/>
              <a:cs typeface="Arial" pitchFamily="34" charset="0"/>
            </a:endParaRPr>
          </a:p>
        </p:txBody>
      </p:sp>
      <p:sp>
        <p:nvSpPr>
          <p:cNvPr id="4099" name="Rectangle 3"/>
          <p:cNvSpPr>
            <a:spLocks noGrp="1" noChangeArrowheads="1"/>
          </p:cNvSpPr>
          <p:nvPr>
            <p:ph idx="1"/>
          </p:nvPr>
        </p:nvSpPr>
        <p:spPr bwMode="auto">
          <a:xfrm>
            <a:off x="467544" y="1412776"/>
            <a:ext cx="8065269" cy="518457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 The provisions of the Act on Counties, Cities and Municipalities in the Republic of Croatia (Official Gazette no. from 86/06 to 110/15 ) </a:t>
            </a:r>
            <a:r>
              <a:rPr lang="en-US" sz="2400" b="1" dirty="0" smtClean="0">
                <a:latin typeface="Arial" panose="020B0604020202020204" pitchFamily="34" charset="0"/>
                <a:cs typeface="Arial" panose="020B0604020202020204" pitchFamily="34" charset="0"/>
              </a:rPr>
              <a:t>establish the territorial organization of the Republic of Croatia and determine the areas of counties, cities and municipalities in the Republic of Croatia</a:t>
            </a:r>
            <a:r>
              <a:rPr lang="en-US" sz="2400" dirty="0" smtClean="0">
                <a:latin typeface="Arial" panose="020B0604020202020204" pitchFamily="34" charset="0"/>
                <a:cs typeface="Arial" panose="020B0604020202020204" pitchFamily="34" charset="0"/>
              </a:rPr>
              <a:t>, their names and seats, the method of determining and changing the borders of municipalities and cities, a process which precedes the change in the regional structure and other issues of importance for the </a:t>
            </a:r>
            <a:r>
              <a:rPr lang="en-US" sz="2400" b="1" dirty="0" smtClean="0">
                <a:latin typeface="Arial" panose="020B0604020202020204" pitchFamily="34" charset="0"/>
                <a:cs typeface="Arial" panose="020B0604020202020204" pitchFamily="34" charset="0"/>
              </a:rPr>
              <a:t>territorial organization of the local self-government units, i.e. units of county (regional) self-government </a:t>
            </a:r>
            <a:r>
              <a:rPr lang="en-US" sz="2400" dirty="0" smtClean="0">
                <a:latin typeface="Arial" panose="020B0604020202020204" pitchFamily="34" charset="0"/>
                <a:cs typeface="Arial" panose="020B0604020202020204" pitchFamily="34" charset="0"/>
              </a:rPr>
              <a:t>[hereinafter: </a:t>
            </a:r>
            <a:r>
              <a:rPr lang="hr-HR" sz="2400" dirty="0" smtClean="0"/>
              <a:t>LC(R)SGU </a:t>
            </a:r>
            <a:r>
              <a:rPr lang="en-US" sz="2400" dirty="0" smtClean="0">
                <a:latin typeface="Arial" panose="020B0604020202020204" pitchFamily="34" charset="0"/>
                <a:cs typeface="Arial" panose="020B0604020202020204" pitchFamily="34" charset="0"/>
              </a:rPr>
              <a:t>]</a:t>
            </a: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3</a:t>
            </a:fld>
            <a:endParaRPr lang="en-US"/>
          </a:p>
        </p:txBody>
      </p:sp>
    </p:spTree>
    <p:extLst>
      <p:ext uri="{BB962C8B-B14F-4D97-AF65-F5344CB8AC3E}">
        <p14:creationId xmlns:p14="http://schemas.microsoft.com/office/powerpoint/2010/main" val="3529017109"/>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260648"/>
            <a:ext cx="8785225" cy="93610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hr-HR" sz="3000" b="0" dirty="0" smtClean="0">
                <a:latin typeface="Arial" pitchFamily="34" charset="0"/>
                <a:cs typeface="Arial" pitchFamily="34" charset="0"/>
              </a:rPr>
              <a:t>LC(R)SGU </a:t>
            </a:r>
            <a:r>
              <a:rPr lang="en-US" sz="3000" b="0" dirty="0" smtClean="0">
                <a:latin typeface="Arial" pitchFamily="34" charset="0"/>
                <a:cs typeface="Arial" pitchFamily="34" charset="0"/>
              </a:rPr>
              <a:t>Grants from the State Budget </a:t>
            </a:r>
            <a:r>
              <a:rPr lang="en-US" sz="3000" b="0" dirty="0" smtClean="0">
                <a:latin typeface="Arial" pitchFamily="34" charset="0"/>
                <a:cs typeface="Arial" pitchFamily="34" charset="0"/>
              </a:rPr>
              <a:t>As </a:t>
            </a:r>
            <a:r>
              <a:rPr lang="en-US" sz="3000" b="0" dirty="0" smtClean="0">
                <a:latin typeface="Arial" pitchFamily="34" charset="0"/>
                <a:cs typeface="Arial" pitchFamily="34" charset="0"/>
              </a:rPr>
              <a:t>Limits for </a:t>
            </a:r>
            <a:r>
              <a:rPr lang="en-US" sz="3000" b="0" dirty="0" smtClean="0">
                <a:latin typeface="Arial" pitchFamily="34" charset="0"/>
                <a:cs typeface="Arial" pitchFamily="34" charset="0"/>
              </a:rPr>
              <a:t>Salaries </a:t>
            </a:r>
            <a:r>
              <a:rPr lang="en-US" sz="3000" b="0" dirty="0" smtClean="0">
                <a:latin typeface="Arial" pitchFamily="34" charset="0"/>
                <a:cs typeface="Arial" pitchFamily="34" charset="0"/>
              </a:rPr>
              <a:t>for Local Officials </a:t>
            </a:r>
            <a:r>
              <a:rPr lang="hr-HR" sz="2800" b="0" dirty="0">
                <a:latin typeface="Arial" pitchFamily="34" charset="0"/>
                <a:cs typeface="Arial" pitchFamily="34" charset="0"/>
              </a:rPr>
              <a:t/>
            </a:r>
            <a:br>
              <a:rPr lang="hr-HR" sz="2800" b="0" dirty="0">
                <a:latin typeface="Arial" pitchFamily="34" charset="0"/>
                <a:cs typeface="Arial" pitchFamily="34" charset="0"/>
              </a:rPr>
            </a:br>
            <a:endParaRPr lang="hr-HR" sz="2800" b="0" dirty="0">
              <a:latin typeface="Arial" pitchFamily="34" charset="0"/>
              <a:cs typeface="Arial" pitchFamily="34" charset="0"/>
            </a:endParaRPr>
          </a:p>
        </p:txBody>
      </p:sp>
      <p:sp>
        <p:nvSpPr>
          <p:cNvPr id="4099" name="Rectangle 3"/>
          <p:cNvSpPr>
            <a:spLocks noGrp="1" noChangeArrowheads="1"/>
          </p:cNvSpPr>
          <p:nvPr>
            <p:ph idx="1"/>
          </p:nvPr>
        </p:nvSpPr>
        <p:spPr bwMode="auto">
          <a:xfrm>
            <a:off x="467545" y="1556792"/>
            <a:ext cx="7848872" cy="504056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000" dirty="0" smtClean="0">
                <a:latin typeface="Arial" panose="020B0604020202020204" pitchFamily="34" charset="0"/>
                <a:cs typeface="Arial" panose="020B0604020202020204" pitchFamily="34" charset="0"/>
              </a:rPr>
              <a:t>In </a:t>
            </a:r>
            <a:r>
              <a:rPr lang="hr-HR" sz="2000" dirty="0" smtClean="0"/>
              <a:t>LC(R)SGU </a:t>
            </a:r>
            <a:r>
              <a:rPr lang="vi-VN" sz="2000" dirty="0" smtClean="0">
                <a:latin typeface="Arial" panose="020B0604020202020204" pitchFamily="34" charset="0"/>
                <a:cs typeface="Arial" panose="020B0604020202020204" pitchFamily="34" charset="0"/>
              </a:rPr>
              <a:t>:</a:t>
            </a:r>
            <a:endParaRPr lang="vi-VN" sz="2000" dirty="0">
              <a:latin typeface="Arial" panose="020B0604020202020204" pitchFamily="34" charset="0"/>
              <a:cs typeface="Arial" panose="020B0604020202020204" pitchFamily="34" charset="0"/>
            </a:endParaRPr>
          </a:p>
          <a:p>
            <a:pPr lvl="2">
              <a:spcBef>
                <a:spcPts val="600"/>
              </a:spcBef>
              <a:buClr>
                <a:schemeClr val="accent6"/>
              </a:buClr>
              <a:buSzPct val="100000"/>
              <a:buFont typeface="Wingdings" panose="05000000000000000000" pitchFamily="2" charset="2"/>
              <a:buChar char="ü"/>
              <a:defRPr/>
            </a:pPr>
            <a:r>
              <a:rPr lang="en-US" sz="2000" dirty="0" smtClean="0">
                <a:latin typeface="Arial" panose="020B0604020202020204" pitchFamily="34" charset="0"/>
                <a:cs typeface="Arial" panose="020B0604020202020204" pitchFamily="34" charset="0"/>
              </a:rPr>
              <a:t>which, </a:t>
            </a:r>
            <a:r>
              <a:rPr lang="en-US" sz="2000" dirty="0" smtClean="0">
                <a:latin typeface="Arial" panose="020B0604020202020204" pitchFamily="34" charset="0"/>
                <a:cs typeface="Arial" panose="020B0604020202020204" pitchFamily="34" charset="0"/>
              </a:rPr>
              <a:t>in the previous year, as final beneficiaries </a:t>
            </a:r>
            <a:r>
              <a:rPr lang="en-US" sz="2000" b="1" dirty="0" smtClean="0">
                <a:latin typeface="Arial" panose="020B0604020202020204" pitchFamily="34" charset="0"/>
                <a:cs typeface="Arial" panose="020B0604020202020204" pitchFamily="34" charset="0"/>
              </a:rPr>
              <a:t>received grants from the state budget, the section of the Ministry of Finance</a:t>
            </a:r>
            <a:r>
              <a:rPr lang="en-US" sz="2000" dirty="0" smtClean="0">
                <a:latin typeface="Arial" panose="020B0604020202020204" pitchFamily="34" charset="0"/>
                <a:cs typeface="Arial" panose="020B0604020202020204" pitchFamily="34" charset="0"/>
              </a:rPr>
              <a:t>, in addition to equalization grants for financing decentralized institutions and EU grants and</a:t>
            </a:r>
          </a:p>
          <a:p>
            <a:pPr lvl="2">
              <a:spcBef>
                <a:spcPts val="600"/>
              </a:spcBef>
              <a:buClr>
                <a:schemeClr val="accent6"/>
              </a:buClr>
              <a:buSzPct val="100000"/>
              <a:buFont typeface="Wingdings" panose="05000000000000000000" pitchFamily="2" charset="2"/>
              <a:buChar char="ü"/>
              <a:defRPr/>
            </a:pPr>
            <a:r>
              <a:rPr lang="en-US" sz="2000" dirty="0" smtClean="0">
                <a:latin typeface="Arial" panose="020B0604020202020204" pitchFamily="34" charset="0"/>
                <a:cs typeface="Arial" panose="020B0604020202020204" pitchFamily="34" charset="0"/>
              </a:rPr>
              <a:t>where </a:t>
            </a:r>
            <a:r>
              <a:rPr lang="en-US" sz="2000" b="1" dirty="0" smtClean="0">
                <a:latin typeface="Arial" panose="020B0604020202020204" pitchFamily="34" charset="0"/>
                <a:cs typeface="Arial" panose="020B0604020202020204" pitchFamily="34" charset="0"/>
              </a:rPr>
              <a:t>the amount of the current aid exceeds 10</a:t>
            </a:r>
            <a:r>
              <a:rPr lang="hr-HR" sz="2000" b="1" dirty="0" smtClean="0">
                <a:latin typeface="Arial" panose="020B0604020202020204" pitchFamily="34" charset="0"/>
                <a:cs typeface="Arial" panose="020B0604020202020204" pitchFamily="34" charset="0"/>
              </a:rPr>
              <a:t> </a:t>
            </a:r>
            <a:r>
              <a:rPr lang="en-US" sz="2000" b="1"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of the operating revenue of the unit</a:t>
            </a:r>
            <a:endParaRPr lang="vi-VN" dirty="0">
              <a:latin typeface="Arial" panose="020B0604020202020204" pitchFamily="34" charset="0"/>
              <a:cs typeface="Arial" panose="020B0604020202020204" pitchFamily="34" charset="0"/>
            </a:endParaRPr>
          </a:p>
          <a:p>
            <a:pPr lvl="1">
              <a:spcBef>
                <a:spcPts val="1200"/>
              </a:spcBef>
              <a:buClr>
                <a:schemeClr val="accent6"/>
              </a:buClr>
              <a:buSzPct val="100000"/>
              <a:buFont typeface="Wingdings" panose="05000000000000000000" pitchFamily="2" charset="2"/>
              <a:buChar char="Ø"/>
              <a:defRPr/>
            </a:pPr>
            <a:r>
              <a:rPr lang="en-US" sz="2400" dirty="0" smtClean="0">
                <a:latin typeface="Arial" panose="020B0604020202020204" pitchFamily="34" charset="0"/>
                <a:cs typeface="Arial" panose="020B0604020202020204" pitchFamily="34" charset="0"/>
              </a:rPr>
              <a:t>in these units the </a:t>
            </a:r>
            <a:r>
              <a:rPr lang="en-US" sz="2400" b="1" dirty="0" smtClean="0">
                <a:latin typeface="Arial" panose="020B0604020202020204" pitchFamily="34" charset="0"/>
                <a:cs typeface="Arial" panose="020B0604020202020204" pitchFamily="34" charset="0"/>
              </a:rPr>
              <a:t>salary</a:t>
            </a:r>
            <a:r>
              <a:rPr lang="en-US" sz="2400" dirty="0" smtClean="0">
                <a:latin typeface="Arial" panose="020B0604020202020204" pitchFamily="34" charset="0"/>
                <a:cs typeface="Arial" panose="020B0604020202020204" pitchFamily="34" charset="0"/>
              </a:rPr>
              <a:t> of the county </a:t>
            </a:r>
            <a:r>
              <a:rPr lang="en-US" sz="2400" dirty="0" smtClean="0">
                <a:latin typeface="Arial" panose="020B0604020202020204" pitchFamily="34" charset="0"/>
                <a:cs typeface="Arial" panose="020B0604020202020204" pitchFamily="34" charset="0"/>
              </a:rPr>
              <a:t>prefect, city mayor </a:t>
            </a:r>
            <a:r>
              <a:rPr lang="en-US" sz="2400" dirty="0" smtClean="0">
                <a:latin typeface="Arial" panose="020B0604020202020204" pitchFamily="34" charset="0"/>
                <a:cs typeface="Arial" panose="020B0604020202020204" pitchFamily="34" charset="0"/>
              </a:rPr>
              <a:t>or municipal mayor </a:t>
            </a:r>
            <a:r>
              <a:rPr lang="en-US" sz="2400" b="1" dirty="0" smtClean="0">
                <a:latin typeface="Arial" panose="020B0604020202020204" pitchFamily="34" charset="0"/>
                <a:cs typeface="Arial" panose="020B0604020202020204" pitchFamily="34" charset="0"/>
              </a:rPr>
              <a:t>can be paid max. in the amount of the salary</a:t>
            </a:r>
            <a:r>
              <a:rPr lang="en-US" sz="2400" dirty="0" smtClean="0">
                <a:latin typeface="Arial" panose="020B0604020202020204" pitchFamily="34" charset="0"/>
                <a:cs typeface="Arial" panose="020B0604020202020204" pitchFamily="34" charset="0"/>
              </a:rPr>
              <a:t> prescribed by Article 4 of the Act, </a:t>
            </a:r>
            <a:r>
              <a:rPr lang="en-US" sz="2400" b="1" dirty="0" smtClean="0">
                <a:latin typeface="Arial" panose="020B0604020202020204" pitchFamily="34" charset="0"/>
                <a:cs typeface="Arial" panose="020B0604020202020204" pitchFamily="34" charset="0"/>
              </a:rPr>
              <a:t>decreased by 20</a:t>
            </a:r>
            <a:r>
              <a:rPr lang="hr-HR" sz="2400" b="1" dirty="0" smtClean="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(Article 15 of the Act)</a:t>
            </a:r>
          </a:p>
          <a:p>
            <a:pPr>
              <a:spcBef>
                <a:spcPts val="1200"/>
              </a:spcBef>
              <a:buClr>
                <a:schemeClr val="accent6"/>
              </a:buClr>
              <a:buSzPct val="100000"/>
              <a:buNone/>
              <a:defRPr/>
            </a:pPr>
            <a:endParaRPr lang="vi-VN" sz="2000" dirty="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30</a:t>
            </a:fld>
            <a:endParaRPr lang="en-US"/>
          </a:p>
        </p:txBody>
      </p:sp>
    </p:spTree>
    <p:extLst>
      <p:ext uri="{BB962C8B-B14F-4D97-AF65-F5344CB8AC3E}">
        <p14:creationId xmlns:p14="http://schemas.microsoft.com/office/powerpoint/2010/main" val="3163428297"/>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260648"/>
            <a:ext cx="8785225" cy="93610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hr-HR" sz="3000" b="0" dirty="0">
                <a:latin typeface="Arial" pitchFamily="34" charset="0"/>
                <a:cs typeface="Arial" pitchFamily="34" charset="0"/>
              </a:rPr>
              <a:t>LC(R)SGU </a:t>
            </a:r>
            <a:r>
              <a:rPr lang="en-US" sz="3000" b="0" dirty="0">
                <a:latin typeface="Arial" pitchFamily="34" charset="0"/>
                <a:cs typeface="Arial" pitchFamily="34" charset="0"/>
              </a:rPr>
              <a:t>Grants from the State Budget As Limits for Salaries for </a:t>
            </a:r>
            <a:r>
              <a:rPr lang="en-US" sz="3000" b="0" dirty="0" smtClean="0">
                <a:latin typeface="Arial" pitchFamily="34" charset="0"/>
                <a:cs typeface="Arial" pitchFamily="34" charset="0"/>
              </a:rPr>
              <a:t>Civil </a:t>
            </a:r>
            <a:r>
              <a:rPr lang="en-US" sz="3000" b="0" dirty="0" smtClean="0">
                <a:latin typeface="Arial" pitchFamily="34" charset="0"/>
                <a:cs typeface="Arial" pitchFamily="34" charset="0"/>
              </a:rPr>
              <a:t>Servants and </a:t>
            </a:r>
            <a:r>
              <a:rPr lang="en-US" sz="3000" b="0" dirty="0" smtClean="0">
                <a:latin typeface="Arial" pitchFamily="34" charset="0"/>
                <a:cs typeface="Arial" pitchFamily="34" charset="0"/>
              </a:rPr>
              <a:t>Clerks</a:t>
            </a:r>
            <a:endParaRPr lang="hr-HR" sz="3000" b="0" dirty="0">
              <a:latin typeface="Arial" pitchFamily="34" charset="0"/>
              <a:cs typeface="Arial" pitchFamily="34" charset="0"/>
            </a:endParaRPr>
          </a:p>
        </p:txBody>
      </p:sp>
      <p:sp>
        <p:nvSpPr>
          <p:cNvPr id="4099" name="Rectangle 3"/>
          <p:cNvSpPr>
            <a:spLocks noGrp="1" noChangeArrowheads="1"/>
          </p:cNvSpPr>
          <p:nvPr>
            <p:ph idx="1"/>
          </p:nvPr>
        </p:nvSpPr>
        <p:spPr bwMode="auto">
          <a:xfrm>
            <a:off x="179512" y="1628800"/>
            <a:ext cx="8424936" cy="504056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dirty="0" smtClean="0">
                <a:latin typeface="Arial" panose="020B0604020202020204" pitchFamily="34" charset="0"/>
                <a:cs typeface="Arial" panose="020B0604020202020204" pitchFamily="34" charset="0"/>
              </a:rPr>
              <a:t>In LC(R)SGU </a:t>
            </a:r>
            <a:r>
              <a:rPr lang="vi-VN" sz="2000" dirty="0" smtClean="0">
                <a:latin typeface="Arial" panose="020B0604020202020204" pitchFamily="34" charset="0"/>
                <a:cs typeface="Arial" panose="020B0604020202020204" pitchFamily="34" charset="0"/>
              </a:rPr>
              <a:t>:</a:t>
            </a:r>
            <a:endParaRPr lang="vi-VN" sz="2000" dirty="0">
              <a:latin typeface="Arial" panose="020B0604020202020204" pitchFamily="34" charset="0"/>
              <a:cs typeface="Arial" panose="020B0604020202020204" pitchFamily="34" charset="0"/>
            </a:endParaRPr>
          </a:p>
          <a:p>
            <a:pPr lvl="2">
              <a:spcBef>
                <a:spcPts val="600"/>
              </a:spcBef>
              <a:buClr>
                <a:schemeClr val="accent6"/>
              </a:buClr>
              <a:buSzPct val="100000"/>
              <a:buFont typeface="Wingdings" panose="05000000000000000000" pitchFamily="2" charset="2"/>
              <a:buChar char="ü"/>
              <a:defRPr/>
            </a:pPr>
            <a:r>
              <a:rPr lang="en-US" dirty="0" smtClean="0">
                <a:latin typeface="Arial" panose="020B0604020202020204" pitchFamily="34" charset="0"/>
                <a:cs typeface="Arial" panose="020B0604020202020204" pitchFamily="34" charset="0"/>
              </a:rPr>
              <a:t>which, </a:t>
            </a:r>
            <a:r>
              <a:rPr lang="en-US" dirty="0" smtClean="0">
                <a:latin typeface="Arial" panose="020B0604020202020204" pitchFamily="34" charset="0"/>
                <a:cs typeface="Arial" panose="020B0604020202020204" pitchFamily="34" charset="0"/>
              </a:rPr>
              <a:t>in the previous year, as final beneficiaries </a:t>
            </a:r>
            <a:r>
              <a:rPr lang="en-US" b="1" dirty="0" smtClean="0">
                <a:latin typeface="Arial" panose="020B0604020202020204" pitchFamily="34" charset="0"/>
                <a:cs typeface="Arial" panose="020B0604020202020204" pitchFamily="34" charset="0"/>
              </a:rPr>
              <a:t>received grants from the state budget, the section of the Ministry of Finance</a:t>
            </a:r>
            <a:r>
              <a:rPr lang="en-US" dirty="0" smtClean="0">
                <a:latin typeface="Arial" panose="020B0604020202020204" pitchFamily="34" charset="0"/>
                <a:cs typeface="Arial" panose="020B0604020202020204" pitchFamily="34" charset="0"/>
              </a:rPr>
              <a:t>, in addition to equalization grants for financing decentralized institutions and EU grants and</a:t>
            </a:r>
          </a:p>
          <a:p>
            <a:pPr lvl="2">
              <a:spcBef>
                <a:spcPts val="600"/>
              </a:spcBef>
              <a:buClr>
                <a:schemeClr val="accent6"/>
              </a:buClr>
              <a:buSzPct val="100000"/>
              <a:buFont typeface="Wingdings" panose="05000000000000000000" pitchFamily="2" charset="2"/>
              <a:buChar char="ü"/>
              <a:defRPr/>
            </a:pPr>
            <a:r>
              <a:rPr lang="en-US" dirty="0" smtClean="0">
                <a:latin typeface="Arial" panose="020B0604020202020204" pitchFamily="34" charset="0"/>
                <a:cs typeface="Arial" panose="020B0604020202020204" pitchFamily="34" charset="0"/>
              </a:rPr>
              <a:t>where </a:t>
            </a:r>
            <a:r>
              <a:rPr lang="en-US" b="1" dirty="0" smtClean="0">
                <a:latin typeface="Arial" panose="020B0604020202020204" pitchFamily="34" charset="0"/>
                <a:cs typeface="Arial" panose="020B0604020202020204" pitchFamily="34" charset="0"/>
              </a:rPr>
              <a:t>the amount of the current aid exceeds 10</a:t>
            </a:r>
            <a:r>
              <a:rPr lang="hr-HR" b="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of the operating revenue of the unit, in these units</a:t>
            </a:r>
            <a:endParaRPr lang="vi-VN" dirty="0" smtClean="0">
              <a:latin typeface="Arial" panose="020B0604020202020204" pitchFamily="34" charset="0"/>
              <a:cs typeface="Arial" panose="020B0604020202020204" pitchFamily="34" charset="0"/>
            </a:endParaRPr>
          </a:p>
          <a:p>
            <a:pPr lvl="1">
              <a:spcBef>
                <a:spcPts val="600"/>
              </a:spcBef>
              <a:buClr>
                <a:schemeClr val="accent6"/>
              </a:buClr>
              <a:buSzPct val="100000"/>
              <a:buFont typeface="Wingdings" panose="05000000000000000000" pitchFamily="2" charset="2"/>
              <a:buChar char="Ø"/>
              <a:defRPr/>
            </a:pPr>
            <a:r>
              <a:rPr lang="en-US" sz="1800" b="1" dirty="0" smtClean="0">
                <a:latin typeface="Arial" panose="020B0604020202020204" pitchFamily="34" charset="0"/>
                <a:cs typeface="Arial" panose="020B0604020202020204" pitchFamily="34" charset="0"/>
              </a:rPr>
              <a:t>the basis for salary calculation for civil servants and </a:t>
            </a:r>
            <a:r>
              <a:rPr lang="en-US" sz="1800" b="1" dirty="0" smtClean="0">
                <a:latin typeface="Arial" panose="020B0604020202020204" pitchFamily="34" charset="0"/>
                <a:cs typeface="Arial" panose="020B0604020202020204" pitchFamily="34" charset="0"/>
              </a:rPr>
              <a:t>clerks</a:t>
            </a:r>
            <a:r>
              <a:rPr lang="en-US" sz="1800"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in administrative departments and services </a:t>
            </a:r>
            <a:r>
              <a:rPr lang="en-US" sz="1800" b="1" dirty="0" smtClean="0">
                <a:latin typeface="Arial" panose="020B0604020202020204" pitchFamily="34" charset="0"/>
                <a:cs typeface="Arial" panose="020B0604020202020204" pitchFamily="34" charset="0"/>
              </a:rPr>
              <a:t>cannot exceed </a:t>
            </a:r>
            <a:r>
              <a:rPr lang="en-US" sz="1800" dirty="0" smtClean="0">
                <a:latin typeface="Arial" panose="020B0604020202020204" pitchFamily="34" charset="0"/>
                <a:cs typeface="Arial" panose="020B0604020202020204" pitchFamily="34" charset="0"/>
              </a:rPr>
              <a:t>the basis for salary calculation for state officials and employees</a:t>
            </a:r>
            <a:endParaRPr lang="en-US" sz="1800" b="1" dirty="0" smtClean="0">
              <a:latin typeface="Arial" panose="020B0604020202020204" pitchFamily="34" charset="0"/>
              <a:cs typeface="Arial" panose="020B0604020202020204" pitchFamily="34" charset="0"/>
            </a:endParaRPr>
          </a:p>
          <a:p>
            <a:pPr lvl="1">
              <a:spcBef>
                <a:spcPts val="600"/>
              </a:spcBef>
              <a:buClr>
                <a:schemeClr val="accent6"/>
              </a:buClr>
              <a:buSzPct val="100000"/>
              <a:buFont typeface="Wingdings" panose="05000000000000000000" pitchFamily="2" charset="2"/>
              <a:buChar char="Ø"/>
              <a:defRPr/>
            </a:pPr>
            <a:r>
              <a:rPr lang="en-US" sz="1800" b="1" dirty="0" smtClean="0">
                <a:latin typeface="Arial" panose="020B0604020202020204" pitchFamily="34" charset="0"/>
                <a:cs typeface="Arial" panose="020B0604020202020204" pitchFamily="34" charset="0"/>
              </a:rPr>
              <a:t>the coefficients for salary calculation of civil servants and </a:t>
            </a:r>
            <a:r>
              <a:rPr lang="en-US" sz="1800" b="1" dirty="0" smtClean="0">
                <a:latin typeface="Arial" panose="020B0604020202020204" pitchFamily="34" charset="0"/>
                <a:cs typeface="Arial" panose="020B0604020202020204" pitchFamily="34" charset="0"/>
              </a:rPr>
              <a:t>clerks </a:t>
            </a:r>
            <a:r>
              <a:rPr lang="en-US" sz="1800" b="1" dirty="0" smtClean="0">
                <a:latin typeface="Arial" panose="020B0604020202020204" pitchFamily="34" charset="0"/>
                <a:cs typeface="Arial" panose="020B0604020202020204" pitchFamily="34" charset="0"/>
              </a:rPr>
              <a:t>cannot </a:t>
            </a:r>
            <a:r>
              <a:rPr lang="en-US" sz="1800" b="1" dirty="0" smtClean="0">
                <a:latin typeface="Arial" panose="020B0604020202020204" pitchFamily="34" charset="0"/>
                <a:cs typeface="Arial" panose="020B0604020202020204" pitchFamily="34" charset="0"/>
              </a:rPr>
              <a:t>exceed</a:t>
            </a:r>
            <a:r>
              <a:rPr lang="en-US" sz="1800" dirty="0" smtClean="0">
                <a:latin typeface="Arial" panose="020B0604020202020204" pitchFamily="34" charset="0"/>
                <a:cs typeface="Arial" panose="020B0604020202020204" pitchFamily="34" charset="0"/>
              </a:rPr>
              <a:t> the job complexity coefficients for jobs with corresponding titles in the civil service</a:t>
            </a:r>
            <a:endParaRPr lang="en-US" sz="1800" b="1" dirty="0" smtClean="0">
              <a:latin typeface="Arial" panose="020B0604020202020204" pitchFamily="34" charset="0"/>
              <a:cs typeface="Arial" panose="020B0604020202020204" pitchFamily="34" charset="0"/>
            </a:endParaRPr>
          </a:p>
          <a:p>
            <a:pPr lvl="1">
              <a:spcBef>
                <a:spcPts val="600"/>
              </a:spcBef>
              <a:buClr>
                <a:schemeClr val="accent6"/>
              </a:buClr>
              <a:buSzPct val="100000"/>
              <a:buFont typeface="Wingdings" panose="05000000000000000000" pitchFamily="2" charset="2"/>
              <a:buChar char="Ø"/>
              <a:defRPr/>
            </a:pPr>
            <a:r>
              <a:rPr lang="en-US" sz="1800" b="1" dirty="0" smtClean="0">
                <a:latin typeface="Arial" panose="020B0604020202020204" pitchFamily="34" charset="0"/>
                <a:cs typeface="Arial" panose="020B0604020202020204" pitchFamily="34" charset="0"/>
              </a:rPr>
              <a:t>the coefficient for the salary calculation basis for the head</a:t>
            </a:r>
            <a:r>
              <a:rPr lang="en-US" sz="1800" dirty="0" smtClean="0">
                <a:latin typeface="Arial" panose="020B0604020202020204" pitchFamily="34" charset="0"/>
                <a:cs typeface="Arial" panose="020B0604020202020204" pitchFamily="34" charset="0"/>
              </a:rPr>
              <a:t> of the administrative department or service </a:t>
            </a:r>
            <a:r>
              <a:rPr lang="en-US" sz="1800" b="1" dirty="0" smtClean="0">
                <a:latin typeface="Arial" panose="020B0604020202020204" pitchFamily="34" charset="0"/>
                <a:cs typeface="Arial" panose="020B0604020202020204" pitchFamily="34" charset="0"/>
              </a:rPr>
              <a:t>cannot exceed </a:t>
            </a:r>
            <a:r>
              <a:rPr lang="en-US" sz="1800" dirty="0" smtClean="0">
                <a:latin typeface="Arial" panose="020B0604020202020204" pitchFamily="34" charset="0"/>
                <a:cs typeface="Arial" panose="020B0604020202020204" pitchFamily="34" charset="0"/>
              </a:rPr>
              <a:t>the job complexity coefficient for the head of the sector or service in the civil service (according to now applicable regulations on </a:t>
            </a:r>
            <a:r>
              <a:rPr lang="en-US" sz="1800" b="1" dirty="0" smtClean="0">
                <a:latin typeface="Arial" panose="020B0604020202020204" pitchFamily="34" charset="0"/>
                <a:cs typeface="Arial" panose="020B0604020202020204" pitchFamily="34" charset="0"/>
              </a:rPr>
              <a:t>the head of service</a:t>
            </a:r>
            <a:r>
              <a:rPr lang="en-US" sz="1800" dirty="0" smtClean="0">
                <a:latin typeface="Arial" panose="020B0604020202020204" pitchFamily="34" charset="0"/>
                <a:cs typeface="Arial" panose="020B0604020202020204" pitchFamily="34" charset="0"/>
              </a:rPr>
              <a:t> in the civil service)</a:t>
            </a:r>
            <a:endParaRPr lang="vi-VN" sz="2000" dirty="0">
              <a:latin typeface="Arial" panose="020B0604020202020204" pitchFamily="34" charset="0"/>
              <a:cs typeface="Arial" panose="020B0604020202020204" pitchFamily="34" charset="0"/>
            </a:endParaRPr>
          </a:p>
          <a:p>
            <a:pPr>
              <a:spcBef>
                <a:spcPts val="1200"/>
              </a:spcBef>
              <a:buClr>
                <a:schemeClr val="accent6"/>
              </a:buClr>
              <a:buSzPct val="100000"/>
              <a:buFont typeface="Wingdings" pitchFamily="2" charset="2"/>
              <a:buChar char="v"/>
              <a:defRPr/>
            </a:pPr>
            <a:endParaRPr lang="vi-VN" sz="2000" dirty="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31</a:t>
            </a:fld>
            <a:endParaRPr lang="en-US"/>
          </a:p>
        </p:txBody>
      </p:sp>
    </p:spTree>
    <p:extLst>
      <p:ext uri="{BB962C8B-B14F-4D97-AF65-F5344CB8AC3E}">
        <p14:creationId xmlns:p14="http://schemas.microsoft.com/office/powerpoint/2010/main" val="511909669"/>
      </p:ext>
    </p:extLst>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576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In </a:t>
            </a:r>
            <a:r>
              <a:rPr lang="en-US" sz="3200" b="0" dirty="0" smtClean="0">
                <a:latin typeface="Arial" pitchFamily="34" charset="0"/>
                <a:cs typeface="Arial" pitchFamily="34" charset="0"/>
              </a:rPr>
              <a:t>Lieu of Conclusion</a:t>
            </a:r>
            <a:endParaRPr lang="hr-HR" sz="3200" b="0" dirty="0">
              <a:latin typeface="Arial" pitchFamily="34" charset="0"/>
              <a:cs typeface="Arial" pitchFamily="34" charset="0"/>
            </a:endParaRPr>
          </a:p>
        </p:txBody>
      </p:sp>
      <p:sp>
        <p:nvSpPr>
          <p:cNvPr id="4099" name="Rectangle 3"/>
          <p:cNvSpPr>
            <a:spLocks noGrp="1" noChangeArrowheads="1"/>
          </p:cNvSpPr>
          <p:nvPr>
            <p:ph idx="1"/>
          </p:nvPr>
        </p:nvSpPr>
        <p:spPr bwMode="auto">
          <a:xfrm>
            <a:off x="323528" y="1052736"/>
            <a:ext cx="8424936" cy="554461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The provisions of the Act prescribe</a:t>
            </a:r>
            <a:r>
              <a:rPr lang="vi-VN" sz="2400" dirty="0" smtClean="0">
                <a:latin typeface="Arial" panose="020B0604020202020204" pitchFamily="34" charset="0"/>
                <a:cs typeface="Arial" panose="020B0604020202020204" pitchFamily="34" charset="0"/>
              </a:rPr>
              <a:t>:</a:t>
            </a:r>
            <a:endParaRPr lang="vi-VN" sz="2400" dirty="0">
              <a:latin typeface="Arial" panose="020B0604020202020204" pitchFamily="34" charset="0"/>
              <a:cs typeface="Arial" panose="020B0604020202020204" pitchFamily="34" charset="0"/>
            </a:endParaRPr>
          </a:p>
          <a:p>
            <a:pPr lvl="2">
              <a:spcBef>
                <a:spcPts val="600"/>
              </a:spcBef>
              <a:buClr>
                <a:schemeClr val="accent6"/>
              </a:buClr>
              <a:buSzPct val="100000"/>
              <a:buFont typeface="Wingdings" panose="05000000000000000000" pitchFamily="2" charset="2"/>
              <a:buChar char="ü"/>
              <a:defRPr/>
            </a:pPr>
            <a:r>
              <a:rPr lang="en-US" sz="1800" dirty="0" smtClean="0">
                <a:latin typeface="Arial" panose="020B0604020202020204" pitchFamily="34" charset="0"/>
                <a:cs typeface="Arial" panose="020B0604020202020204" pitchFamily="34" charset="0"/>
              </a:rPr>
              <a:t>criteria for setting salaries and </a:t>
            </a:r>
            <a:r>
              <a:rPr lang="en-US" sz="1800" dirty="0" smtClean="0">
                <a:latin typeface="Arial" panose="020B0604020202020204" pitchFamily="34" charset="0"/>
                <a:cs typeface="Arial" panose="020B0604020202020204" pitchFamily="34" charset="0"/>
              </a:rPr>
              <a:t>compensation/allowances</a:t>
            </a:r>
            <a:endParaRPr lang="vi-VN" sz="1800" dirty="0">
              <a:latin typeface="Arial" panose="020B0604020202020204" pitchFamily="34" charset="0"/>
              <a:cs typeface="Arial" panose="020B0604020202020204" pitchFamily="34" charset="0"/>
            </a:endParaRPr>
          </a:p>
          <a:p>
            <a:pPr lvl="2">
              <a:spcBef>
                <a:spcPts val="600"/>
              </a:spcBef>
              <a:buClr>
                <a:schemeClr val="accent6"/>
              </a:buClr>
              <a:buSzPct val="100000"/>
              <a:buFont typeface="Wingdings" panose="05000000000000000000" pitchFamily="2" charset="2"/>
              <a:buChar char="ü"/>
              <a:defRPr/>
            </a:pPr>
            <a:r>
              <a:rPr lang="en-US" sz="1800" dirty="0" smtClean="0">
                <a:latin typeface="Arial" panose="020B0604020202020204" pitchFamily="34" charset="0"/>
                <a:cs typeface="Arial" panose="020B0604020202020204" pitchFamily="34" charset="0"/>
              </a:rPr>
              <a:t>ceilings (upper limits) of </a:t>
            </a:r>
            <a:r>
              <a:rPr lang="en-US" sz="1800" dirty="0" smtClean="0">
                <a:latin typeface="Arial" panose="020B0604020202020204" pitchFamily="34" charset="0"/>
                <a:cs typeface="Arial" panose="020B0604020202020204" pitchFamily="34" charset="0"/>
              </a:rPr>
              <a:t>calculation and payment of salaries and compensation/allowances</a:t>
            </a:r>
            <a:endParaRPr lang="vi-VN" sz="1800" dirty="0">
              <a:latin typeface="Arial" panose="020B0604020202020204" pitchFamily="34" charset="0"/>
              <a:cs typeface="Arial" panose="020B0604020202020204" pitchFamily="34" charset="0"/>
            </a:endParaRPr>
          </a:p>
          <a:p>
            <a:pPr lvl="1">
              <a:spcBef>
                <a:spcPts val="600"/>
              </a:spcBef>
              <a:buClr>
                <a:schemeClr val="accent6"/>
              </a:buClr>
              <a:buSzPct val="100000"/>
              <a:buFont typeface="Wingdings" panose="05000000000000000000" pitchFamily="2" charset="2"/>
              <a:buChar char="Ø"/>
              <a:defRPr/>
            </a:pPr>
            <a:r>
              <a:rPr lang="en-US" sz="2000" dirty="0" smtClean="0">
                <a:latin typeface="Arial" panose="020B0604020202020204" pitchFamily="34" charset="0"/>
                <a:cs typeface="Arial" panose="020B0604020202020204" pitchFamily="34" charset="0"/>
              </a:rPr>
              <a:t>of the </a:t>
            </a:r>
            <a:r>
              <a:rPr lang="en-US" sz="2000" dirty="0" smtClean="0">
                <a:latin typeface="Arial" panose="020B0604020202020204" pitchFamily="34" charset="0"/>
                <a:cs typeface="Arial" panose="020B0604020202020204" pitchFamily="34" charset="0"/>
              </a:rPr>
              <a:t>country prefects, city mayors </a:t>
            </a:r>
            <a:r>
              <a:rPr lang="en-US" sz="2000" dirty="0" smtClean="0">
                <a:latin typeface="Arial" panose="020B0604020202020204" pitchFamily="34" charset="0"/>
                <a:cs typeface="Arial" panose="020B0604020202020204" pitchFamily="34" charset="0"/>
              </a:rPr>
              <a:t>and municipal mayors and their deputies (local officials) as well as the salary of civil servants and </a:t>
            </a:r>
            <a:r>
              <a:rPr lang="en-US" sz="2000" dirty="0" smtClean="0">
                <a:latin typeface="Arial" panose="020B0604020202020204" pitchFamily="34" charset="0"/>
                <a:cs typeface="Arial" panose="020B0604020202020204" pitchFamily="34" charset="0"/>
              </a:rPr>
              <a:t>clerks </a:t>
            </a:r>
            <a:r>
              <a:rPr lang="en-US" sz="2000" dirty="0" smtClean="0">
                <a:latin typeface="Arial" panose="020B0604020202020204" pitchFamily="34" charset="0"/>
                <a:cs typeface="Arial" panose="020B0604020202020204" pitchFamily="34" charset="0"/>
              </a:rPr>
              <a:t>in the administrative departments and services of </a:t>
            </a:r>
            <a:r>
              <a:rPr lang="hr-HR" sz="2000" dirty="0" smtClean="0"/>
              <a:t>LC(R)SGU </a:t>
            </a:r>
            <a:endParaRPr lang="en-US" sz="2000" dirty="0" smtClean="0">
              <a:latin typeface="Arial" panose="020B0604020202020204" pitchFamily="34" charset="0"/>
              <a:cs typeface="Arial" panose="020B0604020202020204" pitchFamily="34" charset="0"/>
            </a:endParaRPr>
          </a:p>
          <a:p>
            <a:pPr>
              <a:spcBef>
                <a:spcPts val="1200"/>
              </a:spcBef>
              <a:buClr>
                <a:schemeClr val="accent6"/>
              </a:buClr>
              <a:buSzPct val="100000"/>
              <a:buFont typeface="Wingdings" pitchFamily="2" charset="2"/>
              <a:buChar char="v"/>
              <a:defRPr/>
            </a:pPr>
            <a:r>
              <a:rPr lang="vi-VN" sz="2400" b="1" dirty="0" smtClean="0">
                <a:latin typeface="Arial" panose="020B0604020202020204" pitchFamily="34" charset="0"/>
                <a:cs typeface="Arial" panose="020B0604020202020204" pitchFamily="34" charset="0"/>
              </a:rPr>
              <a:t>LC(R)SGU </a:t>
            </a:r>
            <a:r>
              <a:rPr lang="en-US" sz="2400" b="1" dirty="0" smtClean="0">
                <a:latin typeface="Arial" panose="020B0604020202020204" pitchFamily="34" charset="0"/>
                <a:cs typeface="Arial" panose="020B0604020202020204" pitchFamily="34" charset="0"/>
              </a:rPr>
              <a:t>of </a:t>
            </a:r>
            <a:r>
              <a:rPr lang="en-US" sz="2400" b="1" dirty="0" smtClean="0">
                <a:latin typeface="Arial" panose="020B0604020202020204" pitchFamily="34" charset="0"/>
                <a:cs typeface="Arial" panose="020B0604020202020204" pitchFamily="34" charset="0"/>
              </a:rPr>
              <a:t>weaker fiscal </a:t>
            </a:r>
            <a:r>
              <a:rPr lang="en-US" sz="2400" b="1" dirty="0" smtClean="0">
                <a:latin typeface="Arial" panose="020B0604020202020204" pitchFamily="34" charset="0"/>
                <a:cs typeface="Arial" panose="020B0604020202020204" pitchFamily="34" charset="0"/>
              </a:rPr>
              <a:t>capacity</a:t>
            </a:r>
            <a:r>
              <a:rPr lang="en-US" sz="2400" dirty="0" smtClean="0">
                <a:latin typeface="Arial" panose="020B0604020202020204" pitchFamily="34" charset="0"/>
                <a:cs typeface="Arial" panose="020B0604020202020204" pitchFamily="34" charset="0"/>
              </a:rPr>
              <a:t>, that do not have the means to pay salaries and compensations up to the limit prescribed by the Act, the salaries and compensations of the county </a:t>
            </a:r>
            <a:r>
              <a:rPr lang="en-US" sz="2400" dirty="0" smtClean="0">
                <a:latin typeface="Arial" panose="020B0604020202020204" pitchFamily="34" charset="0"/>
                <a:cs typeface="Arial" panose="020B0604020202020204" pitchFamily="34" charset="0"/>
              </a:rPr>
              <a:t>prefects, city mayors </a:t>
            </a:r>
            <a:r>
              <a:rPr lang="en-US" sz="2400" dirty="0" smtClean="0">
                <a:latin typeface="Arial" panose="020B0604020202020204" pitchFamily="34" charset="0"/>
                <a:cs typeface="Arial" panose="020B0604020202020204" pitchFamily="34" charset="0"/>
              </a:rPr>
              <a:t>and municipal mayors and their deputies (local officials) as well as the salaries of civil servants and </a:t>
            </a:r>
            <a:r>
              <a:rPr lang="en-US" sz="2400" dirty="0" smtClean="0">
                <a:latin typeface="Arial" panose="020B0604020202020204" pitchFamily="34" charset="0"/>
                <a:cs typeface="Arial" panose="020B0604020202020204" pitchFamily="34" charset="0"/>
              </a:rPr>
              <a:t>clerks</a:t>
            </a:r>
            <a:r>
              <a:rPr lang="en-US"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in administrative departments and services in </a:t>
            </a:r>
            <a:r>
              <a:rPr lang="hr-HR" sz="2400" dirty="0" smtClean="0"/>
              <a:t>LC(R)SGU </a:t>
            </a:r>
            <a:r>
              <a:rPr lang="en-US" sz="2400" b="1" dirty="0" smtClean="0"/>
              <a:t>must reconcile them with their financial capabilities</a:t>
            </a:r>
            <a:endParaRPr lang="en-US" sz="2400" b="1" dirty="0" smtClean="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32</a:t>
            </a:fld>
            <a:endParaRPr lang="en-US"/>
          </a:p>
        </p:txBody>
      </p:sp>
    </p:spTree>
    <p:extLst>
      <p:ext uri="{BB962C8B-B14F-4D97-AF65-F5344CB8AC3E}">
        <p14:creationId xmlns:p14="http://schemas.microsoft.com/office/powerpoint/2010/main" val="341182836"/>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388" y="188640"/>
            <a:ext cx="8785225" cy="576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In </a:t>
            </a:r>
            <a:r>
              <a:rPr lang="en-US" sz="3200" b="0" dirty="0" smtClean="0">
                <a:latin typeface="Arial" pitchFamily="34" charset="0"/>
                <a:cs typeface="Arial" pitchFamily="34" charset="0"/>
              </a:rPr>
              <a:t>Lieu of Conclusion</a:t>
            </a:r>
            <a:endParaRPr lang="hr-HR" sz="3200" b="0" dirty="0">
              <a:latin typeface="Arial" pitchFamily="34" charset="0"/>
              <a:cs typeface="Arial" pitchFamily="34" charset="0"/>
            </a:endParaRPr>
          </a:p>
        </p:txBody>
      </p:sp>
      <p:sp>
        <p:nvSpPr>
          <p:cNvPr id="4099" name="Rectangle 3"/>
          <p:cNvSpPr>
            <a:spLocks noGrp="1" noChangeArrowheads="1"/>
          </p:cNvSpPr>
          <p:nvPr>
            <p:ph idx="1"/>
          </p:nvPr>
        </p:nvSpPr>
        <p:spPr bwMode="auto">
          <a:xfrm>
            <a:off x="395536" y="1052736"/>
            <a:ext cx="8208912" cy="554461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This Act </a:t>
            </a:r>
            <a:r>
              <a:rPr lang="en-US" sz="2400" b="1" dirty="0" smtClean="0">
                <a:latin typeface="Arial" panose="020B0604020202020204" pitchFamily="34" charset="0"/>
                <a:cs typeface="Arial" panose="020B0604020202020204" pitchFamily="34" charset="0"/>
              </a:rPr>
              <a:t>does not solve the issue </a:t>
            </a:r>
            <a:r>
              <a:rPr lang="en-US" sz="2400" dirty="0" smtClean="0">
                <a:latin typeface="Arial" panose="020B0604020202020204" pitchFamily="34" charset="0"/>
                <a:cs typeface="Arial" panose="020B0604020202020204" pitchFamily="34" charset="0"/>
              </a:rPr>
              <a:t>of salary payment for </a:t>
            </a:r>
            <a:r>
              <a:rPr lang="en-US" sz="2400" dirty="0" smtClean="0">
                <a:latin typeface="Arial" panose="020B0604020202020204" pitchFamily="34" charset="0"/>
                <a:cs typeface="Arial" panose="020B0604020202020204" pitchFamily="34" charset="0"/>
              </a:rPr>
              <a:t>clerks in </a:t>
            </a:r>
            <a:r>
              <a:rPr lang="hr-HR" sz="2400" dirty="0" smtClean="0"/>
              <a:t>LC(R)SGU</a:t>
            </a:r>
            <a:r>
              <a:rPr lang="en-US" sz="2400" dirty="0" smtClean="0"/>
              <a:t> that </a:t>
            </a:r>
            <a:r>
              <a:rPr lang="en-US" sz="2400" b="1" dirty="0" smtClean="0"/>
              <a:t>lack financial means </a:t>
            </a:r>
            <a:r>
              <a:rPr lang="en-US" sz="2400" dirty="0" smtClean="0"/>
              <a:t>to perform functions legally prescribed by law, and that cannot function without aid from the state budget, let alone ensure salaries for their employees, pursuant to the provisions of the Act</a:t>
            </a:r>
            <a:endParaRPr lang="en-US" sz="2400" dirty="0" smtClean="0">
              <a:latin typeface="Arial" panose="020B0604020202020204" pitchFamily="34" charset="0"/>
              <a:cs typeface="Arial" panose="020B0604020202020204" pitchFamily="34" charset="0"/>
            </a:endParaRPr>
          </a:p>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It is expected that a new Act will solve this, as can be seen from the following provision</a:t>
            </a:r>
            <a:r>
              <a:rPr lang="vi-VN" sz="2400" dirty="0" smtClean="0">
                <a:latin typeface="Arial" panose="020B0604020202020204" pitchFamily="34" charset="0"/>
                <a:cs typeface="Arial" panose="020B0604020202020204" pitchFamily="34" charset="0"/>
              </a:rPr>
              <a:t>: </a:t>
            </a:r>
            <a:endParaRPr lang="vi-VN" sz="2400" dirty="0">
              <a:latin typeface="Arial" panose="020B0604020202020204" pitchFamily="34" charset="0"/>
              <a:cs typeface="Arial" panose="020B0604020202020204" pitchFamily="34" charset="0"/>
            </a:endParaRPr>
          </a:p>
          <a:p>
            <a:pPr lvl="1">
              <a:spcBef>
                <a:spcPts val="1200"/>
              </a:spcBef>
              <a:buClr>
                <a:schemeClr val="accent6"/>
              </a:buClr>
              <a:buSzPct val="100000"/>
              <a:buFont typeface="Wingdings" panose="05000000000000000000" pitchFamily="2" charset="2"/>
              <a:buChar char="Ø"/>
              <a:defRPr/>
            </a:pPr>
            <a:r>
              <a:rPr lang="en-US" sz="2400" dirty="0" smtClean="0">
                <a:latin typeface="Arial" panose="020B0604020202020204" pitchFamily="34" charset="0"/>
                <a:cs typeface="Arial" panose="020B0604020202020204" pitchFamily="34" charset="0"/>
              </a:rPr>
              <a:t>Article 26 of the Act states: “…The Act will expire on the date of the entry into force of a special Act which will regulate the salaries in the civil service, public services and administrative departments and services in the local and county (regional) self-government in a uniform manner.”</a:t>
            </a:r>
            <a:endParaRPr lang="vi-VN" sz="2000" dirty="0">
              <a:latin typeface="Arial" panose="020B0604020202020204" pitchFamily="34" charset="0"/>
              <a:cs typeface="Arial" panose="020B0604020202020204" pitchFamily="34" charset="0"/>
            </a:endParaRPr>
          </a:p>
          <a:p>
            <a:pPr>
              <a:spcBef>
                <a:spcPts val="1200"/>
              </a:spcBef>
              <a:buClr>
                <a:schemeClr val="accent6"/>
              </a:buClr>
              <a:buSzPct val="100000"/>
              <a:buFont typeface="Wingdings" pitchFamily="2" charset="2"/>
              <a:buChar char="v"/>
              <a:defRPr/>
            </a:pPr>
            <a:endParaRPr lang="vi-VN" sz="2000" dirty="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33</a:t>
            </a:fld>
            <a:endParaRPr lang="en-US"/>
          </a:p>
        </p:txBody>
      </p:sp>
    </p:spTree>
    <p:extLst>
      <p:ext uri="{BB962C8B-B14F-4D97-AF65-F5344CB8AC3E}">
        <p14:creationId xmlns:p14="http://schemas.microsoft.com/office/powerpoint/2010/main" val="3474034918"/>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txBox="1">
            <a:spLocks noChangeArrowheads="1"/>
          </p:cNvSpPr>
          <p:nvPr/>
        </p:nvSpPr>
        <p:spPr bwMode="auto">
          <a:xfrm>
            <a:off x="493712" y="540607"/>
            <a:ext cx="8254751" cy="6065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4291" tIns="32146" rIns="93577" bIns="32146"/>
          <a:lstStyle>
            <a:lvl1pPr marL="387350"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eaLnBrk="1" hangingPunct="1">
              <a:buClr>
                <a:srgbClr val="3783FF"/>
              </a:buClr>
              <a:buSzPct val="123000"/>
              <a:buFont typeface="Symbol" pitchFamily="18" charset="2"/>
              <a:buNone/>
            </a:pPr>
            <a:endParaRPr lang="hr-HR" b="1" dirty="0">
              <a:solidFill>
                <a:srgbClr val="000066"/>
              </a:solidFill>
              <a:latin typeface="Helvetica" charset="0"/>
              <a:sym typeface="Helvetica" charset="0"/>
            </a:endParaRPr>
          </a:p>
          <a:p>
            <a:pPr algn="ctr" eaLnBrk="1" hangingPunct="1">
              <a:buClr>
                <a:srgbClr val="3783FF"/>
              </a:buClr>
              <a:buSzPct val="123000"/>
              <a:buFont typeface="Symbol" pitchFamily="18" charset="2"/>
              <a:buNone/>
            </a:pPr>
            <a:endParaRPr lang="en-US" b="1" dirty="0">
              <a:solidFill>
                <a:srgbClr val="000066"/>
              </a:solidFill>
              <a:latin typeface="Helvetica" charset="0"/>
              <a:sym typeface="Helvetica" charset="0"/>
            </a:endParaRPr>
          </a:p>
          <a:p>
            <a:pPr algn="ctr" eaLnBrk="1" hangingPunct="1">
              <a:spcBef>
                <a:spcPts val="425"/>
              </a:spcBef>
              <a:buClr>
                <a:srgbClr val="3783FF"/>
              </a:buClr>
              <a:buSzPct val="123000"/>
              <a:buFont typeface="Symbol" pitchFamily="18" charset="2"/>
              <a:buNone/>
            </a:pPr>
            <a:endParaRPr lang="hr-HR" sz="1700" b="1" dirty="0">
              <a:solidFill>
                <a:srgbClr val="CC0000"/>
              </a:solidFill>
              <a:latin typeface="Frutiger 55 Roman"/>
              <a:sym typeface="Symbol" pitchFamily="18" charset="2"/>
            </a:endParaRPr>
          </a:p>
          <a:p>
            <a:pPr algn="ctr" eaLnBrk="1" hangingPunct="1">
              <a:spcBef>
                <a:spcPts val="425"/>
              </a:spcBef>
              <a:buClr>
                <a:srgbClr val="3783FF"/>
              </a:buClr>
              <a:buSzPct val="123000"/>
              <a:buFont typeface="Symbol" pitchFamily="18" charset="2"/>
              <a:buNone/>
            </a:pPr>
            <a:endParaRPr lang="hr-HR" sz="5600" dirty="0">
              <a:solidFill>
                <a:srgbClr val="C00000"/>
              </a:solidFill>
              <a:cs typeface="Arial" pitchFamily="34" charset="0"/>
              <a:sym typeface="Symbol" pitchFamily="18" charset="2"/>
            </a:endParaRPr>
          </a:p>
          <a:p>
            <a:pPr algn="ctr" eaLnBrk="1" hangingPunct="1">
              <a:spcBef>
                <a:spcPts val="425"/>
              </a:spcBef>
              <a:buClr>
                <a:srgbClr val="3783FF"/>
              </a:buClr>
              <a:buSzPct val="123000"/>
              <a:buFont typeface="Symbol" pitchFamily="18" charset="2"/>
              <a:buNone/>
            </a:pPr>
            <a:r>
              <a:rPr lang="en-US" sz="5600" dirty="0" smtClean="0">
                <a:solidFill>
                  <a:srgbClr val="C00000"/>
                </a:solidFill>
                <a:cs typeface="Arial" pitchFamily="34" charset="0"/>
                <a:sym typeface="Symbol" pitchFamily="18" charset="2"/>
              </a:rPr>
              <a:t>Questions</a:t>
            </a:r>
            <a:r>
              <a:rPr lang="hr-HR" sz="5600" dirty="0" smtClean="0">
                <a:solidFill>
                  <a:srgbClr val="C00000"/>
                </a:solidFill>
                <a:cs typeface="Arial" pitchFamily="34" charset="0"/>
                <a:sym typeface="Symbol" pitchFamily="18" charset="2"/>
              </a:rPr>
              <a:t> </a:t>
            </a:r>
            <a:r>
              <a:rPr lang="hr-HR" sz="9600" dirty="0" smtClean="0">
                <a:solidFill>
                  <a:srgbClr val="C00000"/>
                </a:solidFill>
                <a:cs typeface="Arial" pitchFamily="34" charset="0"/>
                <a:sym typeface="Symbol" pitchFamily="18" charset="2"/>
              </a:rPr>
              <a:t></a:t>
            </a:r>
            <a:endParaRPr lang="hr-HR" sz="9600" b="1" dirty="0">
              <a:solidFill>
                <a:srgbClr val="C00000"/>
              </a:solidFill>
              <a:cs typeface="Arial" pitchFamily="34" charset="0"/>
              <a:sym typeface="Helvetica" charset="0"/>
            </a:endParaRPr>
          </a:p>
          <a:p>
            <a:pPr algn="ctr" eaLnBrk="1" hangingPunct="1">
              <a:buFont typeface="Symbol" pitchFamily="18" charset="2"/>
              <a:buNone/>
            </a:pPr>
            <a:endParaRPr lang="hr-HR" sz="800" b="1" dirty="0">
              <a:solidFill>
                <a:srgbClr val="313233"/>
              </a:solidFill>
              <a:cs typeface="Arial" pitchFamily="34" charset="0"/>
            </a:endParaRPr>
          </a:p>
          <a:p>
            <a:pPr algn="ctr" eaLnBrk="1" hangingPunct="1">
              <a:buFont typeface="Symbol" pitchFamily="18" charset="2"/>
              <a:buNone/>
            </a:pPr>
            <a:endParaRPr lang="hr-HR" sz="1300" b="1" dirty="0">
              <a:solidFill>
                <a:srgbClr val="313233"/>
              </a:solidFill>
              <a:cs typeface="Arial" pitchFamily="34" charset="0"/>
            </a:endParaRPr>
          </a:p>
          <a:p>
            <a:pPr algn="ctr" eaLnBrk="1" hangingPunct="1">
              <a:buFont typeface="Symbol" pitchFamily="18" charset="2"/>
              <a:buNone/>
            </a:pPr>
            <a:r>
              <a:rPr lang="hr-HR" sz="1300" b="1" dirty="0">
                <a:solidFill>
                  <a:srgbClr val="C00000"/>
                </a:solidFill>
                <a:cs typeface="Arial" pitchFamily="34" charset="0"/>
                <a:sym typeface="Symbol" pitchFamily="18" charset="2"/>
              </a:rPr>
              <a:t>		</a:t>
            </a:r>
            <a:endParaRPr lang="hr-HR" sz="3600" b="1" dirty="0">
              <a:solidFill>
                <a:srgbClr val="C00000"/>
              </a:solidFill>
              <a:cs typeface="Arial" pitchFamily="34" charset="0"/>
              <a:sym typeface="Symbol" pitchFamily="18" charset="2"/>
            </a:endParaRPr>
          </a:p>
          <a:p>
            <a:pPr eaLnBrk="1" hangingPunct="1"/>
            <a:endParaRPr lang="hr-HR" sz="1300" dirty="0" smtClean="0">
              <a:solidFill>
                <a:srgbClr val="000066"/>
              </a:solidFill>
              <a:cs typeface="Arial" pitchFamily="34" charset="0"/>
            </a:endParaRPr>
          </a:p>
          <a:p>
            <a:pPr eaLnBrk="1" hangingPunct="1"/>
            <a:endParaRPr lang="hr-HR" sz="1300" dirty="0">
              <a:solidFill>
                <a:srgbClr val="000066"/>
              </a:solidFill>
              <a:cs typeface="Arial" pitchFamily="34" charset="0"/>
            </a:endParaRPr>
          </a:p>
          <a:p>
            <a:pPr eaLnBrk="1" hangingPunct="1"/>
            <a:endParaRPr lang="hr-HR" sz="1300" dirty="0" smtClean="0">
              <a:solidFill>
                <a:srgbClr val="000066"/>
              </a:solidFill>
              <a:cs typeface="Arial" pitchFamily="34" charset="0"/>
            </a:endParaRPr>
          </a:p>
          <a:p>
            <a:pPr eaLnBrk="1" hangingPunct="1"/>
            <a:endParaRPr lang="hr-HR" sz="1300" dirty="0" smtClean="0">
              <a:solidFill>
                <a:srgbClr val="000066"/>
              </a:solidFill>
              <a:cs typeface="Arial" pitchFamily="34" charset="0"/>
            </a:endParaRPr>
          </a:p>
          <a:p>
            <a:pPr eaLnBrk="1" hangingPunct="1"/>
            <a:endParaRPr lang="hr-HR" sz="1300" dirty="0" smtClean="0">
              <a:solidFill>
                <a:srgbClr val="000066"/>
              </a:solidFill>
              <a:cs typeface="Arial" pitchFamily="34" charset="0"/>
            </a:endParaRPr>
          </a:p>
          <a:p>
            <a:pPr marL="0" eaLnBrk="1" hangingPunct="1">
              <a:spcAft>
                <a:spcPts val="0"/>
              </a:spcAft>
            </a:pPr>
            <a:r>
              <a:rPr lang="hr-HR" sz="1600" dirty="0" smtClean="0">
                <a:cs typeface="Arial" pitchFamily="34" charset="0"/>
              </a:rPr>
              <a:t>Nevenka Brkić</a:t>
            </a:r>
            <a:endParaRPr lang="en-US" sz="1600" dirty="0" smtClean="0">
              <a:cs typeface="Arial" pitchFamily="34" charset="0"/>
            </a:endParaRPr>
          </a:p>
          <a:p>
            <a:pPr marL="0" eaLnBrk="1" hangingPunct="1">
              <a:spcAft>
                <a:spcPts val="0"/>
              </a:spcAft>
            </a:pPr>
            <a:r>
              <a:rPr lang="en-US" sz="1600" dirty="0" smtClean="0">
                <a:cs typeface="Arial" pitchFamily="34" charset="0"/>
              </a:rPr>
              <a:t>Head of the Financing Service for Local and County (Regional) Self-Government Units of the Treasury of the Ministry of Finance</a:t>
            </a:r>
            <a:r>
              <a:rPr lang="hr-HR" sz="1600" dirty="0">
                <a:cs typeface="Arial" pitchFamily="34" charset="0"/>
              </a:rPr>
              <a:t>    </a:t>
            </a:r>
            <a:br>
              <a:rPr lang="hr-HR" sz="1600" dirty="0">
                <a:cs typeface="Arial" pitchFamily="34" charset="0"/>
              </a:rPr>
            </a:br>
            <a:r>
              <a:rPr lang="hr-HR" sz="1600" dirty="0" smtClean="0">
                <a:cs typeface="Arial" pitchFamily="34" charset="0"/>
              </a:rPr>
              <a:t>e-mail: nevenka.brkic@mfin.hr</a:t>
            </a:r>
            <a:r>
              <a:rPr lang="hr-HR" sz="1600" dirty="0">
                <a:cs typeface="Arial" pitchFamily="34" charset="0"/>
              </a:rPr>
              <a:t> 				      </a:t>
            </a:r>
            <a:br>
              <a:rPr lang="hr-HR" sz="1600" dirty="0">
                <a:cs typeface="Arial" pitchFamily="34" charset="0"/>
              </a:rPr>
            </a:br>
            <a:endParaRPr lang="en-US" sz="1600" dirty="0">
              <a:cs typeface="Arial" pitchFamily="34" charset="0"/>
              <a:sym typeface="Helvetica" charset="0"/>
            </a:endParaRPr>
          </a:p>
        </p:txBody>
      </p:sp>
      <p:pic>
        <p:nvPicPr>
          <p:cNvPr id="58372" name="Picture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4" y="3892277"/>
            <a:ext cx="973137" cy="1243012"/>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25400">
                <a:solidFill>
                  <a:srgbClr val="44422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8373" name="Picture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5834" y="894739"/>
            <a:ext cx="1580876" cy="2016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25400">
                <a:solidFill>
                  <a:srgbClr val="44422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8374" name="Picture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1539" y="804739"/>
            <a:ext cx="1552098" cy="1980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25400">
                <a:solidFill>
                  <a:srgbClr val="44422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3990950"/>
            <a:ext cx="1213886" cy="1548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25400">
                <a:solidFill>
                  <a:srgbClr val="44422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0675872"/>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512" y="188640"/>
            <a:ext cx="8712968" cy="576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anose="020B0604020202020204" pitchFamily="34" charset="0"/>
                <a:cs typeface="Arial" panose="020B0604020202020204" pitchFamily="34" charset="0"/>
              </a:rPr>
              <a:t>The Local Government of the Republic of Croatia</a:t>
            </a:r>
            <a:endParaRPr lang="hr-HR" sz="3200" b="0" dirty="0" smtClean="0">
              <a:latin typeface="Arial" panose="020B0604020202020204" pitchFamily="34" charset="0"/>
              <a:cs typeface="Arial" panose="020B0604020202020204" pitchFamily="34" charset="0"/>
            </a:endParaRPr>
          </a:p>
        </p:txBody>
      </p:sp>
      <p:sp>
        <p:nvSpPr>
          <p:cNvPr id="4099" name="Rectangle 3"/>
          <p:cNvSpPr>
            <a:spLocks noGrp="1" noChangeArrowheads="1"/>
          </p:cNvSpPr>
          <p:nvPr>
            <p:ph idx="1"/>
          </p:nvPr>
        </p:nvSpPr>
        <p:spPr bwMode="auto">
          <a:xfrm>
            <a:off x="467544" y="1196752"/>
            <a:ext cx="8064896" cy="5400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6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The Republic of Croatia has two government levels: the state</a:t>
            </a:r>
            <a:r>
              <a:rPr lang="hr-HR" sz="2400" b="1" dirty="0" smtClean="0">
                <a:latin typeface="Arial" panose="020B0604020202020204" pitchFamily="34" charset="0"/>
                <a:cs typeface="Arial" panose="020B0604020202020204" pitchFamily="34" charset="0"/>
              </a:rPr>
              <a:t> </a:t>
            </a:r>
            <a:r>
              <a:rPr lang="en-US" sz="2400" b="1" dirty="0" smtClean="0">
                <a:latin typeface="Arial" panose="020B0604020202020204" pitchFamily="34" charset="0"/>
                <a:cs typeface="Arial" panose="020B0604020202020204" pitchFamily="34" charset="0"/>
              </a:rPr>
              <a:t>and the local government</a:t>
            </a:r>
            <a:endParaRPr lang="hr-HR" sz="2400" b="1" dirty="0">
              <a:latin typeface="Arial" panose="020B0604020202020204" pitchFamily="34" charset="0"/>
              <a:cs typeface="Arial" panose="020B0604020202020204" pitchFamily="34" charset="0"/>
            </a:endParaRPr>
          </a:p>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The Republic of Croatia </a:t>
            </a:r>
            <a:r>
              <a:rPr lang="en-US" sz="2400" dirty="0">
                <a:latin typeface="Arial" panose="020B0604020202020204" pitchFamily="34" charset="0"/>
                <a:cs typeface="Arial" panose="020B0604020202020204" pitchFamily="34" charset="0"/>
              </a:rPr>
              <a:t>has </a:t>
            </a:r>
            <a:r>
              <a:rPr lang="hr-HR" sz="2400" dirty="0" err="1">
                <a:latin typeface="Arial" panose="020B0604020202020204" pitchFamily="34" charset="0"/>
                <a:cs typeface="Arial" panose="020B0604020202020204" pitchFamily="34" charset="0"/>
              </a:rPr>
              <a:t>the</a:t>
            </a:r>
            <a:r>
              <a:rPr lang="hr-HR" sz="2400" dirty="0">
                <a:latin typeface="Arial" panose="020B0604020202020204" pitchFamily="34" charset="0"/>
                <a:cs typeface="Arial" panose="020B0604020202020204" pitchFamily="34" charset="0"/>
              </a:rPr>
              <a:t> </a:t>
            </a:r>
            <a:r>
              <a:rPr lang="hr-HR" sz="2400" dirty="0" err="1">
                <a:latin typeface="Arial" panose="020B0604020202020204" pitchFamily="34" charset="0"/>
                <a:cs typeface="Arial" panose="020B0604020202020204" pitchFamily="34" charset="0"/>
              </a:rPr>
              <a:t>following</a:t>
            </a:r>
            <a:r>
              <a:rPr lang="hr-HR"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two </a:t>
            </a:r>
            <a:r>
              <a:rPr lang="en-US" sz="2400" dirty="0" smtClean="0">
                <a:latin typeface="Arial" panose="020B0604020202020204" pitchFamily="34" charset="0"/>
                <a:cs typeface="Arial" panose="020B0604020202020204" pitchFamily="34" charset="0"/>
              </a:rPr>
              <a:t>types of local authorities</a:t>
            </a:r>
            <a:r>
              <a:rPr lang="hr-HR" sz="2400" dirty="0" smtClean="0">
                <a:latin typeface="Arial" panose="020B0604020202020204" pitchFamily="34" charset="0"/>
                <a:cs typeface="Arial" panose="020B0604020202020204" pitchFamily="34" charset="0"/>
              </a:rPr>
              <a:t>:</a:t>
            </a:r>
          </a:p>
          <a:p>
            <a:pPr lvl="1">
              <a:spcBef>
                <a:spcPts val="600"/>
              </a:spcBef>
              <a:buClr>
                <a:schemeClr val="accent6"/>
              </a:buClr>
              <a:buSzPct val="100000"/>
              <a:buFont typeface="Wingdings" panose="05000000000000000000" pitchFamily="2" charset="2"/>
              <a:buChar char="Ø"/>
              <a:defRPr/>
            </a:pPr>
            <a:r>
              <a:rPr lang="en-US" sz="2400" b="1" dirty="0" smtClean="0">
                <a:latin typeface="Arial" panose="020B0604020202020204" pitchFamily="34" charset="0"/>
                <a:cs typeface="Arial" panose="020B0604020202020204" pitchFamily="34" charset="0"/>
              </a:rPr>
              <a:t>counties</a:t>
            </a:r>
            <a:r>
              <a:rPr lang="hr-HR"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units of county </a:t>
            </a:r>
            <a:r>
              <a:rPr lang="hr-HR" sz="2400" dirty="0" smtClean="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regional</a:t>
            </a:r>
            <a:r>
              <a:rPr lang="hr-HR" sz="2400" dirty="0" smtClean="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 self-government</a:t>
            </a:r>
            <a:r>
              <a:rPr lang="hr-HR" sz="2400" dirty="0" smtClean="0">
                <a:latin typeface="Arial" panose="020B0604020202020204" pitchFamily="34" charset="0"/>
                <a:cs typeface="Arial" panose="020B0604020202020204" pitchFamily="34" charset="0"/>
              </a:rPr>
              <a:t>] </a:t>
            </a:r>
            <a:endParaRPr lang="hr-HR" sz="2400" dirty="0">
              <a:latin typeface="Arial" panose="020B0604020202020204" pitchFamily="34" charset="0"/>
              <a:cs typeface="Arial" panose="020B0604020202020204" pitchFamily="34" charset="0"/>
            </a:endParaRPr>
          </a:p>
          <a:p>
            <a:pPr lvl="1">
              <a:spcBef>
                <a:spcPts val="600"/>
              </a:spcBef>
              <a:buClr>
                <a:schemeClr val="accent6"/>
              </a:buClr>
              <a:buSzPct val="100000"/>
              <a:buFont typeface="Wingdings" panose="05000000000000000000" pitchFamily="2" charset="2"/>
              <a:buChar char="Ø"/>
              <a:defRPr/>
            </a:pPr>
            <a:r>
              <a:rPr lang="en-US" sz="2400" b="1" dirty="0" smtClean="0">
                <a:latin typeface="Arial" panose="020B0604020202020204" pitchFamily="34" charset="0"/>
                <a:cs typeface="Arial" panose="020B0604020202020204" pitchFamily="34" charset="0"/>
              </a:rPr>
              <a:t>cities and municipalities </a:t>
            </a:r>
            <a:r>
              <a:rPr lang="hr-HR" sz="2400" dirty="0" smtClean="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units of local self-government</a:t>
            </a:r>
            <a:r>
              <a:rPr lang="hr-HR" sz="2400" dirty="0" smtClean="0">
                <a:latin typeface="Arial" panose="020B0604020202020204" pitchFamily="34" charset="0"/>
                <a:cs typeface="Arial" panose="020B0604020202020204" pitchFamily="34" charset="0"/>
              </a:rPr>
              <a:t>)</a:t>
            </a:r>
            <a:endParaRPr lang="hr-HR" sz="2400" dirty="0">
              <a:latin typeface="Arial" panose="020B0604020202020204" pitchFamily="34" charset="0"/>
              <a:cs typeface="Arial" panose="020B0604020202020204" pitchFamily="34" charset="0"/>
            </a:endParaRPr>
          </a:p>
          <a:p>
            <a:pPr marL="342000" lvl="1" indent="-342000">
              <a:spcBef>
                <a:spcPts val="1200"/>
              </a:spcBef>
              <a:buClr>
                <a:schemeClr val="accent6"/>
              </a:buClr>
              <a:buSzPct val="100000"/>
              <a:buFont typeface="Wingdings" panose="05000000000000000000" pitchFamily="2" charset="2"/>
              <a:buChar char="v"/>
              <a:defRPr/>
            </a:pPr>
            <a:r>
              <a:rPr lang="en-US" sz="2400" dirty="0" smtClean="0">
                <a:latin typeface="Arial" panose="020B0604020202020204" pitchFamily="34" charset="0"/>
                <a:cs typeface="Arial" panose="020B0604020202020204" pitchFamily="34" charset="0"/>
              </a:rPr>
              <a:t>The Republic of Croatia has </a:t>
            </a:r>
            <a:r>
              <a:rPr lang="en-US" sz="2400" b="1" dirty="0" smtClean="0">
                <a:latin typeface="Arial" panose="020B0604020202020204" pitchFamily="34" charset="0"/>
                <a:cs typeface="Arial" panose="020B0604020202020204" pitchFamily="34" charset="0"/>
              </a:rPr>
              <a:t>20 counties</a:t>
            </a:r>
            <a:r>
              <a:rPr lang="en-US" sz="2400" dirty="0" smtClean="0">
                <a:latin typeface="Arial" panose="020B0604020202020204" pitchFamily="34" charset="0"/>
                <a:cs typeface="Arial" panose="020B0604020202020204" pitchFamily="34" charset="0"/>
              </a:rPr>
              <a:t>, the </a:t>
            </a:r>
            <a:r>
              <a:rPr lang="en-US" sz="2400" b="1" dirty="0" smtClean="0">
                <a:latin typeface="Arial" panose="020B0604020202020204" pitchFamily="34" charset="0"/>
                <a:cs typeface="Arial" panose="020B0604020202020204" pitchFamily="34" charset="0"/>
              </a:rPr>
              <a:t>City of Zagreb </a:t>
            </a:r>
            <a:r>
              <a:rPr lang="en-US" sz="2400" dirty="0" smtClean="0">
                <a:latin typeface="Arial" panose="020B0604020202020204" pitchFamily="34" charset="0"/>
                <a:cs typeface="Arial" panose="020B0604020202020204" pitchFamily="34" charset="0"/>
              </a:rPr>
              <a:t>which has the status of a county and city, </a:t>
            </a:r>
            <a:r>
              <a:rPr lang="en-US" sz="2400" b="1" dirty="0" smtClean="0">
                <a:latin typeface="Arial" panose="020B0604020202020204" pitchFamily="34" charset="0"/>
                <a:cs typeface="Arial" panose="020B0604020202020204" pitchFamily="34" charset="0"/>
              </a:rPr>
              <a:t>127 cities</a:t>
            </a:r>
            <a:r>
              <a:rPr lang="en-US" sz="2400" dirty="0" smtClean="0">
                <a:latin typeface="Arial" panose="020B0604020202020204" pitchFamily="34" charset="0"/>
                <a:cs typeface="Arial" panose="020B0604020202020204" pitchFamily="34" charset="0"/>
              </a:rPr>
              <a:t> and </a:t>
            </a:r>
            <a:r>
              <a:rPr lang="en-US" sz="2400" b="1" dirty="0" smtClean="0">
                <a:latin typeface="Arial" panose="020B0604020202020204" pitchFamily="34" charset="0"/>
                <a:cs typeface="Arial" panose="020B0604020202020204" pitchFamily="34" charset="0"/>
              </a:rPr>
              <a:t>428 municipalities</a:t>
            </a:r>
            <a:r>
              <a:rPr lang="en-US" sz="2400" dirty="0" smtClean="0">
                <a:latin typeface="Arial" panose="020B0604020202020204" pitchFamily="34" charset="0"/>
                <a:cs typeface="Arial" panose="020B0604020202020204" pitchFamily="34" charset="0"/>
              </a:rPr>
              <a:t>, overall </a:t>
            </a:r>
            <a:r>
              <a:rPr lang="en-US" sz="2400" b="1" dirty="0" smtClean="0">
                <a:latin typeface="Arial" panose="020B0604020202020204" pitchFamily="34" charset="0"/>
                <a:cs typeface="Arial" panose="020B0604020202020204" pitchFamily="34" charset="0"/>
              </a:rPr>
              <a:t>576 </a:t>
            </a:r>
            <a:r>
              <a:rPr lang="hr-HR" sz="2400" b="1" dirty="0" smtClean="0"/>
              <a:t>LC(R)SGU</a:t>
            </a:r>
            <a:endParaRPr lang="hr-HR" sz="2400" b="1" dirty="0">
              <a:latin typeface="Arial" panose="020B0604020202020204" pitchFamily="34" charset="0"/>
              <a:cs typeface="Arial" panose="020B0604020202020204" pitchFamily="34" charset="0"/>
            </a:endParaRPr>
          </a:p>
          <a:p>
            <a:pPr marL="342000" lvl="1" indent="-342000">
              <a:spcBef>
                <a:spcPts val="1200"/>
              </a:spcBef>
              <a:buClr>
                <a:schemeClr val="accent6"/>
              </a:buClr>
              <a:buSzPct val="100000"/>
              <a:buFont typeface="Wingdings" panose="05000000000000000000" pitchFamily="2" charset="2"/>
              <a:buChar char="v"/>
              <a:defRPr/>
            </a:pPr>
            <a:r>
              <a:rPr lang="en-US" sz="2400" dirty="0" smtClean="0">
                <a:latin typeface="Arial" panose="020B0604020202020204" pitchFamily="34" charset="0"/>
                <a:cs typeface="Arial" panose="020B0604020202020204" pitchFamily="34" charset="0"/>
              </a:rPr>
              <a:t>The Republic of Croatia has not established </a:t>
            </a:r>
            <a:r>
              <a:rPr lang="en-US" sz="2400" b="1" dirty="0" smtClean="0">
                <a:latin typeface="Arial" panose="020B0604020202020204" pitchFamily="34" charset="0"/>
                <a:cs typeface="Arial" panose="020B0604020202020204" pitchFamily="34" charset="0"/>
              </a:rPr>
              <a:t>an intermediate level of government </a:t>
            </a:r>
            <a:r>
              <a:rPr lang="en-US" sz="2400" dirty="0" smtClean="0">
                <a:latin typeface="Arial" panose="020B0604020202020204" pitchFamily="34" charset="0"/>
                <a:cs typeface="Arial" panose="020B0604020202020204" pitchFamily="34" charset="0"/>
              </a:rPr>
              <a:t>which some EU countries have</a:t>
            </a:r>
            <a:endParaRPr lang="hr-HR" sz="2400" dirty="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a:xfrm>
            <a:off x="4588905" y="6349127"/>
            <a:ext cx="57708" cy="123111"/>
          </a:xfrm>
        </p:spPr>
        <p:txBody>
          <a:bodyPr/>
          <a:lstStyle/>
          <a:p>
            <a:pPr>
              <a:defRPr/>
            </a:pPr>
            <a:fld id="{CA0885DA-E98B-4056-BBE9-9AB50426C0FD}" type="slidenum">
              <a:rPr lang="en-US" smtClean="0">
                <a:latin typeface="Arial" panose="020B0604020202020204" pitchFamily="34" charset="0"/>
                <a:cs typeface="Arial" panose="020B0604020202020204" pitchFamily="34" charset="0"/>
              </a:rPr>
              <a:pPr>
                <a:defRPr/>
              </a:pPr>
              <a:t>4</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78989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512" y="188640"/>
            <a:ext cx="8785225" cy="576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The Counties of the Republic of Croatia</a:t>
            </a:r>
            <a:endParaRPr lang="hr-HR" sz="3200" b="0" dirty="0" smtClean="0">
              <a:latin typeface="Arial" pitchFamily="34" charset="0"/>
              <a:cs typeface="Arial" pitchFamily="34" charset="0"/>
            </a:endParaRPr>
          </a:p>
        </p:txBody>
      </p:sp>
      <p:sp>
        <p:nvSpPr>
          <p:cNvPr id="4099" name="Rectangle 3"/>
          <p:cNvSpPr>
            <a:spLocks noGrp="1" noChangeArrowheads="1"/>
          </p:cNvSpPr>
          <p:nvPr>
            <p:ph idx="1"/>
          </p:nvPr>
        </p:nvSpPr>
        <p:spPr bwMode="auto">
          <a:xfrm>
            <a:off x="683568" y="836712"/>
            <a:ext cx="7849245" cy="576064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0"/>
              </a:spcBef>
              <a:buClr>
                <a:schemeClr val="accent6"/>
              </a:buClr>
              <a:buSzPct val="100000"/>
              <a:buFont typeface="Wingdings" pitchFamily="2" charset="2"/>
              <a:buChar char="v"/>
              <a:defRPr/>
            </a:pPr>
            <a:r>
              <a:rPr lang="hr-HR" dirty="0" smtClean="0">
                <a:latin typeface="Arial" panose="020B0604020202020204" pitchFamily="34" charset="0"/>
                <a:cs typeface="Arial" panose="020B0604020202020204" pitchFamily="34" charset="0"/>
              </a:rPr>
              <a:t> </a:t>
            </a:r>
            <a:r>
              <a:rPr lang="vi-VN" dirty="0" smtClean="0">
                <a:latin typeface="Arial" panose="020B0604020202020204" pitchFamily="34" charset="0"/>
                <a:cs typeface="Arial" panose="020B0604020202020204" pitchFamily="34" charset="0"/>
              </a:rPr>
              <a:t>I</a:t>
            </a:r>
            <a:r>
              <a:rPr lang="vi-VN"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Zagreb County with the City of Zagreb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II. </a:t>
            </a:r>
            <a:r>
              <a:rPr lang="en-US" dirty="0" err="1" smtClean="0">
                <a:latin typeface="Arial" panose="020B0604020202020204" pitchFamily="34" charset="0"/>
                <a:cs typeface="Arial" panose="020B0604020202020204" pitchFamily="34" charset="0"/>
              </a:rPr>
              <a:t>Krapina-Zagorje</a:t>
            </a:r>
            <a:r>
              <a:rPr lang="en-US" dirty="0" smtClean="0">
                <a:latin typeface="Arial" panose="020B0604020202020204" pitchFamily="34" charset="0"/>
                <a:cs typeface="Arial" panose="020B0604020202020204" pitchFamily="34" charset="0"/>
              </a:rPr>
              <a:t> County with </a:t>
            </a:r>
            <a:r>
              <a:rPr lang="en-US" dirty="0" err="1" smtClean="0">
                <a:latin typeface="Arial" panose="020B0604020202020204" pitchFamily="34" charset="0"/>
                <a:cs typeface="Arial" panose="020B0604020202020204" pitchFamily="34" charset="0"/>
              </a:rPr>
              <a:t>Krapina</a:t>
            </a:r>
            <a:r>
              <a:rPr lang="en-US" dirty="0" smtClean="0">
                <a:latin typeface="Arial" panose="020B0604020202020204" pitchFamily="34" charset="0"/>
                <a:cs typeface="Arial" panose="020B0604020202020204" pitchFamily="34" charset="0"/>
              </a:rPr>
              <a: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III. </a:t>
            </a:r>
            <a:r>
              <a:rPr lang="en-US" dirty="0" err="1" smtClean="0">
                <a:latin typeface="Arial" panose="020B0604020202020204" pitchFamily="34" charset="0"/>
                <a:cs typeface="Arial" panose="020B0604020202020204" pitchFamily="34" charset="0"/>
              </a:rPr>
              <a:t>Sisak-Moslavina</a:t>
            </a:r>
            <a:r>
              <a:rPr lang="en-US" dirty="0" smtClean="0">
                <a:latin typeface="Arial" panose="020B0604020202020204" pitchFamily="34" charset="0"/>
                <a:cs typeface="Arial" panose="020B0604020202020204" pitchFamily="34" charset="0"/>
              </a:rPr>
              <a:t> County with </a:t>
            </a:r>
            <a:r>
              <a:rPr lang="en-US" dirty="0" err="1" smtClean="0">
                <a:latin typeface="Arial" panose="020B0604020202020204" pitchFamily="34" charset="0"/>
                <a:cs typeface="Arial" panose="020B0604020202020204" pitchFamily="34" charset="0"/>
              </a:rPr>
              <a:t>Sisak</a:t>
            </a:r>
            <a:r>
              <a:rPr lang="en-US" dirty="0" smtClean="0">
                <a:latin typeface="Arial" panose="020B0604020202020204" pitchFamily="34" charset="0"/>
                <a:cs typeface="Arial" panose="020B0604020202020204" pitchFamily="34" charset="0"/>
              </a:rPr>
              <a: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IV. </a:t>
            </a:r>
            <a:r>
              <a:rPr lang="en-US" dirty="0" err="1" smtClean="0">
                <a:latin typeface="Arial" panose="020B0604020202020204" pitchFamily="34" charset="0"/>
                <a:cs typeface="Arial" panose="020B0604020202020204" pitchFamily="34" charset="0"/>
              </a:rPr>
              <a:t>Karlovac</a:t>
            </a:r>
            <a:r>
              <a:rPr lang="en-US" dirty="0" smtClean="0">
                <a:latin typeface="Arial" panose="020B0604020202020204" pitchFamily="34" charset="0"/>
                <a:cs typeface="Arial" panose="020B0604020202020204" pitchFamily="34" charset="0"/>
              </a:rPr>
              <a:t> County with </a:t>
            </a:r>
            <a:r>
              <a:rPr lang="en-US" dirty="0" err="1" smtClean="0">
                <a:latin typeface="Arial" panose="020B0604020202020204" pitchFamily="34" charset="0"/>
                <a:cs typeface="Arial" panose="020B0604020202020204" pitchFamily="34" charset="0"/>
              </a:rPr>
              <a:t>Karlovac</a:t>
            </a:r>
            <a:r>
              <a:rPr lang="en-US" dirty="0" smtClean="0">
                <a:latin typeface="Arial" panose="020B0604020202020204" pitchFamily="34" charset="0"/>
                <a:cs typeface="Arial" panose="020B0604020202020204" pitchFamily="34" charset="0"/>
              </a:rPr>
              <a: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V. </a:t>
            </a:r>
            <a:r>
              <a:rPr lang="en-US" dirty="0" err="1" smtClean="0">
                <a:latin typeface="Arial" panose="020B0604020202020204" pitchFamily="34" charset="0"/>
                <a:cs typeface="Arial" panose="020B0604020202020204" pitchFamily="34" charset="0"/>
              </a:rPr>
              <a:t>Varaždin</a:t>
            </a:r>
            <a:r>
              <a:rPr lang="en-US" dirty="0" smtClean="0">
                <a:latin typeface="Arial" panose="020B0604020202020204" pitchFamily="34" charset="0"/>
                <a:cs typeface="Arial" panose="020B0604020202020204" pitchFamily="34" charset="0"/>
              </a:rPr>
              <a:t> County with </a:t>
            </a:r>
            <a:r>
              <a:rPr lang="en-US" dirty="0" err="1" smtClean="0">
                <a:latin typeface="Arial" panose="020B0604020202020204" pitchFamily="34" charset="0"/>
                <a:cs typeface="Arial" panose="020B0604020202020204" pitchFamily="34" charset="0"/>
              </a:rPr>
              <a:t>Varaždin</a:t>
            </a:r>
            <a:r>
              <a:rPr lang="en-US" dirty="0" smtClean="0">
                <a:latin typeface="Arial" panose="020B0604020202020204" pitchFamily="34" charset="0"/>
                <a:cs typeface="Arial" panose="020B0604020202020204" pitchFamily="34" charset="0"/>
              </a:rPr>
              <a: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VI. </a:t>
            </a:r>
            <a:r>
              <a:rPr lang="en-US" dirty="0" err="1" smtClean="0">
                <a:latin typeface="Arial" panose="020B0604020202020204" pitchFamily="34" charset="0"/>
                <a:cs typeface="Arial" panose="020B0604020202020204" pitchFamily="34" charset="0"/>
              </a:rPr>
              <a:t>Koprivnica-Križevci</a:t>
            </a:r>
            <a:r>
              <a:rPr lang="en-US" dirty="0" smtClean="0">
                <a:latin typeface="Arial" panose="020B0604020202020204" pitchFamily="34" charset="0"/>
                <a:cs typeface="Arial" panose="020B0604020202020204" pitchFamily="34" charset="0"/>
              </a:rPr>
              <a:t> County with </a:t>
            </a:r>
            <a:r>
              <a:rPr lang="en-US" dirty="0" err="1" smtClean="0">
                <a:latin typeface="Arial" panose="020B0604020202020204" pitchFamily="34" charset="0"/>
                <a:cs typeface="Arial" panose="020B0604020202020204" pitchFamily="34" charset="0"/>
              </a:rPr>
              <a:t>Koprivnica</a:t>
            </a:r>
            <a:r>
              <a:rPr lang="en-US" dirty="0" smtClean="0">
                <a:latin typeface="Arial" panose="020B0604020202020204" pitchFamily="34" charset="0"/>
                <a:cs typeface="Arial" panose="020B0604020202020204" pitchFamily="34" charset="0"/>
              </a:rPr>
              <a: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VII. </a:t>
            </a:r>
            <a:r>
              <a:rPr lang="en-US" dirty="0" err="1" smtClean="0">
                <a:latin typeface="Arial" panose="020B0604020202020204" pitchFamily="34" charset="0"/>
                <a:cs typeface="Arial" panose="020B0604020202020204" pitchFamily="34" charset="0"/>
              </a:rPr>
              <a:t>Bjelovar-Bilogora</a:t>
            </a:r>
            <a:r>
              <a:rPr lang="en-US" dirty="0" smtClean="0">
                <a:latin typeface="Arial" panose="020B0604020202020204" pitchFamily="34" charset="0"/>
                <a:cs typeface="Arial" panose="020B0604020202020204" pitchFamily="34" charset="0"/>
              </a:rPr>
              <a:t> County with </a:t>
            </a:r>
            <a:r>
              <a:rPr lang="en-US" dirty="0" err="1" smtClean="0">
                <a:latin typeface="Arial" panose="020B0604020202020204" pitchFamily="34" charset="0"/>
                <a:cs typeface="Arial" panose="020B0604020202020204" pitchFamily="34" charset="0"/>
              </a:rPr>
              <a:t>Bjelovar</a:t>
            </a:r>
            <a:r>
              <a:rPr lang="en-US" dirty="0" smtClean="0">
                <a:latin typeface="Arial" panose="020B0604020202020204" pitchFamily="34" charset="0"/>
                <a:cs typeface="Arial" panose="020B0604020202020204" pitchFamily="34" charset="0"/>
              </a:rPr>
              <a: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VIII. </a:t>
            </a:r>
            <a:r>
              <a:rPr lang="en-US" dirty="0" err="1" smtClean="0">
                <a:latin typeface="Arial" panose="020B0604020202020204" pitchFamily="34" charset="0"/>
                <a:cs typeface="Arial" panose="020B0604020202020204" pitchFamily="34" charset="0"/>
              </a:rPr>
              <a:t>Primorje-Gorski</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Kotar</a:t>
            </a:r>
            <a:r>
              <a:rPr lang="en-US" dirty="0" smtClean="0">
                <a:latin typeface="Arial" panose="020B0604020202020204" pitchFamily="34" charset="0"/>
                <a:cs typeface="Arial" panose="020B0604020202020204" pitchFamily="34" charset="0"/>
              </a:rPr>
              <a:t> County with Rijeka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IX. </a:t>
            </a:r>
            <a:r>
              <a:rPr lang="en-US" dirty="0" err="1" smtClean="0">
                <a:latin typeface="Arial" panose="020B0604020202020204" pitchFamily="34" charset="0"/>
                <a:cs typeface="Arial" panose="020B0604020202020204" pitchFamily="34" charset="0"/>
              </a:rPr>
              <a:t>Lika-Senj</a:t>
            </a:r>
            <a:r>
              <a:rPr lang="en-US" dirty="0" smtClean="0">
                <a:latin typeface="Arial" panose="020B0604020202020204" pitchFamily="34" charset="0"/>
                <a:cs typeface="Arial" panose="020B0604020202020204" pitchFamily="34" charset="0"/>
              </a:rPr>
              <a:t> County with </a:t>
            </a:r>
            <a:r>
              <a:rPr lang="en-US" dirty="0" err="1" smtClean="0">
                <a:latin typeface="Arial" panose="020B0604020202020204" pitchFamily="34" charset="0"/>
                <a:cs typeface="Arial" panose="020B0604020202020204" pitchFamily="34" charset="0"/>
              </a:rPr>
              <a:t>Gospić</a:t>
            </a:r>
            <a:r>
              <a:rPr lang="en-US" dirty="0" smtClean="0">
                <a:latin typeface="Arial" panose="020B0604020202020204" pitchFamily="34" charset="0"/>
                <a:cs typeface="Arial" panose="020B0604020202020204" pitchFamily="34" charset="0"/>
              </a:rPr>
              <a: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X. </a:t>
            </a:r>
            <a:r>
              <a:rPr lang="en-US" dirty="0" err="1" smtClean="0">
                <a:latin typeface="Arial" panose="020B0604020202020204" pitchFamily="34" charset="0"/>
                <a:cs typeface="Arial" panose="020B0604020202020204" pitchFamily="34" charset="0"/>
              </a:rPr>
              <a:t>Virovitica-Podravina</a:t>
            </a:r>
            <a:r>
              <a:rPr lang="en-US" dirty="0" smtClean="0">
                <a:latin typeface="Arial" panose="020B0604020202020204" pitchFamily="34" charset="0"/>
                <a:cs typeface="Arial" panose="020B0604020202020204" pitchFamily="34" charset="0"/>
              </a:rPr>
              <a:t> County with </a:t>
            </a:r>
            <a:r>
              <a:rPr lang="en-US" dirty="0" err="1" smtClean="0">
                <a:latin typeface="Arial" panose="020B0604020202020204" pitchFamily="34" charset="0"/>
                <a:cs typeface="Arial" panose="020B0604020202020204" pitchFamily="34" charset="0"/>
              </a:rPr>
              <a:t>Virovitica</a:t>
            </a:r>
            <a:r>
              <a:rPr lang="en-US" dirty="0" smtClean="0">
                <a:latin typeface="Arial" panose="020B0604020202020204" pitchFamily="34" charset="0"/>
                <a:cs typeface="Arial" panose="020B0604020202020204" pitchFamily="34" charset="0"/>
              </a:rPr>
              <a: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XI. </a:t>
            </a:r>
            <a:r>
              <a:rPr lang="en-US" dirty="0" err="1" smtClean="0">
                <a:latin typeface="Arial" panose="020B0604020202020204" pitchFamily="34" charset="0"/>
                <a:cs typeface="Arial" panose="020B0604020202020204" pitchFamily="34" charset="0"/>
              </a:rPr>
              <a:t>Požega</a:t>
            </a:r>
            <a:r>
              <a:rPr lang="en-US" dirty="0" smtClean="0">
                <a:latin typeface="Arial" panose="020B0604020202020204" pitchFamily="34" charset="0"/>
                <a:cs typeface="Arial" panose="020B0604020202020204" pitchFamily="34" charset="0"/>
              </a:rPr>
              <a:t>-Slavonia County with </a:t>
            </a:r>
            <a:r>
              <a:rPr lang="en-US" dirty="0" err="1" smtClean="0">
                <a:latin typeface="Arial" panose="020B0604020202020204" pitchFamily="34" charset="0"/>
                <a:cs typeface="Arial" panose="020B0604020202020204" pitchFamily="34" charset="0"/>
              </a:rPr>
              <a:t>Požega</a:t>
            </a:r>
            <a:r>
              <a:rPr lang="en-US" dirty="0" smtClean="0">
                <a:latin typeface="Arial" panose="020B0604020202020204" pitchFamily="34" charset="0"/>
                <a:cs typeface="Arial" panose="020B0604020202020204" pitchFamily="34" charset="0"/>
              </a:rPr>
              <a: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XII. </a:t>
            </a:r>
            <a:r>
              <a:rPr lang="en-US" dirty="0" err="1" smtClean="0">
                <a:latin typeface="Arial" panose="020B0604020202020204" pitchFamily="34" charset="0"/>
                <a:cs typeface="Arial" panose="020B0604020202020204" pitchFamily="34" charset="0"/>
              </a:rPr>
              <a:t>Brod-Posavina</a:t>
            </a:r>
            <a:r>
              <a:rPr lang="en-US" dirty="0" smtClean="0">
                <a:latin typeface="Arial" panose="020B0604020202020204" pitchFamily="34" charset="0"/>
                <a:cs typeface="Arial" panose="020B0604020202020204" pitchFamily="34" charset="0"/>
              </a:rPr>
              <a:t> County with </a:t>
            </a:r>
            <a:r>
              <a:rPr lang="en-US" dirty="0" err="1" smtClean="0">
                <a:latin typeface="Arial" panose="020B0604020202020204" pitchFamily="34" charset="0"/>
                <a:cs typeface="Arial" panose="020B0604020202020204" pitchFamily="34" charset="0"/>
              </a:rPr>
              <a:t>Slavonski</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Brod</a:t>
            </a:r>
            <a:r>
              <a:rPr lang="en-US" dirty="0" smtClean="0">
                <a:latin typeface="Arial" panose="020B0604020202020204" pitchFamily="34" charset="0"/>
                <a:cs typeface="Arial" panose="020B0604020202020204" pitchFamily="34" charset="0"/>
              </a:rPr>
              <a: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XIII. </a:t>
            </a:r>
            <a:r>
              <a:rPr lang="en-US" dirty="0" err="1" smtClean="0">
                <a:latin typeface="Arial" panose="020B0604020202020204" pitchFamily="34" charset="0"/>
                <a:cs typeface="Arial" panose="020B0604020202020204" pitchFamily="34" charset="0"/>
              </a:rPr>
              <a:t>Zadar</a:t>
            </a:r>
            <a:r>
              <a:rPr lang="en-US" dirty="0" smtClean="0">
                <a:latin typeface="Arial" panose="020B0604020202020204" pitchFamily="34" charset="0"/>
                <a:cs typeface="Arial" panose="020B0604020202020204" pitchFamily="34" charset="0"/>
              </a:rPr>
              <a:t> County with </a:t>
            </a:r>
            <a:r>
              <a:rPr lang="en-US" dirty="0" err="1" smtClean="0">
                <a:latin typeface="Arial" panose="020B0604020202020204" pitchFamily="34" charset="0"/>
                <a:cs typeface="Arial" panose="020B0604020202020204" pitchFamily="34" charset="0"/>
              </a:rPr>
              <a:t>Zadar</a:t>
            </a:r>
            <a:r>
              <a:rPr lang="en-US" dirty="0" smtClean="0">
                <a:latin typeface="Arial" panose="020B0604020202020204" pitchFamily="34" charset="0"/>
                <a:cs typeface="Arial" panose="020B0604020202020204" pitchFamily="34" charset="0"/>
              </a:rPr>
              <a: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XIV. </a:t>
            </a:r>
            <a:r>
              <a:rPr lang="en-US" dirty="0" smtClean="0">
                <a:latin typeface="Arial" panose="020B0604020202020204" pitchFamily="34" charset="0"/>
                <a:cs typeface="Arial" panose="020B0604020202020204" pitchFamily="34" charset="0"/>
              </a:rPr>
              <a:t>Osijek-</a:t>
            </a:r>
            <a:r>
              <a:rPr lang="en-US" dirty="0" err="1" smtClean="0">
                <a:latin typeface="Arial" panose="020B0604020202020204" pitchFamily="34" charset="0"/>
                <a:cs typeface="Arial" panose="020B0604020202020204" pitchFamily="34" charset="0"/>
              </a:rPr>
              <a:t>Baranja</a:t>
            </a:r>
            <a:r>
              <a:rPr lang="en-US" dirty="0" smtClean="0">
                <a:latin typeface="Arial" panose="020B0604020202020204" pitchFamily="34" charset="0"/>
                <a:cs typeface="Arial" panose="020B0604020202020204" pitchFamily="34" charset="0"/>
              </a:rPr>
              <a:t> County with Osijek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XV. </a:t>
            </a:r>
            <a:r>
              <a:rPr lang="en-US" dirty="0" err="1" smtClean="0">
                <a:latin typeface="Arial" panose="020B0604020202020204" pitchFamily="34" charset="0"/>
                <a:cs typeface="Arial" panose="020B0604020202020204" pitchFamily="34" charset="0"/>
              </a:rPr>
              <a:t>Šibenik-Knin</a:t>
            </a:r>
            <a:r>
              <a:rPr lang="en-US" dirty="0" smtClean="0">
                <a:latin typeface="Arial" panose="020B0604020202020204" pitchFamily="34" charset="0"/>
                <a:cs typeface="Arial" panose="020B0604020202020204" pitchFamily="34" charset="0"/>
              </a:rPr>
              <a:t> County with </a:t>
            </a:r>
            <a:r>
              <a:rPr lang="en-US" dirty="0" err="1" smtClean="0">
                <a:latin typeface="Arial" panose="020B0604020202020204" pitchFamily="34" charset="0"/>
                <a:cs typeface="Arial" panose="020B0604020202020204" pitchFamily="34" charset="0"/>
              </a:rPr>
              <a:t>Šibenik</a:t>
            </a:r>
            <a:r>
              <a:rPr lang="en-US" dirty="0" smtClean="0">
                <a:latin typeface="Arial" panose="020B0604020202020204" pitchFamily="34" charset="0"/>
                <a:cs typeface="Arial" panose="020B0604020202020204" pitchFamily="34" charset="0"/>
              </a:rPr>
              <a: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XVI. </a:t>
            </a:r>
            <a:r>
              <a:rPr lang="en-US" dirty="0" err="1" smtClean="0">
                <a:latin typeface="Arial" panose="020B0604020202020204" pitchFamily="34" charset="0"/>
                <a:cs typeface="Arial" panose="020B0604020202020204" pitchFamily="34" charset="0"/>
              </a:rPr>
              <a:t>Vukovar-Srijem</a:t>
            </a:r>
            <a:r>
              <a:rPr lang="en-US" dirty="0" smtClean="0">
                <a:latin typeface="Arial" panose="020B0604020202020204" pitchFamily="34" charset="0"/>
                <a:cs typeface="Arial" panose="020B0604020202020204" pitchFamily="34" charset="0"/>
              </a:rPr>
              <a:t> County with </a:t>
            </a:r>
            <a:r>
              <a:rPr lang="en-US" dirty="0" err="1" smtClean="0">
                <a:latin typeface="Arial" panose="020B0604020202020204" pitchFamily="34" charset="0"/>
                <a:cs typeface="Arial" panose="020B0604020202020204" pitchFamily="34" charset="0"/>
              </a:rPr>
              <a:t>Vukovar</a:t>
            </a:r>
            <a:r>
              <a:rPr lang="en-US" dirty="0" smtClean="0">
                <a:latin typeface="Arial" panose="020B0604020202020204" pitchFamily="34" charset="0"/>
                <a:cs typeface="Arial" panose="020B0604020202020204" pitchFamily="34" charset="0"/>
              </a:rPr>
              <a: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XVII. </a:t>
            </a:r>
            <a:r>
              <a:rPr lang="en-US" dirty="0" smtClean="0">
                <a:latin typeface="Arial" panose="020B0604020202020204" pitchFamily="34" charset="0"/>
                <a:cs typeface="Arial" panose="020B0604020202020204" pitchFamily="34" charset="0"/>
              </a:rPr>
              <a:t>Split-Dalmatia County with Split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XVIII. </a:t>
            </a:r>
            <a:r>
              <a:rPr lang="en-US" dirty="0" smtClean="0">
                <a:latin typeface="Arial" panose="020B0604020202020204" pitchFamily="34" charset="0"/>
                <a:cs typeface="Arial" panose="020B0604020202020204" pitchFamily="34" charset="0"/>
              </a:rPr>
              <a:t>Istria County with </a:t>
            </a:r>
            <a:r>
              <a:rPr lang="en-US" dirty="0" err="1" smtClean="0">
                <a:latin typeface="Arial" panose="020B0604020202020204" pitchFamily="34" charset="0"/>
                <a:cs typeface="Arial" panose="020B0604020202020204" pitchFamily="34" charset="0"/>
              </a:rPr>
              <a:t>Pazin</a:t>
            </a:r>
            <a:r>
              <a:rPr lang="en-US" dirty="0" smtClean="0">
                <a:latin typeface="Arial" panose="020B0604020202020204" pitchFamily="34" charset="0"/>
                <a:cs typeface="Arial" panose="020B0604020202020204" pitchFamily="34" charset="0"/>
              </a:rPr>
              <a:t>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XIX. </a:t>
            </a:r>
            <a:r>
              <a:rPr lang="en-US" dirty="0" smtClean="0">
                <a:latin typeface="Arial" panose="020B0604020202020204" pitchFamily="34" charset="0"/>
                <a:cs typeface="Arial" panose="020B0604020202020204" pitchFamily="34" charset="0"/>
              </a:rPr>
              <a:t>Dubrovnik-</a:t>
            </a:r>
            <a:r>
              <a:rPr lang="en-US" dirty="0" err="1" smtClean="0">
                <a:latin typeface="Arial" panose="020B0604020202020204" pitchFamily="34" charset="0"/>
                <a:cs typeface="Arial" panose="020B0604020202020204" pitchFamily="34" charset="0"/>
              </a:rPr>
              <a:t>Neretva</a:t>
            </a:r>
            <a:r>
              <a:rPr lang="en-US" dirty="0" smtClean="0">
                <a:latin typeface="Arial" panose="020B0604020202020204" pitchFamily="34" charset="0"/>
                <a:cs typeface="Arial" panose="020B0604020202020204" pitchFamily="34" charset="0"/>
              </a:rPr>
              <a:t> County with Dubrovnik as its seat</a:t>
            </a:r>
            <a:r>
              <a:rPr lang="vi-VN" dirty="0" smtClean="0">
                <a:latin typeface="Arial" panose="020B0604020202020204" pitchFamily="34" charset="0"/>
                <a:cs typeface="Arial" panose="020B0604020202020204" pitchFamily="34" charset="0"/>
              </a:rPr>
              <a:t>, </a:t>
            </a:r>
            <a:endParaRPr lang="vi-VN" dirty="0">
              <a:latin typeface="Arial" panose="020B0604020202020204" pitchFamily="34" charset="0"/>
              <a:cs typeface="Arial" panose="020B0604020202020204" pitchFamily="34" charset="0"/>
            </a:endParaRPr>
          </a:p>
          <a:p>
            <a:pPr>
              <a:spcBef>
                <a:spcPts val="0"/>
              </a:spcBef>
              <a:buClr>
                <a:schemeClr val="accent6"/>
              </a:buClr>
              <a:buSzPct val="100000"/>
              <a:buFont typeface="Wingdings" pitchFamily="2" charset="2"/>
              <a:buChar char="v"/>
              <a:defRPr/>
            </a:pPr>
            <a:r>
              <a:rPr lang="vi-VN" dirty="0">
                <a:latin typeface="Arial" panose="020B0604020202020204" pitchFamily="34" charset="0"/>
                <a:cs typeface="Arial" panose="020B0604020202020204" pitchFamily="34" charset="0"/>
              </a:rPr>
              <a:t> XX. </a:t>
            </a:r>
            <a:r>
              <a:rPr lang="en-US" dirty="0" err="1" smtClean="0">
                <a:latin typeface="Arial" panose="020B0604020202020204" pitchFamily="34" charset="0"/>
                <a:cs typeface="Arial" panose="020B0604020202020204" pitchFamily="34" charset="0"/>
              </a:rPr>
              <a:t>Međimurje</a:t>
            </a:r>
            <a:r>
              <a:rPr lang="en-US" dirty="0" smtClean="0">
                <a:latin typeface="Arial" panose="020B0604020202020204" pitchFamily="34" charset="0"/>
                <a:cs typeface="Arial" panose="020B0604020202020204" pitchFamily="34" charset="0"/>
              </a:rPr>
              <a:t> County with </a:t>
            </a:r>
            <a:r>
              <a:rPr lang="en-US" dirty="0" err="1" smtClean="0">
                <a:latin typeface="Arial" panose="020B0604020202020204" pitchFamily="34" charset="0"/>
                <a:cs typeface="Arial" panose="020B0604020202020204" pitchFamily="34" charset="0"/>
              </a:rPr>
              <a:t>Čakovec</a:t>
            </a:r>
            <a:r>
              <a:rPr lang="en-US" dirty="0" smtClean="0">
                <a:latin typeface="Arial" panose="020B0604020202020204" pitchFamily="34" charset="0"/>
                <a:cs typeface="Arial" panose="020B0604020202020204" pitchFamily="34" charset="0"/>
              </a:rPr>
              <a:t> as its seat.</a:t>
            </a:r>
            <a:endParaRPr lang="hr-HR" dirty="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5</a:t>
            </a:fld>
            <a:endParaRPr lang="en-US"/>
          </a:p>
        </p:txBody>
      </p:sp>
    </p:spTree>
    <p:extLst>
      <p:ext uri="{BB962C8B-B14F-4D97-AF65-F5344CB8AC3E}">
        <p14:creationId xmlns:p14="http://schemas.microsoft.com/office/powerpoint/2010/main" val="523186599"/>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07504" y="188640"/>
            <a:ext cx="8856984" cy="576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The Counties of the Republic of Croatia</a:t>
            </a:r>
            <a:endParaRPr lang="hr-HR" sz="3200" b="0" dirty="0" smtClean="0">
              <a:latin typeface="Arial" pitchFamily="34" charset="0"/>
              <a:cs typeface="Arial"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6</a:t>
            </a:fld>
            <a:endParaRPr lang="en-US"/>
          </a:p>
        </p:txBody>
      </p:sp>
      <p:pic>
        <p:nvPicPr>
          <p:cNvPr id="125954" name="Picture 2" descr="C:\Users\Assia\Desktop\Untitled.jpg"/>
          <p:cNvPicPr>
            <a:picLocks noChangeAspect="1" noChangeArrowheads="1"/>
          </p:cNvPicPr>
          <p:nvPr/>
        </p:nvPicPr>
        <p:blipFill>
          <a:blip r:embed="rId3" cstate="print"/>
          <a:srcRect/>
          <a:stretch>
            <a:fillRect/>
          </a:stretch>
        </p:blipFill>
        <p:spPr bwMode="auto">
          <a:xfrm>
            <a:off x="1403648" y="914400"/>
            <a:ext cx="6067425" cy="5943600"/>
          </a:xfrm>
          <a:prstGeom prst="rect">
            <a:avLst/>
          </a:prstGeom>
          <a:noFill/>
        </p:spPr>
      </p:pic>
    </p:spTree>
    <p:extLst>
      <p:ext uri="{BB962C8B-B14F-4D97-AF65-F5344CB8AC3E}">
        <p14:creationId xmlns:p14="http://schemas.microsoft.com/office/powerpoint/2010/main" val="932700462"/>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512" y="188640"/>
            <a:ext cx="8785225" cy="576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The Self-Governing Jurisdiction </a:t>
            </a:r>
            <a:r>
              <a:rPr lang="pl-PL" sz="3200" b="0" dirty="0" smtClean="0">
                <a:latin typeface="Arial" pitchFamily="34" charset="0"/>
                <a:cs typeface="Arial" pitchFamily="34" charset="0"/>
              </a:rPr>
              <a:t>LC(R)SGU </a:t>
            </a:r>
            <a:r>
              <a:rPr lang="pl-PL" sz="3200" b="0" dirty="0">
                <a:latin typeface="Arial" pitchFamily="34" charset="0"/>
                <a:cs typeface="Arial" pitchFamily="34" charset="0"/>
              </a:rPr>
              <a:t/>
            </a:r>
            <a:br>
              <a:rPr lang="pl-PL" sz="3200" b="0" dirty="0">
                <a:latin typeface="Arial" pitchFamily="34" charset="0"/>
                <a:cs typeface="Arial" pitchFamily="34" charset="0"/>
              </a:rPr>
            </a:br>
            <a:endParaRPr lang="hr-HR" sz="3200" b="0" dirty="0" smtClean="0">
              <a:latin typeface="Arial" pitchFamily="34" charset="0"/>
              <a:cs typeface="Arial" pitchFamily="34" charset="0"/>
            </a:endParaRPr>
          </a:p>
        </p:txBody>
      </p:sp>
      <p:sp>
        <p:nvSpPr>
          <p:cNvPr id="4099" name="Rectangle 3"/>
          <p:cNvSpPr>
            <a:spLocks noGrp="1" noChangeArrowheads="1"/>
          </p:cNvSpPr>
          <p:nvPr>
            <p:ph idx="1"/>
          </p:nvPr>
        </p:nvSpPr>
        <p:spPr bwMode="auto">
          <a:xfrm>
            <a:off x="683568" y="1844824"/>
            <a:ext cx="7561213" cy="468052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 The provisions of the Act on the local and county (regional) self-government (Official Gazette, no. from 33/01 to 144/12 and 19/13 – revised text) </a:t>
            </a:r>
            <a:r>
              <a:rPr lang="en-US" sz="2400" b="1" dirty="0" smtClean="0">
                <a:latin typeface="Arial" panose="020B0604020202020204" pitchFamily="34" charset="0"/>
                <a:cs typeface="Arial" panose="020B0604020202020204" pitchFamily="34" charset="0"/>
              </a:rPr>
              <a:t>define the scope of the self-governing jurisdiction of a municipality, city and county</a:t>
            </a:r>
          </a:p>
          <a:p>
            <a:pPr>
              <a:spcBef>
                <a:spcPts val="1200"/>
              </a:spcBef>
              <a:buClr>
                <a:schemeClr val="accent6"/>
              </a:buClr>
              <a:buSzPct val="100000"/>
              <a:buFont typeface="Wingdings" pitchFamily="2" charset="2"/>
              <a:buChar char="v"/>
              <a:defRPr/>
            </a:pPr>
            <a:r>
              <a:rPr lang="en-US" sz="2400" dirty="0" smtClean="0">
                <a:latin typeface="Arial" panose="020B0604020202020204" pitchFamily="34" charset="0"/>
                <a:cs typeface="Arial" panose="020B0604020202020204" pitchFamily="34" charset="0"/>
              </a:rPr>
              <a:t>  The municipality, city and county are </a:t>
            </a:r>
            <a:r>
              <a:rPr lang="en-US" sz="2400" b="1" dirty="0" smtClean="0">
                <a:latin typeface="Arial" panose="020B0604020202020204" pitchFamily="34" charset="0"/>
                <a:cs typeface="Arial" panose="020B0604020202020204" pitchFamily="34" charset="0"/>
              </a:rPr>
              <a:t>independent in their decision-making with regard to business in their self-governing jurisdiction</a:t>
            </a:r>
            <a:r>
              <a:rPr lang="en-US" sz="2400" dirty="0" smtClean="0">
                <a:latin typeface="Arial" panose="020B0604020202020204" pitchFamily="34" charset="0"/>
                <a:cs typeface="Arial" panose="020B0604020202020204" pitchFamily="34" charset="0"/>
              </a:rPr>
              <a:t>, pursuant to the Constitution of the Republic of Croatia and the aforementioned Act </a:t>
            </a: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7</a:t>
            </a:fld>
            <a:endParaRPr lang="en-US"/>
          </a:p>
        </p:txBody>
      </p:sp>
    </p:spTree>
    <p:extLst>
      <p:ext uri="{BB962C8B-B14F-4D97-AF65-F5344CB8AC3E}">
        <p14:creationId xmlns:p14="http://schemas.microsoft.com/office/powerpoint/2010/main" val="824338328"/>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512" y="188640"/>
            <a:ext cx="8785225" cy="576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200" b="0" dirty="0" smtClean="0">
                <a:latin typeface="Arial" pitchFamily="34" charset="0"/>
                <a:cs typeface="Arial" pitchFamily="34" charset="0"/>
              </a:rPr>
              <a:t>The Self-Governing Jurisdictions of Municipalities and Cities</a:t>
            </a:r>
            <a:endParaRPr lang="hr-HR" sz="3200" b="0" dirty="0" smtClean="0">
              <a:latin typeface="Arial" pitchFamily="34" charset="0"/>
              <a:cs typeface="Arial" pitchFamily="34" charset="0"/>
            </a:endParaRPr>
          </a:p>
        </p:txBody>
      </p:sp>
      <p:sp>
        <p:nvSpPr>
          <p:cNvPr id="4099" name="Rectangle 3"/>
          <p:cNvSpPr>
            <a:spLocks noGrp="1" noChangeArrowheads="1"/>
          </p:cNvSpPr>
          <p:nvPr>
            <p:ph idx="1"/>
          </p:nvPr>
        </p:nvSpPr>
        <p:spPr bwMode="auto">
          <a:xfrm>
            <a:off x="539552" y="1268760"/>
            <a:ext cx="8280920" cy="532859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600"/>
              </a:spcBef>
              <a:buClr>
                <a:schemeClr val="accent6"/>
              </a:buClr>
              <a:buSzPct val="100000"/>
              <a:buFont typeface="Wingdings" pitchFamily="2" charset="2"/>
              <a:buChar char="v"/>
              <a:defRPr/>
            </a:pPr>
            <a:r>
              <a:rPr lang="en-US" sz="2000" b="1" dirty="0" smtClean="0">
                <a:latin typeface="Arial" panose="020B0604020202020204" pitchFamily="34" charset="0"/>
                <a:cs typeface="Arial" panose="020B0604020202020204" pitchFamily="34" charset="0"/>
              </a:rPr>
              <a:t> Municipalities and cities </a:t>
            </a:r>
            <a:r>
              <a:rPr lang="en-US" sz="2000" dirty="0" smtClean="0">
                <a:latin typeface="Arial" panose="020B0604020202020204" pitchFamily="34" charset="0"/>
                <a:cs typeface="Arial" panose="020B0604020202020204" pitchFamily="34" charset="0"/>
              </a:rPr>
              <a:t>perform in their self-governing jurisdiction </a:t>
            </a:r>
            <a:r>
              <a:rPr lang="en-US" sz="2000" b="1" dirty="0" smtClean="0">
                <a:latin typeface="Arial" panose="020B0604020202020204" pitchFamily="34" charset="0"/>
                <a:cs typeface="Arial" panose="020B0604020202020204" pitchFamily="34" charset="0"/>
              </a:rPr>
              <a:t>activities of local significance </a:t>
            </a:r>
            <a:r>
              <a:rPr lang="en-US" sz="2000" dirty="0" smtClean="0">
                <a:latin typeface="Arial" panose="020B0604020202020204" pitchFamily="34" charset="0"/>
                <a:cs typeface="Arial" panose="020B0604020202020204" pitchFamily="34" charset="0"/>
              </a:rPr>
              <a:t>which directly address the needs of the citizens, but are </a:t>
            </a:r>
            <a:r>
              <a:rPr lang="en-US" sz="2000" b="1" dirty="0" smtClean="0">
                <a:latin typeface="Arial" panose="020B0604020202020204" pitchFamily="34" charset="0"/>
                <a:cs typeface="Arial" panose="020B0604020202020204" pitchFamily="34" charset="0"/>
              </a:rPr>
              <a:t>not assigned to state bodies by the law or Constitution</a:t>
            </a:r>
            <a:r>
              <a:rPr lang="en-US" sz="2000" dirty="0" smtClean="0">
                <a:latin typeface="Arial" panose="020B0604020202020204" pitchFamily="34" charset="0"/>
                <a:cs typeface="Arial" panose="020B0604020202020204" pitchFamily="34" charset="0"/>
              </a:rPr>
              <a:t>; especially tasks pertaining to:</a:t>
            </a:r>
            <a:endParaRPr lang="en-US" sz="2000" b="1" dirty="0" smtClean="0">
              <a:latin typeface="Arial" panose="020B0604020202020204" pitchFamily="34" charset="0"/>
              <a:cs typeface="Arial" panose="020B0604020202020204" pitchFamily="34" charset="0"/>
            </a:endParaRPr>
          </a:p>
          <a:p>
            <a:pPr marL="400050" lvl="1" indent="0">
              <a:spcBef>
                <a:spcPts val="0"/>
              </a:spcBef>
              <a:buClr>
                <a:schemeClr val="accent6"/>
              </a:buClr>
              <a:buSzPct val="100000"/>
              <a:buNone/>
              <a:defRPr/>
            </a:pPr>
            <a:r>
              <a:rPr lang="vi-VN" sz="1800"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housing and settlement organization</a:t>
            </a:r>
            <a:r>
              <a:rPr lang="vi-VN" sz="1800" dirty="0" smtClean="0">
                <a:latin typeface="Arial" panose="020B0604020202020204" pitchFamily="34" charset="0"/>
                <a:cs typeface="Arial" panose="020B0604020202020204" pitchFamily="34" charset="0"/>
              </a:rPr>
              <a:t>,</a:t>
            </a:r>
            <a:endParaRPr lang="vi-VN" sz="1800" dirty="0">
              <a:latin typeface="Arial" panose="020B0604020202020204" pitchFamily="34" charset="0"/>
              <a:cs typeface="Arial" panose="020B0604020202020204" pitchFamily="34" charset="0"/>
            </a:endParaRPr>
          </a:p>
          <a:p>
            <a:pPr marL="400050" lvl="1" indent="0">
              <a:spcBef>
                <a:spcPts val="0"/>
              </a:spcBef>
              <a:buClr>
                <a:schemeClr val="accent6"/>
              </a:buClr>
              <a:buSzPct val="100000"/>
              <a:buNone/>
              <a:defRPr/>
            </a:pPr>
            <a:r>
              <a:rPr lang="vi-VN"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physical and urban planning</a:t>
            </a:r>
            <a:r>
              <a:rPr lang="vi-VN" sz="1800" dirty="0" smtClean="0">
                <a:latin typeface="Arial" panose="020B0604020202020204" pitchFamily="34" charset="0"/>
                <a:cs typeface="Arial" panose="020B0604020202020204" pitchFamily="34" charset="0"/>
              </a:rPr>
              <a:t>,</a:t>
            </a:r>
            <a:endParaRPr lang="vi-VN" sz="1800" dirty="0">
              <a:latin typeface="Arial" panose="020B0604020202020204" pitchFamily="34" charset="0"/>
              <a:cs typeface="Arial" panose="020B0604020202020204" pitchFamily="34" charset="0"/>
            </a:endParaRPr>
          </a:p>
          <a:p>
            <a:pPr marL="400050" lvl="1" indent="0">
              <a:spcBef>
                <a:spcPts val="0"/>
              </a:spcBef>
              <a:buClr>
                <a:schemeClr val="accent6"/>
              </a:buClr>
              <a:buSzPct val="100000"/>
              <a:buNone/>
              <a:defRPr/>
            </a:pPr>
            <a:r>
              <a:rPr lang="vi-VN"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utility services</a:t>
            </a:r>
            <a:r>
              <a:rPr lang="vi-VN" sz="1800" dirty="0" smtClean="0">
                <a:latin typeface="Arial" panose="020B0604020202020204" pitchFamily="34" charset="0"/>
                <a:cs typeface="Arial" panose="020B0604020202020204" pitchFamily="34" charset="0"/>
              </a:rPr>
              <a:t>,</a:t>
            </a:r>
            <a:endParaRPr lang="vi-VN" sz="1800" dirty="0">
              <a:latin typeface="Arial" panose="020B0604020202020204" pitchFamily="34" charset="0"/>
              <a:cs typeface="Arial" panose="020B0604020202020204" pitchFamily="34" charset="0"/>
            </a:endParaRPr>
          </a:p>
          <a:p>
            <a:pPr marL="400050" lvl="1" indent="0">
              <a:spcBef>
                <a:spcPts val="0"/>
              </a:spcBef>
              <a:buClr>
                <a:schemeClr val="accent6"/>
              </a:buClr>
              <a:buSzPct val="100000"/>
              <a:buNone/>
              <a:defRPr/>
            </a:pPr>
            <a:r>
              <a:rPr lang="vi-VN"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childcare</a:t>
            </a:r>
            <a:r>
              <a:rPr lang="vi-VN" sz="1800" dirty="0" smtClean="0">
                <a:latin typeface="Arial" panose="020B0604020202020204" pitchFamily="34" charset="0"/>
                <a:cs typeface="Arial" panose="020B0604020202020204" pitchFamily="34" charset="0"/>
              </a:rPr>
              <a:t>,</a:t>
            </a:r>
            <a:endParaRPr lang="vi-VN" sz="1800" dirty="0">
              <a:latin typeface="Arial" panose="020B0604020202020204" pitchFamily="34" charset="0"/>
              <a:cs typeface="Arial" panose="020B0604020202020204" pitchFamily="34" charset="0"/>
            </a:endParaRPr>
          </a:p>
          <a:p>
            <a:pPr marL="400050" lvl="1" indent="0">
              <a:spcBef>
                <a:spcPts val="0"/>
              </a:spcBef>
              <a:buClr>
                <a:schemeClr val="accent6"/>
              </a:buClr>
              <a:buSzPct val="100000"/>
              <a:buNone/>
              <a:defRPr/>
            </a:pPr>
            <a:r>
              <a:rPr lang="vi-VN"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social welfare</a:t>
            </a:r>
            <a:r>
              <a:rPr lang="vi-VN" sz="1800" dirty="0" smtClean="0">
                <a:latin typeface="Arial" panose="020B0604020202020204" pitchFamily="34" charset="0"/>
                <a:cs typeface="Arial" panose="020B0604020202020204" pitchFamily="34" charset="0"/>
              </a:rPr>
              <a:t>,</a:t>
            </a:r>
            <a:endParaRPr lang="vi-VN" sz="1800" dirty="0">
              <a:latin typeface="Arial" panose="020B0604020202020204" pitchFamily="34" charset="0"/>
              <a:cs typeface="Arial" panose="020B0604020202020204" pitchFamily="34" charset="0"/>
            </a:endParaRPr>
          </a:p>
          <a:p>
            <a:pPr marL="400050" lvl="1" indent="0">
              <a:spcBef>
                <a:spcPts val="0"/>
              </a:spcBef>
              <a:buClr>
                <a:schemeClr val="accent6"/>
              </a:buClr>
              <a:buSzPct val="100000"/>
              <a:buNone/>
              <a:defRPr/>
            </a:pPr>
            <a:r>
              <a:rPr lang="vi-VN"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primary health care</a:t>
            </a:r>
            <a:r>
              <a:rPr lang="vi-VN" sz="1800" dirty="0" smtClean="0">
                <a:latin typeface="Arial" panose="020B0604020202020204" pitchFamily="34" charset="0"/>
                <a:cs typeface="Arial" panose="020B0604020202020204" pitchFamily="34" charset="0"/>
              </a:rPr>
              <a:t>,</a:t>
            </a:r>
            <a:endParaRPr lang="vi-VN" sz="1800" dirty="0">
              <a:latin typeface="Arial" panose="020B0604020202020204" pitchFamily="34" charset="0"/>
              <a:cs typeface="Arial" panose="020B0604020202020204" pitchFamily="34" charset="0"/>
            </a:endParaRPr>
          </a:p>
          <a:p>
            <a:pPr marL="400050" lvl="1" indent="0">
              <a:spcBef>
                <a:spcPts val="0"/>
              </a:spcBef>
              <a:buClr>
                <a:schemeClr val="accent6"/>
              </a:buClr>
              <a:buSzPct val="100000"/>
              <a:buNone/>
              <a:defRPr/>
            </a:pPr>
            <a:r>
              <a:rPr lang="vi-VN"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primary education</a:t>
            </a:r>
            <a:r>
              <a:rPr lang="vi-VN" sz="1800" dirty="0" smtClean="0">
                <a:latin typeface="Arial" panose="020B0604020202020204" pitchFamily="34" charset="0"/>
                <a:cs typeface="Arial" panose="020B0604020202020204" pitchFamily="34" charset="0"/>
              </a:rPr>
              <a:t>,</a:t>
            </a:r>
            <a:endParaRPr lang="vi-VN" sz="1800" dirty="0">
              <a:latin typeface="Arial" panose="020B0604020202020204" pitchFamily="34" charset="0"/>
              <a:cs typeface="Arial" panose="020B0604020202020204" pitchFamily="34" charset="0"/>
            </a:endParaRPr>
          </a:p>
          <a:p>
            <a:pPr marL="400050" lvl="1" indent="0">
              <a:spcBef>
                <a:spcPts val="0"/>
              </a:spcBef>
              <a:buClr>
                <a:schemeClr val="accent6"/>
              </a:buClr>
              <a:buSzPct val="100000"/>
              <a:buNone/>
              <a:defRPr/>
            </a:pPr>
            <a:r>
              <a:rPr lang="vi-VN"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culture, physical activities and sport</a:t>
            </a:r>
            <a:r>
              <a:rPr lang="vi-VN" sz="1800" dirty="0" smtClean="0">
                <a:latin typeface="Arial" panose="020B0604020202020204" pitchFamily="34" charset="0"/>
                <a:cs typeface="Arial" panose="020B0604020202020204" pitchFamily="34" charset="0"/>
              </a:rPr>
              <a:t>,</a:t>
            </a:r>
            <a:endParaRPr lang="vi-VN" sz="1800" dirty="0">
              <a:latin typeface="Arial" panose="020B0604020202020204" pitchFamily="34" charset="0"/>
              <a:cs typeface="Arial" panose="020B0604020202020204" pitchFamily="34" charset="0"/>
            </a:endParaRPr>
          </a:p>
          <a:p>
            <a:pPr marL="400050" lvl="1" indent="0">
              <a:spcBef>
                <a:spcPts val="0"/>
              </a:spcBef>
              <a:buClr>
                <a:schemeClr val="accent6"/>
              </a:buClr>
              <a:buSzPct val="100000"/>
              <a:buNone/>
              <a:defRPr/>
            </a:pPr>
            <a:r>
              <a:rPr lang="vi-VN"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consumer protection</a:t>
            </a:r>
            <a:r>
              <a:rPr lang="vi-VN" sz="1800" dirty="0" smtClean="0">
                <a:latin typeface="Arial" panose="020B0604020202020204" pitchFamily="34" charset="0"/>
                <a:cs typeface="Arial" panose="020B0604020202020204" pitchFamily="34" charset="0"/>
              </a:rPr>
              <a:t>,</a:t>
            </a:r>
            <a:endParaRPr lang="vi-VN" sz="1800" dirty="0">
              <a:latin typeface="Arial" panose="020B0604020202020204" pitchFamily="34" charset="0"/>
              <a:cs typeface="Arial" panose="020B0604020202020204" pitchFamily="34" charset="0"/>
            </a:endParaRPr>
          </a:p>
          <a:p>
            <a:pPr marL="400050" lvl="1" indent="0">
              <a:spcBef>
                <a:spcPts val="0"/>
              </a:spcBef>
              <a:buClr>
                <a:schemeClr val="accent6"/>
              </a:buClr>
              <a:buSzPct val="100000"/>
              <a:buNone/>
              <a:defRPr/>
            </a:pPr>
            <a:r>
              <a:rPr lang="vi-VN"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the protection and improvement of the environment</a:t>
            </a:r>
            <a:r>
              <a:rPr lang="vi-VN" sz="1800" dirty="0" smtClean="0">
                <a:latin typeface="Arial" panose="020B0604020202020204" pitchFamily="34" charset="0"/>
                <a:cs typeface="Arial" panose="020B0604020202020204" pitchFamily="34" charset="0"/>
              </a:rPr>
              <a:t>,</a:t>
            </a:r>
            <a:endParaRPr lang="vi-VN" sz="1800" dirty="0">
              <a:latin typeface="Arial" panose="020B0604020202020204" pitchFamily="34" charset="0"/>
              <a:cs typeface="Arial" panose="020B0604020202020204" pitchFamily="34" charset="0"/>
            </a:endParaRPr>
          </a:p>
          <a:p>
            <a:pPr marL="400050" lvl="1" indent="0">
              <a:spcBef>
                <a:spcPts val="0"/>
              </a:spcBef>
              <a:buClr>
                <a:schemeClr val="accent6"/>
              </a:buClr>
              <a:buSzPct val="100000"/>
              <a:buNone/>
              <a:defRPr/>
            </a:pPr>
            <a:r>
              <a:rPr lang="vi-VN"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fire and civil protection</a:t>
            </a:r>
            <a:r>
              <a:rPr lang="vi-VN" sz="1800" dirty="0" smtClean="0">
                <a:latin typeface="Arial" panose="020B0604020202020204" pitchFamily="34" charset="0"/>
                <a:cs typeface="Arial" panose="020B0604020202020204" pitchFamily="34" charset="0"/>
              </a:rPr>
              <a:t>,</a:t>
            </a:r>
            <a:endParaRPr lang="vi-VN" sz="1800" dirty="0">
              <a:latin typeface="Arial" panose="020B0604020202020204" pitchFamily="34" charset="0"/>
              <a:cs typeface="Arial" panose="020B0604020202020204" pitchFamily="34" charset="0"/>
            </a:endParaRPr>
          </a:p>
          <a:p>
            <a:pPr marL="400050" lvl="1" indent="0">
              <a:spcBef>
                <a:spcPts val="0"/>
              </a:spcBef>
              <a:buClr>
                <a:schemeClr val="accent6"/>
              </a:buClr>
              <a:buSzPct val="100000"/>
              <a:buNone/>
              <a:defRPr/>
            </a:pPr>
            <a:r>
              <a:rPr lang="vi-VN"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local traffic</a:t>
            </a:r>
            <a:endParaRPr lang="vi-VN" sz="1800" dirty="0">
              <a:latin typeface="Arial" panose="020B0604020202020204" pitchFamily="34" charset="0"/>
              <a:cs typeface="Arial" panose="020B0604020202020204" pitchFamily="34" charset="0"/>
            </a:endParaRPr>
          </a:p>
          <a:p>
            <a:pPr marL="400050" lvl="1" indent="0">
              <a:spcBef>
                <a:spcPts val="0"/>
              </a:spcBef>
              <a:buClr>
                <a:schemeClr val="accent6"/>
              </a:buClr>
              <a:buSzPct val="100000"/>
              <a:buNone/>
              <a:defRPr/>
            </a:pPr>
            <a:r>
              <a:rPr lang="vi-VN"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other activities related to special legislation</a:t>
            </a:r>
            <a:endParaRPr lang="vi-VN" sz="1800" dirty="0">
              <a:latin typeface="Arial" panose="020B0604020202020204" pitchFamily="34" charset="0"/>
              <a:cs typeface="Arial" panose="020B0604020202020204" pitchFamily="34" charset="0"/>
            </a:endParaRPr>
          </a:p>
          <a:p>
            <a:pPr>
              <a:spcBef>
                <a:spcPts val="600"/>
              </a:spcBef>
              <a:buClr>
                <a:schemeClr val="accent6"/>
              </a:buClr>
              <a:buSzPct val="100000"/>
              <a:buFont typeface="Wingdings" pitchFamily="2" charset="2"/>
              <a:buChar char="v"/>
              <a:defRPr/>
            </a:pPr>
            <a:endParaRPr lang="pl-PL" sz="2400" dirty="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8</a:t>
            </a:fld>
            <a:endParaRPr lang="en-US"/>
          </a:p>
        </p:txBody>
      </p:sp>
    </p:spTree>
    <p:extLst>
      <p:ext uri="{BB962C8B-B14F-4D97-AF65-F5344CB8AC3E}">
        <p14:creationId xmlns:p14="http://schemas.microsoft.com/office/powerpoint/2010/main" val="482755278"/>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9512" y="260648"/>
            <a:ext cx="8785225" cy="10081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sz="3000" b="0" dirty="0" smtClean="0">
                <a:latin typeface="Arial" pitchFamily="34" charset="0"/>
                <a:cs typeface="Arial" pitchFamily="34" charset="0"/>
              </a:rPr>
              <a:t>The Self-Governing Jurisdiction of Large Cities and County Seats</a:t>
            </a:r>
            <a:endParaRPr lang="hr-HR" sz="3000" b="0" dirty="0" smtClean="0">
              <a:latin typeface="Arial" pitchFamily="34" charset="0"/>
              <a:cs typeface="Arial" pitchFamily="34" charset="0"/>
            </a:endParaRPr>
          </a:p>
        </p:txBody>
      </p:sp>
      <p:sp>
        <p:nvSpPr>
          <p:cNvPr id="4099" name="Rectangle 3"/>
          <p:cNvSpPr>
            <a:spLocks noGrp="1" noChangeArrowheads="1"/>
          </p:cNvSpPr>
          <p:nvPr>
            <p:ph idx="1"/>
          </p:nvPr>
        </p:nvSpPr>
        <p:spPr bwMode="auto">
          <a:xfrm>
            <a:off x="467544" y="1412776"/>
            <a:ext cx="8208912" cy="511256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600"/>
              </a:spcBef>
              <a:buClr>
                <a:schemeClr val="accent6"/>
              </a:buClr>
              <a:buSzPct val="100000"/>
              <a:buFont typeface="Wingdings" pitchFamily="2" charset="2"/>
              <a:buChar char="v"/>
              <a:defRPr/>
            </a:pPr>
            <a:r>
              <a:rPr lang="en-US" sz="2400" b="1" dirty="0" smtClean="0">
                <a:latin typeface="Arial" panose="020B0604020202020204" pitchFamily="34" charset="0"/>
                <a:cs typeface="Arial" panose="020B0604020202020204" pitchFamily="34" charset="0"/>
              </a:rPr>
              <a:t>Large cities </a:t>
            </a:r>
            <a:r>
              <a:rPr lang="en-US" sz="2400" dirty="0" smtClean="0">
                <a:latin typeface="Arial" panose="020B0604020202020204" pitchFamily="34" charset="0"/>
                <a:cs typeface="Arial" panose="020B0604020202020204" pitchFamily="34" charset="0"/>
              </a:rPr>
              <a:t>are units of local self-government that are economic, financial, cultural, health care, traffic and scientific centers of development of the region, with </a:t>
            </a:r>
            <a:r>
              <a:rPr lang="en-US" sz="2400" b="1" dirty="0" smtClean="0">
                <a:latin typeface="Arial" panose="020B0604020202020204" pitchFamily="34" charset="0"/>
                <a:cs typeface="Arial" panose="020B0604020202020204" pitchFamily="34" charset="0"/>
              </a:rPr>
              <a:t>more than 35,000 inhabitants</a:t>
            </a:r>
          </a:p>
          <a:p>
            <a:pPr>
              <a:spcBef>
                <a:spcPts val="1200"/>
              </a:spcBef>
              <a:buClr>
                <a:schemeClr val="accent6"/>
              </a:buClr>
              <a:buSzPct val="100000"/>
              <a:buFont typeface="Wingdings" pitchFamily="2" charset="2"/>
              <a:buChar char="v"/>
              <a:defRPr/>
            </a:pPr>
            <a:r>
              <a:rPr lang="en-US" sz="2400" b="1" dirty="0" smtClean="0">
                <a:latin typeface="Arial" panose="020B0604020202020204" pitchFamily="34" charset="0"/>
                <a:cs typeface="Arial" panose="020B0604020202020204" pitchFamily="34" charset="0"/>
              </a:rPr>
              <a:t>Large cities, as well as county seats, </a:t>
            </a:r>
            <a:r>
              <a:rPr lang="en-US" sz="2400" dirty="0" smtClean="0">
                <a:latin typeface="Arial" panose="020B0604020202020204" pitchFamily="34" charset="0"/>
                <a:cs typeface="Arial" panose="020B0604020202020204" pitchFamily="34" charset="0"/>
              </a:rPr>
              <a:t>perform within their self-governing jurisdiction not only the tasks of local importance also done by the previously mentioned cities and municipalities, but they also perform the tasks of:</a:t>
            </a:r>
            <a:endParaRPr lang="en-US" sz="2400" b="1" dirty="0" smtClean="0">
              <a:latin typeface="Arial" panose="020B0604020202020204" pitchFamily="34" charset="0"/>
              <a:cs typeface="Arial" panose="020B0604020202020204" pitchFamily="34" charset="0"/>
            </a:endParaRPr>
          </a:p>
          <a:p>
            <a:pPr marL="399600" indent="0">
              <a:spcBef>
                <a:spcPts val="600"/>
              </a:spcBef>
              <a:buClr>
                <a:schemeClr val="accent6"/>
              </a:buClr>
              <a:buSzPct val="100000"/>
              <a:buNone/>
              <a:defRPr/>
            </a:pPr>
            <a:r>
              <a:rPr lang="vi-VN"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maintenance of public roads</a:t>
            </a:r>
            <a:r>
              <a:rPr lang="vi-VN" sz="2000" dirty="0" smtClean="0">
                <a:latin typeface="Arial" panose="020B0604020202020204" pitchFamily="34" charset="0"/>
                <a:cs typeface="Arial" panose="020B0604020202020204" pitchFamily="34" charset="0"/>
              </a:rPr>
              <a:t>,</a:t>
            </a:r>
          </a:p>
          <a:p>
            <a:pPr marL="400050" lvl="1" indent="0">
              <a:spcBef>
                <a:spcPts val="600"/>
              </a:spcBef>
              <a:buClr>
                <a:schemeClr val="accent6"/>
              </a:buClr>
              <a:buSzPct val="100000"/>
              <a:buNone/>
              <a:defRPr/>
            </a:pPr>
            <a:r>
              <a:rPr lang="vi-VN"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the </a:t>
            </a:r>
            <a:r>
              <a:rPr lang="en-US" sz="2000" dirty="0" err="1">
                <a:latin typeface="Arial" panose="020B0604020202020204" pitchFamily="34" charset="0"/>
                <a:cs typeface="Arial" panose="020B0604020202020204" pitchFamily="34" charset="0"/>
              </a:rPr>
              <a:t>issu</a:t>
            </a:r>
            <a:r>
              <a:rPr lang="hr-HR" sz="2000" dirty="0" err="1">
                <a:latin typeface="Arial" panose="020B0604020202020204" pitchFamily="34" charset="0"/>
                <a:cs typeface="Arial" panose="020B0604020202020204" pitchFamily="34" charset="0"/>
              </a:rPr>
              <a:t>ance</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of building and location permits, other acts related to construction, and the implementation of spatial planning documents </a:t>
            </a:r>
            <a:endParaRPr lang="pl-PL" sz="2000" dirty="0">
              <a:latin typeface="Arial" panose="020B0604020202020204" pitchFamily="34" charset="0"/>
              <a:cs typeface="Arial" panose="020B0604020202020204" pitchFamily="34" charset="0"/>
            </a:endParaRPr>
          </a:p>
        </p:txBody>
      </p:sp>
      <p:sp>
        <p:nvSpPr>
          <p:cNvPr id="2" name="Rezervirano mjesto broja slajda 1"/>
          <p:cNvSpPr>
            <a:spLocks noGrp="1"/>
          </p:cNvSpPr>
          <p:nvPr>
            <p:ph type="sldNum" sz="quarter" idx="10"/>
          </p:nvPr>
        </p:nvSpPr>
        <p:spPr/>
        <p:txBody>
          <a:bodyPr/>
          <a:lstStyle/>
          <a:p>
            <a:pPr>
              <a:defRPr/>
            </a:pPr>
            <a:fld id="{CA0885DA-E98B-4056-BBE9-9AB50426C0FD}" type="slidenum">
              <a:rPr lang="en-US" smtClean="0"/>
              <a:pPr>
                <a:defRPr/>
              </a:pPr>
              <a:t>9</a:t>
            </a:fld>
            <a:endParaRPr lang="en-US"/>
          </a:p>
        </p:txBody>
      </p:sp>
    </p:spTree>
    <p:extLst>
      <p:ext uri="{BB962C8B-B14F-4D97-AF65-F5344CB8AC3E}">
        <p14:creationId xmlns:p14="http://schemas.microsoft.com/office/powerpoint/2010/main" val="1543228334"/>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66"/>
      </a:dk1>
      <a:lt1>
        <a:srgbClr val="FFFFFF"/>
      </a:lt1>
      <a:dk2>
        <a:srgbClr val="000066"/>
      </a:dk2>
      <a:lt2>
        <a:srgbClr val="DDDDDD"/>
      </a:lt2>
      <a:accent1>
        <a:srgbClr val="BC0327"/>
      </a:accent1>
      <a:accent2>
        <a:srgbClr val="10A5E1"/>
      </a:accent2>
      <a:accent3>
        <a:srgbClr val="FFFFFF"/>
      </a:accent3>
      <a:accent4>
        <a:srgbClr val="000056"/>
      </a:accent4>
      <a:accent5>
        <a:srgbClr val="DAAAAC"/>
      </a:accent5>
      <a:accent6>
        <a:srgbClr val="0D95CC"/>
      </a:accent6>
      <a:hlink>
        <a:srgbClr val="F8E530"/>
      </a:hlink>
      <a:folHlink>
        <a:srgbClr val="47E210"/>
      </a:folHlink>
    </a:clrScheme>
    <a:fontScheme name="Default Design">
      <a:majorFont>
        <a:latin typeface="Frutiger 55 Roman"/>
        <a:ea typeface=""/>
        <a:cs typeface=""/>
      </a:majorFont>
      <a:minorFont>
        <a:latin typeface="Frutiger 55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hr-HR"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hr-HR"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10704</TotalTime>
  <Words>4078</Words>
  <Application>Microsoft Office PowerPoint</Application>
  <PresentationFormat>On-screen Show (4:3)</PresentationFormat>
  <Paragraphs>255</Paragraphs>
  <Slides>34</Slides>
  <Notes>32</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7" baseType="lpstr">
      <vt:lpstr>ＭＳ Ｐゴシック</vt:lpstr>
      <vt:lpstr>ＭＳ Ｐゴシック</vt:lpstr>
      <vt:lpstr>Arial</vt:lpstr>
      <vt:lpstr>Calibri</vt:lpstr>
      <vt:lpstr>Frutiger 55 Roman</vt:lpstr>
      <vt:lpstr>Helvetica</vt:lpstr>
      <vt:lpstr>Symbol</vt:lpstr>
      <vt:lpstr>Tahoma</vt:lpstr>
      <vt:lpstr>Times New Roman</vt:lpstr>
      <vt:lpstr>Verdana</vt:lpstr>
      <vt:lpstr>Wingdings</vt:lpstr>
      <vt:lpstr>Default Design</vt:lpstr>
      <vt:lpstr>Presentation</vt:lpstr>
      <vt:lpstr>PowerPoint Presentation</vt:lpstr>
      <vt:lpstr>Contents</vt:lpstr>
      <vt:lpstr>Organization of the Republic of Croatia</vt:lpstr>
      <vt:lpstr>The Local Government of the Republic of Croatia</vt:lpstr>
      <vt:lpstr>The Counties of the Republic of Croatia</vt:lpstr>
      <vt:lpstr>The Counties of the Republic of Croatia</vt:lpstr>
      <vt:lpstr>The Self-Governing Jurisdiction LC(R)SGU  </vt:lpstr>
      <vt:lpstr>The Self-Governing Jurisdictions of Municipalities and Cities</vt:lpstr>
      <vt:lpstr>The Self-Governing Jurisdiction of Large Cities and County Seats</vt:lpstr>
      <vt:lpstr>The Self-Governing Jurisdiction of the County</vt:lpstr>
      <vt:lpstr>LC(R)SGU in the Public Finance System of the Republic of Croatia</vt:lpstr>
      <vt:lpstr>The Salaries of Employees in LC(R)SGU</vt:lpstr>
      <vt:lpstr>Salaries of County Prefects, City Mayors, Municipal Mayors and their Deputies (Local Officials)</vt:lpstr>
      <vt:lpstr>Salary Limits (Upper) for Local Officials</vt:lpstr>
      <vt:lpstr>Salary Limits (Upper) for Local Officials</vt:lpstr>
      <vt:lpstr>The Basis and Coefficients for the Salary Calculation for Local Officials and their Deputies</vt:lpstr>
      <vt:lpstr>The Salary of Local Official Deputies</vt:lpstr>
      <vt:lpstr>Work Compensation for Local Officials</vt:lpstr>
      <vt:lpstr>Work Compensation for Deputy Local Officials</vt:lpstr>
      <vt:lpstr>Salary and Salary Limits for Civil Servants and Employees</vt:lpstr>
      <vt:lpstr>The Salary of the Head of the Department or Service </vt:lpstr>
      <vt:lpstr>The Bonus for Work Performance</vt:lpstr>
      <vt:lpstr>Total Envelope for Funding for the Salaries of Employees in LC(R)SGU</vt:lpstr>
      <vt:lpstr>The Total Envelope for Funding for the Salaries of Employees in LC(R)SGU</vt:lpstr>
      <vt:lpstr>Employees in LC(R)SGU</vt:lpstr>
      <vt:lpstr>Employees in LC(R)SGU</vt:lpstr>
      <vt:lpstr>The Overall Total Envelope for Funding for the Salaries of Employees in LC(R)SGU </vt:lpstr>
      <vt:lpstr>The Influence of Local Officials’ Salaries on the Total Envelope for Funding for Salaries after Mandate Expiration</vt:lpstr>
      <vt:lpstr>The Influence of the Salaries of Fixed-Term Employees on the Total Envelope for Funding Salaries in LC(R)SGU  </vt:lpstr>
      <vt:lpstr>LC(R)SGU Grants from the State Budget As Limits for Salaries for Local Officials  </vt:lpstr>
      <vt:lpstr>LC(R)SGU Grants from the State Budget As Limits for Salaries for Civil Servants and Clerks</vt:lpstr>
      <vt:lpstr>In Lieu of Conclusion</vt:lpstr>
      <vt:lpstr>In Lieu of Conclusion</vt:lpstr>
      <vt:lpstr>PowerPoint Presentation</vt:lpstr>
    </vt:vector>
  </TitlesOfParts>
  <Company>APIS IT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Primjena novog Zakona o lokalnim izborima</dc:title>
  <dc:creator>apisit</dc:creator>
  <cp:lastModifiedBy>Naida Čaršimamović</cp:lastModifiedBy>
  <cp:revision>1235</cp:revision>
  <cp:lastPrinted>2015-09-04T13:37:25Z</cp:lastPrinted>
  <dcterms:created xsi:type="dcterms:W3CDTF">2013-04-05T08:40:20Z</dcterms:created>
  <dcterms:modified xsi:type="dcterms:W3CDTF">2015-11-10T15:12:52Z</dcterms:modified>
</cp:coreProperties>
</file>