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14"/>
  </p:notesMasterIdLst>
  <p:handoutMasterIdLst>
    <p:handoutMasterId r:id="rId15"/>
  </p:handoutMasterIdLst>
  <p:sldIdLst>
    <p:sldId id="257" r:id="rId4"/>
    <p:sldId id="295" r:id="rId5"/>
    <p:sldId id="292" r:id="rId6"/>
    <p:sldId id="289" r:id="rId7"/>
    <p:sldId id="294" r:id="rId8"/>
    <p:sldId id="293" r:id="rId9"/>
    <p:sldId id="284" r:id="rId10"/>
    <p:sldId id="296" r:id="rId11"/>
    <p:sldId id="297" r:id="rId12"/>
    <p:sldId id="290" r:id="rId13"/>
  </p:sldIdLst>
  <p:sldSz cx="12192000" cy="6858000"/>
  <p:notesSz cx="6742113" cy="987266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EC"/>
    <a:srgbClr val="E8871C"/>
    <a:srgbClr val="F258DC"/>
    <a:srgbClr val="FB2D4A"/>
    <a:srgbClr val="3590AB"/>
    <a:srgbClr val="384556"/>
    <a:srgbClr val="2A5843"/>
    <a:srgbClr val="5C994E"/>
    <a:srgbClr val="99C449"/>
    <a:srgbClr val="8B9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6" autoAdjust="0"/>
    <p:restoredTop sz="94207" autoAdjust="0"/>
  </p:normalViewPr>
  <p:slideViewPr>
    <p:cSldViewPr>
      <p:cViewPr varScale="1">
        <p:scale>
          <a:sx n="116" d="100"/>
          <a:sy n="116" d="100"/>
        </p:scale>
        <p:origin x="40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9" d="100"/>
        <a:sy n="69" d="100"/>
      </p:scale>
      <p:origin x="0" y="-3283"/>
    </p:cViewPr>
  </p:sorterViewPr>
  <p:notesViewPr>
    <p:cSldViewPr>
      <p:cViewPr varScale="1">
        <p:scale>
          <a:sx n="62" d="100"/>
          <a:sy n="62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18222" y="0"/>
            <a:ext cx="292231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E5262-18E7-0F41-8241-CCA85CD6276C}" type="datetimeFigureOut">
              <a:rPr lang="pt-PT" smtClean="0"/>
              <a:pPr/>
              <a:t>03/10/2018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231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18222" y="9377363"/>
            <a:ext cx="292231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71AB-6F14-2B4E-9DD2-B7FD00CD1ED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0579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231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22" y="1"/>
            <a:ext cx="292231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8336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897" y="4689476"/>
            <a:ext cx="539432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2231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22" y="9377363"/>
            <a:ext cx="292231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C8A65C86-1AB5-4F76-A686-0105C74DC07B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68903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64504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816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973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98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45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7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53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13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0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7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3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681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8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21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77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98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613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5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44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82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33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10707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87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5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80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80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31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099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</p:spTree>
    <p:extLst>
      <p:ext uri="{BB962C8B-B14F-4D97-AF65-F5344CB8AC3E}">
        <p14:creationId xmlns:p14="http://schemas.microsoft.com/office/powerpoint/2010/main" val="11420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07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41983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32420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463"/>
            <a:ext cx="12192000" cy="751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88640"/>
            <a:ext cx="4187567" cy="206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1588"/>
            <a:ext cx="12179300" cy="68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54" y="1588"/>
            <a:ext cx="2858298" cy="1411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1588"/>
            <a:ext cx="12179300" cy="68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0"/>
            <a:ext cx="1883311" cy="9298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edro.abrantes@medu.gov.p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431704" y="3789040"/>
            <a:ext cx="79928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PT" sz="3200" dirty="0" smtClean="0">
                <a:latin typeface="Trebuchet MS" panose="020B0603020202020204" pitchFamily="34" charset="0"/>
              </a:rPr>
              <a:t> </a:t>
            </a:r>
            <a:r>
              <a:rPr lang="pt-PT" altLang="pt-PT" sz="3200" dirty="0" err="1" smtClean="0">
                <a:latin typeface="Trebuchet MS" panose="020B0603020202020204" pitchFamily="34" charset="0"/>
              </a:rPr>
              <a:t>School</a:t>
            </a:r>
            <a:r>
              <a:rPr lang="pt-PT" altLang="pt-PT" sz="3200" dirty="0" smtClean="0">
                <a:latin typeface="Trebuchet MS" panose="020B0603020202020204" pitchFamily="34" charset="0"/>
              </a:rPr>
              <a:t> </a:t>
            </a:r>
            <a:r>
              <a:rPr lang="pt-PT" altLang="pt-PT" sz="3200" dirty="0" err="1" smtClean="0">
                <a:latin typeface="Trebuchet MS" panose="020B0603020202020204" pitchFamily="34" charset="0"/>
              </a:rPr>
              <a:t>Participatory</a:t>
            </a:r>
            <a:r>
              <a:rPr lang="pt-PT" altLang="pt-PT" sz="3200" dirty="0" smtClean="0">
                <a:latin typeface="Trebuchet MS" panose="020B0603020202020204" pitchFamily="34" charset="0"/>
              </a:rPr>
              <a:t> Budget</a:t>
            </a:r>
            <a:endParaRPr lang="pt-PT" altLang="pt-PT" sz="3200" dirty="0">
              <a:latin typeface="Trebuchet MS" panose="020B0603020202020204" pitchFamily="34" charset="0"/>
            </a:endParaRPr>
          </a:p>
          <a:p>
            <a:pPr algn="r" eaLnBrk="1" hangingPunct="1"/>
            <a:r>
              <a:rPr lang="pt-PT" altLang="pt-PT" sz="3200" b="0" dirty="0" smtClean="0">
                <a:latin typeface="Trebuchet MS" panose="020B0603020202020204" pitchFamily="34" charset="0"/>
              </a:rPr>
              <a:t>Portugal</a:t>
            </a:r>
            <a:endParaRPr lang="pt-PT" altLang="pt-PT" sz="3200" b="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87688" y="2420888"/>
            <a:ext cx="7992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PT" sz="3200" dirty="0" err="1" smtClean="0">
                <a:latin typeface="Trebuchet MS" panose="020B0603020202020204" pitchFamily="34" charset="0"/>
              </a:rPr>
              <a:t>Thank</a:t>
            </a:r>
            <a:r>
              <a:rPr lang="pt-PT" altLang="pt-PT" sz="3200" dirty="0" smtClean="0">
                <a:latin typeface="Trebuchet MS" panose="020B0603020202020204" pitchFamily="34" charset="0"/>
              </a:rPr>
              <a:t> </a:t>
            </a:r>
            <a:r>
              <a:rPr lang="pt-PT" altLang="pt-PT" sz="3200" dirty="0" err="1" smtClean="0">
                <a:latin typeface="Trebuchet MS" panose="020B0603020202020204" pitchFamily="34" charset="0"/>
              </a:rPr>
              <a:t>you</a:t>
            </a:r>
            <a:r>
              <a:rPr lang="pt-PT" altLang="pt-PT" sz="3200" dirty="0" smtClean="0">
                <a:latin typeface="Trebuchet MS" panose="020B0603020202020204" pitchFamily="34" charset="0"/>
              </a:rPr>
              <a:t>!</a:t>
            </a:r>
            <a:endParaRPr lang="pt-PT" altLang="pt-PT" sz="3200" b="0" dirty="0">
              <a:latin typeface="Trebuchet MS" panose="020B0603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38713" y="3717032"/>
            <a:ext cx="63373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PT" sz="2100" b="0" dirty="0" err="1">
                <a:solidFill>
                  <a:srgbClr val="5F8B9B"/>
                </a:solidFill>
                <a:latin typeface="Trebuchet MS" panose="020B0603020202020204" pitchFamily="34" charset="0"/>
              </a:rPr>
              <a:t>Lisbon</a:t>
            </a:r>
            <a:r>
              <a:rPr lang="pt-PT" altLang="pt-PT" sz="2100" b="0" dirty="0">
                <a:solidFill>
                  <a:srgbClr val="5F8B9B"/>
                </a:solidFill>
                <a:latin typeface="Trebuchet MS" panose="020B0603020202020204" pitchFamily="34" charset="0"/>
              </a:rPr>
              <a:t>, </a:t>
            </a:r>
            <a:r>
              <a:rPr lang="pt-PT" altLang="pt-PT" sz="2100" b="0" dirty="0" smtClean="0">
                <a:solidFill>
                  <a:srgbClr val="5F8B9B"/>
                </a:solidFill>
                <a:latin typeface="Trebuchet MS" panose="020B0603020202020204" pitchFamily="34" charset="0"/>
              </a:rPr>
              <a:t>16 </a:t>
            </a:r>
            <a:r>
              <a:rPr lang="pt-PT" altLang="pt-PT" sz="2100" b="0" dirty="0" err="1" smtClean="0">
                <a:solidFill>
                  <a:srgbClr val="5F8B9B"/>
                </a:solidFill>
                <a:latin typeface="Trebuchet MS" panose="020B0603020202020204" pitchFamily="34" charset="0"/>
              </a:rPr>
              <a:t>October</a:t>
            </a:r>
            <a:r>
              <a:rPr lang="pt-PT" altLang="pt-PT" sz="2100" b="0" dirty="0" smtClean="0">
                <a:solidFill>
                  <a:srgbClr val="5F8B9B"/>
                </a:solidFill>
                <a:latin typeface="Trebuchet MS" panose="020B0603020202020204" pitchFamily="34" charset="0"/>
              </a:rPr>
              <a:t> 2018</a:t>
            </a:r>
            <a:endParaRPr lang="pt-PT" altLang="pt-PT" sz="2100" b="0" dirty="0">
              <a:solidFill>
                <a:srgbClr val="5F8B9B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21151" y="4581128"/>
            <a:ext cx="6954862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PT" altLang="pt-PT" sz="2100" b="0" dirty="0">
                <a:solidFill>
                  <a:srgbClr val="5F8B9B"/>
                </a:solidFill>
                <a:latin typeface="Trebuchet MS" panose="020B0603020202020204" pitchFamily="34" charset="0"/>
              </a:rPr>
              <a:t>Pedro Abrantes</a:t>
            </a:r>
          </a:p>
          <a:p>
            <a:pPr algn="r" eaLnBrk="1" hangingPunct="1"/>
            <a:r>
              <a:rPr lang="pt-PT" altLang="pt-PT" sz="1600" b="0" dirty="0">
                <a:solidFill>
                  <a:srgbClr val="5F8B9B"/>
                </a:solidFill>
                <a:latin typeface="Trebuchet MS" panose="020B0603020202020204" pitchFamily="34" charset="0"/>
              </a:rPr>
              <a:t>Expert </a:t>
            </a:r>
            <a:r>
              <a:rPr lang="pt-PT" altLang="pt-PT" sz="1600" b="0" dirty="0" err="1">
                <a:solidFill>
                  <a:srgbClr val="5F8B9B"/>
                </a:solidFill>
                <a:latin typeface="Trebuchet MS" panose="020B0603020202020204" pitchFamily="34" charset="0"/>
              </a:rPr>
              <a:t>Advisor</a:t>
            </a:r>
            <a:r>
              <a:rPr lang="pt-PT" altLang="pt-PT" sz="1600" b="0" dirty="0">
                <a:solidFill>
                  <a:srgbClr val="5F8B9B"/>
                </a:solidFill>
                <a:latin typeface="Trebuchet MS" panose="020B0603020202020204" pitchFamily="34" charset="0"/>
              </a:rPr>
              <a:t> </a:t>
            </a:r>
            <a:r>
              <a:rPr lang="pt-PT" altLang="pt-PT" sz="1600" b="0" dirty="0" err="1">
                <a:solidFill>
                  <a:srgbClr val="5F8B9B"/>
                </a:solidFill>
                <a:latin typeface="Trebuchet MS" panose="020B0603020202020204" pitchFamily="34" charset="0"/>
              </a:rPr>
              <a:t>from</a:t>
            </a:r>
            <a:r>
              <a:rPr lang="pt-PT" altLang="pt-PT" sz="1600" b="0" dirty="0">
                <a:solidFill>
                  <a:srgbClr val="5F8B9B"/>
                </a:solidFill>
                <a:latin typeface="Trebuchet MS" panose="020B0603020202020204" pitchFamily="34" charset="0"/>
              </a:rPr>
              <a:t> </a:t>
            </a:r>
            <a:r>
              <a:rPr lang="pt-PT" altLang="pt-PT" sz="1600" b="0" dirty="0" err="1">
                <a:solidFill>
                  <a:srgbClr val="5F8B9B"/>
                </a:solidFill>
                <a:latin typeface="Trebuchet MS" panose="020B0603020202020204" pitchFamily="34" charset="0"/>
              </a:rPr>
              <a:t>the</a:t>
            </a:r>
            <a:r>
              <a:rPr lang="pt-PT" altLang="pt-PT" sz="1600" b="0" dirty="0">
                <a:solidFill>
                  <a:srgbClr val="5F8B9B"/>
                </a:solidFill>
                <a:latin typeface="Trebuchet MS" panose="020B0603020202020204" pitchFamily="34" charset="0"/>
              </a:rPr>
              <a:t> </a:t>
            </a:r>
            <a:r>
              <a:rPr lang="pt-PT" altLang="pt-PT" sz="1600" b="0" dirty="0" err="1">
                <a:solidFill>
                  <a:srgbClr val="5F8B9B"/>
                </a:solidFill>
                <a:latin typeface="Trebuchet MS" panose="020B0603020202020204" pitchFamily="34" charset="0"/>
              </a:rPr>
              <a:t>Minister</a:t>
            </a:r>
            <a:r>
              <a:rPr lang="pt-PT" altLang="pt-PT" sz="1600" b="0" dirty="0">
                <a:solidFill>
                  <a:srgbClr val="5F8B9B"/>
                </a:solidFill>
                <a:latin typeface="Trebuchet MS" panose="020B0603020202020204" pitchFamily="34" charset="0"/>
              </a:rPr>
              <a:t> </a:t>
            </a:r>
            <a:r>
              <a:rPr lang="pt-PT" altLang="pt-PT" sz="1600" b="0" dirty="0" err="1">
                <a:solidFill>
                  <a:srgbClr val="5F8B9B"/>
                </a:solidFill>
                <a:latin typeface="Trebuchet MS" panose="020B0603020202020204" pitchFamily="34" charset="0"/>
              </a:rPr>
              <a:t>of</a:t>
            </a:r>
            <a:r>
              <a:rPr lang="pt-PT" altLang="pt-PT" sz="1600" b="0" dirty="0">
                <a:solidFill>
                  <a:srgbClr val="5F8B9B"/>
                </a:solidFill>
                <a:latin typeface="Trebuchet MS" panose="020B0603020202020204" pitchFamily="34" charset="0"/>
              </a:rPr>
              <a:t> </a:t>
            </a:r>
            <a:r>
              <a:rPr lang="pt-PT" altLang="pt-PT" sz="1600" b="0" dirty="0" err="1">
                <a:solidFill>
                  <a:srgbClr val="5F8B9B"/>
                </a:solidFill>
                <a:latin typeface="Trebuchet MS" panose="020B0603020202020204" pitchFamily="34" charset="0"/>
              </a:rPr>
              <a:t>Education</a:t>
            </a:r>
            <a:r>
              <a:rPr lang="pt-PT" altLang="pt-PT" sz="1600" b="0" dirty="0">
                <a:solidFill>
                  <a:srgbClr val="5F8B9B"/>
                </a:solidFill>
                <a:latin typeface="Trebuchet MS" panose="020B0603020202020204" pitchFamily="34" charset="0"/>
              </a:rPr>
              <a:t> </a:t>
            </a:r>
            <a:r>
              <a:rPr lang="pt-PT" altLang="pt-PT" sz="1600" b="0" dirty="0" err="1">
                <a:solidFill>
                  <a:srgbClr val="5F8B9B"/>
                </a:solidFill>
                <a:latin typeface="Trebuchet MS" panose="020B0603020202020204" pitchFamily="34" charset="0"/>
              </a:rPr>
              <a:t>Cabinet</a:t>
            </a:r>
            <a:endParaRPr lang="pt-PT" altLang="pt-PT" sz="1600" b="0" dirty="0">
              <a:solidFill>
                <a:srgbClr val="5F8B9B"/>
              </a:solidFill>
              <a:latin typeface="Trebuchet MS" panose="020B0603020202020204" pitchFamily="34" charset="0"/>
            </a:endParaRPr>
          </a:p>
          <a:p>
            <a:pPr algn="r" eaLnBrk="1" hangingPunct="1"/>
            <a:r>
              <a:rPr lang="pt-PT" altLang="pt-PT" sz="1600" b="0" dirty="0">
                <a:solidFill>
                  <a:srgbClr val="5F8B9B"/>
                </a:solidFill>
                <a:latin typeface="Trebuchet MS" panose="020B0603020202020204" pitchFamily="34" charset="0"/>
              </a:rPr>
              <a:t>Email: </a:t>
            </a:r>
            <a:r>
              <a:rPr lang="pt-PT" altLang="pt-PT" sz="1600" b="0" dirty="0" smtClean="0">
                <a:solidFill>
                  <a:srgbClr val="5F8B9B"/>
                </a:solidFill>
                <a:latin typeface="Trebuchet MS" panose="020B0603020202020204" pitchFamily="34" charset="0"/>
                <a:hlinkClick r:id="rId2"/>
              </a:rPr>
              <a:t>pedro.abrantes@medu.gov.pt</a:t>
            </a:r>
            <a:r>
              <a:rPr lang="pt-PT" altLang="pt-PT" sz="1600" b="0" dirty="0" smtClean="0">
                <a:solidFill>
                  <a:srgbClr val="5F8B9B"/>
                </a:solidFill>
                <a:latin typeface="Trebuchet MS" panose="020B0603020202020204" pitchFamily="34" charset="0"/>
              </a:rPr>
              <a:t> </a:t>
            </a:r>
            <a:endParaRPr lang="pt-PT" altLang="pt-PT" sz="1600" b="0" dirty="0">
              <a:solidFill>
                <a:srgbClr val="5F8B9B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72800" cy="792088"/>
          </a:xfrm>
        </p:spPr>
        <p:txBody>
          <a:bodyPr/>
          <a:lstStyle/>
          <a:p>
            <a:pPr algn="l"/>
            <a:r>
              <a:rPr lang="pt-PT" sz="3200" dirty="0" smtClean="0">
                <a:solidFill>
                  <a:schemeClr val="accent2"/>
                </a:solidFill>
              </a:rPr>
              <a:t>Some </a:t>
            </a:r>
            <a:r>
              <a:rPr lang="pt-PT" sz="3200" dirty="0" err="1" smtClean="0">
                <a:solidFill>
                  <a:schemeClr val="accent2"/>
                </a:solidFill>
              </a:rPr>
              <a:t>key</a:t>
            </a:r>
            <a:r>
              <a:rPr lang="pt-PT" sz="3200" dirty="0" smtClean="0">
                <a:solidFill>
                  <a:schemeClr val="accent2"/>
                </a:solidFill>
              </a:rPr>
              <a:t> </a:t>
            </a:r>
            <a:r>
              <a:rPr lang="pt-PT" sz="3200" dirty="0" err="1" smtClean="0">
                <a:solidFill>
                  <a:schemeClr val="accent2"/>
                </a:solidFill>
              </a:rPr>
              <a:t>education</a:t>
            </a:r>
            <a:r>
              <a:rPr lang="pt-PT" sz="3200" dirty="0" smtClean="0">
                <a:solidFill>
                  <a:schemeClr val="accent2"/>
                </a:solidFill>
              </a:rPr>
              <a:t> </a:t>
            </a:r>
            <a:r>
              <a:rPr lang="pt-PT" sz="3200" dirty="0" err="1" smtClean="0">
                <a:solidFill>
                  <a:schemeClr val="accent2"/>
                </a:solidFill>
              </a:rPr>
              <a:t>outcomes</a:t>
            </a:r>
            <a:r>
              <a:rPr lang="pt-PT" sz="3200" dirty="0" smtClean="0">
                <a:solidFill>
                  <a:schemeClr val="accent2"/>
                </a:solidFill>
              </a:rPr>
              <a:t> </a:t>
            </a:r>
            <a:r>
              <a:rPr lang="pt-PT" sz="3200" dirty="0" err="1" smtClean="0">
                <a:solidFill>
                  <a:schemeClr val="accent2"/>
                </a:solidFill>
              </a:rPr>
              <a:t>insofar</a:t>
            </a:r>
            <a:r>
              <a:rPr lang="pt-PT" sz="3200" dirty="0" smtClean="0">
                <a:solidFill>
                  <a:schemeClr val="accent2"/>
                </a:solidFill>
              </a:rPr>
              <a:t> (2014-2018)…</a:t>
            </a:r>
            <a:endParaRPr lang="pt-PT" sz="3200" dirty="0">
              <a:solidFill>
                <a:schemeClr val="accent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99456" y="1844824"/>
            <a:ext cx="113525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b="0" dirty="0" smtClean="0"/>
              <a:t>Reduction of school retention/dropout in basic education (10.0% to 5.6%)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b="0" dirty="0" smtClean="0"/>
              <a:t>Decrease of the Early Leaving from Education and Training (17.4% to 12.6%)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b="0" dirty="0" smtClean="0"/>
              <a:t>Drop of the unemployment rate (13.9% to 6.7%), especially youth unemployment (34.8% to 19.7%)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b="0" dirty="0" smtClean="0"/>
              <a:t>Increasing investment from companies on education &amp; training (since 2016)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b="0" dirty="0" smtClean="0"/>
              <a:t>Increasing adults in qualification programmes: recognition, education and training (20,000 to 96,000)</a:t>
            </a:r>
          </a:p>
        </p:txBody>
      </p:sp>
    </p:spTree>
    <p:extLst>
      <p:ext uri="{BB962C8B-B14F-4D97-AF65-F5344CB8AC3E}">
        <p14:creationId xmlns:p14="http://schemas.microsoft.com/office/powerpoint/2010/main" val="303183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9736" y="1988840"/>
            <a:ext cx="7804448" cy="792088"/>
          </a:xfrm>
        </p:spPr>
        <p:txBody>
          <a:bodyPr/>
          <a:lstStyle/>
          <a:p>
            <a:r>
              <a:rPr lang="pt-PT" sz="3200" dirty="0" err="1" smtClean="0">
                <a:solidFill>
                  <a:schemeClr val="accent2"/>
                </a:solidFill>
              </a:rPr>
              <a:t>Main</a:t>
            </a:r>
            <a:r>
              <a:rPr lang="pt-PT" sz="3200" dirty="0" smtClean="0">
                <a:solidFill>
                  <a:schemeClr val="accent2"/>
                </a:solidFill>
              </a:rPr>
              <a:t> </a:t>
            </a:r>
            <a:r>
              <a:rPr lang="pt-PT" sz="3200" dirty="0" err="1" smtClean="0">
                <a:solidFill>
                  <a:schemeClr val="accent2"/>
                </a:solidFill>
              </a:rPr>
              <a:t>goals</a:t>
            </a:r>
            <a:r>
              <a:rPr lang="pt-PT" sz="3200" dirty="0" smtClean="0">
                <a:solidFill>
                  <a:schemeClr val="accent2"/>
                </a:solidFill>
              </a:rPr>
              <a:t>: to </a:t>
            </a:r>
            <a:r>
              <a:rPr lang="pt-PT" sz="3200" dirty="0" err="1" smtClean="0">
                <a:solidFill>
                  <a:schemeClr val="accent2"/>
                </a:solidFill>
              </a:rPr>
              <a:t>promote</a:t>
            </a:r>
            <a:r>
              <a:rPr lang="pt-PT" sz="3200" dirty="0" smtClean="0">
                <a:solidFill>
                  <a:schemeClr val="accent2"/>
                </a:solidFill>
              </a:rPr>
              <a:t> </a:t>
            </a:r>
            <a:r>
              <a:rPr lang="pt-PT" sz="3200" dirty="0" err="1" smtClean="0">
                <a:solidFill>
                  <a:schemeClr val="accent2"/>
                </a:solidFill>
              </a:rPr>
              <a:t>students</a:t>
            </a:r>
            <a:r>
              <a:rPr lang="pt-PT" sz="3200" dirty="0" smtClean="0">
                <a:solidFill>
                  <a:schemeClr val="accent2"/>
                </a:solidFill>
              </a:rPr>
              <a:t>’</a:t>
            </a:r>
            <a:endParaRPr lang="pt-PT" sz="3200" dirty="0">
              <a:solidFill>
                <a:schemeClr val="accent2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96688" y="659885"/>
            <a:ext cx="8064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3200" dirty="0" smtClean="0">
                <a:latin typeface="Trebuchet MS" panose="020B0603020202020204" pitchFamily="34" charset="0"/>
              </a:rPr>
              <a:t> </a:t>
            </a:r>
            <a:r>
              <a:rPr lang="pt-PT" altLang="pt-PT" sz="2800" b="0" dirty="0" err="1" smtClean="0">
                <a:solidFill>
                  <a:schemeClr val="accent3"/>
                </a:solidFill>
                <a:latin typeface="Trebuchet MS" panose="020B0603020202020204" pitchFamily="34" charset="0"/>
              </a:rPr>
              <a:t>School</a:t>
            </a:r>
            <a:r>
              <a:rPr lang="pt-PT" altLang="pt-PT" sz="2800" b="0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 </a:t>
            </a:r>
            <a:r>
              <a:rPr lang="pt-PT" altLang="pt-PT" sz="2800" b="0" dirty="0" err="1" smtClean="0">
                <a:solidFill>
                  <a:schemeClr val="accent3"/>
                </a:solidFill>
                <a:latin typeface="Trebuchet MS" panose="020B0603020202020204" pitchFamily="34" charset="0"/>
              </a:rPr>
              <a:t>Participatory</a:t>
            </a:r>
            <a:r>
              <a:rPr lang="pt-PT" altLang="pt-PT" sz="2800" b="0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 Budget (2017 - … )</a:t>
            </a:r>
            <a:endParaRPr lang="pt-PT" altLang="pt-PT" sz="2800" b="0" dirty="0">
              <a:solidFill>
                <a:schemeClr val="accent3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83832" y="2884875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PT" sz="2400" b="0" dirty="0" err="1" smtClean="0"/>
              <a:t>democratic</a:t>
            </a:r>
            <a:r>
              <a:rPr lang="pt-PT" sz="2400" b="0" dirty="0" smtClean="0"/>
              <a:t> </a:t>
            </a:r>
            <a:r>
              <a:rPr lang="pt-PT" sz="2400" b="0" dirty="0" err="1" smtClean="0"/>
              <a:t>competences</a:t>
            </a:r>
            <a:r>
              <a:rPr lang="pt-PT" sz="2400" b="0" dirty="0" smtClean="0"/>
              <a:t> </a:t>
            </a:r>
            <a:r>
              <a:rPr lang="pt-PT" sz="2400" b="0" dirty="0" err="1" smtClean="0"/>
              <a:t>and</a:t>
            </a:r>
            <a:r>
              <a:rPr lang="pt-PT" sz="2400" b="0" dirty="0" smtClean="0"/>
              <a:t> </a:t>
            </a:r>
            <a:r>
              <a:rPr lang="pt-PT" sz="2400" b="0" dirty="0" err="1" smtClean="0"/>
              <a:t>participation</a:t>
            </a:r>
            <a:endParaRPr lang="pt-PT" sz="2400" b="0" dirty="0" smtClean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PT" sz="2400" b="0" dirty="0" err="1" smtClean="0"/>
              <a:t>well-being</a:t>
            </a:r>
            <a:r>
              <a:rPr lang="pt-PT" sz="2400" b="0" dirty="0" smtClean="0"/>
              <a:t>, </a:t>
            </a:r>
            <a:r>
              <a:rPr lang="pt-PT" sz="2400" b="0" dirty="0" err="1" smtClean="0"/>
              <a:t>engagement</a:t>
            </a:r>
            <a:r>
              <a:rPr lang="pt-PT" sz="2400" b="0" dirty="0" smtClean="0"/>
              <a:t> in </a:t>
            </a:r>
            <a:r>
              <a:rPr lang="pt-PT" sz="2400" b="0" dirty="0" err="1" smtClean="0"/>
              <a:t>governance</a:t>
            </a:r>
            <a:r>
              <a:rPr lang="pt-PT" sz="2400" b="0" dirty="0" smtClean="0"/>
              <a:t> </a:t>
            </a:r>
            <a:r>
              <a:rPr lang="pt-PT" sz="2400" b="0" dirty="0" err="1" smtClean="0"/>
              <a:t>and</a:t>
            </a:r>
            <a:r>
              <a:rPr lang="pt-PT" sz="2400" b="0" dirty="0" smtClean="0"/>
              <a:t> </a:t>
            </a:r>
            <a:r>
              <a:rPr lang="pt-PT" sz="2400" b="0" dirty="0" err="1" smtClean="0"/>
              <a:t>sense</a:t>
            </a:r>
            <a:r>
              <a:rPr lang="pt-PT" sz="2400" b="0" dirty="0" smtClean="0"/>
              <a:t> </a:t>
            </a:r>
            <a:r>
              <a:rPr lang="pt-PT" sz="2400" b="0" dirty="0" err="1" smtClean="0"/>
              <a:t>of</a:t>
            </a:r>
            <a:r>
              <a:rPr lang="pt-PT" sz="2400" b="0" dirty="0" smtClean="0"/>
              <a:t> </a:t>
            </a:r>
            <a:r>
              <a:rPr lang="pt-PT" sz="2400" b="0" dirty="0" err="1" smtClean="0"/>
              <a:t>belonging</a:t>
            </a:r>
            <a:r>
              <a:rPr lang="pt-PT" sz="2400" b="0" dirty="0" smtClean="0"/>
              <a:t> to </a:t>
            </a:r>
            <a:r>
              <a:rPr lang="pt-PT" sz="2400" b="0" dirty="0" err="1" smtClean="0"/>
              <a:t>their</a:t>
            </a:r>
            <a:r>
              <a:rPr lang="pt-PT" sz="2400" b="0" dirty="0" smtClean="0"/>
              <a:t> </a:t>
            </a:r>
            <a:r>
              <a:rPr lang="pt-PT" sz="2400" b="0" dirty="0" err="1" smtClean="0"/>
              <a:t>schools</a:t>
            </a:r>
            <a:endParaRPr lang="pt-PT" sz="2400" b="0" dirty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t-PT" sz="2400" b="0" dirty="0" smtClean="0"/>
              <a:t>financial </a:t>
            </a:r>
            <a:r>
              <a:rPr lang="pt-PT" sz="2400" b="0" dirty="0" err="1" smtClean="0"/>
              <a:t>skills</a:t>
            </a:r>
            <a:r>
              <a:rPr lang="pt-PT" sz="2400" b="0" dirty="0" smtClean="0"/>
              <a:t>, </a:t>
            </a:r>
            <a:r>
              <a:rPr lang="pt-PT" sz="2400" b="0" dirty="0" err="1" smtClean="0"/>
              <a:t>project</a:t>
            </a:r>
            <a:r>
              <a:rPr lang="pt-PT" sz="2400" b="0" dirty="0" smtClean="0"/>
              <a:t> </a:t>
            </a:r>
            <a:r>
              <a:rPr lang="pt-PT" sz="2400" b="0" dirty="0" err="1" smtClean="0"/>
              <a:t>development</a:t>
            </a:r>
            <a:r>
              <a:rPr lang="pt-PT" sz="2400" b="0" dirty="0" smtClean="0"/>
              <a:t> </a:t>
            </a:r>
            <a:r>
              <a:rPr lang="pt-PT" sz="2400" b="0" dirty="0" err="1" smtClean="0"/>
              <a:t>and</a:t>
            </a:r>
            <a:r>
              <a:rPr lang="pt-PT" sz="2400" b="0" dirty="0" smtClean="0"/>
              <a:t> </a:t>
            </a:r>
            <a:r>
              <a:rPr lang="pt-PT" sz="2400" b="0" dirty="0" err="1" smtClean="0"/>
              <a:t>entrepreneurship</a:t>
            </a:r>
            <a:endParaRPr lang="pt-PT" sz="2400" b="0" dirty="0" smtClean="0"/>
          </a:p>
        </p:txBody>
      </p:sp>
      <p:cxnSp>
        <p:nvCxnSpPr>
          <p:cNvPr id="6" name="Conexão reta 5"/>
          <p:cNvCxnSpPr/>
          <p:nvPr/>
        </p:nvCxnSpPr>
        <p:spPr bwMode="auto">
          <a:xfrm>
            <a:off x="3551040" y="2636912"/>
            <a:ext cx="86409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/>
          <a:stretch/>
        </p:blipFill>
        <p:spPr>
          <a:xfrm>
            <a:off x="469582" y="1412776"/>
            <a:ext cx="2934399" cy="48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911424" y="1741389"/>
            <a:ext cx="10972800" cy="792088"/>
          </a:xfrm>
        </p:spPr>
        <p:txBody>
          <a:bodyPr/>
          <a:lstStyle/>
          <a:p>
            <a:pPr algn="l"/>
            <a:r>
              <a:rPr lang="pt-PT" sz="3200" dirty="0" err="1" smtClean="0">
                <a:solidFill>
                  <a:schemeClr val="accent2"/>
                </a:solidFill>
              </a:rPr>
              <a:t>Main</a:t>
            </a:r>
            <a:r>
              <a:rPr lang="pt-PT" sz="3200" dirty="0" smtClean="0">
                <a:solidFill>
                  <a:schemeClr val="accent2"/>
                </a:solidFill>
              </a:rPr>
              <a:t> </a:t>
            </a:r>
            <a:r>
              <a:rPr lang="pt-PT" sz="3200" dirty="0" err="1" smtClean="0">
                <a:solidFill>
                  <a:schemeClr val="accent2"/>
                </a:solidFill>
              </a:rPr>
              <a:t>features</a:t>
            </a:r>
            <a:endParaRPr lang="pt-PT" sz="3200" dirty="0">
              <a:solidFill>
                <a:schemeClr val="accent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97686" y="2617455"/>
            <a:ext cx="1054698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/>
              <a:t>Legislation published in January 2017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/>
              <a:t>Two editions insofar (2017 &amp; 2018)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/>
              <a:t>Scope: all public schools with lower and/or upper secondary (including, VET)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/>
              <a:t>Each school has an extra amount in their annual budget, only able to be used according to the School Participatory Budget rules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27585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647728" y="1412776"/>
            <a:ext cx="8208912" cy="3414365"/>
          </a:xfrm>
        </p:spPr>
        <p:txBody>
          <a:bodyPr/>
          <a:lstStyle/>
          <a:p>
            <a:pPr lvl="0"/>
            <a:r>
              <a:rPr lang="en-GB" sz="1800" dirty="0"/>
              <a:t>Each public school budget has a supplementary amount provided by the State, </a:t>
            </a:r>
            <a:r>
              <a:rPr lang="en-GB" sz="1800" dirty="0" smtClean="0"/>
              <a:t>according </a:t>
            </a:r>
            <a:r>
              <a:rPr lang="en-GB" sz="1800" dirty="0"/>
              <a:t>to the number of students </a:t>
            </a:r>
            <a:r>
              <a:rPr lang="en-GB" sz="1800" dirty="0" smtClean="0"/>
              <a:t>and </a:t>
            </a:r>
            <a:r>
              <a:rPr lang="en-GB" sz="1800" dirty="0"/>
              <a:t>only able to be used if the SPB rules are followed;</a:t>
            </a:r>
            <a:endParaRPr lang="pt-PT" sz="1800" dirty="0"/>
          </a:p>
          <a:p>
            <a:pPr lvl="0"/>
            <a:r>
              <a:rPr lang="en-GB" sz="1800" dirty="0"/>
              <a:t>This amount may be complemented by school own funds, municipal or other community contributions; </a:t>
            </a:r>
            <a:endParaRPr lang="pt-PT" sz="1800" dirty="0"/>
          </a:p>
          <a:p>
            <a:pPr lvl="0"/>
            <a:r>
              <a:rPr lang="en-GB" sz="1800" dirty="0"/>
              <a:t>All students </a:t>
            </a:r>
            <a:r>
              <a:rPr lang="en-GB" sz="1800" dirty="0" smtClean="0"/>
              <a:t>from lower </a:t>
            </a:r>
            <a:r>
              <a:rPr lang="en-GB" sz="1800" dirty="0"/>
              <a:t>and upper </a:t>
            </a:r>
            <a:r>
              <a:rPr lang="en-GB" sz="1800" dirty="0" smtClean="0"/>
              <a:t>secondary </a:t>
            </a:r>
            <a:r>
              <a:rPr lang="en-GB" sz="1800" dirty="0"/>
              <a:t>shall be informed, by their schools, about the initiative and supported in their will to </a:t>
            </a:r>
            <a:r>
              <a:rPr lang="en-GB" sz="1800" dirty="0" smtClean="0"/>
              <a:t>participate;</a:t>
            </a:r>
            <a:endParaRPr lang="pt-PT" sz="1800" dirty="0"/>
          </a:p>
          <a:p>
            <a:pPr lvl="0"/>
            <a:r>
              <a:rPr lang="en-GB" sz="1800" dirty="0"/>
              <a:t>Proposals </a:t>
            </a:r>
            <a:r>
              <a:rPr lang="en-GB" sz="1800" dirty="0" smtClean="0"/>
              <a:t>must </a:t>
            </a:r>
            <a:r>
              <a:rPr lang="en-GB" sz="1800" dirty="0"/>
              <a:t>be </a:t>
            </a:r>
            <a:r>
              <a:rPr lang="en-GB" sz="1800" dirty="0" smtClean="0"/>
              <a:t>designed, submitted and </a:t>
            </a:r>
            <a:r>
              <a:rPr lang="en-GB" sz="1800" dirty="0"/>
              <a:t>voted by the </a:t>
            </a:r>
            <a:r>
              <a:rPr lang="en-GB" sz="1800" dirty="0" smtClean="0"/>
              <a:t>students;</a:t>
            </a:r>
            <a:endParaRPr lang="pt-PT" sz="1800" dirty="0"/>
          </a:p>
          <a:p>
            <a:pPr lvl="0"/>
            <a:r>
              <a:rPr lang="en-GB" sz="1800" dirty="0"/>
              <a:t>Proposals shall benefit school services, equipment and/or educational activities, being a resource for the whole school community;</a:t>
            </a:r>
            <a:endParaRPr lang="pt-PT" sz="1800" dirty="0"/>
          </a:p>
          <a:p>
            <a:pPr lvl="0"/>
            <a:r>
              <a:rPr lang="en-GB" sz="1800" dirty="0"/>
              <a:t>These proposals </a:t>
            </a:r>
            <a:r>
              <a:rPr lang="en-GB" sz="1800" dirty="0" smtClean="0"/>
              <a:t>must be </a:t>
            </a:r>
            <a:r>
              <a:rPr lang="en-GB" sz="1800" dirty="0"/>
              <a:t>endorsed by at least 5% of the </a:t>
            </a:r>
            <a:r>
              <a:rPr lang="en-GB" sz="1800" dirty="0" smtClean="0"/>
              <a:t>students, and to </a:t>
            </a:r>
            <a:r>
              <a:rPr lang="en-GB" sz="1800" dirty="0"/>
              <a:t>be viable, considering the budget available, the existing rules and the school projects, and they shall </a:t>
            </a:r>
            <a:r>
              <a:rPr lang="en-GB" sz="1800" dirty="0" smtClean="0"/>
              <a:t>in </a:t>
            </a:r>
            <a:r>
              <a:rPr lang="en-GB" sz="1800" dirty="0"/>
              <a:t>the referred education levels; </a:t>
            </a:r>
            <a:endParaRPr lang="pt-PT" sz="1800" dirty="0"/>
          </a:p>
          <a:p>
            <a:pPr lvl="0"/>
            <a:r>
              <a:rPr lang="en-GB" sz="1800" dirty="0"/>
              <a:t>The </a:t>
            </a:r>
            <a:r>
              <a:rPr lang="en-GB" sz="1800" dirty="0" smtClean="0"/>
              <a:t>proposal with more votes shall </a:t>
            </a:r>
            <a:r>
              <a:rPr lang="en-GB" sz="1800" dirty="0"/>
              <a:t>be selected and implemented (if the budget enable it, the following more voted ones may </a:t>
            </a:r>
            <a:r>
              <a:rPr lang="en-GB" sz="1800" dirty="0" smtClean="0"/>
              <a:t>also </a:t>
            </a:r>
            <a:r>
              <a:rPr lang="en-GB" sz="1800" dirty="0"/>
              <a:t>be </a:t>
            </a:r>
            <a:r>
              <a:rPr lang="en-GB" sz="1800" dirty="0" smtClean="0"/>
              <a:t>selected)</a:t>
            </a:r>
            <a:endParaRPr lang="pt-PT" sz="1800" dirty="0"/>
          </a:p>
          <a:p>
            <a:pPr>
              <a:spcBef>
                <a:spcPts val="1200"/>
              </a:spcBef>
            </a:pPr>
            <a:endParaRPr lang="en-GB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/>
          <a:stretch/>
        </p:blipFill>
        <p:spPr>
          <a:xfrm>
            <a:off x="407368" y="1340768"/>
            <a:ext cx="2934399" cy="4829162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96688" y="659885"/>
            <a:ext cx="8064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3200" dirty="0" smtClean="0">
                <a:latin typeface="Trebuchet MS" panose="020B0603020202020204" pitchFamily="34" charset="0"/>
              </a:rPr>
              <a:t> </a:t>
            </a:r>
            <a:r>
              <a:rPr lang="pt-PT" altLang="pt-PT" sz="2800" b="0" dirty="0" err="1" smtClean="0">
                <a:solidFill>
                  <a:schemeClr val="accent3"/>
                </a:solidFill>
                <a:latin typeface="Trebuchet MS" panose="020B0603020202020204" pitchFamily="34" charset="0"/>
              </a:rPr>
              <a:t>School</a:t>
            </a:r>
            <a:r>
              <a:rPr lang="pt-PT" altLang="pt-PT" sz="2800" b="0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 </a:t>
            </a:r>
            <a:r>
              <a:rPr lang="pt-PT" altLang="pt-PT" sz="2800" b="0" dirty="0" err="1" smtClean="0">
                <a:solidFill>
                  <a:schemeClr val="accent3"/>
                </a:solidFill>
                <a:latin typeface="Trebuchet MS" panose="020B0603020202020204" pitchFamily="34" charset="0"/>
              </a:rPr>
              <a:t>Participatory</a:t>
            </a:r>
            <a:r>
              <a:rPr lang="pt-PT" altLang="pt-PT" sz="2800" b="0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 Budget (2017 - … )</a:t>
            </a:r>
            <a:endParaRPr lang="pt-PT" altLang="pt-PT" sz="2800" b="0" dirty="0">
              <a:solidFill>
                <a:schemeClr val="accent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39416" y="12764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5" name="Image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505089"/>
            <a:ext cx="7920880" cy="449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39416" y="44578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96688" y="659885"/>
            <a:ext cx="8064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3200" dirty="0" smtClean="0">
                <a:latin typeface="Trebuchet MS" panose="020B0603020202020204" pitchFamily="34" charset="0"/>
              </a:rPr>
              <a:t> </a:t>
            </a:r>
            <a:r>
              <a:rPr lang="pt-PT" altLang="pt-PT" sz="2800" b="0" dirty="0" err="1" smtClean="0">
                <a:solidFill>
                  <a:schemeClr val="accent3"/>
                </a:solidFill>
                <a:latin typeface="Trebuchet MS" panose="020B0603020202020204" pitchFamily="34" charset="0"/>
              </a:rPr>
              <a:t>School</a:t>
            </a:r>
            <a:r>
              <a:rPr lang="pt-PT" altLang="pt-PT" sz="2800" b="0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 </a:t>
            </a:r>
            <a:r>
              <a:rPr lang="pt-PT" altLang="pt-PT" sz="2800" b="0" dirty="0" err="1" smtClean="0">
                <a:solidFill>
                  <a:schemeClr val="accent3"/>
                </a:solidFill>
                <a:latin typeface="Trebuchet MS" panose="020B0603020202020204" pitchFamily="34" charset="0"/>
              </a:rPr>
              <a:t>Participatory</a:t>
            </a:r>
            <a:r>
              <a:rPr lang="pt-PT" altLang="pt-PT" sz="2800" b="0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 Budget (2017 - … )</a:t>
            </a:r>
            <a:endParaRPr lang="pt-PT" altLang="pt-PT" sz="2800" b="0" dirty="0">
              <a:solidFill>
                <a:schemeClr val="accent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4206" y="1928749"/>
            <a:ext cx="17092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t-PT" sz="2400" b="0" dirty="0" smtClean="0">
                <a:solidFill>
                  <a:srgbClr val="5F8B9B"/>
                </a:solidFill>
                <a:latin typeface="Trebuchet MS" panose="020B0603020202020204" pitchFamily="34" charset="0"/>
              </a:rPr>
              <a:t>National agencies</a:t>
            </a:r>
            <a:endParaRPr lang="pt-PT" altLang="pt-PT" sz="2100" b="0" dirty="0">
              <a:solidFill>
                <a:srgbClr val="5F8B9B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Marcador de Posição de Conteúdo 2"/>
          <p:cNvSpPr>
            <a:spLocks noGrp="1"/>
          </p:cNvSpPr>
          <p:nvPr>
            <p:ph sz="half" idx="4294967295"/>
          </p:nvPr>
        </p:nvSpPr>
        <p:spPr>
          <a:xfrm>
            <a:off x="3079649" y="1557661"/>
            <a:ext cx="8929687" cy="15113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pt-PT" sz="2400" dirty="0" smtClean="0"/>
              <a:t>DG </a:t>
            </a:r>
            <a:r>
              <a:rPr lang="pt-PT" sz="2400" dirty="0" err="1" smtClean="0"/>
              <a:t>Schools</a:t>
            </a:r>
            <a:r>
              <a:rPr lang="pt-PT" sz="2400" dirty="0" smtClean="0"/>
              <a:t>: </a:t>
            </a:r>
            <a:r>
              <a:rPr lang="pt-PT" sz="2400" dirty="0" err="1" smtClean="0"/>
              <a:t>support</a:t>
            </a:r>
            <a:r>
              <a:rPr lang="pt-PT" sz="2400" dirty="0" smtClean="0"/>
              <a:t> </a:t>
            </a:r>
            <a:r>
              <a:rPr lang="pt-PT" sz="2400" dirty="0" err="1" smtClean="0"/>
              <a:t>and</a:t>
            </a:r>
            <a:r>
              <a:rPr lang="pt-PT" sz="2400" dirty="0" smtClean="0"/>
              <a:t> </a:t>
            </a:r>
            <a:r>
              <a:rPr lang="pt-PT" sz="2400" dirty="0" err="1" smtClean="0"/>
              <a:t>monitoring</a:t>
            </a:r>
            <a:endParaRPr lang="pt-PT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pt-PT" sz="2400" dirty="0" err="1" smtClean="0"/>
              <a:t>Institute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Financial Management for </a:t>
            </a:r>
            <a:r>
              <a:rPr lang="pt-PT" sz="2400" dirty="0" err="1" smtClean="0"/>
              <a:t>Education</a:t>
            </a:r>
            <a:r>
              <a:rPr lang="pt-PT" sz="2400" dirty="0" smtClean="0"/>
              <a:t>: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t-PT" sz="2400" dirty="0" smtClean="0"/>
              <a:t>	</a:t>
            </a:r>
            <a:r>
              <a:rPr lang="pt-PT" sz="2400" dirty="0" err="1" smtClean="0"/>
              <a:t>Inspection</a:t>
            </a:r>
            <a:r>
              <a:rPr lang="pt-PT" sz="2400" dirty="0" smtClean="0"/>
              <a:t>: </a:t>
            </a:r>
            <a:r>
              <a:rPr lang="pt-PT" sz="2400" dirty="0" err="1"/>
              <a:t>M</a:t>
            </a:r>
            <a:r>
              <a:rPr lang="pt-PT" sz="2400" dirty="0" err="1" smtClean="0"/>
              <a:t>onitoring</a:t>
            </a:r>
            <a:endParaRPr lang="pt-PT" sz="2400" dirty="0" smtClean="0"/>
          </a:p>
        </p:txBody>
      </p:sp>
      <p:sp>
        <p:nvSpPr>
          <p:cNvPr id="3" name="Seta para a direita 2"/>
          <p:cNvSpPr/>
          <p:nvPr/>
        </p:nvSpPr>
        <p:spPr bwMode="auto">
          <a:xfrm>
            <a:off x="3359696" y="2729379"/>
            <a:ext cx="504056" cy="24912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95400" y="3573016"/>
            <a:ext cx="17092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t-PT" sz="2400" b="0" dirty="0" smtClean="0">
                <a:solidFill>
                  <a:srgbClr val="5F8B9B"/>
                </a:solidFill>
                <a:latin typeface="Trebuchet MS" panose="020B0603020202020204" pitchFamily="34" charset="0"/>
              </a:rPr>
              <a:t>Local supporters</a:t>
            </a:r>
            <a:endParaRPr lang="pt-PT" altLang="pt-PT" sz="2100" b="0" dirty="0">
              <a:solidFill>
                <a:srgbClr val="5F8B9B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2883205" y="3308698"/>
            <a:ext cx="9322577" cy="15121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pt-PT" sz="2400" b="0" kern="0" dirty="0" smtClean="0"/>
              <a:t>Local </a:t>
            </a:r>
            <a:r>
              <a:rPr lang="pt-PT" sz="2400" b="0" kern="0" dirty="0" err="1" smtClean="0"/>
              <a:t>coordinators</a:t>
            </a:r>
            <a:endParaRPr lang="pt-PT" sz="2400" b="0" kern="0" dirty="0" smtClean="0"/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pt-PT" sz="2400" b="0" kern="0" dirty="0" err="1" smtClean="0"/>
              <a:t>Teachers</a:t>
            </a:r>
            <a:endParaRPr lang="pt-PT" sz="2400" b="0" kern="0" dirty="0" smtClean="0"/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pt-PT" sz="2400" b="0" kern="0" dirty="0"/>
              <a:t>	</a:t>
            </a:r>
            <a:r>
              <a:rPr lang="pt-PT" sz="2400" b="0" kern="0" dirty="0" err="1" smtClean="0"/>
              <a:t>Electoral</a:t>
            </a:r>
            <a:r>
              <a:rPr lang="pt-PT" sz="2400" b="0" kern="0" dirty="0" smtClean="0"/>
              <a:t> </a:t>
            </a:r>
            <a:r>
              <a:rPr lang="pt-PT" sz="2400" b="0" kern="0" dirty="0" err="1" smtClean="0"/>
              <a:t>commission</a:t>
            </a:r>
            <a:r>
              <a:rPr lang="pt-PT" sz="2400" b="0" kern="0" dirty="0" smtClean="0"/>
              <a:t>: </a:t>
            </a:r>
            <a:r>
              <a:rPr lang="pt-PT" sz="2400" b="0" kern="0" dirty="0" err="1" smtClean="0"/>
              <a:t>composed</a:t>
            </a:r>
            <a:r>
              <a:rPr lang="pt-PT" sz="2400" b="0" kern="0" dirty="0" smtClean="0"/>
              <a:t> </a:t>
            </a:r>
            <a:r>
              <a:rPr lang="pt-PT" sz="2400" b="0" kern="0" dirty="0" err="1" smtClean="0"/>
              <a:t>by</a:t>
            </a:r>
            <a:r>
              <a:rPr lang="pt-PT" sz="2400" b="0" kern="0" dirty="0" smtClean="0"/>
              <a:t> </a:t>
            </a:r>
            <a:r>
              <a:rPr lang="pt-PT" sz="2400" b="0" kern="0" dirty="0" err="1" smtClean="0"/>
              <a:t>elected</a:t>
            </a:r>
            <a:r>
              <a:rPr lang="pt-PT" sz="2400" b="0" kern="0" dirty="0" smtClean="0"/>
              <a:t> </a:t>
            </a:r>
            <a:r>
              <a:rPr lang="pt-PT" sz="2400" b="0" kern="0" dirty="0" err="1" smtClean="0"/>
              <a:t>students</a:t>
            </a:r>
            <a:endParaRPr lang="pt-PT" sz="2400" b="0" kern="0" dirty="0" smtClean="0"/>
          </a:p>
        </p:txBody>
      </p:sp>
      <p:sp>
        <p:nvSpPr>
          <p:cNvPr id="16" name="Seta para a direita 15"/>
          <p:cNvSpPr/>
          <p:nvPr/>
        </p:nvSpPr>
        <p:spPr bwMode="auto">
          <a:xfrm>
            <a:off x="3229463" y="4463617"/>
            <a:ext cx="504056" cy="24912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Chaveta à esquerda 17"/>
          <p:cNvSpPr/>
          <p:nvPr/>
        </p:nvSpPr>
        <p:spPr bwMode="auto">
          <a:xfrm>
            <a:off x="2509773" y="1596706"/>
            <a:ext cx="359650" cy="1472255"/>
          </a:xfrm>
          <a:prstGeom prst="leftBrace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Chaveta à esquerda 19"/>
          <p:cNvSpPr/>
          <p:nvPr/>
        </p:nvSpPr>
        <p:spPr bwMode="auto">
          <a:xfrm>
            <a:off x="2495600" y="3284984"/>
            <a:ext cx="359650" cy="1472255"/>
          </a:xfrm>
          <a:prstGeom prst="leftBrace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95400" y="5390502"/>
            <a:ext cx="10560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PT" sz="2400" b="0" dirty="0" smtClean="0">
                <a:solidFill>
                  <a:srgbClr val="5F8B9B"/>
                </a:solidFill>
                <a:latin typeface="Trebuchet MS" panose="020B0603020202020204" pitchFamily="34" charset="0"/>
              </a:rPr>
              <a:t>Media campaign to raise awareness and participation</a:t>
            </a:r>
            <a:endParaRPr lang="pt-PT" altLang="pt-PT" sz="2100" b="0" dirty="0">
              <a:solidFill>
                <a:srgbClr val="5F8B9B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-96688" y="659885"/>
            <a:ext cx="8064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3200" dirty="0" smtClean="0">
                <a:latin typeface="Trebuchet MS" panose="020B0603020202020204" pitchFamily="34" charset="0"/>
              </a:rPr>
              <a:t> </a:t>
            </a:r>
            <a:r>
              <a:rPr lang="pt-PT" altLang="pt-PT" sz="2800" b="0" dirty="0" err="1" smtClean="0">
                <a:solidFill>
                  <a:schemeClr val="accent3"/>
                </a:solidFill>
                <a:latin typeface="Trebuchet MS" panose="020B0603020202020204" pitchFamily="34" charset="0"/>
              </a:rPr>
              <a:t>School</a:t>
            </a:r>
            <a:r>
              <a:rPr lang="pt-PT" altLang="pt-PT" sz="2800" b="0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 </a:t>
            </a:r>
            <a:r>
              <a:rPr lang="pt-PT" altLang="pt-PT" sz="2800" b="0" dirty="0" err="1" smtClean="0">
                <a:solidFill>
                  <a:schemeClr val="accent3"/>
                </a:solidFill>
                <a:latin typeface="Trebuchet MS" panose="020B0603020202020204" pitchFamily="34" charset="0"/>
              </a:rPr>
              <a:t>Participatory</a:t>
            </a:r>
            <a:r>
              <a:rPr lang="pt-PT" altLang="pt-PT" sz="2800" b="0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 Budget (2017 - … )</a:t>
            </a:r>
            <a:endParaRPr lang="pt-PT" altLang="pt-PT" sz="2800" b="0" dirty="0">
              <a:solidFill>
                <a:schemeClr val="accent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Texto 2"/>
          <p:cNvSpPr txBox="1">
            <a:spLocks/>
          </p:cNvSpPr>
          <p:nvPr/>
        </p:nvSpPr>
        <p:spPr>
          <a:xfrm>
            <a:off x="609600" y="1535113"/>
            <a:ext cx="6494512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pt-PT" b="0" kern="0" dirty="0" smtClean="0"/>
              <a:t>1st </a:t>
            </a:r>
            <a:r>
              <a:rPr lang="pt-PT" b="0" kern="0" dirty="0" err="1" smtClean="0"/>
              <a:t>edition</a:t>
            </a:r>
            <a:r>
              <a:rPr lang="pt-PT" b="0" kern="0" dirty="0" smtClean="0"/>
              <a:t>: some </a:t>
            </a:r>
            <a:r>
              <a:rPr lang="pt-PT" b="0" kern="0" dirty="0" err="1" smtClean="0"/>
              <a:t>key</a:t>
            </a:r>
            <a:r>
              <a:rPr lang="pt-PT" b="0" kern="0" dirty="0" smtClean="0"/>
              <a:t> figures</a:t>
            </a:r>
            <a:endParaRPr lang="pt-PT" b="0" kern="0" dirty="0"/>
          </a:p>
        </p:txBody>
      </p:sp>
      <p:sp>
        <p:nvSpPr>
          <p:cNvPr id="6" name="Marcador de Posição de Conteúdo 3"/>
          <p:cNvSpPr>
            <a:spLocks noGrp="1"/>
          </p:cNvSpPr>
          <p:nvPr>
            <p:ph sz="half" idx="4294967295"/>
          </p:nvPr>
        </p:nvSpPr>
        <p:spPr>
          <a:xfrm>
            <a:off x="1919536" y="2276872"/>
            <a:ext cx="7056784" cy="23042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GB" sz="2400" b="1" dirty="0"/>
              <a:t>1 046 schools</a:t>
            </a:r>
            <a:r>
              <a:rPr lang="en-GB" sz="2400" dirty="0"/>
              <a:t> implemented the SPB (93%)</a:t>
            </a:r>
            <a:endParaRPr lang="pt-PT" sz="2400" dirty="0"/>
          </a:p>
          <a:p>
            <a:pPr lvl="0">
              <a:spcBef>
                <a:spcPts val="1200"/>
              </a:spcBef>
            </a:pPr>
            <a:r>
              <a:rPr lang="en-GB" sz="2400" b="1" dirty="0"/>
              <a:t>4 371 proposals</a:t>
            </a:r>
            <a:r>
              <a:rPr lang="en-GB" sz="2400" dirty="0"/>
              <a:t> were submitted by students (80% considered acceptable by schools)</a:t>
            </a:r>
            <a:endParaRPr lang="pt-PT" sz="2400" dirty="0"/>
          </a:p>
          <a:p>
            <a:pPr lvl="0">
              <a:spcBef>
                <a:spcPts val="1200"/>
              </a:spcBef>
            </a:pPr>
            <a:r>
              <a:rPr lang="en-GB" sz="2400" b="1" dirty="0"/>
              <a:t>1 021 schools </a:t>
            </a:r>
            <a:r>
              <a:rPr lang="en-GB" sz="2400" dirty="0"/>
              <a:t>democratically elected students’ proposals (91%)</a:t>
            </a:r>
            <a:endParaRPr lang="pt-PT" sz="2400" dirty="0"/>
          </a:p>
          <a:p>
            <a:pPr lvl="0">
              <a:spcBef>
                <a:spcPts val="1200"/>
              </a:spcBef>
            </a:pPr>
            <a:r>
              <a:rPr lang="en-GB" sz="2400" b="1" dirty="0"/>
              <a:t>221 063 students</a:t>
            </a:r>
            <a:r>
              <a:rPr lang="en-GB" sz="2400" dirty="0"/>
              <a:t> have voted for SPB (46</a:t>
            </a:r>
            <a:r>
              <a:rPr lang="en-GB" sz="2400" dirty="0" smtClean="0"/>
              <a:t>%)</a:t>
            </a:r>
          </a:p>
          <a:p>
            <a:pPr>
              <a:spcBef>
                <a:spcPts val="1200"/>
              </a:spcBef>
            </a:pPr>
            <a:r>
              <a:rPr lang="en-GB" sz="2400" b="1" dirty="0" smtClean="0"/>
              <a:t>69%</a:t>
            </a:r>
            <a:r>
              <a:rPr lang="en-GB" sz="2400" dirty="0" smtClean="0"/>
              <a:t> principals stated </a:t>
            </a:r>
            <a:r>
              <a:rPr lang="en-GB" sz="2400" dirty="0"/>
              <a:t>that “SPB meant an effective improvement on students’ rights and participation in the school life”.</a:t>
            </a:r>
            <a:endParaRPr lang="pt-PT" sz="2400" dirty="0"/>
          </a:p>
          <a:p>
            <a:pPr lvl="0">
              <a:spcBef>
                <a:spcPts val="1200"/>
              </a:spcBef>
            </a:pPr>
            <a:endParaRPr lang="pt-PT" sz="24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1774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/>
          <a:stretch/>
        </p:blipFill>
        <p:spPr>
          <a:xfrm>
            <a:off x="407368" y="1340768"/>
            <a:ext cx="2934399" cy="4829162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96688" y="659885"/>
            <a:ext cx="8064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3200" dirty="0" smtClean="0">
                <a:latin typeface="Trebuchet MS" panose="020B0603020202020204" pitchFamily="34" charset="0"/>
              </a:rPr>
              <a:t> </a:t>
            </a:r>
            <a:r>
              <a:rPr lang="pt-PT" altLang="pt-PT" sz="2800" b="0" dirty="0" err="1" smtClean="0">
                <a:solidFill>
                  <a:schemeClr val="accent3"/>
                </a:solidFill>
                <a:latin typeface="Trebuchet MS" panose="020B0603020202020204" pitchFamily="34" charset="0"/>
              </a:rPr>
              <a:t>School</a:t>
            </a:r>
            <a:r>
              <a:rPr lang="pt-PT" altLang="pt-PT" sz="2800" b="0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 </a:t>
            </a:r>
            <a:r>
              <a:rPr lang="pt-PT" altLang="pt-PT" sz="2800" b="0" dirty="0" err="1" smtClean="0">
                <a:solidFill>
                  <a:schemeClr val="accent3"/>
                </a:solidFill>
                <a:latin typeface="Trebuchet MS" panose="020B0603020202020204" pitchFamily="34" charset="0"/>
              </a:rPr>
              <a:t>Participatory</a:t>
            </a:r>
            <a:r>
              <a:rPr lang="pt-PT" altLang="pt-PT" sz="2800" b="0" dirty="0" smtClean="0">
                <a:solidFill>
                  <a:schemeClr val="accent3"/>
                </a:solidFill>
                <a:latin typeface="Trebuchet MS" panose="020B0603020202020204" pitchFamily="34" charset="0"/>
              </a:rPr>
              <a:t> Budget (2017 - … )</a:t>
            </a:r>
            <a:endParaRPr lang="pt-PT" altLang="pt-PT" sz="2800" b="0" dirty="0">
              <a:solidFill>
                <a:schemeClr val="accent3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11824" y="299695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GB" sz="2400" b="0" dirty="0" smtClean="0"/>
              <a:t>An innovative and effective instrument of an encompassing strategy for reinforcing democracy, accountability and project development in schools</a:t>
            </a:r>
          </a:p>
        </p:txBody>
      </p:sp>
    </p:spTree>
    <p:extLst>
      <p:ext uri="{BB962C8B-B14F-4D97-AF65-F5344CB8AC3E}">
        <p14:creationId xmlns:p14="http://schemas.microsoft.com/office/powerpoint/2010/main" val="28045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P_MS_ING">
  <a:themeElements>
    <a:clrScheme name="GP_final_econom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P_final_economi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P_final_econom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_final_econom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_final_econom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resentação2" id="{A152E7C0-04E9-4EC4-A776-C99C091C688F}" vid="{C7BF97BD-2EBF-43EF-A429-AF25CE1A5322}"/>
    </a:ext>
  </a:extLst>
</a:theme>
</file>

<file path=ppt/theme/theme2.xml><?xml version="1.0" encoding="utf-8"?>
<a:theme xmlns:a="http://schemas.openxmlformats.org/drawingml/2006/main" name="1_Modelo de apresentação personalizado">
  <a:themeElements>
    <a:clrScheme name="1_Modelo de apresentaçã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 de apresentação personaliz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Modelo de apresentaçã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resentação2" id="{A152E7C0-04E9-4EC4-A776-C99C091C688F}" vid="{C4E106C1-2D75-4696-843D-0EA4FB3BDCDA}"/>
    </a:ext>
  </a:extLst>
</a:theme>
</file>

<file path=ppt/theme/theme3.xml><?xml version="1.0" encoding="utf-8"?>
<a:theme xmlns:a="http://schemas.openxmlformats.org/drawingml/2006/main" name="2_Modelo de apresentação personalizado">
  <a:themeElements>
    <a:clrScheme name="2_Modelo de apresentaçã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odelo de apresentação personaliz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Modelo de apresentaçã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odelo de apresentaçã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odelo de apresentaçã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resentação2" id="{A152E7C0-04E9-4EC4-A776-C99C091C688F}" vid="{4F4E33CB-4248-4650-AAA1-139F63F2BB34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Saude</Template>
  <TotalTime>1054</TotalTime>
  <Words>500</Words>
  <Application>Microsoft Office PowerPoint</Application>
  <PresentationFormat>Ecrã Panorâmico</PresentationFormat>
  <Paragraphs>50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GP_MS_ING</vt:lpstr>
      <vt:lpstr>1_Modelo de apresentação personalizado</vt:lpstr>
      <vt:lpstr>2_Modelo de apresentação personalizado</vt:lpstr>
      <vt:lpstr>Apresentação do PowerPoint</vt:lpstr>
      <vt:lpstr>Some key education outcomes insofar (2014-2018)…</vt:lpstr>
      <vt:lpstr>Main goals: to promote students’</vt:lpstr>
      <vt:lpstr>Main features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CEGER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 Maria Raposeiro</dc:creator>
  <cp:lastModifiedBy>Pedro Abrantes</cp:lastModifiedBy>
  <cp:revision>113</cp:revision>
  <cp:lastPrinted>2016-09-14T10:38:10Z</cp:lastPrinted>
  <dcterms:created xsi:type="dcterms:W3CDTF">2016-09-13T20:31:39Z</dcterms:created>
  <dcterms:modified xsi:type="dcterms:W3CDTF">2018-10-03T17:34:13Z</dcterms:modified>
</cp:coreProperties>
</file>