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14"/>
  </p:notesMasterIdLst>
  <p:handoutMasterIdLst>
    <p:handoutMasterId r:id="rId15"/>
  </p:handoutMasterIdLst>
  <p:sldIdLst>
    <p:sldId id="257" r:id="rId4"/>
    <p:sldId id="295" r:id="rId5"/>
    <p:sldId id="292" r:id="rId6"/>
    <p:sldId id="289" r:id="rId7"/>
    <p:sldId id="294" r:id="rId8"/>
    <p:sldId id="293" r:id="rId9"/>
    <p:sldId id="284" r:id="rId10"/>
    <p:sldId id="296" r:id="rId11"/>
    <p:sldId id="297" r:id="rId12"/>
    <p:sldId id="290" r:id="rId13"/>
  </p:sldIdLst>
  <p:sldSz cx="12192000" cy="6858000"/>
  <p:notesSz cx="6742113" cy="987266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EC"/>
    <a:srgbClr val="E8871C"/>
    <a:srgbClr val="F258DC"/>
    <a:srgbClr val="FB2D4A"/>
    <a:srgbClr val="3590AB"/>
    <a:srgbClr val="384556"/>
    <a:srgbClr val="2A5843"/>
    <a:srgbClr val="5C994E"/>
    <a:srgbClr val="99C449"/>
    <a:srgbClr val="8B9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6" autoAdjust="0"/>
    <p:restoredTop sz="94207" autoAdjust="0"/>
  </p:normalViewPr>
  <p:slideViewPr>
    <p:cSldViewPr>
      <p:cViewPr varScale="1">
        <p:scale>
          <a:sx n="114" d="100"/>
          <a:sy n="114" d="100"/>
        </p:scale>
        <p:origin x="29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9" d="100"/>
        <a:sy n="69" d="100"/>
      </p:scale>
      <p:origin x="0" y="-3283"/>
    </p:cViewPr>
  </p:sorterViewPr>
  <p:notesViewPr>
    <p:cSldViewPr>
      <p:cViewPr varScale="1">
        <p:scale>
          <a:sx n="62" d="100"/>
          <a:sy n="62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5262-18E7-0F41-8241-CCA85CD6276C}" type="datetimeFigureOut">
              <a:rPr lang="pt-PT" smtClean="0"/>
              <a:pPr/>
              <a:t>05/10/2018</a:t>
            </a:fld>
            <a:endParaRPr lang="hr-H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231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18222" y="9377363"/>
            <a:ext cx="292231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71AB-6F14-2B4E-9DD2-B7FD00CD1ED6}" type="slidenum">
              <a:rPr lang="pt-PT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0579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231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2" y="1"/>
            <a:ext cx="292231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8336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7" y="4689476"/>
            <a:ext cx="539432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231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2" y="9377363"/>
            <a:ext cx="292231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C8A65C86-1AB5-4F76-A686-0105C74DC07B}" type="slidenum">
              <a:rPr lang="pt-PT" altLang="pt-PT"/>
              <a:pPr>
                <a:defRPr/>
              </a:pPr>
              <a:t>‹#›</a:t>
            </a:fld>
            <a:endParaRPr lang="hr-HR" altLang="pt-PT"/>
          </a:p>
        </p:txBody>
      </p:sp>
    </p:spTree>
    <p:extLst>
      <p:ext uri="{BB962C8B-B14F-4D97-AF65-F5344CB8AC3E}">
        <p14:creationId xmlns:p14="http://schemas.microsoft.com/office/powerpoint/2010/main" val="368903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6450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816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973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8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45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7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53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13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0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7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3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681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8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21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77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98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61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5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44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82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33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10707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8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5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80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80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31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099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11420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0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41983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2420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192000" cy="751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88640"/>
            <a:ext cx="4187567" cy="206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1588"/>
            <a:ext cx="121793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54" y="1588"/>
            <a:ext cx="2858298" cy="1411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1588"/>
            <a:ext cx="121793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0"/>
            <a:ext cx="1883311" cy="9298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edro.abrantes@medu.gov.p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431704" y="3789040"/>
            <a:ext cx="7992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/>
              <a:t> </a:t>
            </a:r>
            <a:r>
              <a:rPr lang="hr-HR" altLang="pt-PT" sz="3200" dirty="0">
                <a:latin typeface="Trebuchet MS" panose="020B0603020202020204" pitchFamily="34" charset="0"/>
              </a:rPr>
              <a:t>Školski participativni proračun</a:t>
            </a:r>
          </a:p>
          <a:p>
            <a:pPr algn="r" eaLnBrk="1" hangingPunct="1"/>
            <a:r>
              <a:rPr lang="hr-HR" altLang="pt-PT" sz="3200" b="0" dirty="0">
                <a:latin typeface="Trebuchet MS" panose="020B0603020202020204" pitchFamily="34" charset="0"/>
              </a:rPr>
              <a:t>Portugal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87688" y="2420888"/>
            <a:ext cx="799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pt-PT" sz="3200" dirty="0">
                <a:latin typeface="Trebuchet MS" panose="020B0603020202020204" pitchFamily="34" charset="0"/>
              </a:rPr>
              <a:t>Hvala!</a:t>
            </a:r>
            <a:endParaRPr lang="hr-HR" altLang="pt-PT" sz="3200" b="0" dirty="0">
              <a:latin typeface="Trebuchet MS" panose="020B0603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38713" y="3717032"/>
            <a:ext cx="63373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pt-PT" sz="2100" b="0" dirty="0">
                <a:solidFill>
                  <a:srgbClr val="5F8B9B"/>
                </a:solidFill>
                <a:latin typeface="Trebuchet MS" panose="020B0603020202020204" pitchFamily="34" charset="0"/>
              </a:rPr>
              <a:t>Lisabon, 16. listopada 2018.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1151" y="4581128"/>
            <a:ext cx="6954862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pt-PT" sz="2100" b="0" dirty="0">
                <a:solidFill>
                  <a:srgbClr val="5F8B9B"/>
                </a:solidFill>
                <a:latin typeface="Trebuchet MS" panose="020B0603020202020204" pitchFamily="34" charset="0"/>
              </a:rPr>
              <a:t>Pedro Abrantes</a:t>
            </a:r>
          </a:p>
          <a:p>
            <a:pPr algn="r" eaLnBrk="1" hangingPunct="1"/>
            <a:r>
              <a:rPr lang="hr-HR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Stručni savjetnik, Kabinet ministra obrazovanja</a:t>
            </a:r>
          </a:p>
          <a:p>
            <a:pPr algn="r" eaLnBrk="1" hangingPunct="1"/>
            <a:r>
              <a:rPr lang="hr-HR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E-pošta: </a:t>
            </a:r>
            <a:r>
              <a:rPr lang="hr-HR" altLang="pt-PT" sz="1600" b="0" dirty="0">
                <a:solidFill>
                  <a:srgbClr val="5F8B9B"/>
                </a:solidFill>
                <a:latin typeface="Trebuchet MS" panose="020B0603020202020204" pitchFamily="34" charset="0"/>
                <a:hlinkClick r:id="rId2"/>
              </a:rPr>
              <a:t>pedro.abrantes@medu.gov.pt</a:t>
            </a:r>
            <a:r>
              <a:rPr lang="hr-HR"/>
              <a:t> </a:t>
            </a:r>
            <a:endParaRPr lang="hr-HR" altLang="pt-PT" sz="16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72800" cy="792088"/>
          </a:xfrm>
        </p:spPr>
        <p:txBody>
          <a:bodyPr/>
          <a:lstStyle/>
          <a:p>
            <a:pPr algn="l"/>
            <a:r>
              <a:rPr lang="hr-HR" sz="2400" dirty="0">
                <a:solidFill>
                  <a:schemeClr val="accent2"/>
                </a:solidFill>
              </a:rPr>
              <a:t>Par ključnih ostvarenih rezultata u pogledu obrazovanja (2014. – 2018.)...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89519" y="1818903"/>
            <a:ext cx="113525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2400" b="0" dirty="0"/>
              <a:t>Smanjenje broja učenika koji ponavljaju razred / odustaju od osnovne škole (s 10 % na 5,6 %)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2400" b="0" dirty="0"/>
              <a:t>Smanjenje broja učenika koji rano napuštaju obrazovanje i osposobljavanje (sa 17,4 % na 12,6 %)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2400" b="0" dirty="0"/>
              <a:t>Smanjenje stope nezaposlenosti (s 13,9 % na 6,7 %), posebno mladih (s 34,8 % na 19,7 %)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2400" b="0" dirty="0"/>
              <a:t>Povećanje ulaganja poduzeća u obrazovanje i osposobljavanje (od 2016.)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2400" b="0" dirty="0"/>
              <a:t>Povećanje broja odraslih u programima kvalifikacije: prepoznavanje, obrazovanje i osposobljavanje (s 20.000 na 96.000)</a:t>
            </a:r>
          </a:p>
        </p:txBody>
      </p:sp>
    </p:spTree>
    <p:extLst>
      <p:ext uri="{BB962C8B-B14F-4D97-AF65-F5344CB8AC3E}">
        <p14:creationId xmlns:p14="http://schemas.microsoft.com/office/powerpoint/2010/main" val="30318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9736" y="1597511"/>
            <a:ext cx="7804448" cy="792088"/>
          </a:xfrm>
        </p:spPr>
        <p:txBody>
          <a:bodyPr/>
          <a:lstStyle/>
          <a:p>
            <a:r>
              <a:rPr lang="hr-HR" sz="3200" dirty="0">
                <a:solidFill>
                  <a:schemeClr val="accent2"/>
                </a:solidFill>
              </a:rPr>
              <a:t>Glavni ciljevi – promicanje sljedećeg kod učenika: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/>
              <a:t> </a:t>
            </a:r>
            <a:r>
              <a:rPr lang="hr-HR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Školski participativni proračun (2017. - ...)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83832" y="2884875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2400" b="0" dirty="0"/>
              <a:t>demokratske vještine i sudjelovanje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2400" b="0" dirty="0"/>
              <a:t>dobrobit, sudjelovanje u upravljanju i osjećaj pripadnosti školi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2400" b="0" dirty="0"/>
              <a:t>financijske vještine, razvoj projekata i poduzetništva</a:t>
            </a:r>
          </a:p>
        </p:txBody>
      </p:sp>
      <p:cxnSp>
        <p:nvCxnSpPr>
          <p:cNvPr id="6" name="Conexão reta 5"/>
          <p:cNvCxnSpPr/>
          <p:nvPr/>
        </p:nvCxnSpPr>
        <p:spPr bwMode="auto">
          <a:xfrm>
            <a:off x="3551040" y="2636912"/>
            <a:ext cx="86409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/>
          <a:stretch/>
        </p:blipFill>
        <p:spPr>
          <a:xfrm>
            <a:off x="469582" y="1412776"/>
            <a:ext cx="2934399" cy="48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911424" y="1741389"/>
            <a:ext cx="10972800" cy="792088"/>
          </a:xfrm>
        </p:spPr>
        <p:txBody>
          <a:bodyPr/>
          <a:lstStyle/>
          <a:p>
            <a:pPr algn="l"/>
            <a:r>
              <a:rPr lang="hr-HR" sz="3200" dirty="0">
                <a:solidFill>
                  <a:schemeClr val="accent2"/>
                </a:solidFill>
              </a:rPr>
              <a:t>Glavna obilježja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597686" y="2617455"/>
            <a:ext cx="1054698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r-HR" sz="2000" b="0" dirty="0"/>
              <a:t>Zakoni objavljeni u siječnju 2017.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r-HR" sz="2000" b="0" dirty="0"/>
              <a:t>Do sada dva izdanja (2017. i 2018).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r-HR" sz="2000" b="0" dirty="0"/>
              <a:t>Obuhvat: sve javne osnovne i/ili srednje škole (uključujući strukovno obrazovanje i osposobljavanje (SOO))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r-HR" sz="2000" b="0" dirty="0"/>
              <a:t>Svaka škola ima dodatna sredstva u svom godišnjem proračunu koja se mogu koristiti samo u skladu sa školskim pravilima participativnog proračuna</a:t>
            </a:r>
          </a:p>
        </p:txBody>
      </p:sp>
    </p:spTree>
    <p:extLst>
      <p:ext uri="{BB962C8B-B14F-4D97-AF65-F5344CB8AC3E}">
        <p14:creationId xmlns:p14="http://schemas.microsoft.com/office/powerpoint/2010/main" val="27585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647728" y="1412776"/>
            <a:ext cx="8208912" cy="3414365"/>
          </a:xfrm>
        </p:spPr>
        <p:txBody>
          <a:bodyPr/>
          <a:lstStyle/>
          <a:p>
            <a:pPr lvl="0"/>
            <a:r>
              <a:rPr lang="hr-HR" sz="1800" dirty="0"/>
              <a:t>Svaki proračun javne škole sadržava dodatna sredstva koja osigurava država, sukladno broju učenika, koja se mogu koristiti samo ako se škola pridržava pravila participativnog proračuna;</a:t>
            </a:r>
          </a:p>
          <a:p>
            <a:pPr lvl="0"/>
            <a:r>
              <a:rPr lang="hr-HR" sz="1800" dirty="0"/>
              <a:t>Taj iznos nadopunjuju vlastita sredstva škole, općinska sredstva ili drugi doprinosi iz zajednice; </a:t>
            </a:r>
          </a:p>
          <a:p>
            <a:pPr lvl="0"/>
            <a:r>
              <a:rPr lang="hr-HR" sz="1800" dirty="0"/>
              <a:t>Svi učenici iz osnovnih i srednjih škola obavješćuju se o inicijativi i potiču na sudjelovanje;</a:t>
            </a:r>
          </a:p>
          <a:p>
            <a:pPr lvl="0"/>
            <a:r>
              <a:rPr lang="hr-HR" sz="1800" dirty="0"/>
              <a:t>Prijedloge moraju izraditi, poslati i izglasati učenici;</a:t>
            </a:r>
          </a:p>
          <a:p>
            <a:pPr lvl="0"/>
            <a:r>
              <a:rPr lang="hr-HR" sz="1800" dirty="0"/>
              <a:t>Prijedlozi su u korist školskih usluga, opreme i/ili obrazovne aktivnosti, a sve u obliku resursa za cijelu školsku zajednicu;</a:t>
            </a:r>
          </a:p>
          <a:p>
            <a:pPr lvl="0"/>
            <a:r>
              <a:rPr lang="hr-HR" sz="1800" dirty="0"/>
              <a:t>Prijedloge mora podržati najmanje 5 % učenika, moraju biti izvedivi, sukladno dostupnom proračunu, postojećim pravilima i školskim projektima te pojedinim stupnjevima/razinama obrazovanja; </a:t>
            </a:r>
          </a:p>
          <a:p>
            <a:pPr lvl="0"/>
            <a:r>
              <a:rPr lang="hr-HR" sz="1800" dirty="0"/>
              <a:t>Prijedlog s najviše glasova odabire se i provodi (ako je izvedivo s obzirom na proračun, ostali prijedlozi s dosta glasova također se odabiru)</a:t>
            </a:r>
          </a:p>
          <a:p>
            <a:pPr>
              <a:spcBef>
                <a:spcPts val="1200"/>
              </a:spcBef>
            </a:pPr>
            <a:endParaRPr lang="hr-H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/>
          <a:stretch/>
        </p:blipFill>
        <p:spPr>
          <a:xfrm>
            <a:off x="407368" y="1340768"/>
            <a:ext cx="2934399" cy="482916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/>
              <a:t> </a:t>
            </a:r>
            <a:r>
              <a:rPr lang="hr-HR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Školski participativni proračun (2017. - ...)</a:t>
            </a:r>
          </a:p>
        </p:txBody>
      </p:sp>
    </p:spTree>
    <p:extLst>
      <p:ext uri="{BB962C8B-B14F-4D97-AF65-F5344CB8AC3E}">
        <p14:creationId xmlns:p14="http://schemas.microsoft.com/office/powerpoint/2010/main" val="38031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9416" y="12764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5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505089"/>
            <a:ext cx="7920880" cy="44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39416" y="44578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/>
              <a:t> </a:t>
            </a:r>
            <a:r>
              <a:rPr lang="hr-HR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Školski participativni proračun (2017. - ...)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D60BCA-63F3-4895-99FF-F90959669E18}"/>
              </a:ext>
            </a:extLst>
          </p:cNvPr>
          <p:cNvSpPr txBox="1"/>
          <p:nvPr/>
        </p:nvSpPr>
        <p:spPr>
          <a:xfrm>
            <a:off x="2567608" y="2006570"/>
            <a:ext cx="2562305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r-HR" sz="1200" b="0" dirty="0">
                <a:solidFill>
                  <a:schemeClr val="bg1"/>
                </a:solidFill>
              </a:rPr>
              <a:t>Pokretanje ŠPP-a: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0" dirty="0">
                <a:solidFill>
                  <a:schemeClr val="bg1"/>
                </a:solidFill>
              </a:rPr>
              <a:t>Pokretanje projekta u školi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0" dirty="0">
                <a:solidFill>
                  <a:schemeClr val="bg1"/>
                </a:solidFill>
              </a:rPr>
              <a:t>Informiranje učenika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0" dirty="0">
                <a:solidFill>
                  <a:schemeClr val="bg1"/>
                </a:solidFill>
              </a:rPr>
              <a:t>Definiranje proračunskog iznosa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0" dirty="0">
                <a:solidFill>
                  <a:schemeClr val="bg1"/>
                </a:solidFill>
              </a:rPr>
              <a:t>Imenovanje lokalnog koordinatora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4247E-4775-4CBB-9A94-033B829E2F7F}"/>
              </a:ext>
            </a:extLst>
          </p:cNvPr>
          <p:cNvSpPr txBox="1"/>
          <p:nvPr/>
        </p:nvSpPr>
        <p:spPr>
          <a:xfrm>
            <a:off x="7248128" y="2020390"/>
            <a:ext cx="2952328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r-HR" sz="1200" b="0" dirty="0">
                <a:solidFill>
                  <a:schemeClr val="bg1"/>
                </a:solidFill>
              </a:rPr>
              <a:t>Izrada prijedloga: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0" dirty="0">
                <a:solidFill>
                  <a:schemeClr val="bg1"/>
                </a:solidFill>
              </a:rPr>
              <a:t>Rasprave u razredu i drugim školskim prostorijama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0" dirty="0">
                <a:solidFill>
                  <a:schemeClr val="bg1"/>
                </a:solidFill>
              </a:rPr>
              <a:t>Prikupljanje učeničkih potpisa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0" dirty="0">
                <a:solidFill>
                  <a:schemeClr val="bg1"/>
                </a:solidFill>
              </a:rPr>
              <a:t>Napisani i podneseni prijedlozi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b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46713-24DB-43D5-95C1-BD1257CB1E85}"/>
              </a:ext>
            </a:extLst>
          </p:cNvPr>
          <p:cNvSpPr txBox="1"/>
          <p:nvPr/>
        </p:nvSpPr>
        <p:spPr>
          <a:xfrm>
            <a:off x="2567608" y="4993870"/>
            <a:ext cx="2562305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r-HR" sz="1400" b="0" dirty="0">
                <a:solidFill>
                  <a:schemeClr val="bg1"/>
                </a:solidFill>
              </a:rPr>
              <a:t>Provedba najboljeg prijedloga</a:t>
            </a:r>
          </a:p>
          <a:p>
            <a:endParaRPr lang="hr-HR" sz="1400" b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2739E-0ECF-4325-A71C-DA8B56E19ECF}"/>
              </a:ext>
            </a:extLst>
          </p:cNvPr>
          <p:cNvSpPr txBox="1"/>
          <p:nvPr/>
        </p:nvSpPr>
        <p:spPr>
          <a:xfrm>
            <a:off x="7280171" y="4721025"/>
            <a:ext cx="2704261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r-HR" sz="1200" b="0" dirty="0">
                <a:solidFill>
                  <a:schemeClr val="bg1"/>
                </a:solidFill>
              </a:rPr>
              <a:t>Izbor: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0" dirty="0">
                <a:solidFill>
                  <a:schemeClr val="bg1"/>
                </a:solidFill>
              </a:rPr>
              <a:t>Imenovanje izborne komisije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0" dirty="0">
                <a:solidFill>
                  <a:schemeClr val="bg1"/>
                </a:solidFill>
              </a:rPr>
              <a:t>Poboljšanje prijedloga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0" dirty="0">
                <a:solidFill>
                  <a:schemeClr val="bg1"/>
                </a:solidFill>
              </a:rPr>
              <a:t>Kampanje i debate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0" dirty="0">
                <a:solidFill>
                  <a:schemeClr val="bg1"/>
                </a:solidFill>
              </a:rPr>
              <a:t>Odabir najboljeg prijedloga (24. ožujka)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67EEF-F7AC-47F8-A3A3-8BCB27F0DE0A}"/>
              </a:ext>
            </a:extLst>
          </p:cNvPr>
          <p:cNvSpPr txBox="1"/>
          <p:nvPr/>
        </p:nvSpPr>
        <p:spPr>
          <a:xfrm>
            <a:off x="4553849" y="1574108"/>
            <a:ext cx="1152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0" dirty="0"/>
              <a:t>Siječanj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A23E2-2344-4DE8-8BD6-3E0F7AA93944}"/>
              </a:ext>
            </a:extLst>
          </p:cNvPr>
          <p:cNvSpPr txBox="1"/>
          <p:nvPr/>
        </p:nvSpPr>
        <p:spPr>
          <a:xfrm>
            <a:off x="9552384" y="1480769"/>
            <a:ext cx="1152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0" dirty="0"/>
              <a:t>Veljača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AF3C7-6964-4C6D-8AF2-6FD484AF2C97}"/>
              </a:ext>
            </a:extLst>
          </p:cNvPr>
          <p:cNvSpPr txBox="1"/>
          <p:nvPr/>
        </p:nvSpPr>
        <p:spPr>
          <a:xfrm>
            <a:off x="3287688" y="4218024"/>
            <a:ext cx="21771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0"/>
              <a:t>Travanj - </a:t>
            </a:r>
            <a:r>
              <a:rPr lang="hr-HR" sz="1600" b="0" dirty="0"/>
              <a:t>Prosinac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0D851C-4972-44A5-8E6F-BA59C064CB1B}"/>
              </a:ext>
            </a:extLst>
          </p:cNvPr>
          <p:cNvSpPr txBox="1"/>
          <p:nvPr/>
        </p:nvSpPr>
        <p:spPr>
          <a:xfrm>
            <a:off x="9705510" y="4201034"/>
            <a:ext cx="1152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0" dirty="0"/>
              <a:t>Ožujak</a:t>
            </a:r>
          </a:p>
        </p:txBody>
      </p:sp>
    </p:spTree>
    <p:extLst>
      <p:ext uri="{BB962C8B-B14F-4D97-AF65-F5344CB8AC3E}">
        <p14:creationId xmlns:p14="http://schemas.microsoft.com/office/powerpoint/2010/main" val="11229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4206" y="1928749"/>
            <a:ext cx="1709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pt-PT" sz="2400" b="0" dirty="0">
                <a:solidFill>
                  <a:srgbClr val="5F8B9B"/>
                </a:solidFill>
                <a:latin typeface="Trebuchet MS" panose="020B0603020202020204" pitchFamily="34" charset="0"/>
              </a:rPr>
              <a:t>Nacionalne agencije</a:t>
            </a:r>
            <a:endParaRPr lang="hr-HR" altLang="pt-PT" sz="21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3079649" y="1557661"/>
            <a:ext cx="8929687" cy="15113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r-HR" sz="2400" dirty="0"/>
              <a:t>Glavna uprava za obrazovanje: podrška i monitoring</a:t>
            </a:r>
            <a:endParaRPr lang="hr-HR" sz="1800" dirty="0"/>
          </a:p>
          <a:p>
            <a:pPr marL="0" indent="0">
              <a:spcBef>
                <a:spcPts val="1200"/>
              </a:spcBef>
              <a:buNone/>
            </a:pPr>
            <a:r>
              <a:rPr lang="hr-HR" sz="2400" dirty="0"/>
              <a:t>Institut za financijsko upravljanje za područje obrazovanja:</a:t>
            </a:r>
            <a:r>
              <a:rPr lang="hr-HR" sz="1800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	</a:t>
            </a:r>
            <a:r>
              <a:rPr lang="hr-HR" sz="1800" dirty="0"/>
              <a:t>Inspekcija: Monitoring</a:t>
            </a:r>
          </a:p>
        </p:txBody>
      </p:sp>
      <p:sp>
        <p:nvSpPr>
          <p:cNvPr id="3" name="Seta para a direita 2"/>
          <p:cNvSpPr/>
          <p:nvPr/>
        </p:nvSpPr>
        <p:spPr bwMode="auto">
          <a:xfrm>
            <a:off x="3359696" y="2729379"/>
            <a:ext cx="504056" cy="24912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95400" y="3573016"/>
            <a:ext cx="1709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pt-PT" sz="2400" b="0" dirty="0">
                <a:solidFill>
                  <a:srgbClr val="5F8B9B"/>
                </a:solidFill>
                <a:latin typeface="Trebuchet MS" panose="020B0603020202020204" pitchFamily="34" charset="0"/>
              </a:rPr>
              <a:t>Lokalna podrška</a:t>
            </a:r>
            <a:endParaRPr lang="hr-HR" altLang="pt-PT" sz="21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2883205" y="3308698"/>
            <a:ext cx="9322577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hr-HR" sz="2000" b="0" kern="0" dirty="0"/>
              <a:t>Lokalni koordinatori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hr-HR" sz="2000" b="0" kern="0" dirty="0"/>
              <a:t>Nastavnici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800" dirty="0"/>
              <a:t>	</a:t>
            </a:r>
            <a:r>
              <a:rPr lang="hr-HR" sz="2000" b="0" kern="0" dirty="0"/>
              <a:t>Izborno</a:t>
            </a:r>
            <a:r>
              <a:rPr lang="hr-HR" sz="2800" dirty="0"/>
              <a:t> </a:t>
            </a:r>
            <a:r>
              <a:rPr lang="hr-HR" sz="2000" b="0" kern="0" dirty="0"/>
              <a:t>povjerenstvo: u sastavu</a:t>
            </a:r>
            <a:r>
              <a:rPr lang="hr-HR" sz="2800" dirty="0"/>
              <a:t> </a:t>
            </a:r>
            <a:r>
              <a:rPr lang="hr-HR" sz="2000" b="0" kern="0" dirty="0"/>
              <a:t>su</a:t>
            </a:r>
            <a:r>
              <a:rPr lang="hr-HR" sz="2800" dirty="0"/>
              <a:t> </a:t>
            </a:r>
            <a:r>
              <a:rPr lang="hr-HR" sz="2000" b="0" kern="0" dirty="0"/>
              <a:t>izabrani</a:t>
            </a:r>
            <a:r>
              <a:rPr lang="hr-HR" sz="2800" dirty="0"/>
              <a:t> </a:t>
            </a:r>
            <a:r>
              <a:rPr lang="hr-HR" sz="2000" b="0" kern="0" dirty="0"/>
              <a:t>učenici</a:t>
            </a:r>
          </a:p>
        </p:txBody>
      </p:sp>
      <p:sp>
        <p:nvSpPr>
          <p:cNvPr id="16" name="Seta para a direita 15"/>
          <p:cNvSpPr/>
          <p:nvPr/>
        </p:nvSpPr>
        <p:spPr bwMode="auto">
          <a:xfrm>
            <a:off x="3229463" y="4463617"/>
            <a:ext cx="504056" cy="24912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Chaveta à esquerda 17"/>
          <p:cNvSpPr/>
          <p:nvPr/>
        </p:nvSpPr>
        <p:spPr bwMode="auto">
          <a:xfrm>
            <a:off x="2509773" y="1596706"/>
            <a:ext cx="359650" cy="1472255"/>
          </a:xfrm>
          <a:prstGeom prst="leftBrac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Chaveta à esquerda 19"/>
          <p:cNvSpPr/>
          <p:nvPr/>
        </p:nvSpPr>
        <p:spPr bwMode="auto">
          <a:xfrm>
            <a:off x="2495600" y="3284984"/>
            <a:ext cx="359650" cy="1472255"/>
          </a:xfrm>
          <a:prstGeom prst="leftBrac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95400" y="5390502"/>
            <a:ext cx="10560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pt-PT" sz="2400" b="0" dirty="0">
                <a:solidFill>
                  <a:srgbClr val="5F8B9B"/>
                </a:solidFill>
                <a:latin typeface="Trebuchet MS" panose="020B0603020202020204" pitchFamily="34" charset="0"/>
              </a:rPr>
              <a:t>Medijska kampanja u svrhu podizanja svijesti i sudjelovanja</a:t>
            </a:r>
            <a:endParaRPr lang="hr-HR" altLang="pt-PT" sz="21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/>
              <a:t> </a:t>
            </a:r>
            <a:r>
              <a:rPr lang="hr-HR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Školski participativni proračun (2017. - ...)</a:t>
            </a:r>
          </a:p>
        </p:txBody>
      </p:sp>
    </p:spTree>
    <p:extLst>
      <p:ext uri="{BB962C8B-B14F-4D97-AF65-F5344CB8AC3E}">
        <p14:creationId xmlns:p14="http://schemas.microsoft.com/office/powerpoint/2010/main" val="8137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623392" y="980728"/>
            <a:ext cx="6494512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r-HR" sz="2800" b="0" kern="0" dirty="0"/>
              <a:t>Prvo izdanje: par ključnih informacija</a:t>
            </a:r>
          </a:p>
        </p:txBody>
      </p:sp>
      <p:sp>
        <p:nvSpPr>
          <p:cNvPr id="6" name="Marcador de Posição de Conteúdo 3"/>
          <p:cNvSpPr>
            <a:spLocks noGrp="1"/>
          </p:cNvSpPr>
          <p:nvPr>
            <p:ph sz="half" idx="4294967295"/>
          </p:nvPr>
        </p:nvSpPr>
        <p:spPr>
          <a:xfrm>
            <a:off x="1919536" y="2060848"/>
            <a:ext cx="7056784" cy="23042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hr-HR" sz="2000" b="1" dirty="0"/>
              <a:t>1046 škola</a:t>
            </a:r>
            <a:r>
              <a:rPr lang="hr-HR" sz="2000" dirty="0"/>
              <a:t> implementiralo je školski participativni proračun (93 %)</a:t>
            </a:r>
          </a:p>
          <a:p>
            <a:pPr lvl="0">
              <a:spcBef>
                <a:spcPts val="1200"/>
              </a:spcBef>
            </a:pPr>
            <a:r>
              <a:rPr lang="hr-HR" sz="2000" b="1" dirty="0"/>
              <a:t>4371 prijedlog</a:t>
            </a:r>
            <a:r>
              <a:rPr lang="hr-HR" sz="2000" dirty="0"/>
              <a:t> su poslali učenici (80 % prihvaćenih od strane škole)</a:t>
            </a:r>
          </a:p>
          <a:p>
            <a:pPr lvl="0">
              <a:spcBef>
                <a:spcPts val="1200"/>
              </a:spcBef>
            </a:pPr>
            <a:r>
              <a:rPr lang="hr-HR" sz="2000" b="1" dirty="0"/>
              <a:t>1021 škola </a:t>
            </a:r>
            <a:r>
              <a:rPr lang="hr-HR" sz="2000" dirty="0"/>
              <a:t>demokratski je prihvatila učeničke prijedloge (91 %)</a:t>
            </a:r>
          </a:p>
          <a:p>
            <a:pPr lvl="0">
              <a:spcBef>
                <a:spcPts val="1200"/>
              </a:spcBef>
            </a:pPr>
            <a:r>
              <a:rPr lang="hr-HR" sz="2000" b="1" dirty="0"/>
              <a:t>221 063 učenika</a:t>
            </a:r>
            <a:r>
              <a:rPr lang="hr-HR" sz="2000" dirty="0"/>
              <a:t> glasalo je za školski participativni proračun (46 %)</a:t>
            </a:r>
          </a:p>
          <a:p>
            <a:pPr>
              <a:spcBef>
                <a:spcPts val="1200"/>
              </a:spcBef>
            </a:pPr>
            <a:r>
              <a:rPr lang="hr-HR" sz="2000" b="1" dirty="0"/>
              <a:t>69 %</a:t>
            </a:r>
            <a:r>
              <a:rPr lang="hr-HR" sz="2000" dirty="0"/>
              <a:t> ravnatelja izjavilo je kako je „školski participativni proračun učinkovito poboljšanje učeničkih prava i sudjelovanja u radu i djelovanju škole”</a:t>
            </a:r>
          </a:p>
          <a:p>
            <a:pPr lvl="0">
              <a:spcBef>
                <a:spcPts val="1200"/>
              </a:spcBef>
            </a:pPr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5177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/>
          <a:stretch/>
        </p:blipFill>
        <p:spPr>
          <a:xfrm>
            <a:off x="407368" y="1340768"/>
            <a:ext cx="2934399" cy="482916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/>
              <a:t> </a:t>
            </a:r>
            <a:r>
              <a:rPr lang="hr-HR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Školski participativni proračun (2017. - ...)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11824" y="299695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hr-HR" sz="2400" b="0" dirty="0"/>
              <a:t>Inovativan i učinkovit alat sveobuhvatne strategije za unaprjeđenje demokracije, odgovornosti i razvoja projekata u školama</a:t>
            </a:r>
          </a:p>
        </p:txBody>
      </p:sp>
    </p:spTree>
    <p:extLst>
      <p:ext uri="{BB962C8B-B14F-4D97-AF65-F5344CB8AC3E}">
        <p14:creationId xmlns:p14="http://schemas.microsoft.com/office/powerpoint/2010/main" val="28045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P_MS_ING">
  <a:themeElements>
    <a:clrScheme name="GP_final_econom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P_final_economi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P_final_econom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resentação2" id="{A152E7C0-04E9-4EC4-A776-C99C091C688F}" vid="{C7BF97BD-2EBF-43EF-A429-AF25CE1A5322}"/>
    </a:ext>
  </a:extLst>
</a:theme>
</file>

<file path=ppt/theme/theme2.xml><?xml version="1.0" encoding="utf-8"?>
<a:theme xmlns:a="http://schemas.openxmlformats.org/drawingml/2006/main" name="1_Modelo de apresentação personalizado">
  <a:themeElements>
    <a:clrScheme name="1_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 de apresentaçã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resentação2" id="{A152E7C0-04E9-4EC4-A776-C99C091C688F}" vid="{C4E106C1-2D75-4696-843D-0EA4FB3BDCDA}"/>
    </a:ext>
  </a:extLst>
</a:theme>
</file>

<file path=ppt/theme/theme3.xml><?xml version="1.0" encoding="utf-8"?>
<a:theme xmlns:a="http://schemas.openxmlformats.org/drawingml/2006/main" name="2_Modelo de apresentação personalizado">
  <a:themeElements>
    <a:clrScheme name="2_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odelo de apresentaçã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resentação2" id="{A152E7C0-04E9-4EC4-A776-C99C091C688F}" vid="{4F4E33CB-4248-4650-AAA1-139F63F2BB34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Saude</Template>
  <TotalTime>1069</TotalTime>
  <Words>548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GP_MS_ING</vt:lpstr>
      <vt:lpstr>1_Modelo de apresentação personalizado</vt:lpstr>
      <vt:lpstr>2_Modelo de apresentação personalizado</vt:lpstr>
      <vt:lpstr>PowerPoint Presentation</vt:lpstr>
      <vt:lpstr>Par ključnih ostvarenih rezultata u pogledu obrazovanja (2014. – 2018.)...</vt:lpstr>
      <vt:lpstr>Glavni ciljevi – promicanje sljedećeg kod učenika:</vt:lpstr>
      <vt:lpstr>Glavna obilježja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 Maria Raposeiro</dc:creator>
  <cp:lastModifiedBy>User</cp:lastModifiedBy>
  <cp:revision>119</cp:revision>
  <cp:lastPrinted>2016-09-14T10:38:10Z</cp:lastPrinted>
  <dcterms:created xsi:type="dcterms:W3CDTF">2016-09-13T20:31:39Z</dcterms:created>
  <dcterms:modified xsi:type="dcterms:W3CDTF">2018-10-05T11:53:23Z</dcterms:modified>
</cp:coreProperties>
</file>