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</p:sldMasterIdLst>
  <p:notesMasterIdLst>
    <p:notesMasterId r:id="rId14"/>
  </p:notesMasterIdLst>
  <p:handoutMasterIdLst>
    <p:handoutMasterId r:id="rId15"/>
  </p:handoutMasterIdLst>
  <p:sldIdLst>
    <p:sldId id="257" r:id="rId4"/>
    <p:sldId id="295" r:id="rId5"/>
    <p:sldId id="292" r:id="rId6"/>
    <p:sldId id="289" r:id="rId7"/>
    <p:sldId id="294" r:id="rId8"/>
    <p:sldId id="293" r:id="rId9"/>
    <p:sldId id="284" r:id="rId10"/>
    <p:sldId id="296" r:id="rId11"/>
    <p:sldId id="297" r:id="rId12"/>
    <p:sldId id="290" r:id="rId13"/>
  </p:sldIdLst>
  <p:sldSz cx="12192000" cy="6858000"/>
  <p:notesSz cx="6742113" cy="987266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9BD5"/>
    <a:srgbClr val="F8A6EC"/>
    <a:srgbClr val="E8871C"/>
    <a:srgbClr val="F258DC"/>
    <a:srgbClr val="FB2D4A"/>
    <a:srgbClr val="3590AB"/>
    <a:srgbClr val="384556"/>
    <a:srgbClr val="2A5843"/>
    <a:srgbClr val="5C994E"/>
    <a:srgbClr val="99C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6" autoAdjust="0"/>
    <p:restoredTop sz="94207" autoAdjust="0"/>
  </p:normalViewPr>
  <p:slideViewPr>
    <p:cSldViewPr>
      <p:cViewPr varScale="1">
        <p:scale>
          <a:sx n="114" d="100"/>
          <a:sy n="114" d="100"/>
        </p:scale>
        <p:origin x="4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9" d="100"/>
        <a:sy n="69" d="100"/>
      </p:scale>
      <p:origin x="0" y="-3283"/>
    </p:cViewPr>
  </p:sorterViewPr>
  <p:notesViewPr>
    <p:cSldViewPr>
      <p:cViewPr varScale="1">
        <p:scale>
          <a:sx n="62" d="100"/>
          <a:sy n="62" d="100"/>
        </p:scale>
        <p:origin x="28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31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18222" y="0"/>
            <a:ext cx="292231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E5262-18E7-0F41-8241-CCA85CD6276C}" type="datetimeFigureOut">
              <a:rPr lang="pt-PT" smtClean="0"/>
              <a:pPr/>
              <a:t>05/10/2018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231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18222" y="9377363"/>
            <a:ext cx="292231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771AB-6F14-2B4E-9DD2-B7FD00CD1ED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0579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231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222" y="1"/>
            <a:ext cx="292231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8336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897" y="4689476"/>
            <a:ext cx="539432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2231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222" y="9377363"/>
            <a:ext cx="292231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C8A65C86-1AB5-4F76-A686-0105C74DC07B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68903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</a:p>
        </p:txBody>
      </p:sp>
    </p:spTree>
    <p:extLst>
      <p:ext uri="{BB962C8B-B14F-4D97-AF65-F5344CB8AC3E}">
        <p14:creationId xmlns:p14="http://schemas.microsoft.com/office/powerpoint/2010/main" val="64504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8162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2973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98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455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72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536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13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905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7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37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26811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80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219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776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984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613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356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441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823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336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6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107075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87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52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803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803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2314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0993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</p:spTree>
    <p:extLst>
      <p:ext uri="{BB962C8B-B14F-4D97-AF65-F5344CB8AC3E}">
        <p14:creationId xmlns:p14="http://schemas.microsoft.com/office/powerpoint/2010/main" val="114209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07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41983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/>
              <a:t>Clique no ícone para adicionar uma imagem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324202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463"/>
            <a:ext cx="12192000" cy="751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188640"/>
            <a:ext cx="4187567" cy="20674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1588"/>
            <a:ext cx="12179300" cy="687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54" y="1588"/>
            <a:ext cx="2858298" cy="14111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1588"/>
            <a:ext cx="12179300" cy="687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0"/>
            <a:ext cx="1883311" cy="9298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pedro.abrantes@medu.gov.pt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431704" y="3789040"/>
            <a:ext cx="79928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PT" altLang="pt-PT" sz="3200" dirty="0">
                <a:latin typeface="Trebuchet MS" panose="020B0603020202020204" pitchFamily="34" charset="0"/>
              </a:rPr>
              <a:t> </a:t>
            </a:r>
            <a:r>
              <a:rPr lang="ru-RU" altLang="pt-PT" sz="3200" dirty="0">
                <a:latin typeface="Trebuchet MS" panose="020B0603020202020204" pitchFamily="34" charset="0"/>
              </a:rPr>
              <a:t>Инициативный бюджет школ</a:t>
            </a:r>
            <a:endParaRPr lang="pt-PT" altLang="pt-PT" sz="3200" dirty="0">
              <a:latin typeface="Trebuchet MS" panose="020B0603020202020204" pitchFamily="34" charset="0"/>
            </a:endParaRPr>
          </a:p>
          <a:p>
            <a:pPr algn="r" eaLnBrk="1" hangingPunct="1"/>
            <a:r>
              <a:rPr lang="ru-RU" altLang="pt-PT" sz="3200" b="0" dirty="0">
                <a:latin typeface="Trebuchet MS" panose="020B0603020202020204" pitchFamily="34" charset="0"/>
              </a:rPr>
              <a:t>Португалия</a:t>
            </a:r>
            <a:endParaRPr lang="pt-PT" altLang="pt-PT" sz="3200" b="0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87688" y="2420888"/>
            <a:ext cx="79928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pt-PT" sz="3200" dirty="0">
                <a:latin typeface="Trebuchet MS" panose="020B0603020202020204" pitchFamily="34" charset="0"/>
              </a:rPr>
              <a:t>Спасибо!</a:t>
            </a:r>
            <a:endParaRPr lang="pt-PT" altLang="pt-PT" sz="3200" b="0" dirty="0">
              <a:latin typeface="Trebuchet MS" panose="020B0603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938713" y="3717032"/>
            <a:ext cx="63373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pt-PT" sz="2100" b="0" dirty="0">
                <a:solidFill>
                  <a:srgbClr val="5F8B9B"/>
                </a:solidFill>
                <a:latin typeface="Trebuchet MS" panose="020B0603020202020204" pitchFamily="34" charset="0"/>
              </a:rPr>
              <a:t>Лиссабон, 16 октября</a:t>
            </a:r>
            <a:r>
              <a:rPr lang="pt-PT" altLang="pt-PT" sz="2100" b="0" dirty="0">
                <a:solidFill>
                  <a:srgbClr val="5F8B9B"/>
                </a:solidFill>
                <a:latin typeface="Trebuchet MS" panose="020B0603020202020204" pitchFamily="34" charset="0"/>
              </a:rPr>
              <a:t> 2018</a:t>
            </a:r>
            <a:r>
              <a:rPr lang="ru-RU" altLang="pt-PT" sz="2100" b="0" dirty="0">
                <a:solidFill>
                  <a:srgbClr val="5F8B9B"/>
                </a:solidFill>
                <a:latin typeface="Trebuchet MS" panose="020B0603020202020204" pitchFamily="34" charset="0"/>
              </a:rPr>
              <a:t> г.</a:t>
            </a:r>
            <a:endParaRPr lang="pt-PT" altLang="pt-PT" sz="2100" b="0" dirty="0">
              <a:solidFill>
                <a:srgbClr val="5F8B9B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21151" y="4581128"/>
            <a:ext cx="6954862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pt-PT" sz="2100" b="0" dirty="0">
                <a:solidFill>
                  <a:srgbClr val="5F8B9B"/>
                </a:solidFill>
                <a:latin typeface="Trebuchet MS" panose="020B0603020202020204" pitchFamily="34" charset="0"/>
              </a:rPr>
              <a:t>Педро </a:t>
            </a:r>
            <a:r>
              <a:rPr lang="ru-RU" altLang="pt-PT" sz="2100" b="0" dirty="0" err="1">
                <a:solidFill>
                  <a:srgbClr val="5F8B9B"/>
                </a:solidFill>
                <a:latin typeface="Trebuchet MS" panose="020B0603020202020204" pitchFamily="34" charset="0"/>
              </a:rPr>
              <a:t>Абрантес</a:t>
            </a:r>
            <a:endParaRPr lang="pt-PT" altLang="pt-PT" sz="2100" b="0" dirty="0">
              <a:solidFill>
                <a:srgbClr val="5F8B9B"/>
              </a:solidFill>
              <a:latin typeface="Trebuchet MS" panose="020B0603020202020204" pitchFamily="34" charset="0"/>
            </a:endParaRPr>
          </a:p>
          <a:p>
            <a:pPr algn="r" eaLnBrk="1" hangingPunct="1"/>
            <a:r>
              <a:rPr lang="ru-RU" altLang="pt-PT" sz="1600" b="0" dirty="0">
                <a:solidFill>
                  <a:srgbClr val="5F8B9B"/>
                </a:solidFill>
                <a:latin typeface="Trebuchet MS" panose="020B0603020202020204" pitchFamily="34" charset="0"/>
              </a:rPr>
              <a:t>Советник-эксперт Министерства образования</a:t>
            </a:r>
            <a:endParaRPr lang="pt-PT" altLang="pt-PT" sz="1600" b="0" dirty="0">
              <a:solidFill>
                <a:srgbClr val="5F8B9B"/>
              </a:solidFill>
              <a:latin typeface="Trebuchet MS" panose="020B0603020202020204" pitchFamily="34" charset="0"/>
            </a:endParaRPr>
          </a:p>
          <a:p>
            <a:pPr algn="r" eaLnBrk="1" hangingPunct="1"/>
            <a:r>
              <a:rPr lang="pt-PT" altLang="pt-PT" sz="1600" b="0" dirty="0">
                <a:solidFill>
                  <a:srgbClr val="5F8B9B"/>
                </a:solidFill>
                <a:latin typeface="Trebuchet MS" panose="020B0603020202020204" pitchFamily="34" charset="0"/>
              </a:rPr>
              <a:t>Email: </a:t>
            </a:r>
            <a:r>
              <a:rPr lang="pt-PT" altLang="pt-PT" sz="1600" b="0" dirty="0">
                <a:solidFill>
                  <a:srgbClr val="5F8B9B"/>
                </a:solidFill>
                <a:latin typeface="Trebuchet MS" panose="020B0603020202020204" pitchFamily="34" charset="0"/>
                <a:hlinkClick r:id="rId2"/>
              </a:rPr>
              <a:t>pedro.abrantes@medu.gov.pt</a:t>
            </a:r>
            <a:r>
              <a:rPr lang="pt-PT" altLang="pt-PT" sz="1600" b="0" dirty="0">
                <a:solidFill>
                  <a:srgbClr val="5F8B9B"/>
                </a:solidFill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113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79376" y="836712"/>
            <a:ext cx="11305256" cy="1008112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accent2"/>
                </a:solidFill>
              </a:rPr>
              <a:t>Некоторые ключевые результаты в системе образования</a:t>
            </a:r>
            <a:r>
              <a:rPr lang="pt-PT" sz="3200" dirty="0">
                <a:solidFill>
                  <a:schemeClr val="accent2"/>
                </a:solidFill>
              </a:rPr>
              <a:t> (2014-2018)…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911424" y="1988840"/>
            <a:ext cx="108732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2400" b="0" dirty="0"/>
              <a:t>Сокращение показателя непосещения </a:t>
            </a:r>
            <a:r>
              <a:rPr lang="en-GB" sz="2400" b="0" dirty="0"/>
              <a:t>(</a:t>
            </a:r>
            <a:r>
              <a:rPr lang="ru-RU" sz="2400" b="0" dirty="0"/>
              <a:t>с </a:t>
            </a:r>
            <a:r>
              <a:rPr lang="en-GB" sz="2400" b="0" dirty="0"/>
              <a:t>10</a:t>
            </a:r>
            <a:r>
              <a:rPr lang="ru-RU" sz="2400" b="0" dirty="0"/>
              <a:t>,</a:t>
            </a:r>
            <a:r>
              <a:rPr lang="en-GB" sz="2400" b="0" dirty="0"/>
              <a:t>0% </a:t>
            </a:r>
            <a:r>
              <a:rPr lang="ru-RU" sz="2400" b="0" dirty="0"/>
              <a:t>до</a:t>
            </a:r>
            <a:r>
              <a:rPr lang="en-GB" sz="2400" b="0" dirty="0"/>
              <a:t> 5</a:t>
            </a:r>
            <a:r>
              <a:rPr lang="ru-RU" sz="2400" b="0" dirty="0"/>
              <a:t>,</a:t>
            </a:r>
            <a:r>
              <a:rPr lang="en-GB" sz="2400" b="0" dirty="0"/>
              <a:t>6%)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2400" b="0" dirty="0"/>
              <a:t>Сокращение доли досрочно прекративших участие в системе образования и подготовки </a:t>
            </a:r>
            <a:r>
              <a:rPr lang="en-GB" sz="2400" b="0" dirty="0"/>
              <a:t>(</a:t>
            </a:r>
            <a:r>
              <a:rPr lang="ru-RU" sz="2400" b="0" dirty="0"/>
              <a:t>с </a:t>
            </a:r>
            <a:r>
              <a:rPr lang="en-GB" sz="2400" b="0" dirty="0"/>
              <a:t>17</a:t>
            </a:r>
            <a:r>
              <a:rPr lang="ru-RU" sz="2400" b="0" dirty="0"/>
              <a:t>,</a:t>
            </a:r>
            <a:r>
              <a:rPr lang="en-GB" sz="2400" b="0" dirty="0"/>
              <a:t>4% </a:t>
            </a:r>
            <a:r>
              <a:rPr lang="ru-RU" sz="2400" b="0" dirty="0"/>
              <a:t>до</a:t>
            </a:r>
            <a:r>
              <a:rPr lang="en-GB" sz="2400" b="0" dirty="0"/>
              <a:t> 12</a:t>
            </a:r>
            <a:r>
              <a:rPr lang="ru-RU" sz="2400" b="0" dirty="0"/>
              <a:t>,</a:t>
            </a:r>
            <a:r>
              <a:rPr lang="en-GB" sz="2400" b="0" dirty="0"/>
              <a:t>6%)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2400" b="0" dirty="0"/>
              <a:t>Снижение уровня безработицы</a:t>
            </a:r>
            <a:r>
              <a:rPr lang="en-GB" sz="2400" b="0" dirty="0"/>
              <a:t> (</a:t>
            </a:r>
            <a:r>
              <a:rPr lang="ru-RU" sz="2400" b="0" dirty="0"/>
              <a:t>с </a:t>
            </a:r>
            <a:r>
              <a:rPr lang="en-GB" sz="2400" b="0" dirty="0"/>
              <a:t>13</a:t>
            </a:r>
            <a:r>
              <a:rPr lang="ru-RU" sz="2400" b="0" dirty="0"/>
              <a:t>,</a:t>
            </a:r>
            <a:r>
              <a:rPr lang="en-GB" sz="2400" b="0" dirty="0"/>
              <a:t>9% </a:t>
            </a:r>
            <a:r>
              <a:rPr lang="ru-RU" sz="2400" b="0" dirty="0"/>
              <a:t>до</a:t>
            </a:r>
            <a:r>
              <a:rPr lang="en-GB" sz="2400" b="0" dirty="0"/>
              <a:t> 6</a:t>
            </a:r>
            <a:r>
              <a:rPr lang="ru-RU" sz="2400" b="0" dirty="0"/>
              <a:t>,</a:t>
            </a:r>
            <a:r>
              <a:rPr lang="en-GB" sz="2400" b="0" dirty="0"/>
              <a:t>7%),</a:t>
            </a:r>
            <a:r>
              <a:rPr lang="ru-RU" sz="2400" b="0" dirty="0"/>
              <a:t> особенно среди молодёжи</a:t>
            </a:r>
            <a:r>
              <a:rPr lang="en-GB" sz="2400" b="0" dirty="0"/>
              <a:t> (</a:t>
            </a:r>
            <a:r>
              <a:rPr lang="ru-RU" sz="2400" b="0" dirty="0"/>
              <a:t>с </a:t>
            </a:r>
            <a:r>
              <a:rPr lang="en-GB" sz="2400" b="0" dirty="0"/>
              <a:t>34</a:t>
            </a:r>
            <a:r>
              <a:rPr lang="ru-RU" sz="2400" b="0" dirty="0"/>
              <a:t>,</a:t>
            </a:r>
            <a:r>
              <a:rPr lang="en-GB" sz="2400" b="0" dirty="0"/>
              <a:t>8% </a:t>
            </a:r>
            <a:r>
              <a:rPr lang="ru-RU" sz="2400" b="0" dirty="0"/>
              <a:t>до</a:t>
            </a:r>
            <a:r>
              <a:rPr lang="en-GB" sz="2400" b="0" dirty="0"/>
              <a:t> 19</a:t>
            </a:r>
            <a:r>
              <a:rPr lang="ru-RU" sz="2400" b="0" dirty="0"/>
              <a:t>,</a:t>
            </a:r>
            <a:r>
              <a:rPr lang="en-GB" sz="2400" b="0" dirty="0"/>
              <a:t>7%)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2400" b="0" dirty="0"/>
              <a:t>Рост инвестиций компаний в образование и обучение </a:t>
            </a:r>
            <a:r>
              <a:rPr lang="en-GB" sz="2400" b="0" dirty="0"/>
              <a:t>(</a:t>
            </a:r>
            <a:r>
              <a:rPr lang="ru-RU" sz="2400" b="0" dirty="0"/>
              <a:t>с</a:t>
            </a:r>
            <a:r>
              <a:rPr lang="en-GB" sz="2400" b="0" dirty="0"/>
              <a:t> 2016)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2400" b="0" dirty="0"/>
              <a:t>Рост числа взрослых участников в программах повышения квалификации </a:t>
            </a:r>
            <a:r>
              <a:rPr lang="en-GB" sz="2400" b="0" dirty="0"/>
              <a:t>: </a:t>
            </a:r>
            <a:r>
              <a:rPr lang="ru-RU" sz="2400" b="0" dirty="0"/>
              <a:t>признание, обучение и подготовка</a:t>
            </a:r>
            <a:r>
              <a:rPr lang="en-GB" sz="2400" b="0" dirty="0"/>
              <a:t> (</a:t>
            </a:r>
            <a:r>
              <a:rPr lang="ru-RU" sz="2400" b="0" dirty="0"/>
              <a:t>с </a:t>
            </a:r>
            <a:r>
              <a:rPr lang="en-GB" sz="2400" b="0" dirty="0"/>
              <a:t>20</a:t>
            </a:r>
            <a:r>
              <a:rPr lang="ru-RU" sz="2400" b="0" dirty="0"/>
              <a:t> </a:t>
            </a:r>
            <a:r>
              <a:rPr lang="en-GB" sz="2400" b="0" dirty="0"/>
              <a:t>000 </a:t>
            </a:r>
            <a:r>
              <a:rPr lang="ru-RU" sz="2400" b="0" dirty="0"/>
              <a:t>до</a:t>
            </a:r>
            <a:r>
              <a:rPr lang="en-GB" sz="2400" b="0" dirty="0"/>
              <a:t> 96</a:t>
            </a:r>
            <a:r>
              <a:rPr lang="ru-RU" sz="2400" b="0" dirty="0"/>
              <a:t> </a:t>
            </a:r>
            <a:r>
              <a:rPr lang="en-GB" sz="2400" b="0" dirty="0"/>
              <a:t>000)</a:t>
            </a:r>
          </a:p>
        </p:txBody>
      </p:sp>
    </p:spTree>
    <p:extLst>
      <p:ext uri="{BB962C8B-B14F-4D97-AF65-F5344CB8AC3E}">
        <p14:creationId xmlns:p14="http://schemas.microsoft.com/office/powerpoint/2010/main" val="303183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9736" y="1484784"/>
            <a:ext cx="7804448" cy="792088"/>
          </a:xfrm>
        </p:spPr>
        <p:txBody>
          <a:bodyPr/>
          <a:lstStyle/>
          <a:p>
            <a:r>
              <a:rPr lang="ru-RU" sz="3200" dirty="0">
                <a:solidFill>
                  <a:schemeClr val="accent2"/>
                </a:solidFill>
              </a:rPr>
              <a:t>Основные цели – сформировать у учащихся</a:t>
            </a:r>
            <a:r>
              <a:rPr lang="pt-PT" sz="3200" dirty="0">
                <a:solidFill>
                  <a:schemeClr val="accent2"/>
                </a:solidFill>
              </a:rPr>
              <a:t>: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404665"/>
            <a:ext cx="91203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PT" sz="3200" dirty="0">
                <a:latin typeface="Trebuchet MS" panose="020B0603020202020204" pitchFamily="34" charset="0"/>
              </a:rPr>
              <a:t> </a:t>
            </a:r>
            <a:r>
              <a:rPr lang="ru-RU" altLang="pt-PT" sz="2800" b="0" dirty="0">
                <a:solidFill>
                  <a:schemeClr val="accent3"/>
                </a:solidFill>
                <a:latin typeface="Trebuchet MS" panose="020B0603020202020204" pitchFamily="34" charset="0"/>
              </a:rPr>
              <a:t>Инициативный бюджет школ</a:t>
            </a:r>
            <a:r>
              <a:rPr lang="pt-PT" altLang="pt-PT" sz="2800" b="0" dirty="0">
                <a:solidFill>
                  <a:schemeClr val="accent3"/>
                </a:solidFill>
                <a:latin typeface="Trebuchet MS" panose="020B0603020202020204" pitchFamily="34" charset="0"/>
              </a:rPr>
              <a:t> (2017 - … 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079776" y="2708929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2400" b="0" dirty="0"/>
              <a:t>навыки демократического взаимодействия</a:t>
            </a:r>
            <a:r>
              <a:rPr lang="pt-PT" sz="2400" b="0" dirty="0"/>
              <a:t> </a:t>
            </a:r>
            <a:r>
              <a:rPr lang="ru-RU" sz="2400" b="0" dirty="0"/>
              <a:t>и инициативного участия,</a:t>
            </a:r>
            <a:endParaRPr lang="pt-PT" sz="2400" b="0" dirty="0"/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2400" b="0" dirty="0"/>
              <a:t>чувство благополучия, участия в процессах управления и сопричастности к своей школе,</a:t>
            </a:r>
            <a:endParaRPr lang="pt-PT" sz="2400" b="0" dirty="0"/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2400" b="0" dirty="0"/>
              <a:t>навыки обращения с финансами, работы над проектами и предпринимательской деятельности. </a:t>
            </a:r>
            <a:endParaRPr lang="pt-PT" sz="2400" b="0" dirty="0"/>
          </a:p>
        </p:txBody>
      </p:sp>
      <p:cxnSp>
        <p:nvCxnSpPr>
          <p:cNvPr id="6" name="Conexão reta 5"/>
          <p:cNvCxnSpPr/>
          <p:nvPr/>
        </p:nvCxnSpPr>
        <p:spPr bwMode="auto">
          <a:xfrm>
            <a:off x="3551040" y="2636912"/>
            <a:ext cx="86409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/>
          <a:stretch/>
        </p:blipFill>
        <p:spPr>
          <a:xfrm>
            <a:off x="469582" y="1412776"/>
            <a:ext cx="2934399" cy="48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8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911424" y="1741389"/>
            <a:ext cx="10972800" cy="792088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accent2"/>
                </a:solidFill>
              </a:rPr>
              <a:t>Главные характеристики</a:t>
            </a:r>
            <a:endParaRPr lang="pt-PT" sz="3200" dirty="0">
              <a:solidFill>
                <a:schemeClr val="accent2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597686" y="2617455"/>
            <a:ext cx="9970922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b="0" dirty="0"/>
              <a:t>Закон опубликован в январе</a:t>
            </a:r>
            <a:r>
              <a:rPr lang="en-GB" sz="2000" b="0" dirty="0"/>
              <a:t> 2017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b="0" dirty="0"/>
              <a:t>Прошло два раунда</a:t>
            </a:r>
            <a:r>
              <a:rPr lang="en-GB" sz="2000" b="0" dirty="0"/>
              <a:t> (2017 </a:t>
            </a:r>
            <a:r>
              <a:rPr lang="ru-RU" sz="2000" b="0" dirty="0"/>
              <a:t>и</a:t>
            </a:r>
            <a:r>
              <a:rPr lang="en-GB" sz="2000" b="0" dirty="0"/>
              <a:t> 2018)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b="0" dirty="0"/>
              <a:t>Охват: все государственные школы, предлагающие программы низшего/верхнего среднего образования </a:t>
            </a:r>
            <a:r>
              <a:rPr lang="en-GB" sz="2000" b="0" dirty="0"/>
              <a:t>(</a:t>
            </a:r>
            <a:r>
              <a:rPr lang="ru-RU" sz="2000" b="0" dirty="0"/>
              <a:t>включая СПО</a:t>
            </a:r>
            <a:r>
              <a:rPr lang="en-GB" sz="2000" b="0" dirty="0"/>
              <a:t>)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b="0" dirty="0"/>
              <a:t>Каждая школа получает дополнительные средства к своему бюджету, которые можно использовать только согласно правилам инициативного бюджетирования</a:t>
            </a: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275851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3575720" y="1340768"/>
            <a:ext cx="8280920" cy="3486373"/>
          </a:xfrm>
        </p:spPr>
        <p:txBody>
          <a:bodyPr/>
          <a:lstStyle/>
          <a:p>
            <a:pPr lvl="0"/>
            <a:r>
              <a:rPr lang="ru-RU" sz="1600" dirty="0"/>
              <a:t>Каждая государственная школа получает дополнительные бюджетные средства в соответствии с численностью обучаемых; эти средства можно использовать только при условии соблюдения правил ИБШ</a:t>
            </a:r>
            <a:r>
              <a:rPr lang="en-GB" sz="1600" dirty="0"/>
              <a:t>;</a:t>
            </a:r>
            <a:endParaRPr lang="pt-PT" sz="1600" dirty="0"/>
          </a:p>
          <a:p>
            <a:pPr lvl="0"/>
            <a:r>
              <a:rPr lang="ru-RU" sz="1600" dirty="0"/>
              <a:t>Полученная сумма может дополняться собственными средствами школы, средствами муниципального бюджета или иными общественными взносами</a:t>
            </a:r>
            <a:r>
              <a:rPr lang="en-GB" sz="1600" dirty="0"/>
              <a:t>; </a:t>
            </a:r>
            <a:endParaRPr lang="pt-PT" sz="1600" dirty="0"/>
          </a:p>
          <a:p>
            <a:pPr lvl="0"/>
            <a:r>
              <a:rPr lang="ru-RU" sz="1600" dirty="0"/>
              <a:t>Школы обязаны информировать всех обучающихся в программах низшего/верхнего среднего образования об этой инициативе и поддерживать их стремление к участию</a:t>
            </a:r>
            <a:r>
              <a:rPr lang="en-GB" sz="1600" dirty="0"/>
              <a:t>;</a:t>
            </a:r>
            <a:endParaRPr lang="pt-PT" sz="1600" dirty="0"/>
          </a:p>
          <a:p>
            <a:pPr lvl="0"/>
            <a:r>
              <a:rPr lang="ru-RU" sz="1600" dirty="0"/>
              <a:t>Учащимся необходимо составить заявки/предложения, представить их и провести по ним голосование</a:t>
            </a:r>
            <a:r>
              <a:rPr lang="en-GB" sz="1600" dirty="0"/>
              <a:t>;</a:t>
            </a:r>
            <a:endParaRPr lang="pt-PT" sz="1600" dirty="0"/>
          </a:p>
          <a:p>
            <a:pPr lvl="0"/>
            <a:r>
              <a:rPr lang="ru-RU" sz="1600" dirty="0"/>
              <a:t>Заявки/предложения должны быть связаны с услугами, материальной базой и/или образовательной деятельностью школы, так чтобы выгоды от их осуществления получала вся школа</a:t>
            </a:r>
            <a:r>
              <a:rPr lang="en-GB" sz="1600" dirty="0"/>
              <a:t>;</a:t>
            </a:r>
            <a:endParaRPr lang="pt-PT" sz="1600" dirty="0"/>
          </a:p>
          <a:p>
            <a:pPr lvl="0"/>
            <a:r>
              <a:rPr lang="ru-RU" sz="1600" dirty="0"/>
              <a:t>Предложения должны получить поддержку не менее 5% от общей численности учащихся, быть реализуемыми с учётом доступного бюджета, существующих правил</a:t>
            </a:r>
            <a:r>
              <a:rPr lang="en-GB" sz="1600" dirty="0"/>
              <a:t>, </a:t>
            </a:r>
            <a:r>
              <a:rPr lang="ru-RU" sz="1600" dirty="0"/>
              <a:t>и касаться указанных выше уровней школьного  образования</a:t>
            </a:r>
            <a:r>
              <a:rPr lang="en-GB" sz="1600" dirty="0"/>
              <a:t>; </a:t>
            </a:r>
            <a:endParaRPr lang="pt-PT" sz="1600" dirty="0"/>
          </a:p>
          <a:p>
            <a:pPr lvl="0"/>
            <a:r>
              <a:rPr lang="ru-RU" sz="1600" dirty="0"/>
              <a:t>Отбору и реализации подлежат заявки, набравшие больше всего голосов (если позволяет бюджет, то могут быть отобраны также и заявки, занявшие второе место).</a:t>
            </a:r>
            <a:endParaRPr lang="pt-PT" sz="1600" dirty="0"/>
          </a:p>
          <a:p>
            <a:pPr>
              <a:spcBef>
                <a:spcPts val="1200"/>
              </a:spcBef>
            </a:pPr>
            <a:endParaRPr lang="en-GB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/>
          <a:stretch/>
        </p:blipFill>
        <p:spPr>
          <a:xfrm>
            <a:off x="407368" y="1340768"/>
            <a:ext cx="2934399" cy="4829162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96688" y="659885"/>
            <a:ext cx="80648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PT" sz="3200" dirty="0">
                <a:latin typeface="Trebuchet MS" panose="020B0603020202020204" pitchFamily="34" charset="0"/>
              </a:rPr>
              <a:t> </a:t>
            </a:r>
            <a:r>
              <a:rPr lang="ru-RU" altLang="pt-PT" sz="2800" b="0" dirty="0">
                <a:solidFill>
                  <a:schemeClr val="accent3"/>
                </a:solidFill>
                <a:latin typeface="Trebuchet MS" panose="020B0603020202020204" pitchFamily="34" charset="0"/>
              </a:rPr>
              <a:t>Инициативный бюджет школ (2</a:t>
            </a:r>
            <a:r>
              <a:rPr lang="pt-PT" altLang="pt-PT" sz="2800" b="0" dirty="0">
                <a:solidFill>
                  <a:schemeClr val="accent3"/>
                </a:solidFill>
                <a:latin typeface="Trebuchet MS" panose="020B0603020202020204" pitchFamily="34" charset="0"/>
              </a:rPr>
              <a:t>017 - … )</a:t>
            </a:r>
          </a:p>
        </p:txBody>
      </p:sp>
    </p:spTree>
    <p:extLst>
      <p:ext uri="{BB962C8B-B14F-4D97-AF65-F5344CB8AC3E}">
        <p14:creationId xmlns:p14="http://schemas.microsoft.com/office/powerpoint/2010/main" val="380312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39416" y="127648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025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505089"/>
            <a:ext cx="7920880" cy="449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39416" y="44578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-96688" y="659885"/>
            <a:ext cx="80648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PT" sz="3200" dirty="0">
                <a:latin typeface="Trebuchet MS" panose="020B0603020202020204" pitchFamily="34" charset="0"/>
              </a:rPr>
              <a:t> </a:t>
            </a:r>
            <a:r>
              <a:rPr lang="ru-RU" altLang="pt-PT" sz="2800" b="0" dirty="0">
                <a:solidFill>
                  <a:schemeClr val="accent3"/>
                </a:solidFill>
                <a:latin typeface="Trebuchet MS" panose="020B0603020202020204" pitchFamily="34" charset="0"/>
              </a:rPr>
              <a:t>Инициативный бюджет школ</a:t>
            </a:r>
            <a:r>
              <a:rPr lang="pt-PT" altLang="pt-PT" sz="2800" b="0" dirty="0">
                <a:solidFill>
                  <a:schemeClr val="accent3"/>
                </a:solidFill>
                <a:latin typeface="Trebuchet MS" panose="020B0603020202020204" pitchFamily="34" charset="0"/>
              </a:rPr>
              <a:t> (2017 - … 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11824" y="1595189"/>
            <a:ext cx="12241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0" baseline="-25000" dirty="0"/>
              <a:t>Январь</a:t>
            </a:r>
            <a:endParaRPr lang="en-US" b="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9408368" y="1525939"/>
            <a:ext cx="12241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0" baseline="-25000" dirty="0"/>
              <a:t>Февраль</a:t>
            </a:r>
            <a:endParaRPr lang="en-US" b="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2423592" y="1872188"/>
            <a:ext cx="2880319" cy="1691243"/>
          </a:xfrm>
          <a:prstGeom prst="roundRect">
            <a:avLst/>
          </a:prstGeom>
          <a:solidFill>
            <a:srgbClr val="5A9BD5"/>
          </a:solidFill>
        </p:spPr>
        <p:txBody>
          <a:bodyPr wrap="square" rtlCol="0">
            <a:spAutoFit/>
          </a:bodyPr>
          <a:lstStyle/>
          <a:p>
            <a:r>
              <a:rPr lang="ru-RU" sz="2000" b="0" baseline="-25000" dirty="0">
                <a:solidFill>
                  <a:schemeClr val="bg1"/>
                </a:solidFill>
              </a:rPr>
              <a:t>Начало процесса ИБШ</a:t>
            </a:r>
            <a:r>
              <a:rPr lang="en-US" sz="2000" b="0" baseline="-25000" dirty="0">
                <a:solidFill>
                  <a:schemeClr val="bg1"/>
                </a:solidFill>
              </a:rPr>
              <a:t>:</a:t>
            </a:r>
          </a:p>
          <a:p>
            <a:r>
              <a:rPr lang="en-US" sz="2000" b="0" baseline="-25000" dirty="0">
                <a:solidFill>
                  <a:schemeClr val="bg1"/>
                </a:solidFill>
              </a:rPr>
              <a:t>• </a:t>
            </a:r>
            <a:r>
              <a:rPr lang="ru-RU" sz="2000" b="0" baseline="-25000" dirty="0">
                <a:solidFill>
                  <a:schemeClr val="bg1"/>
                </a:solidFill>
              </a:rPr>
              <a:t>Собрание в школе</a:t>
            </a:r>
            <a:endParaRPr lang="en-US" sz="2000" b="0" baseline="-25000" dirty="0">
              <a:solidFill>
                <a:schemeClr val="bg1"/>
              </a:solidFill>
            </a:endParaRPr>
          </a:p>
          <a:p>
            <a:r>
              <a:rPr lang="en-US" sz="2000" b="0" baseline="-25000" dirty="0">
                <a:solidFill>
                  <a:schemeClr val="bg1"/>
                </a:solidFill>
              </a:rPr>
              <a:t>• </a:t>
            </a:r>
            <a:r>
              <a:rPr lang="ru-RU" sz="2000" b="0" baseline="-25000" dirty="0">
                <a:solidFill>
                  <a:schemeClr val="bg1"/>
                </a:solidFill>
              </a:rPr>
              <a:t>Информирование всех учащихся</a:t>
            </a:r>
            <a:endParaRPr lang="en-US" sz="2000" b="0" baseline="-25000" dirty="0">
              <a:solidFill>
                <a:schemeClr val="bg1"/>
              </a:solidFill>
            </a:endParaRPr>
          </a:p>
          <a:p>
            <a:r>
              <a:rPr lang="en-US" sz="2000" b="0" baseline="-25000" dirty="0">
                <a:solidFill>
                  <a:schemeClr val="bg1"/>
                </a:solidFill>
              </a:rPr>
              <a:t>• </a:t>
            </a:r>
            <a:r>
              <a:rPr lang="ru-RU" sz="2000" b="0" baseline="-25000" dirty="0">
                <a:solidFill>
                  <a:schemeClr val="bg1"/>
                </a:solidFill>
              </a:rPr>
              <a:t>Определение суммы бюджета</a:t>
            </a:r>
            <a:endParaRPr lang="en-US" sz="2000" b="0" baseline="-25000" dirty="0">
              <a:solidFill>
                <a:schemeClr val="bg1"/>
              </a:solidFill>
            </a:endParaRPr>
          </a:p>
          <a:p>
            <a:r>
              <a:rPr lang="en-US" sz="2000" b="0" baseline="-25000" dirty="0">
                <a:solidFill>
                  <a:schemeClr val="bg1"/>
                </a:solidFill>
              </a:rPr>
              <a:t>• </a:t>
            </a:r>
            <a:r>
              <a:rPr lang="ru-RU" sz="2000" b="0" baseline="-25000" dirty="0">
                <a:solidFill>
                  <a:schemeClr val="bg1"/>
                </a:solidFill>
              </a:rPr>
              <a:t> Назначение местного координатора</a:t>
            </a:r>
            <a:endParaRPr lang="en-US" sz="2000" b="0" baseline="-25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6120" y="1953501"/>
            <a:ext cx="3180508" cy="1237218"/>
          </a:xfrm>
          <a:prstGeom prst="roundRect">
            <a:avLst/>
          </a:prstGeom>
          <a:solidFill>
            <a:srgbClr val="5A9BD5"/>
          </a:solidFill>
        </p:spPr>
        <p:txBody>
          <a:bodyPr wrap="square" rtlCol="0">
            <a:spAutoFit/>
          </a:bodyPr>
          <a:lstStyle/>
          <a:p>
            <a:r>
              <a:rPr lang="ru-RU" sz="2000" b="0" baseline="-25000" dirty="0">
                <a:solidFill>
                  <a:schemeClr val="bg1"/>
                </a:solidFill>
              </a:rPr>
              <a:t>Подготовка заявок/предложений</a:t>
            </a:r>
            <a:r>
              <a:rPr lang="en-US" sz="2000" b="0" baseline="-25000" dirty="0">
                <a:solidFill>
                  <a:schemeClr val="bg1"/>
                </a:solidFill>
              </a:rPr>
              <a:t>:</a:t>
            </a:r>
          </a:p>
          <a:p>
            <a:r>
              <a:rPr lang="en-US" sz="2000" b="0" baseline="-25000" dirty="0">
                <a:solidFill>
                  <a:schemeClr val="bg1"/>
                </a:solidFill>
              </a:rPr>
              <a:t>• </a:t>
            </a:r>
            <a:r>
              <a:rPr lang="ru-RU" sz="2000" b="0" baseline="-25000" dirty="0">
                <a:solidFill>
                  <a:schemeClr val="bg1"/>
                </a:solidFill>
              </a:rPr>
              <a:t>Обсуждения в классах и на других площадках в школе</a:t>
            </a:r>
            <a:endParaRPr lang="en-US" sz="2000" b="0" baseline="-25000" dirty="0">
              <a:solidFill>
                <a:schemeClr val="bg1"/>
              </a:solidFill>
            </a:endParaRPr>
          </a:p>
          <a:p>
            <a:r>
              <a:rPr lang="en-US" sz="2000" b="0" baseline="-25000" dirty="0">
                <a:solidFill>
                  <a:schemeClr val="bg1"/>
                </a:solidFill>
              </a:rPr>
              <a:t>• </a:t>
            </a:r>
            <a:r>
              <a:rPr lang="ru-RU" sz="2000" b="0" baseline="-25000" dirty="0">
                <a:solidFill>
                  <a:schemeClr val="bg1"/>
                </a:solidFill>
              </a:rPr>
              <a:t>Сбор подписей учащихся</a:t>
            </a:r>
            <a:endParaRPr lang="en-US" sz="2000" b="0" baseline="-25000" dirty="0">
              <a:solidFill>
                <a:schemeClr val="bg1"/>
              </a:solidFill>
            </a:endParaRPr>
          </a:p>
          <a:p>
            <a:r>
              <a:rPr lang="en-US" sz="2000" b="0" baseline="-25000" dirty="0">
                <a:solidFill>
                  <a:schemeClr val="bg1"/>
                </a:solidFill>
              </a:rPr>
              <a:t>• </a:t>
            </a:r>
            <a:r>
              <a:rPr lang="ru-RU" sz="2000" b="0" baseline="-25000" dirty="0">
                <a:solidFill>
                  <a:schemeClr val="bg1"/>
                </a:solidFill>
              </a:rPr>
              <a:t>Оформление и подача заявок</a:t>
            </a:r>
            <a:endParaRPr lang="en-US" sz="2000" b="0" baseline="-25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7875" y="4250971"/>
            <a:ext cx="154285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0" baseline="-25000" dirty="0"/>
              <a:t>Апрель - декабрь</a:t>
            </a:r>
            <a:endParaRPr lang="en-US" b="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9746347" y="4260391"/>
            <a:ext cx="154285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0" baseline="-25000" dirty="0"/>
              <a:t>Март</a:t>
            </a:r>
            <a:endParaRPr lang="en-US" b="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2855641" y="4923120"/>
            <a:ext cx="1944216" cy="556181"/>
          </a:xfrm>
          <a:prstGeom prst="roundRect">
            <a:avLst/>
          </a:prstGeom>
          <a:solidFill>
            <a:srgbClr val="5A9BD5"/>
          </a:solidFill>
        </p:spPr>
        <p:txBody>
          <a:bodyPr wrap="square" rtlCol="0">
            <a:spAutoFit/>
          </a:bodyPr>
          <a:lstStyle/>
          <a:p>
            <a:r>
              <a:rPr lang="ru-RU" sz="2000" b="0" baseline="-25000" dirty="0">
                <a:solidFill>
                  <a:schemeClr val="bg1"/>
                </a:solidFill>
              </a:rPr>
              <a:t>Осуществление отобранных заявок</a:t>
            </a:r>
            <a:endParaRPr lang="en-US" sz="2000" b="0" baseline="-25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46914" y="4527089"/>
            <a:ext cx="3279788" cy="1464231"/>
          </a:xfrm>
          <a:prstGeom prst="roundRect">
            <a:avLst/>
          </a:prstGeom>
          <a:solidFill>
            <a:srgbClr val="5A9BD5"/>
          </a:solidFill>
        </p:spPr>
        <p:txBody>
          <a:bodyPr wrap="square" rtlCol="0">
            <a:spAutoFit/>
          </a:bodyPr>
          <a:lstStyle/>
          <a:p>
            <a:r>
              <a:rPr lang="ru-RU" sz="2000" b="0" baseline="-25000" dirty="0">
                <a:solidFill>
                  <a:schemeClr val="bg1"/>
                </a:solidFill>
              </a:rPr>
              <a:t>Отбор</a:t>
            </a:r>
            <a:r>
              <a:rPr lang="en-US" sz="2000" b="0" baseline="-25000" dirty="0">
                <a:solidFill>
                  <a:schemeClr val="bg1"/>
                </a:solidFill>
              </a:rPr>
              <a:t>:</a:t>
            </a:r>
          </a:p>
          <a:p>
            <a:r>
              <a:rPr lang="en-US" sz="2000" b="0" baseline="-25000" dirty="0">
                <a:solidFill>
                  <a:schemeClr val="bg1"/>
                </a:solidFill>
              </a:rPr>
              <a:t>• </a:t>
            </a:r>
            <a:r>
              <a:rPr lang="ru-RU" sz="2000" b="0" baseline="-25000" dirty="0">
                <a:solidFill>
                  <a:schemeClr val="bg1"/>
                </a:solidFill>
              </a:rPr>
              <a:t> Формируется конкурсная комиссия</a:t>
            </a:r>
            <a:endParaRPr lang="en-US" sz="2000" b="0" baseline="-25000" dirty="0">
              <a:solidFill>
                <a:schemeClr val="bg1"/>
              </a:solidFill>
            </a:endParaRPr>
          </a:p>
          <a:p>
            <a:r>
              <a:rPr lang="en-US" sz="2000" b="0" baseline="-25000" dirty="0">
                <a:solidFill>
                  <a:schemeClr val="bg1"/>
                </a:solidFill>
              </a:rPr>
              <a:t>• </a:t>
            </a:r>
            <a:r>
              <a:rPr lang="ru-RU" sz="2000" b="0" baseline="-25000" dirty="0">
                <a:solidFill>
                  <a:schemeClr val="bg1"/>
                </a:solidFill>
              </a:rPr>
              <a:t>Доработка заявок</a:t>
            </a:r>
            <a:endParaRPr lang="en-US" sz="2000" b="0" baseline="-25000" dirty="0">
              <a:solidFill>
                <a:schemeClr val="bg1"/>
              </a:solidFill>
            </a:endParaRPr>
          </a:p>
          <a:p>
            <a:r>
              <a:rPr lang="en-US" sz="2000" b="0" baseline="-25000" dirty="0">
                <a:solidFill>
                  <a:schemeClr val="bg1"/>
                </a:solidFill>
              </a:rPr>
              <a:t>• </a:t>
            </a:r>
            <a:r>
              <a:rPr lang="ru-RU" sz="2000" b="0" baseline="-25000" dirty="0">
                <a:solidFill>
                  <a:schemeClr val="bg1"/>
                </a:solidFill>
              </a:rPr>
              <a:t>Кампании в поддержку заявок и дебаты</a:t>
            </a:r>
            <a:endParaRPr lang="en-US" sz="2000" b="0" baseline="-25000" dirty="0">
              <a:solidFill>
                <a:schemeClr val="bg1"/>
              </a:solidFill>
            </a:endParaRPr>
          </a:p>
          <a:p>
            <a:r>
              <a:rPr lang="en-US" sz="2000" b="0" baseline="-25000" dirty="0">
                <a:solidFill>
                  <a:schemeClr val="bg1"/>
                </a:solidFill>
              </a:rPr>
              <a:t>• </a:t>
            </a:r>
            <a:r>
              <a:rPr lang="ru-RU" sz="2000" b="0" baseline="-25000" dirty="0">
                <a:solidFill>
                  <a:schemeClr val="bg1"/>
                </a:solidFill>
              </a:rPr>
              <a:t> Отбор заявок</a:t>
            </a:r>
            <a:r>
              <a:rPr lang="en-US" sz="2000" b="0" baseline="-25000" dirty="0">
                <a:solidFill>
                  <a:schemeClr val="bg1"/>
                </a:solidFill>
              </a:rPr>
              <a:t> (</a:t>
            </a:r>
            <a:r>
              <a:rPr lang="ru-RU" sz="2000" b="0" baseline="-25000" dirty="0">
                <a:solidFill>
                  <a:schemeClr val="bg1"/>
                </a:solidFill>
              </a:rPr>
              <a:t>24 марта</a:t>
            </a:r>
            <a:r>
              <a:rPr lang="en-US" sz="2000" b="0" baseline="-250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291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2664" y="1928749"/>
            <a:ext cx="22508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pt-PT" sz="2400" b="0" dirty="0">
                <a:solidFill>
                  <a:srgbClr val="5F8B9B"/>
                </a:solidFill>
                <a:latin typeface="Trebuchet MS" panose="020B0603020202020204" pitchFamily="34" charset="0"/>
              </a:rPr>
              <a:t>Национальные органы</a:t>
            </a:r>
            <a:endParaRPr lang="pt-PT" altLang="pt-PT" sz="2100" b="0" dirty="0">
              <a:solidFill>
                <a:srgbClr val="5F8B9B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3079649" y="1557661"/>
            <a:ext cx="8929687" cy="15113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ru-RU" sz="2400" dirty="0"/>
              <a:t>Главное управление школ</a:t>
            </a:r>
            <a:r>
              <a:rPr lang="pt-PT" sz="2400" dirty="0"/>
              <a:t>: </a:t>
            </a:r>
            <a:r>
              <a:rPr lang="ru-RU" sz="2400" dirty="0"/>
              <a:t>поддержка и мониторинг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400" dirty="0"/>
              <a:t>Институт финансового управления в образовании</a:t>
            </a:r>
            <a:r>
              <a:rPr lang="pt-PT" sz="2400" dirty="0"/>
              <a:t>: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t-PT" sz="2400" dirty="0"/>
              <a:t>	</a:t>
            </a:r>
            <a:r>
              <a:rPr lang="ru-RU" sz="2400" dirty="0"/>
              <a:t>Инспекция</a:t>
            </a:r>
            <a:r>
              <a:rPr lang="pt-PT" sz="2400" dirty="0"/>
              <a:t>: </a:t>
            </a:r>
            <a:r>
              <a:rPr lang="ru-RU" sz="2400" dirty="0"/>
              <a:t>контроль</a:t>
            </a:r>
            <a:endParaRPr lang="pt-PT" sz="2400" dirty="0"/>
          </a:p>
        </p:txBody>
      </p:sp>
      <p:sp>
        <p:nvSpPr>
          <p:cNvPr id="3" name="Seta para a direita 2"/>
          <p:cNvSpPr/>
          <p:nvPr/>
        </p:nvSpPr>
        <p:spPr bwMode="auto">
          <a:xfrm>
            <a:off x="3359696" y="2729379"/>
            <a:ext cx="504056" cy="249123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79376" y="3573016"/>
            <a:ext cx="19253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pt-PT" sz="2400" b="0" dirty="0">
                <a:solidFill>
                  <a:srgbClr val="5F8B9B"/>
                </a:solidFill>
                <a:latin typeface="Trebuchet MS" panose="020B0603020202020204" pitchFamily="34" charset="0"/>
              </a:rPr>
              <a:t>Поддержка на местном уровне</a:t>
            </a:r>
            <a:endParaRPr lang="pt-PT" altLang="pt-PT" sz="2100" b="0" dirty="0">
              <a:solidFill>
                <a:srgbClr val="5F8B9B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Marcador de Posição de Conteúdo 2"/>
          <p:cNvSpPr txBox="1">
            <a:spLocks/>
          </p:cNvSpPr>
          <p:nvPr/>
        </p:nvSpPr>
        <p:spPr>
          <a:xfrm>
            <a:off x="2883205" y="3308698"/>
            <a:ext cx="9322577" cy="151216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Tx/>
              <a:buNone/>
            </a:pPr>
            <a:r>
              <a:rPr lang="ru-RU" sz="2400" b="0" kern="0" dirty="0"/>
              <a:t>Местные координаторы</a:t>
            </a:r>
            <a:endParaRPr lang="pt-PT" sz="2400" b="0" kern="0" dirty="0"/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ru-RU" sz="2400" b="0" kern="0" dirty="0"/>
              <a:t>Педагоги</a:t>
            </a:r>
            <a:endParaRPr lang="pt-PT" sz="2400" b="0" kern="0" dirty="0"/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pt-PT" sz="2400" b="0" kern="0" dirty="0"/>
              <a:t>	</a:t>
            </a:r>
            <a:r>
              <a:rPr lang="ru-RU" sz="2400" b="0" kern="0" dirty="0"/>
              <a:t>Конкурсная комиссия</a:t>
            </a:r>
            <a:r>
              <a:rPr lang="pt-PT" sz="2400" b="0" kern="0" dirty="0"/>
              <a:t>: </a:t>
            </a:r>
            <a:r>
              <a:rPr lang="ru-RU" sz="2400" b="0" kern="0" dirty="0"/>
              <a:t>состав формируется из числа выбранных учащихся</a:t>
            </a:r>
            <a:endParaRPr lang="pt-PT" sz="2400" b="0" kern="0" dirty="0"/>
          </a:p>
        </p:txBody>
      </p:sp>
      <p:sp>
        <p:nvSpPr>
          <p:cNvPr id="16" name="Seta para a direita 15"/>
          <p:cNvSpPr/>
          <p:nvPr/>
        </p:nvSpPr>
        <p:spPr bwMode="auto">
          <a:xfrm>
            <a:off x="3229463" y="4463617"/>
            <a:ext cx="504056" cy="249123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Chaveta à esquerda 17"/>
          <p:cNvSpPr/>
          <p:nvPr/>
        </p:nvSpPr>
        <p:spPr bwMode="auto">
          <a:xfrm>
            <a:off x="2509773" y="1596706"/>
            <a:ext cx="359650" cy="1472255"/>
          </a:xfrm>
          <a:prstGeom prst="leftBrace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Chaveta à esquerda 19"/>
          <p:cNvSpPr/>
          <p:nvPr/>
        </p:nvSpPr>
        <p:spPr bwMode="auto">
          <a:xfrm>
            <a:off x="2495600" y="3284984"/>
            <a:ext cx="359650" cy="1472255"/>
          </a:xfrm>
          <a:prstGeom prst="leftBrace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95400" y="5390502"/>
            <a:ext cx="105608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pt-PT" sz="2400" b="0" dirty="0">
                <a:solidFill>
                  <a:srgbClr val="5F8B9B"/>
                </a:solidFill>
                <a:latin typeface="Trebuchet MS" panose="020B0603020202020204" pitchFamily="34" charset="0"/>
              </a:rPr>
              <a:t>Кампании в СМИ для повышения степени информированности и участия</a:t>
            </a:r>
            <a:endParaRPr lang="pt-PT" altLang="pt-PT" sz="2100" b="0" dirty="0">
              <a:solidFill>
                <a:srgbClr val="5F8B9B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-96688" y="659885"/>
            <a:ext cx="80648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PT" sz="3200" dirty="0">
                <a:latin typeface="Trebuchet MS" panose="020B0603020202020204" pitchFamily="34" charset="0"/>
              </a:rPr>
              <a:t> </a:t>
            </a:r>
            <a:r>
              <a:rPr lang="ru-RU" altLang="pt-PT" sz="2800" b="0" dirty="0">
                <a:solidFill>
                  <a:schemeClr val="accent3"/>
                </a:solidFill>
                <a:latin typeface="Trebuchet MS" panose="020B0603020202020204" pitchFamily="34" charset="0"/>
              </a:rPr>
              <a:t>Инициативный бюджет школ</a:t>
            </a:r>
            <a:r>
              <a:rPr lang="pt-PT" altLang="pt-PT" sz="2800" b="0" dirty="0">
                <a:solidFill>
                  <a:schemeClr val="accent3"/>
                </a:solidFill>
                <a:latin typeface="Trebuchet MS" panose="020B0603020202020204" pitchFamily="34" charset="0"/>
              </a:rPr>
              <a:t> (2017 - … )</a:t>
            </a:r>
          </a:p>
        </p:txBody>
      </p:sp>
    </p:spTree>
    <p:extLst>
      <p:ext uri="{BB962C8B-B14F-4D97-AF65-F5344CB8AC3E}">
        <p14:creationId xmlns:p14="http://schemas.microsoft.com/office/powerpoint/2010/main" val="81377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2"/>
          <p:cNvSpPr txBox="1">
            <a:spLocks/>
          </p:cNvSpPr>
          <p:nvPr/>
        </p:nvSpPr>
        <p:spPr>
          <a:xfrm>
            <a:off x="609600" y="1535113"/>
            <a:ext cx="6998568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pt-PT" b="0" kern="0" dirty="0"/>
              <a:t>1</a:t>
            </a:r>
            <a:r>
              <a:rPr lang="ru-RU" b="0" kern="0" dirty="0"/>
              <a:t>-й раунд: некоторые результаты</a:t>
            </a:r>
            <a:endParaRPr lang="pt-PT" b="0" kern="0" dirty="0"/>
          </a:p>
        </p:txBody>
      </p:sp>
      <p:sp>
        <p:nvSpPr>
          <p:cNvPr id="6" name="Marcador de Posição de Conteúdo 3"/>
          <p:cNvSpPr>
            <a:spLocks noGrp="1"/>
          </p:cNvSpPr>
          <p:nvPr>
            <p:ph sz="half" idx="4294967295"/>
          </p:nvPr>
        </p:nvSpPr>
        <p:spPr>
          <a:xfrm>
            <a:off x="1919536" y="2276872"/>
            <a:ext cx="8928992" cy="23042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n-GB" sz="2400" b="1" dirty="0"/>
              <a:t>1</a:t>
            </a:r>
            <a:r>
              <a:rPr lang="ru-RU" sz="2400" b="1" dirty="0"/>
              <a:t> </a:t>
            </a:r>
            <a:r>
              <a:rPr lang="en-GB" sz="2400" b="1" dirty="0"/>
              <a:t>046 </a:t>
            </a:r>
            <a:r>
              <a:rPr lang="ru-RU" sz="2400" b="1" dirty="0"/>
              <a:t>школ</a:t>
            </a:r>
            <a:r>
              <a:rPr lang="en-GB" sz="2400" dirty="0"/>
              <a:t> </a:t>
            </a:r>
            <a:r>
              <a:rPr lang="ru-RU" sz="2400" dirty="0"/>
              <a:t>реализовали у себя механизм ИБШ</a:t>
            </a:r>
            <a:r>
              <a:rPr lang="en-GB" sz="2400" dirty="0"/>
              <a:t> (93%)</a:t>
            </a:r>
            <a:endParaRPr lang="pt-PT" sz="2400" dirty="0"/>
          </a:p>
          <a:p>
            <a:pPr lvl="0">
              <a:spcBef>
                <a:spcPts val="1200"/>
              </a:spcBef>
            </a:pPr>
            <a:r>
              <a:rPr lang="ru-RU" sz="2400" dirty="0"/>
              <a:t>учащимися было подано </a:t>
            </a:r>
            <a:r>
              <a:rPr lang="en-GB" sz="2400" b="1" dirty="0"/>
              <a:t>4 371 </a:t>
            </a:r>
            <a:r>
              <a:rPr lang="ru-RU" sz="2400" b="1" dirty="0"/>
              <a:t>заявки</a:t>
            </a:r>
            <a:r>
              <a:rPr lang="en-GB" sz="2400" dirty="0"/>
              <a:t> (80%</a:t>
            </a:r>
            <a:r>
              <a:rPr lang="ru-RU" sz="2400" dirty="0"/>
              <a:t> признаны школами приемлемыми</a:t>
            </a:r>
            <a:r>
              <a:rPr lang="en-GB" sz="2400" dirty="0"/>
              <a:t>)</a:t>
            </a:r>
            <a:endParaRPr lang="pt-PT" sz="2400" dirty="0"/>
          </a:p>
          <a:p>
            <a:pPr lvl="0">
              <a:spcBef>
                <a:spcPts val="1200"/>
              </a:spcBef>
            </a:pPr>
            <a:r>
              <a:rPr lang="en-GB" sz="2400" b="1" dirty="0"/>
              <a:t>1 021 </a:t>
            </a:r>
            <a:r>
              <a:rPr lang="ru-RU" sz="2400" b="1" dirty="0"/>
              <a:t>школ</a:t>
            </a:r>
            <a:r>
              <a:rPr lang="en-GB" sz="2400" b="1" dirty="0"/>
              <a:t> </a:t>
            </a:r>
            <a:r>
              <a:rPr lang="ru-RU" sz="2400" dirty="0"/>
              <a:t>демократическим образом выбирали заявки учащихся</a:t>
            </a:r>
            <a:r>
              <a:rPr lang="en-GB" sz="2400" dirty="0"/>
              <a:t> (91%)</a:t>
            </a:r>
            <a:endParaRPr lang="pt-PT" sz="2400" dirty="0"/>
          </a:p>
          <a:p>
            <a:pPr lvl="0">
              <a:spcBef>
                <a:spcPts val="1200"/>
              </a:spcBef>
            </a:pPr>
            <a:r>
              <a:rPr lang="ru-RU" sz="2400" dirty="0"/>
              <a:t>за ИБШ проголосовали </a:t>
            </a:r>
            <a:r>
              <a:rPr lang="en-GB" sz="2400" b="1" dirty="0"/>
              <a:t>221 063 </a:t>
            </a:r>
            <a:r>
              <a:rPr lang="ru-RU" sz="2400" b="1" dirty="0"/>
              <a:t>учащихся</a:t>
            </a:r>
            <a:r>
              <a:rPr lang="en-GB" sz="2400" dirty="0"/>
              <a:t> (46%)</a:t>
            </a:r>
          </a:p>
          <a:p>
            <a:pPr>
              <a:spcBef>
                <a:spcPts val="1200"/>
              </a:spcBef>
            </a:pPr>
            <a:r>
              <a:rPr lang="en-GB" sz="2400" b="1" dirty="0"/>
              <a:t>69%</a:t>
            </a:r>
            <a:r>
              <a:rPr lang="en-GB" sz="2400" dirty="0"/>
              <a:t> </a:t>
            </a:r>
            <a:r>
              <a:rPr lang="ru-RU" sz="2400" dirty="0"/>
              <a:t>директора школ отмечали, что «ИБШ – эффективный механизм расширения прав учащихся и активизации их участия в жизни школы»</a:t>
            </a:r>
            <a:r>
              <a:rPr lang="en-GB" sz="2400" dirty="0"/>
              <a:t>.</a:t>
            </a:r>
            <a:endParaRPr lang="pt-PT" sz="2400" dirty="0"/>
          </a:p>
          <a:p>
            <a:pPr lvl="0">
              <a:spcBef>
                <a:spcPts val="1200"/>
              </a:spcBef>
            </a:pPr>
            <a:endParaRPr lang="pt-PT" sz="24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1774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/>
          <a:stretch/>
        </p:blipFill>
        <p:spPr>
          <a:xfrm>
            <a:off x="407368" y="1340768"/>
            <a:ext cx="2934399" cy="4829162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96688" y="659885"/>
            <a:ext cx="80648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PT" sz="3200" dirty="0">
                <a:latin typeface="Trebuchet MS" panose="020B0603020202020204" pitchFamily="34" charset="0"/>
              </a:rPr>
              <a:t> </a:t>
            </a:r>
            <a:r>
              <a:rPr lang="ru-RU" altLang="pt-PT" sz="2800" b="0" dirty="0">
                <a:solidFill>
                  <a:schemeClr val="accent3"/>
                </a:solidFill>
                <a:latin typeface="Trebuchet MS" panose="020B0603020202020204" pitchFamily="34" charset="0"/>
              </a:rPr>
              <a:t>Инициативный бюджет школ</a:t>
            </a:r>
            <a:r>
              <a:rPr lang="pt-PT" altLang="pt-PT" sz="2800" b="0" dirty="0">
                <a:solidFill>
                  <a:schemeClr val="accent3"/>
                </a:solidFill>
                <a:latin typeface="Trebuchet MS" panose="020B0603020202020204" pitchFamily="34" charset="0"/>
              </a:rPr>
              <a:t> (2017 - … 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511824" y="2996952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400" b="0" dirty="0"/>
              <a:t>Инновационный, действенный инструмент комплексной стратегии, предназначенной для укрепления демократии, повышения подотчётности и подготовки проектов в школах</a:t>
            </a: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280452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P_MS_ING">
  <a:themeElements>
    <a:clrScheme name="GP_final_econom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P_final_economi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P_final_econom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_final_economi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_final_economi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_final_economi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_final_economi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_final_economi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_final_economi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_final_economi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_final_economi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_final_economi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_final_economi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_final_economi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presentação2" id="{A152E7C0-04E9-4EC4-A776-C99C091C688F}" vid="{C7BF97BD-2EBF-43EF-A429-AF25CE1A5322}"/>
    </a:ext>
  </a:extLst>
</a:theme>
</file>

<file path=ppt/theme/theme2.xml><?xml version="1.0" encoding="utf-8"?>
<a:theme xmlns:a="http://schemas.openxmlformats.org/drawingml/2006/main" name="1_Modelo de apresentação personalizado">
  <a:themeElements>
    <a:clrScheme name="1_Modelo de apresentaçã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elo de apresentação personaliz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Modelo de apresentaçã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presentação2" id="{A152E7C0-04E9-4EC4-A776-C99C091C688F}" vid="{C4E106C1-2D75-4696-843D-0EA4FB3BDCDA}"/>
    </a:ext>
  </a:extLst>
</a:theme>
</file>

<file path=ppt/theme/theme3.xml><?xml version="1.0" encoding="utf-8"?>
<a:theme xmlns:a="http://schemas.openxmlformats.org/drawingml/2006/main" name="2_Modelo de apresentação personalizado">
  <a:themeElements>
    <a:clrScheme name="2_Modelo de apresentaçã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Modelo de apresentação personaliz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Modelo de apresentaçã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elo de apresentaçã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elo de apresentaçã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elo de apresentaçã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elo de apresentaçã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elo de apresentaçã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elo de apresentaçã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elo de apresentaçã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elo de apresentaçã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elo de apresentaçã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elo de apresentaçã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elo de apresentaçã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presentação2" id="{A152E7C0-04E9-4EC4-A776-C99C091C688F}" vid="{4F4E33CB-4248-4650-AAA1-139F63F2BB34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Saude</Template>
  <TotalTime>1124</TotalTime>
  <Words>603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GP_MS_ING</vt:lpstr>
      <vt:lpstr>1_Modelo de apresentação personalizado</vt:lpstr>
      <vt:lpstr>2_Modelo de apresentação personalizado</vt:lpstr>
      <vt:lpstr>PowerPoint Presentation</vt:lpstr>
      <vt:lpstr>Некоторые ключевые результаты в системе образования (2014-2018)…</vt:lpstr>
      <vt:lpstr>Основные цели – сформировать у учащихся: </vt:lpstr>
      <vt:lpstr>Главные характеристики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CEGER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Rosa Maria Raposeiro</dc:creator>
  <cp:lastModifiedBy>Andrei Nikolaevich Salnikov</cp:lastModifiedBy>
  <cp:revision>127</cp:revision>
  <cp:lastPrinted>2016-09-14T10:38:10Z</cp:lastPrinted>
  <dcterms:created xsi:type="dcterms:W3CDTF">2016-09-13T20:31:39Z</dcterms:created>
  <dcterms:modified xsi:type="dcterms:W3CDTF">2018-10-05T10:20:16Z</dcterms:modified>
</cp:coreProperties>
</file>