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2" r:id="rId2"/>
    <p:sldId id="286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00602B"/>
    <a:srgbClr val="A20000"/>
    <a:srgbClr val="565656"/>
    <a:srgbClr val="740000"/>
    <a:srgbClr val="9C2E18"/>
    <a:srgbClr val="646464"/>
    <a:srgbClr val="3A3A3A"/>
    <a:srgbClr val="B40000"/>
    <a:srgbClr val="003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78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FAEEF-977E-4F00-BD7F-167A1EECD59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A425-66D8-451C-ADA2-CB6236631A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487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2CDFF-F9AE-440D-8225-7FB919F189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164B-6001-4634-AAB8-7CFA7AF126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667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C164B-6001-4634-AAB8-7CFA7AF126A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AC164B-6001-4634-AAB8-7CFA7AF126A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0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C164B-6001-4634-AAB8-7CFA7AF126A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26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C164B-6001-4634-AAB8-7CFA7AF126A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3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5260F2F-8D02-4100-8572-39C89B99928A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79F161-A77E-4C39-B070-AD41F4E1869D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2F1EC-CD0E-46D8-B5A0-26CABAB0F5D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EAE4B9F-7A31-4C1F-9D11-D09AA14A7CD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A23E9-2EF0-43F4-9B3C-639BF465FF03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02E99-1212-4252-A10A-75FDB92F1CA9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76B0225D-C120-4371-A66E-BB68B3FCE359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852C2-E993-4549-9666-BBFDC3A0E0BB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C0189-8C19-4D26-AE7F-CCD80FBFB1B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28143A-F2D2-4E64-A211-8F18208E0DE7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02D0E-8A90-4194-9488-BC4E69DA771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F632DF6-0588-46E6-ACCF-7B5A1200C4D4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305800" cy="9906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860000"/>
                </a:solidFill>
                <a:latin typeface="Arial Black" pitchFamily="34" charset="0"/>
                <a:cs typeface="Times New Roman" pitchFamily="18" charset="0"/>
              </a:rPr>
              <a:t>Информационная Безопасность Казначейства</a:t>
            </a:r>
            <a:endParaRPr lang="en-US" altLang="ru-RU" sz="3200" b="1" dirty="0" smtClean="0">
              <a:solidFill>
                <a:srgbClr val="86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52400"/>
            <a:ext cx="850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86200" y="3048000"/>
            <a:ext cx="5181600" cy="1752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600" b="1" cap="all" dirty="0" smtClean="0">
                <a:solidFill>
                  <a:srgbClr val="00602B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ea typeface="+mj-ea"/>
                <a:cs typeface="Times New Roman" pitchFamily="18" charset="0"/>
              </a:rPr>
              <a:t>Бизнес – Информация – Технология </a:t>
            </a:r>
            <a:r>
              <a:rPr lang="en-US" altLang="ru-RU" sz="2600" b="1" cap="all" dirty="0" smtClean="0">
                <a:solidFill>
                  <a:srgbClr val="00602B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ea typeface="+mj-ea"/>
                <a:cs typeface="Times New Roman" pitchFamily="18" charset="0"/>
              </a:rPr>
              <a:t>+</a:t>
            </a:r>
            <a:r>
              <a:rPr lang="ru-RU" altLang="ru-RU" sz="2600" b="1" cap="all" dirty="0" smtClean="0">
                <a:solidFill>
                  <a:srgbClr val="00602B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ea typeface="+mj-ea"/>
                <a:cs typeface="Times New Roman" pitchFamily="18" charset="0"/>
              </a:rPr>
              <a:t> Безопасность</a:t>
            </a:r>
            <a:endParaRPr lang="en-US" altLang="ru-RU" sz="2600" b="1" cap="all" dirty="0" smtClean="0">
              <a:solidFill>
                <a:srgbClr val="00602B"/>
              </a:solidFill>
              <a:effectLst>
                <a:reflection blurRad="12700" stA="48000" endA="300" endPos="55000" dir="5400000" sy="-90000" algn="bl" rotWithShape="0"/>
              </a:effectLst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securit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590800"/>
            <a:ext cx="3657600" cy="2895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2400"/>
            <a:ext cx="6507163" cy="6378575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C0189-8C19-4D26-AE7F-CCD80FBFB1BE}" type="slidenum">
              <a:rPr lang="en-US" altLang="ru-RU" smtClean="0"/>
              <a:pPr>
                <a:defRPr/>
              </a:pPr>
              <a:t>10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14300"/>
            <a:ext cx="75438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C0189-8C19-4D26-AE7F-CCD80FBFB1BE}" type="slidenum">
              <a:rPr lang="en-US" altLang="ru-RU" smtClean="0"/>
              <a:pPr>
                <a:defRPr/>
              </a:pPr>
              <a:t>11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304800"/>
            <a:ext cx="7315200" cy="1295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400" b="1" cap="all" dirty="0">
                <a:solidFill>
                  <a:srgbClr val="86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ea typeface="+mj-ea"/>
                <a:cs typeface="Times New Roman" pitchFamily="18" charset="0"/>
              </a:rPr>
              <a:t>Получение , использование цифрового сертификата</a:t>
            </a:r>
            <a:endParaRPr lang="az-Latn-AZ" altLang="ru-RU" sz="2400" b="1" cap="all" dirty="0">
              <a:solidFill>
                <a:srgbClr val="860000"/>
              </a:solidFill>
              <a:effectLst>
                <a:reflection blurRad="12700" stA="48000" endA="300" endPos="55000" dir="5400000" sy="-90000" algn="bl" rotWithShape="0"/>
              </a:effectLst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13315" name="Picture 2" descr="C:\Users\l.aliyev\Desktop\Slaydi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8" y="1828800"/>
            <a:ext cx="782108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C0189-8C19-4D26-AE7F-CCD80FBFB1BE}" type="slidenum">
              <a:rPr lang="en-US" altLang="ru-RU" smtClean="0"/>
              <a:pPr>
                <a:defRPr/>
              </a:pPr>
              <a:t>12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C:\Users\l.aliyev\Desktop\Slaydi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6" y="1905000"/>
            <a:ext cx="755074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457201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ru-RU" altLang="ru-RU" sz="2000" dirty="0" smtClean="0"/>
              <a:t>	После заключения договора с Государственным Казначейским Агентством на электронный адрес организации генерируется электронное письмо ссылкой. 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C0189-8C19-4D26-AE7F-CCD80FBFB1BE}" type="slidenum">
              <a:rPr lang="en-US" altLang="ru-RU" smtClean="0"/>
              <a:pPr>
                <a:defRPr/>
              </a:pPr>
              <a:t>13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.aliyev\Desktop\Slaydi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48862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88221" y="4114800"/>
            <a:ext cx="3200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Уникальный 7-ый значный номер огранизации</a:t>
            </a:r>
            <a:endParaRPr lang="az-Latn-AZ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516821" y="3352800"/>
            <a:ext cx="1143000" cy="762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C0189-8C19-4D26-AE7F-CCD80FBFB1BE}" type="slidenum">
              <a:rPr lang="en-US" altLang="ru-RU" smtClean="0"/>
              <a:pPr>
                <a:defRPr/>
              </a:pPr>
              <a:t>14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.aliyev\Desktop\Slaydi\3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533400"/>
            <a:ext cx="8001000" cy="5410200"/>
          </a:xfrm>
        </p:spPr>
      </p:pic>
      <p:sp>
        <p:nvSpPr>
          <p:cNvPr id="9" name="Rectangle 8"/>
          <p:cNvSpPr/>
          <p:nvPr/>
        </p:nvSpPr>
        <p:spPr>
          <a:xfrm>
            <a:off x="5943600" y="4343400"/>
            <a:ext cx="23622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Вводятся данные с удостоверения личности</a:t>
            </a:r>
            <a:endParaRPr lang="az-Latn-AZ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038600" y="4343400"/>
            <a:ext cx="1905000" cy="3810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114800" y="4724400"/>
            <a:ext cx="1828800" cy="2286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C0189-8C19-4D26-AE7F-CCD80FBFB1BE}" type="slidenum">
              <a:rPr lang="en-US" altLang="ru-RU" smtClean="0"/>
              <a:pPr>
                <a:defRPr/>
              </a:pPr>
              <a:t>15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 vert="horz" anchor="ctr">
            <a:normAutofit/>
          </a:bodyPr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860000"/>
                </a:solidFill>
                <a:latin typeface="Arial Black" pitchFamily="34" charset="0"/>
                <a:cs typeface="Times New Roman" pitchFamily="18" charset="0"/>
              </a:rPr>
              <a:t>раздел загрузки сертификатов</a:t>
            </a:r>
            <a:br>
              <a:rPr lang="ru-RU" altLang="ru-RU" sz="2400" b="1" dirty="0" smtClean="0">
                <a:solidFill>
                  <a:srgbClr val="86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860000"/>
                </a:solidFill>
                <a:latin typeface="Arial Black" pitchFamily="34" charset="0"/>
                <a:cs typeface="Times New Roman" pitchFamily="18" charset="0"/>
              </a:rPr>
              <a:t>и инструкция для установки</a:t>
            </a:r>
            <a:endParaRPr lang="az-Latn-AZ" altLang="ru-RU" sz="2400" b="1" dirty="0" smtClean="0">
              <a:solidFill>
                <a:srgbClr val="86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7411" name="Picture 2" descr="C:\Users\l.aliyev\Desktop\Slaydi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676400"/>
            <a:ext cx="7742237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800600" y="3838575"/>
            <a:ext cx="1676400" cy="77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488113" y="3733800"/>
            <a:ext cx="200025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Установка пользовательских сертификатов</a:t>
            </a:r>
            <a:endParaRPr lang="az-Latn-AZ" sz="1400" dirty="0"/>
          </a:p>
        </p:txBody>
      </p:sp>
      <p:sp>
        <p:nvSpPr>
          <p:cNvPr id="11" name="Rectangle 10"/>
          <p:cNvSpPr/>
          <p:nvPr/>
        </p:nvSpPr>
        <p:spPr>
          <a:xfrm>
            <a:off x="2230438" y="4665663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Установка сертификата СЦ</a:t>
            </a:r>
            <a:endParaRPr lang="az-Latn-AZ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830638" y="4343400"/>
            <a:ext cx="969962" cy="322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800600" y="4505325"/>
            <a:ext cx="1524000" cy="693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324600" y="4932363"/>
            <a:ext cx="1828800" cy="630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Инструкция по установке</a:t>
            </a:r>
            <a:endParaRPr lang="az-Latn-AZ" sz="1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C0189-8C19-4D26-AE7F-CCD80FBFB1BE}" type="slidenum">
              <a:rPr lang="en-US" altLang="ru-RU" smtClean="0"/>
              <a:pPr>
                <a:defRPr/>
              </a:pPr>
              <a:t>16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8" grpId="0" animBg="1"/>
      <p:bldP spid="11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C:\Users\l.aliyev\Desktop\Slaydi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524000"/>
            <a:ext cx="74676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457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000" dirty="0" smtClean="0"/>
              <a:t>      После установки сертификатов вход выполняется личным сертификатом.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C0189-8C19-4D26-AE7F-CCD80FBFB1BE}" type="slidenum">
              <a:rPr lang="en-US" altLang="ru-RU" smtClean="0"/>
              <a:pPr>
                <a:defRPr/>
              </a:pPr>
              <a:t>17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1981200"/>
            <a:ext cx="8229600" cy="11430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4000" b="1" cap="all" noProof="0" dirty="0" smtClean="0">
                <a:solidFill>
                  <a:srgbClr val="86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ea typeface="+mj-ea"/>
                <a:cs typeface="Times New Roman" pitchFamily="18" charset="0"/>
              </a:rPr>
              <a:t>Спасибо за внимание</a:t>
            </a:r>
            <a:endParaRPr kumimoji="0" lang="az-Latn-AZ" altLang="ru-RU" sz="4000" b="1" i="0" u="none" strike="noStrike" kern="1200" cap="all" spc="0" normalizeH="0" baseline="0" noProof="0" dirty="0" smtClean="0">
              <a:ln>
                <a:noFill/>
              </a:ln>
              <a:solidFill>
                <a:srgbClr val="86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C0189-8C19-4D26-AE7F-CCD80FBFB1BE}" type="slidenum">
              <a:rPr lang="en-US" altLang="ru-RU" smtClean="0"/>
              <a:pPr>
                <a:defRPr/>
              </a:pPr>
              <a:t>18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534400" cy="1371600"/>
          </a:xfrm>
        </p:spPr>
        <p:txBody>
          <a:bodyPr vert="horz" anchor="ctr">
            <a:normAutofit/>
          </a:bodyPr>
          <a:lstStyle/>
          <a:p>
            <a:pPr algn="ctr"/>
            <a:r>
              <a:rPr lang="ru-RU" altLang="ru-RU" sz="2600" b="1" dirty="0" smtClean="0">
                <a:solidFill>
                  <a:srgbClr val="860000"/>
                </a:solidFill>
                <a:latin typeface="Arial Black" pitchFamily="34" charset="0"/>
                <a:cs typeface="Times New Roman" pitchFamily="18" charset="0"/>
              </a:rPr>
              <a:t>Разработка методологии процедур и процессов безопасности</a:t>
            </a:r>
            <a:endParaRPr lang="en-US" altLang="ru-RU" sz="2600" b="1" dirty="0" smtClean="0">
              <a:solidFill>
                <a:srgbClr val="86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381000" y="1905000"/>
            <a:ext cx="8229600" cy="37338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altLang="ru-RU" sz="2000" b="1" dirty="0" smtClean="0">
                <a:latin typeface="Arial" pitchFamily="34" charset="0"/>
                <a:cs typeface="Arial" pitchFamily="34" charset="0"/>
              </a:rPr>
              <a:t>EISA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 (Архитектура Информационной Безопасности Предприятий) – детальное описание процессов и процедур безопасности для выработки соответствия стратегическим целям предприятия.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altLang="ru-RU" sz="2000" b="1" dirty="0" smtClean="0">
                <a:latin typeface="Arial" pitchFamily="34" charset="0"/>
                <a:cs typeface="Arial" pitchFamily="34" charset="0"/>
              </a:rPr>
              <a:t>EISA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 подразумевает оптимизацию бизнес-процессов, отвечает на вопросы, связанные с созданием архитектуры бизнес-безопасности, создание защищённой инфраструктуры сети, разработку политики и процедуры безопасности и т.п.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	Благодаря внедрению </a:t>
            </a:r>
            <a:r>
              <a:rPr lang="en-US" altLang="ru-RU" sz="2000" b="1" dirty="0" smtClean="0">
                <a:latin typeface="Arial" pitchFamily="34" charset="0"/>
                <a:cs typeface="Arial" pitchFamily="34" charset="0"/>
              </a:rPr>
              <a:t>EISA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, мы закладываем почву для создания гибкости в нашей организации, почву для адаптации нашей системы к грядущим изменениям.</a:t>
            </a:r>
          </a:p>
          <a:p>
            <a:pPr marL="0" indent="0" algn="just" eaLnBrk="1" hangingPunct="1">
              <a:buFontTx/>
              <a:buNone/>
            </a:pPr>
            <a:endParaRPr lang="en-US" alt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C0189-8C19-4D26-AE7F-CCD80FBFB1BE}" type="slidenum">
              <a:rPr lang="en-US" altLang="ru-RU" smtClean="0"/>
              <a:pPr>
                <a:defRPr/>
              </a:pPr>
              <a:t>2</a:t>
            </a:fld>
            <a:endParaRPr lang="en-US" alt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4294967295"/>
          </p:nvPr>
        </p:nvSpPr>
        <p:spPr>
          <a:xfrm>
            <a:off x="533400" y="1143000"/>
            <a:ext cx="8458200" cy="5334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altLang="ru-RU" sz="2600" dirty="0" smtClean="0">
                <a:latin typeface="Arial Black" pitchFamily="34" charset="0"/>
                <a:cs typeface="Arial" pitchFamily="34" charset="0"/>
              </a:rPr>
              <a:t>Унификация инструментов разработки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886200"/>
            <a:ext cx="84582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Dev</a:t>
            </a:r>
            <a:r>
              <a:rPr kumimoji="0" lang="ru-RU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 –&gt; </a:t>
            </a:r>
            <a:r>
              <a:rPr kumimoji="0" lang="en-US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QA</a:t>
            </a:r>
            <a:r>
              <a:rPr kumimoji="0" lang="ru-RU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 –&gt; </a:t>
            </a:r>
            <a:r>
              <a:rPr kumimoji="0" lang="en-US" alt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Prd</a:t>
            </a:r>
            <a:endParaRPr kumimoji="0" lang="ru-RU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352800"/>
            <a:ext cx="84582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en-US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RBAC + </a:t>
            </a:r>
            <a:r>
              <a:rPr kumimoji="0" lang="en-US" alt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SoD</a:t>
            </a:r>
            <a:endParaRPr kumimoji="0" lang="en-US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2743200"/>
            <a:ext cx="84582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Переход к </a:t>
            </a:r>
            <a:r>
              <a:rPr kumimoji="0" lang="ru-RU" alt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веб-сервисам</a:t>
            </a:r>
            <a:endParaRPr kumimoji="0" lang="ru-RU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2209800"/>
            <a:ext cx="84582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Унификация среды разработки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1676400"/>
            <a:ext cx="84582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Унификация используемых СУБД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C0189-8C19-4D26-AE7F-CCD80FBFB1BE}" type="slidenum">
              <a:rPr lang="en-US" altLang="ru-RU" smtClean="0"/>
              <a:pPr>
                <a:defRPr/>
              </a:pPr>
              <a:t>3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533400" y="381000"/>
            <a:ext cx="8229600" cy="1371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600" b="1" dirty="0" smtClean="0">
                <a:solidFill>
                  <a:srgbClr val="860000"/>
                </a:solidFill>
                <a:latin typeface="Arial Black" pitchFamily="34" charset="0"/>
                <a:cs typeface="Times New Roman" pitchFamily="18" charset="0"/>
              </a:rPr>
              <a:t>Создание безопасной инфраструктуры</a:t>
            </a:r>
            <a:endParaRPr lang="en-US" altLang="ru-RU" sz="2600" b="1" dirty="0" smtClean="0">
              <a:solidFill>
                <a:srgbClr val="86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905000"/>
            <a:ext cx="8229600" cy="3733800"/>
          </a:xfrm>
        </p:spPr>
        <p:txBody>
          <a:bodyPr>
            <a:normAutofit/>
          </a:bodyPr>
          <a:lstStyle/>
          <a:p>
            <a:pPr marL="0" indent="0" algn="just" eaLnBrk="1" hangingPunct="1">
              <a:buFontTx/>
              <a:buNone/>
            </a:pPr>
            <a:r>
              <a:rPr lang="ru-RU" alt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Источник угрозы:</a:t>
            </a:r>
            <a:endParaRPr lang="en-US" altLang="ru-RU" sz="2000" b="1" dirty="0" smtClean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en-US" altLang="ru-RU" sz="2000" dirty="0" smtClean="0">
                <a:latin typeface="Arial" pitchFamily="34" charset="0"/>
                <a:cs typeface="Arial" pitchFamily="34" charset="0"/>
              </a:rPr>
              <a:t>DDoS; </a:t>
            </a:r>
          </a:p>
          <a:p>
            <a:pPr lvl="2" algn="just"/>
            <a:r>
              <a:rPr lang="ru-RU" altLang="ru-RU" sz="2000" dirty="0" err="1" smtClean="0">
                <a:latin typeface="Arial" pitchFamily="34" charset="0"/>
                <a:cs typeface="Arial" pitchFamily="34" charset="0"/>
              </a:rPr>
              <a:t>Хактивисты</a:t>
            </a:r>
            <a:endParaRPr lang="ru-RU" altLang="ru-RU" sz="2000" dirty="0" smtClean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ru-RU" altLang="ru-RU" sz="2000" dirty="0" err="1" smtClean="0">
                <a:latin typeface="Arial" pitchFamily="34" charset="0"/>
                <a:cs typeface="Arial" pitchFamily="34" charset="0"/>
              </a:rPr>
              <a:t>Опоненты</a:t>
            </a:r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 использующие ПО типа </a:t>
            </a:r>
            <a:r>
              <a:rPr lang="en-US" altLang="ru-RU" sz="2000" dirty="0" err="1" smtClean="0">
                <a:latin typeface="Arial" pitchFamily="34" charset="0"/>
                <a:cs typeface="Arial" pitchFamily="34" charset="0"/>
              </a:rPr>
              <a:t>Stuxnet</a:t>
            </a:r>
            <a:r>
              <a:rPr lang="en-US" alt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ru-RU" sz="2000" dirty="0" err="1" smtClean="0">
                <a:latin typeface="Arial" pitchFamily="34" charset="0"/>
                <a:cs typeface="Arial" pitchFamily="34" charset="0"/>
              </a:rPr>
              <a:t>Shamoon</a:t>
            </a:r>
            <a:endParaRPr lang="en-US" altLang="ru-RU" sz="2000" dirty="0" smtClean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Спец. службы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         Уязвимые пользователи:</a:t>
            </a:r>
          </a:p>
          <a:p>
            <a:pPr lvl="2" algn="just"/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Директорат</a:t>
            </a:r>
          </a:p>
          <a:p>
            <a:pPr lvl="2" algn="just"/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Начальники отделов</a:t>
            </a:r>
          </a:p>
          <a:p>
            <a:pPr lvl="2" algn="just"/>
            <a:r>
              <a:rPr lang="ru-RU" altLang="ru-RU" sz="2000" dirty="0" smtClean="0">
                <a:latin typeface="Arial" pitchFamily="34" charset="0"/>
                <a:cs typeface="Arial" pitchFamily="34" charset="0"/>
              </a:rPr>
              <a:t>Начальник ИТ</a:t>
            </a:r>
          </a:p>
          <a:p>
            <a:pPr lvl="2" algn="just"/>
            <a:r>
              <a:rPr lang="ru-RU" altLang="ru-RU" sz="2000" smtClean="0">
                <a:latin typeface="Arial" pitchFamily="34" charset="0"/>
                <a:cs typeface="Arial" pitchFamily="34" charset="0"/>
              </a:rPr>
              <a:t>Супер-юзеры</a:t>
            </a:r>
            <a:endParaRPr lang="ru-RU" alt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buFontTx/>
              <a:buNone/>
            </a:pPr>
            <a:endParaRPr lang="en-US" alt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C0189-8C19-4D26-AE7F-CCD80FBFB1BE}" type="slidenum">
              <a:rPr lang="en-US" altLang="ru-RU" smtClean="0"/>
              <a:pPr>
                <a:defRPr/>
              </a:pPr>
              <a:t>4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 descr="mai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08050"/>
            <a:ext cx="7127875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1763713" y="3644900"/>
            <a:ext cx="1584325" cy="1439863"/>
          </a:xfrm>
          <a:prstGeom prst="line">
            <a:avLst/>
          </a:prstGeom>
          <a:ln w="3810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692275" y="4941888"/>
            <a:ext cx="2016125" cy="3587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00"/>
                </a:solidFill>
              </a:rPr>
              <a:t>Documents/Records/Email</a:t>
            </a:r>
            <a:endParaRPr lang="ru-RU" sz="1200" b="1" dirty="0">
              <a:solidFill>
                <a:srgbClr val="FFFF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3779838" y="2205038"/>
            <a:ext cx="1439862" cy="1008062"/>
          </a:xfrm>
          <a:prstGeom prst="line">
            <a:avLst/>
          </a:prstGeom>
          <a:ln w="3810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916238" y="1989138"/>
            <a:ext cx="863600" cy="2159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00"/>
                </a:solidFill>
              </a:rPr>
              <a:t>Database</a:t>
            </a:r>
            <a:endParaRPr lang="ru-RU" sz="1200" b="1" dirty="0">
              <a:solidFill>
                <a:srgbClr val="FFFF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5076825" y="1700213"/>
            <a:ext cx="647700" cy="1152525"/>
          </a:xfrm>
          <a:prstGeom prst="line">
            <a:avLst/>
          </a:prstGeom>
          <a:ln w="3810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924300" y="1412875"/>
            <a:ext cx="2016125" cy="28733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00"/>
                </a:solidFill>
              </a:rPr>
              <a:t>Server/Operating  System</a:t>
            </a:r>
            <a:endParaRPr lang="ru-RU" sz="1200" b="1" dirty="0">
              <a:solidFill>
                <a:srgbClr val="FFFF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508625" y="3789363"/>
            <a:ext cx="576263" cy="647700"/>
          </a:xfrm>
          <a:prstGeom prst="line">
            <a:avLst/>
          </a:prstGeom>
          <a:ln w="3810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011863" y="4365625"/>
            <a:ext cx="1008062" cy="28733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00"/>
                </a:solidFill>
              </a:rPr>
              <a:t>Application</a:t>
            </a:r>
            <a:endParaRPr lang="ru-RU" sz="1200" b="1" dirty="0">
              <a:solidFill>
                <a:srgbClr val="FFFF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443663" y="2420938"/>
            <a:ext cx="1008062" cy="1368425"/>
          </a:xfrm>
          <a:prstGeom prst="line">
            <a:avLst/>
          </a:prstGeom>
          <a:ln w="3810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451725" y="3789363"/>
            <a:ext cx="792163" cy="2159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00"/>
                </a:solidFill>
              </a:rPr>
              <a:t>Network</a:t>
            </a:r>
            <a:endParaRPr lang="ru-RU" sz="1200" b="1" dirty="0">
              <a:solidFill>
                <a:srgbClr val="FFFF0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7308850" y="1412875"/>
            <a:ext cx="431800" cy="647700"/>
          </a:xfrm>
          <a:prstGeom prst="line">
            <a:avLst/>
          </a:prstGeom>
          <a:ln w="3810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740650" y="1196975"/>
            <a:ext cx="719138" cy="2159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00"/>
                </a:solidFill>
              </a:rPr>
              <a:t>Physical</a:t>
            </a:r>
            <a:endParaRPr lang="ru-RU" sz="1200" b="1" dirty="0">
              <a:solidFill>
                <a:srgbClr val="FFFF00"/>
              </a:solidFill>
            </a:endParaRPr>
          </a:p>
        </p:txBody>
      </p:sp>
      <p:pic>
        <p:nvPicPr>
          <p:cNvPr id="44" name="Рисунок 43" descr="6_Shared_Folders_V_Bu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981075"/>
            <a:ext cx="558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48" descr="6_Shared_Folders_V_Bu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2093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755650" y="1484313"/>
            <a:ext cx="72072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70C0"/>
                </a:solidFill>
              </a:rPr>
              <a:t>External </a:t>
            </a:r>
            <a:r>
              <a:rPr lang="en-US" sz="1200" b="1" dirty="0">
                <a:solidFill>
                  <a:srgbClr val="0070C0"/>
                </a:solidFill>
                <a:latin typeface="Arial Rounded MT Bold" pitchFamily="34" charset="0"/>
              </a:rPr>
              <a:t>Users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84213" y="2924175"/>
            <a:ext cx="792162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B050"/>
                </a:solidFill>
              </a:rPr>
              <a:t>Internal </a:t>
            </a:r>
            <a:r>
              <a:rPr lang="en-US" sz="1200" b="1" dirty="0">
                <a:solidFill>
                  <a:srgbClr val="00B050"/>
                </a:solidFill>
                <a:latin typeface="Arial Rounded MT Bold" pitchFamily="34" charset="0"/>
              </a:rPr>
              <a:t>Users</a:t>
            </a:r>
            <a:endParaRPr lang="ru-RU" sz="1200" b="1" dirty="0">
              <a:solidFill>
                <a:srgbClr val="00B050"/>
              </a:solidFill>
            </a:endParaRPr>
          </a:p>
        </p:txBody>
      </p:sp>
      <p:pic>
        <p:nvPicPr>
          <p:cNvPr id="59" name="Рисунок 58" descr="blue_alon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4786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Рисунок 59" descr="blue_alon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9697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Рисунок 60" descr="green_alon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3706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Рисунок 61" descr="green_alon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78936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Рисунок 78" descr="n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765175"/>
            <a:ext cx="4270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Рисунок 79" descr="Check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989138"/>
            <a:ext cx="38893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60F2F-8D02-4100-8572-39C89B99928A}" type="slidenum">
              <a:rPr lang="en-US" altLang="ru-RU" smtClean="0"/>
              <a:pPr>
                <a:defRPr/>
              </a:pPr>
              <a:t>5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16" grpId="0" animBg="1"/>
      <p:bldP spid="19" grpId="0" animBg="1"/>
      <p:bldP spid="21" grpId="0" animBg="1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 descr="6_Shared_Folders_V_Bu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92150"/>
            <a:ext cx="17145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2771775" y="2420938"/>
            <a:ext cx="316865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B050"/>
                </a:solidFill>
                <a:latin typeface="Arial Rounded MT Bold" pitchFamily="34" charset="0"/>
              </a:rPr>
              <a:t>Internal Users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25" name="Рисунок 24" descr="red_se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836613"/>
            <a:ext cx="13684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 descr="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133600"/>
            <a:ext cx="32416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60F2F-8D02-4100-8572-39C89B99928A}" type="slidenum">
              <a:rPr lang="en-US" altLang="ru-RU" smtClean="0"/>
              <a:pPr>
                <a:defRPr/>
              </a:pPr>
              <a:t>6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03350" y="1341438"/>
            <a:ext cx="2736850" cy="792162"/>
          </a:xfrm>
          <a:prstGeom prst="rect">
            <a:avLst/>
          </a:prstGeom>
          <a:solidFill>
            <a:srgbClr val="0000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 Rounded MT Bold" pitchFamily="34" charset="0"/>
              </a:rPr>
              <a:t>Build sustainable compliance programs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32363" y="1341438"/>
            <a:ext cx="2735262" cy="792162"/>
          </a:xfrm>
          <a:prstGeom prst="rect">
            <a:avLst/>
          </a:prstGeom>
          <a:solidFill>
            <a:srgbClr val="0000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 Rounded MT Bold" pitchFamily="34" charset="0"/>
              </a:rPr>
              <a:t>Reduce risk of insider threat and attacks</a:t>
            </a:r>
            <a:endParaRPr lang="ru-RU" b="1" dirty="0">
              <a:latin typeface="Arial Rounded MT Bold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71550" y="2997200"/>
            <a:ext cx="1981200" cy="792163"/>
          </a:xfrm>
          <a:prstGeom prst="ellipse">
            <a:avLst/>
          </a:prstGeom>
          <a:solidFill>
            <a:srgbClr val="0000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 Rounded MT Bold" pitchFamily="34" charset="0"/>
              </a:rPr>
              <a:t>Identity</a:t>
            </a:r>
            <a:endParaRPr lang="ru-RU" b="1" dirty="0">
              <a:latin typeface="Arial Rounded MT Bold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43400" y="2996952"/>
            <a:ext cx="2052736" cy="792088"/>
          </a:xfrm>
          <a:prstGeom prst="ellipse">
            <a:avLst/>
          </a:prstGeom>
          <a:gradFill flip="none" rotWithShape="1">
            <a:gsLst>
              <a:gs pos="0">
                <a:srgbClr val="0F6711">
                  <a:shade val="30000"/>
                  <a:satMod val="115000"/>
                </a:srgbClr>
              </a:gs>
              <a:gs pos="50000">
                <a:srgbClr val="0F6711">
                  <a:shade val="67500"/>
                  <a:satMod val="115000"/>
                </a:srgbClr>
              </a:gs>
              <a:gs pos="100000">
                <a:srgbClr val="0F671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 Rounded MT Bold" pitchFamily="34" charset="0"/>
              </a:rPr>
              <a:t>Access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588125" y="2997200"/>
            <a:ext cx="2016125" cy="792163"/>
          </a:xfrm>
          <a:prstGeom prst="ellipse">
            <a:avLst/>
          </a:prstGeom>
          <a:solidFill>
            <a:srgbClr val="C04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 Rounded MT Bold" pitchFamily="34" charset="0"/>
              </a:rPr>
              <a:t>Data  Protection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>
            <a:stCxn id="9" idx="6"/>
            <a:endCxn id="0" idx="2"/>
          </p:cNvCxnSpPr>
          <p:nvPr/>
        </p:nvCxnSpPr>
        <p:spPr>
          <a:xfrm>
            <a:off x="2952750" y="3392488"/>
            <a:ext cx="790575" cy="0"/>
          </a:xfrm>
          <a:prstGeom prst="line">
            <a:avLst/>
          </a:prstGeom>
          <a:ln w="38100" cmpd="thinThick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95963" y="3357563"/>
            <a:ext cx="790575" cy="0"/>
          </a:xfrm>
          <a:prstGeom prst="line">
            <a:avLst/>
          </a:prstGeom>
          <a:ln w="38100" cmpd="thinThick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i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81300"/>
            <a:ext cx="7191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key-icon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52738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lo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9241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60F2F-8D02-4100-8572-39C89B99928A}" type="slidenum">
              <a:rPr lang="en-US" altLang="ru-RU" smtClean="0"/>
              <a:pPr>
                <a:defRPr/>
              </a:pPr>
              <a:t>7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85725"/>
            <a:ext cx="58054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C0189-8C19-4D26-AE7F-CCD80FBFB1BE}" type="slidenum">
              <a:rPr lang="en-US" altLang="ru-RU" smtClean="0"/>
              <a:pPr>
                <a:defRPr/>
              </a:pPr>
              <a:t>8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-7620"/>
            <a:ext cx="266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C0189-8C19-4D26-AE7F-CCD80FBFB1BE}" type="slidenum">
              <a:rPr lang="en-US" altLang="ru-RU" smtClean="0"/>
              <a:pPr>
                <a:defRPr/>
              </a:pPr>
              <a:t>9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1034</TotalTime>
  <Words>154</Words>
  <Application>Microsoft Office PowerPoint</Application>
  <PresentationFormat>On-screen Show (4:3)</PresentationFormat>
  <Paragraphs>68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Arial Rounded MT Bold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Информационная Безопасность Казначейства</vt:lpstr>
      <vt:lpstr>Разработка методологии процедур и процессов безопасности</vt:lpstr>
      <vt:lpstr>PowerPoint Presentation</vt:lpstr>
      <vt:lpstr>Создание безопасной инфраструктуры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раздел загрузки сертификатов и инструкция для установки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Nazim</dc:creator>
  <cp:lastModifiedBy>Ksenia Galantsova</cp:lastModifiedBy>
  <cp:revision>57</cp:revision>
  <cp:lastPrinted>1601-01-01T00:00:00Z</cp:lastPrinted>
  <dcterms:created xsi:type="dcterms:W3CDTF">2015-09-22T00:12:32Z</dcterms:created>
  <dcterms:modified xsi:type="dcterms:W3CDTF">2015-10-12T07:50:45Z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