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67" r:id="rId2"/>
    <p:sldId id="268" r:id="rId3"/>
    <p:sldId id="272" r:id="rId4"/>
    <p:sldId id="269" r:id="rId5"/>
    <p:sldId id="280" r:id="rId6"/>
    <p:sldId id="285" r:id="rId7"/>
    <p:sldId id="286" r:id="rId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Vukcevic" initials="SV" lastIdx="5" clrIdx="0">
    <p:extLst>
      <p:ext uri="{19B8F6BF-5375-455C-9EA6-DF929625EA0E}">
        <p15:presenceInfo xmlns:p15="http://schemas.microsoft.com/office/powerpoint/2012/main" userId="S-1-5-21-1356225025-2522418176-3780576806-219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5BAB"/>
    <a:srgbClr val="EE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6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8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6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4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8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8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F3A9-3B60-42E1-8276-0F5CE8DCFE1D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8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55" y="5332094"/>
            <a:ext cx="1883830" cy="1168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357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rgbClr val="005BAB"/>
                </a:solidFill>
                <a:latin typeface="Candara" pitchFamily="34" charset="0"/>
              </a:rPr>
              <a:t>ОБУХВАТ КОНСОЛИДОВАНОГ РАЧУНА ТРЕЗОРА</a:t>
            </a:r>
            <a:endParaRPr lang="en-US" sz="2800" b="1" dirty="0">
              <a:solidFill>
                <a:srgbClr val="005BAB"/>
              </a:solidFill>
              <a:latin typeface="Candara" pitchFamily="34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976284" y="3613355"/>
            <a:ext cx="8214851" cy="589935"/>
          </a:xfrm>
          <a:prstGeom prst="frame">
            <a:avLst>
              <a:gd name="adj1" fmla="val 7500"/>
            </a:avLst>
          </a:prstGeom>
          <a:solidFill>
            <a:srgbClr val="005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9130" y="0"/>
            <a:ext cx="12192000" cy="1510145"/>
          </a:xfrm>
          <a:prstGeom prst="rect">
            <a:avLst/>
          </a:prstGeom>
          <a:solidFill>
            <a:srgbClr val="005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5" r="29215" b="47006"/>
          <a:stretch>
            <a:fillRect/>
          </a:stretch>
        </p:blipFill>
        <p:spPr>
          <a:xfrm>
            <a:off x="10444280" y="237469"/>
            <a:ext cx="1352865" cy="1070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68036"/>
            <a:ext cx="813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F5F5F5"/>
                </a:solidFill>
                <a:latin typeface="Candara" pitchFamily="34" charset="0"/>
              </a:rPr>
              <a:t>СИСТЕМ ЗА ПРИПРЕМУ, ИЗВРШЕЊЕ, РАЧУНОВОДСТВО И ИЗВЕШТАВАЊЕ</a:t>
            </a:r>
            <a:endParaRPr lang="en-US" sz="2000" b="1" dirty="0">
              <a:solidFill>
                <a:srgbClr val="F5F5F5"/>
              </a:solidFill>
              <a:latin typeface="Candar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799" y="2145049"/>
            <a:ext cx="84512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Систем за припрему, извршење, рачуноводство и извештавање - СПИРИ је информациони систем који на јединствен начин подржава све активности Министарства финансија и Управе за трезор у вези са буџетом Републике Србије, од тренутка планирања, па до израде завршних годишњих консолидованих извештаја. Сви директни буџетски корисници, као и већина индиректних, раде у оквиру консолидованог рачуна трезора, односно своје Законом о буџету планиране расходе и одливе извршавају преко Рачуна извршења буџета 840-1620-21.</a:t>
            </a:r>
          </a:p>
          <a:p>
            <a:pPr algn="just"/>
            <a:endParaRPr lang="ru-RU" sz="20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Сви корисници наведеног система сваког месеца уносе у систем финансијске планове на месечном нивоу до краја године, који се састоје из месечних квота, односно износа које одређено Министарство или његов индиректни корисник планира да изврши у датом месецу. Ниједно плаћање у систему се не може извршити уколико корисник на датој апропријацији нема предвиђену месечну квоту за исто.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4ECD1A-5527-83A0-892D-D541FBBD2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t="5443" r="19401"/>
          <a:stretch>
            <a:fillRect/>
          </a:stretch>
        </p:blipFill>
        <p:spPr>
          <a:xfrm>
            <a:off x="8620374" y="1307541"/>
            <a:ext cx="3647812" cy="5477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/>
        </p:nvSpPr>
        <p:spPr>
          <a:xfrm>
            <a:off x="0" y="-1"/>
            <a:ext cx="12192000" cy="1651819"/>
          </a:xfrm>
          <a:prstGeom prst="rect">
            <a:avLst/>
          </a:prstGeom>
          <a:solidFill>
            <a:srgbClr val="005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65472" y="973394"/>
            <a:ext cx="11665973" cy="4571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17480" y="405804"/>
            <a:ext cx="1392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F5F5F5"/>
                </a:solidFill>
                <a:latin typeface="Candara" pitchFamily="34" charset="0"/>
              </a:rPr>
              <a:t>СПИРИ</a:t>
            </a:r>
            <a:endParaRPr lang="en-US" sz="2800" b="1" dirty="0">
              <a:solidFill>
                <a:srgbClr val="F5F5F5"/>
              </a:solidFill>
              <a:latin typeface="Candara" pitchFamily="34" charset="0"/>
            </a:endParaRPr>
          </a:p>
        </p:txBody>
      </p:sp>
      <p:pic>
        <p:nvPicPr>
          <p:cNvPr id="11" name="Picture 10" descr="Ikonica 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35" y="1873045"/>
            <a:ext cx="604683" cy="6046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10148" y="1206222"/>
            <a:ext cx="557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F5F5F5"/>
                </a:solidFill>
                <a:latin typeface="Candara" pitchFamily="34" charset="0"/>
              </a:rPr>
              <a:t>Извршење буџета</a:t>
            </a:r>
            <a:endParaRPr lang="en-US" sz="2000" b="1" dirty="0">
              <a:solidFill>
                <a:srgbClr val="F5F5F5"/>
              </a:solidFill>
              <a:latin typeface="Candar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0148" y="1797828"/>
            <a:ext cx="762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Систем подржава праћење активности Министарства финансија и Управе за трезор у вези са извршењем буџета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:</a:t>
            </a:r>
          </a:p>
          <a:p>
            <a:endParaRPr lang="ru-RU" sz="1400" b="1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2" y="191729"/>
            <a:ext cx="1131662" cy="702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472" y="2585885"/>
            <a:ext cx="4748505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евидентирање апропријација и одобравање промена апропријација током године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расподела апропријација индиректним корисницима буџета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финансијско планирање расхода буџетских корисника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утврђивање квота над апропријацијама које се финансирају из средстава прихода из буџета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одобравање промена квота током године</a:t>
            </a:r>
          </a:p>
          <a:p>
            <a:endParaRPr lang="ru-RU" sz="1400" b="1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3977" y="2610467"/>
            <a:ext cx="4960847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извршавање трансакција плаћања преузетих обавеза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пријем и обрада трансакција пристиглих прихода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праћење динамике извршења расхода и издатака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управљање текућом ликвидношћу буџета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управљање консолидованим рачуном извршења буџета Републике Србије и системом евиденционих рачуна извршења буџета</a:t>
            </a:r>
          </a:p>
          <a:p>
            <a:endParaRPr lang="ru-RU" sz="1400" b="1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C8BA04B8-F398-7D48-900F-C6CBCA794C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0591" y="2695826"/>
            <a:ext cx="2393456" cy="239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265472" y="973394"/>
            <a:ext cx="11665973" cy="45719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5018" y="281217"/>
            <a:ext cx="984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5BAB"/>
                </a:solidFill>
                <a:latin typeface="Candara" pitchFamily="34" charset="0"/>
              </a:rPr>
              <a:t>Процес увођења преосталих индиректних корисника у СПИРИ</a:t>
            </a:r>
            <a:endParaRPr lang="en-US" sz="2400" b="1" dirty="0">
              <a:solidFill>
                <a:srgbClr val="005BAB"/>
              </a:solidFill>
              <a:latin typeface="Candara" pitchFamily="34" charset="0"/>
            </a:endParaRPr>
          </a:p>
        </p:txBody>
      </p:sp>
      <p:pic>
        <p:nvPicPr>
          <p:cNvPr id="29" name="Picture 2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FE6C50A-999F-4A8E-AA9F-0F5D47109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68" y="1491668"/>
            <a:ext cx="6477440" cy="48580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2" y="191729"/>
            <a:ext cx="1131662" cy="7021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309" y="1891436"/>
            <a:ext cx="6096000" cy="4644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Тренутно се у Управи за трезор спроводе активности на укључивању индиректних корисника Министарства просвете у систем извршења буџета, чиме ће се обезбедити да сви буџетски корисници на нивоу Републике Србије послују преко рачуна извршења буџета. </a:t>
            </a: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 01. јануара 2023. године у систем Извршења буџета укаучене су установе ученичког и студентског стандарда. </a:t>
            </a: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 01. јануара 2024. године планира се увођење средњих школа (454), а од 01. јануара 2025. године и основне школе (1.303), као и Више и високо образовање. У току 2023. године, сви наведени корисници радили су у тестном систему.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265472" y="973394"/>
            <a:ext cx="11665973" cy="45719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92580" y="405804"/>
            <a:ext cx="101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5BAB"/>
                </a:solidFill>
                <a:latin typeface="Candara" pitchFamily="34" charset="0"/>
              </a:rPr>
              <a:t>ЈЛС</a:t>
            </a:r>
            <a:endParaRPr lang="en-US" sz="2800" b="1" dirty="0">
              <a:solidFill>
                <a:srgbClr val="005BAB"/>
              </a:solidFill>
              <a:latin typeface="Candara" pitchFamily="34" charset="0"/>
            </a:endParaRPr>
          </a:p>
        </p:txBody>
      </p:sp>
      <p:pic>
        <p:nvPicPr>
          <p:cNvPr id="11" name="Picture 10" descr="Ikonica 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35" y="1227312"/>
            <a:ext cx="604683" cy="6046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41418" y="1209386"/>
            <a:ext cx="702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СИСТЕМ ИЗВРШЕЊА БУЏЕТА ЈЕДИНИЦА ЛОКАЛНЕ САМОУПРАВЕ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735" y="2644879"/>
            <a:ext cx="4321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Систем за праћење, контролу и извештавање о извршењу буџета јединица локалне самоуправе (ЈЛС).</a:t>
            </a:r>
          </a:p>
          <a:p>
            <a:pPr algn="just"/>
            <a:endParaRPr lang="ru-RU" sz="20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На основу програмског модела, пружа увид у буџете ЈЛС, расположива средства на апропријацијама и контролу извршења расположивих износа.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2" y="191729"/>
            <a:ext cx="1131662" cy="7021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55119" y="2561311"/>
            <a:ext cx="61550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Евидентирање расхода на основу података о плаћању обезбеђује свакодневно праћење усклађености коришћења средстава у односу на усвојене Одлуке о буџету.</a:t>
            </a:r>
          </a:p>
          <a:p>
            <a:pPr algn="just"/>
            <a:endParaRPr lang="ru-RU" sz="20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Уместо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“ex post”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, примењује се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“ex ante”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метод, који спречава исплату са буџетских рачуна изнад дозвољене апропријације. Тиме се не задире у надлежност локалних власти у извршењу буџета, али се даје могућност да се обуставе плаћања која нису у складу са законом, тј. одлуком о буџету локалне самоуправе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.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58025" y="2561311"/>
            <a:ext cx="11891" cy="3477887"/>
          </a:xfrm>
          <a:prstGeom prst="line">
            <a:avLst/>
          </a:prstGeom>
          <a:ln w="31750">
            <a:solidFill>
              <a:srgbClr val="005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265472" y="973394"/>
            <a:ext cx="11665973" cy="45719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36377" y="405804"/>
            <a:ext cx="1007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5BAB"/>
                </a:solidFill>
                <a:latin typeface="Candara" pitchFamily="34" charset="0"/>
              </a:rPr>
              <a:t>ФОНДОВИ, АГЕНЦИЈЕ, ИНСТИТУТИ И ДРУГА РЕГУЛАТОРНА ТЕЛА</a:t>
            </a:r>
            <a:endParaRPr lang="en-US" sz="2400" b="1" dirty="0">
              <a:solidFill>
                <a:srgbClr val="005BAB"/>
              </a:solidFill>
              <a:latin typeface="Candara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2" y="191729"/>
            <a:ext cx="1131662" cy="702197"/>
          </a:xfrm>
          <a:prstGeom prst="rect">
            <a:avLst/>
          </a:prstGeom>
        </p:spPr>
      </p:pic>
      <p:pic>
        <p:nvPicPr>
          <p:cNvPr id="9" name="Picture 8" descr="ISPLATA POMOC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6435" y="2123767"/>
            <a:ext cx="4980042" cy="2804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745" y="1718290"/>
            <a:ext cx="6096000" cy="41843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Агенције, институти, регулаторна тела, као и јавна предузећа у свом пословању користе рачуноводство на обрачунској основи, из ког разлога није могуће укључити их у систем за извршење буџета.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sr-Cyrl-R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тих разлога, р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азвијен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стандардизовани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темплејт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прикупљање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података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агенције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регулаторна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правна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првих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месеци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радило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аутоматизацији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ових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извештаја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доставе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израде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извештаја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целости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аутоматизован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тенденцијом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сталног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унапређивања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endParaRPr lang="sr-Cyrl-R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solidFill>
                  <a:srgbClr val="F5F5F5"/>
                </a:solidFill>
                <a:latin typeface="Candara" pitchFamily="34" charset="0"/>
              </a:rPr>
              <a:t>ХВАЛА</a:t>
            </a:r>
            <a:r>
              <a:rPr lang="en-US" sz="3200" b="1" dirty="0">
                <a:solidFill>
                  <a:srgbClr val="F5F5F5"/>
                </a:solidFill>
                <a:latin typeface="Candara" pitchFamily="34" charset="0"/>
              </a:rPr>
              <a:t> </a:t>
            </a:r>
            <a:r>
              <a:rPr lang="sr-Cyrl-RS" sz="3200" b="1" dirty="0">
                <a:solidFill>
                  <a:srgbClr val="F5F5F5"/>
                </a:solidFill>
                <a:latin typeface="Candara" pitchFamily="34" charset="0"/>
              </a:rPr>
              <a:t>НА ПАЖЊИ!</a:t>
            </a:r>
            <a:endParaRPr lang="en-US" sz="3200" b="1" dirty="0">
              <a:solidFill>
                <a:srgbClr val="F5F5F5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588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Andjelkovic</dc:creator>
  <cp:lastModifiedBy>Tetiana Shalkivska</cp:lastModifiedBy>
  <cp:revision>97</cp:revision>
  <dcterms:created xsi:type="dcterms:W3CDTF">2023-05-12T08:25:02Z</dcterms:created>
  <dcterms:modified xsi:type="dcterms:W3CDTF">2023-11-14T11:48:36Z</dcterms:modified>
</cp:coreProperties>
</file>