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67" r:id="rId2"/>
    <p:sldId id="268" r:id="rId3"/>
    <p:sldId id="272" r:id="rId4"/>
    <p:sldId id="269" r:id="rId5"/>
    <p:sldId id="280" r:id="rId6"/>
    <p:sldId id="285" r:id="rId7"/>
    <p:sldId id="286" r:id="rId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Vukcevic" initials="SV"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5BAB"/>
    <a:srgbClr val="EE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61" d="100"/>
          <a:sy n="61" d="100"/>
        </p:scale>
        <p:origin x="12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tiana Shalkivska" userId="82754a18-c773-4f54-b1de-463fcbd6815b" providerId="ADAL" clId="{0C1721D1-F180-40AB-A53A-D6FAE410FC52}"/>
    <pc:docChg chg="undo redo custSel modSld">
      <pc:chgData name="Tetiana Shalkivska" userId="82754a18-c773-4f54-b1de-463fcbd6815b" providerId="ADAL" clId="{0C1721D1-F180-40AB-A53A-D6FAE410FC52}" dt="2023-11-17T19:48:43.321" v="19" actId="207"/>
      <pc:docMkLst>
        <pc:docMk/>
      </pc:docMkLst>
      <pc:sldChg chg="modSp mod">
        <pc:chgData name="Tetiana Shalkivska" userId="82754a18-c773-4f54-b1de-463fcbd6815b" providerId="ADAL" clId="{0C1721D1-F180-40AB-A53A-D6FAE410FC52}" dt="2023-11-17T19:48:43.321" v="19" actId="207"/>
        <pc:sldMkLst>
          <pc:docMk/>
          <pc:sldMk cId="0" sldId="268"/>
        </pc:sldMkLst>
        <pc:spChg chg="mod">
          <ac:chgData name="Tetiana Shalkivska" userId="82754a18-c773-4f54-b1de-463fcbd6815b" providerId="ADAL" clId="{0C1721D1-F180-40AB-A53A-D6FAE410FC52}" dt="2023-11-17T19:48:43.321" v="19" actId="207"/>
          <ac:spMkLst>
            <pc:docMk/>
            <pc:sldMk cId="0" sldId="268"/>
            <ac:spMk id="2" creationId="{00000000-0000-0000-0000-000000000000}"/>
          </ac:spMkLst>
        </pc:spChg>
      </pc:sldChg>
      <pc:sldChg chg="modSp mod">
        <pc:chgData name="Tetiana Shalkivska" userId="82754a18-c773-4f54-b1de-463fcbd6815b" providerId="ADAL" clId="{0C1721D1-F180-40AB-A53A-D6FAE410FC52}" dt="2023-11-17T19:47:01.812" v="13" actId="20577"/>
        <pc:sldMkLst>
          <pc:docMk/>
          <pc:sldMk cId="0" sldId="269"/>
        </pc:sldMkLst>
        <pc:spChg chg="mod">
          <ac:chgData name="Tetiana Shalkivska" userId="82754a18-c773-4f54-b1de-463fcbd6815b" providerId="ADAL" clId="{0C1721D1-F180-40AB-A53A-D6FAE410FC52}" dt="2023-11-17T19:47:01.812" v="13" actId="20577"/>
          <ac:spMkLst>
            <pc:docMk/>
            <pc:sldMk cId="0" sldId="269"/>
            <ac:spMk id="2" creationId="{00000000-0000-0000-0000-000000000000}"/>
          </ac:spMkLst>
        </pc:spChg>
      </pc:sldChg>
      <pc:sldChg chg="modSp mod">
        <pc:chgData name="Tetiana Shalkivska" userId="82754a18-c773-4f54-b1de-463fcbd6815b" providerId="ADAL" clId="{0C1721D1-F180-40AB-A53A-D6FAE410FC52}" dt="2023-11-17T19:47:37.858" v="16" actId="207"/>
        <pc:sldMkLst>
          <pc:docMk/>
          <pc:sldMk cId="0" sldId="272"/>
        </pc:sldMkLst>
        <pc:spChg chg="mod">
          <ac:chgData name="Tetiana Shalkivska" userId="82754a18-c773-4f54-b1de-463fcbd6815b" providerId="ADAL" clId="{0C1721D1-F180-40AB-A53A-D6FAE410FC52}" dt="2023-11-17T19:47:22.740" v="14" actId="207"/>
          <ac:spMkLst>
            <pc:docMk/>
            <pc:sldMk cId="0" sldId="272"/>
            <ac:spMk id="10" creationId="{00000000-0000-0000-0000-000000000000}"/>
          </ac:spMkLst>
        </pc:spChg>
        <pc:spChg chg="mod">
          <ac:chgData name="Tetiana Shalkivska" userId="82754a18-c773-4f54-b1de-463fcbd6815b" providerId="ADAL" clId="{0C1721D1-F180-40AB-A53A-D6FAE410FC52}" dt="2023-11-17T19:47:29.487" v="15" actId="207"/>
          <ac:spMkLst>
            <pc:docMk/>
            <pc:sldMk cId="0" sldId="272"/>
            <ac:spMk id="15" creationId="{00000000-0000-0000-0000-000000000000}"/>
          </ac:spMkLst>
        </pc:spChg>
        <pc:spChg chg="mod">
          <ac:chgData name="Tetiana Shalkivska" userId="82754a18-c773-4f54-b1de-463fcbd6815b" providerId="ADAL" clId="{0C1721D1-F180-40AB-A53A-D6FAE410FC52}" dt="2023-11-17T19:47:37.858" v="16" actId="207"/>
          <ac:spMkLst>
            <pc:docMk/>
            <pc:sldMk cId="0" sldId="272"/>
            <ac:spMk id="27" creationId="{00000000-0000-0000-0000-000000000000}"/>
          </ac:spMkLst>
        </pc:spChg>
      </pc:sldChg>
      <pc:sldChg chg="modSp mod">
        <pc:chgData name="Tetiana Shalkivska" userId="82754a18-c773-4f54-b1de-463fcbd6815b" providerId="ADAL" clId="{0C1721D1-F180-40AB-A53A-D6FAE410FC52}" dt="2023-11-17T19:46:32.093" v="9" actId="207"/>
        <pc:sldMkLst>
          <pc:docMk/>
          <pc:sldMk cId="0" sldId="280"/>
        </pc:sldMkLst>
        <pc:spChg chg="mod">
          <ac:chgData name="Tetiana Shalkivska" userId="82754a18-c773-4f54-b1de-463fcbd6815b" providerId="ADAL" clId="{0C1721D1-F180-40AB-A53A-D6FAE410FC52}" dt="2023-11-17T19:46:26.424" v="8" actId="20577"/>
          <ac:spMkLst>
            <pc:docMk/>
            <pc:sldMk cId="0" sldId="280"/>
            <ac:spMk id="13" creationId="{00000000-0000-0000-0000-000000000000}"/>
          </ac:spMkLst>
        </pc:spChg>
        <pc:spChg chg="mod">
          <ac:chgData name="Tetiana Shalkivska" userId="82754a18-c773-4f54-b1de-463fcbd6815b" providerId="ADAL" clId="{0C1721D1-F180-40AB-A53A-D6FAE410FC52}" dt="2023-11-17T19:46:32.093" v="9" actId="207"/>
          <ac:spMkLst>
            <pc:docMk/>
            <pc:sldMk cId="0" sldId="280"/>
            <ac:spMk id="26" creationId="{00000000-0000-0000-0000-000000000000}"/>
          </ac:spMkLst>
        </pc:spChg>
        <pc:spChg chg="mod">
          <ac:chgData name="Tetiana Shalkivska" userId="82754a18-c773-4f54-b1de-463fcbd6815b" providerId="ADAL" clId="{0C1721D1-F180-40AB-A53A-D6FAE410FC52}" dt="2023-11-17T19:46:17.905" v="6" actId="207"/>
          <ac:spMkLst>
            <pc:docMk/>
            <pc:sldMk cId="0" sldId="280"/>
            <ac:spMk id="27" creationId="{00000000-0000-0000-0000-000000000000}"/>
          </ac:spMkLst>
        </pc:spChg>
      </pc:sldChg>
      <pc:sldChg chg="modSp mod">
        <pc:chgData name="Tetiana Shalkivska" userId="82754a18-c773-4f54-b1de-463fcbd6815b" providerId="ADAL" clId="{0C1721D1-F180-40AB-A53A-D6FAE410FC52}" dt="2023-11-17T19:46:48.332" v="10" actId="20577"/>
        <pc:sldMkLst>
          <pc:docMk/>
          <pc:sldMk cId="0" sldId="285"/>
        </pc:sldMkLst>
        <pc:spChg chg="mod">
          <ac:chgData name="Tetiana Shalkivska" userId="82754a18-c773-4f54-b1de-463fcbd6815b" providerId="ADAL" clId="{0C1721D1-F180-40AB-A53A-D6FAE410FC52}" dt="2023-11-17T19:46:48.332" v="10" actId="20577"/>
          <ac:spMkLst>
            <pc:docMk/>
            <pc:sldMk cId="0" sldId="285"/>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207117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384236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252808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55446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171709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158594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51568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90298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254728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338415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9F3A9-3B60-42E1-8276-0F5CE8DCFE1D}"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84CC4-7BF3-465A-A126-76AE7DC06101}" type="slidenum">
              <a:rPr lang="en-US" smtClean="0"/>
              <a:pPr/>
              <a:t>‹#›</a:t>
            </a:fld>
            <a:endParaRPr lang="en-US"/>
          </a:p>
        </p:txBody>
      </p:sp>
    </p:spTree>
    <p:extLst>
      <p:ext uri="{BB962C8B-B14F-4D97-AF65-F5344CB8AC3E}">
        <p14:creationId xmlns:p14="http://schemas.microsoft.com/office/powerpoint/2010/main" val="413145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9F3A9-3B60-42E1-8276-0F5CE8DCFE1D}" type="datetimeFigureOut">
              <a:rPr lang="en-US" smtClean="0"/>
              <a:pPr/>
              <a:t>11/17/2023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84CC4-7BF3-465A-A126-76AE7DC06101}" type="slidenum">
              <a:rPr lang="en-US" smtClean="0"/>
              <a:pPr/>
              <a:t>‹#›</a:t>
            </a:fld>
            <a:endParaRPr lang="en-US"/>
          </a:p>
        </p:txBody>
      </p:sp>
    </p:spTree>
    <p:extLst>
      <p:ext uri="{BB962C8B-B14F-4D97-AF65-F5344CB8AC3E}">
        <p14:creationId xmlns:p14="http://schemas.microsoft.com/office/powerpoint/2010/main" val="116098628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655" y="5332094"/>
            <a:ext cx="1883830" cy="1168917"/>
          </a:xfrm>
          <a:prstGeom prst="rect">
            <a:avLst/>
          </a:prstGeom>
        </p:spPr>
      </p:pic>
      <p:sp>
        <p:nvSpPr>
          <p:cNvPr id="5" name="TextBox 4"/>
          <p:cNvSpPr txBox="1"/>
          <p:nvPr/>
        </p:nvSpPr>
        <p:spPr>
          <a:xfrm>
            <a:off x="0" y="3635701"/>
            <a:ext cx="12192000" cy="523220"/>
          </a:xfrm>
          <a:prstGeom prst="rect">
            <a:avLst/>
          </a:prstGeom>
          <a:noFill/>
        </p:spPr>
        <p:txBody>
          <a:bodyPr wrap="square" rtlCol="0">
            <a:spAutoFit/>
          </a:bodyPr>
          <a:lstStyle/>
          <a:p>
            <a:pPr algn="ctr"/>
            <a:r>
              <a:rPr lang="hr-HR" sz="2800" b="1" dirty="0">
                <a:solidFill>
                  <a:srgbClr val="005BAB"/>
                </a:solidFill>
                <a:latin typeface="Candara" pitchFamily="34" charset="0"/>
              </a:rPr>
              <a:t>THE SCOPE OF TRESURY SINGLE ACCOUNT</a:t>
            </a:r>
            <a:endParaRPr lang="en-US" sz="2800" b="1" dirty="0">
              <a:solidFill>
                <a:srgbClr val="005BAB"/>
              </a:solidFill>
              <a:latin typeface="Candara" pitchFamily="34" charset="0"/>
            </a:endParaRPr>
          </a:p>
        </p:txBody>
      </p:sp>
      <p:sp>
        <p:nvSpPr>
          <p:cNvPr id="12" name="Frame 11"/>
          <p:cNvSpPr/>
          <p:nvPr/>
        </p:nvSpPr>
        <p:spPr>
          <a:xfrm>
            <a:off x="1976284" y="3613355"/>
            <a:ext cx="8214851" cy="589935"/>
          </a:xfrm>
          <a:prstGeom prst="frame">
            <a:avLst>
              <a:gd name="adj1" fmla="val 7500"/>
            </a:avLst>
          </a:prstGeom>
          <a:solidFill>
            <a:srgbClr val="005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kstni okvir 1"/>
          <p:cNvSpPr txBox="1"/>
          <p:nvPr/>
        </p:nvSpPr>
        <p:spPr>
          <a:xfrm>
            <a:off x="5063034" y="6011582"/>
            <a:ext cx="2065931" cy="844550"/>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600" b="1" dirty="0">
                <a:solidFill>
                  <a:srgbClr val="1F497D"/>
                </a:solidFill>
                <a:effectLst/>
                <a:ea typeface="Calibri"/>
                <a:cs typeface="Times New Roman"/>
              </a:rPr>
              <a:t>REPUBLIC OF SERBIA</a:t>
            </a:r>
            <a:endParaRPr lang="hr-HR" sz="1100" dirty="0">
              <a:effectLst/>
              <a:ea typeface="Calibri"/>
              <a:cs typeface="Times New Roman"/>
            </a:endParaRPr>
          </a:p>
          <a:p>
            <a:pPr algn="ctr">
              <a:lnSpc>
                <a:spcPct val="115000"/>
              </a:lnSpc>
              <a:spcAft>
                <a:spcPts val="1000"/>
              </a:spcAft>
            </a:pPr>
            <a:r>
              <a:rPr lang="hr-HR" sz="600" b="1" dirty="0">
                <a:solidFill>
                  <a:srgbClr val="1F497D"/>
                </a:solidFill>
                <a:effectLst/>
                <a:ea typeface="Calibri"/>
                <a:cs typeface="Times New Roman"/>
              </a:rPr>
              <a:t>MINISTRY OF FINANCE</a:t>
            </a:r>
            <a:endParaRPr lang="hr-HR" sz="1100" dirty="0">
              <a:effectLst/>
              <a:ea typeface="Calibri"/>
              <a:cs typeface="Times New Roman"/>
            </a:endParaRPr>
          </a:p>
          <a:p>
            <a:pPr algn="ctr">
              <a:lnSpc>
                <a:spcPct val="115000"/>
              </a:lnSpc>
              <a:spcAft>
                <a:spcPts val="1000"/>
              </a:spcAft>
            </a:pPr>
            <a:r>
              <a:rPr lang="hr-HR" sz="600" b="1" dirty="0">
                <a:solidFill>
                  <a:srgbClr val="FF0000"/>
                </a:solidFill>
                <a:effectLst/>
                <a:ea typeface="Calibri"/>
                <a:cs typeface="Times New Roman"/>
              </a:rPr>
              <a:t>TREASURY DIRECTORATE</a:t>
            </a:r>
            <a:endParaRPr lang="hr-HR" sz="1100" dirty="0">
              <a:effectLst/>
              <a:ea typeface="Calibri"/>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79130" y="0"/>
            <a:ext cx="12192000" cy="1510145"/>
          </a:xfrm>
          <a:prstGeom prst="rect">
            <a:avLst/>
          </a:prstGeom>
          <a:solidFill>
            <a:srgbClr val="005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lum bright="100000" contrast="100000"/>
            <a:extLst>
              <a:ext uri="{28A0092B-C50C-407E-A947-70E740481C1C}">
                <a14:useLocalDpi xmlns:a14="http://schemas.microsoft.com/office/drawing/2010/main" val="0"/>
              </a:ext>
            </a:extLst>
          </a:blip>
          <a:srcRect l="29215" r="29215" b="47006"/>
          <a:stretch>
            <a:fillRect/>
          </a:stretch>
        </p:blipFill>
        <p:spPr>
          <a:xfrm>
            <a:off x="10444280" y="237469"/>
            <a:ext cx="1352865" cy="1070072"/>
          </a:xfrm>
          <a:prstGeom prst="rect">
            <a:avLst/>
          </a:prstGeom>
        </p:spPr>
      </p:pic>
      <p:sp>
        <p:nvSpPr>
          <p:cNvPr id="5" name="TextBox 4"/>
          <p:cNvSpPr txBox="1"/>
          <p:nvPr/>
        </p:nvSpPr>
        <p:spPr>
          <a:xfrm>
            <a:off x="304800" y="568036"/>
            <a:ext cx="8132618" cy="707886"/>
          </a:xfrm>
          <a:prstGeom prst="rect">
            <a:avLst/>
          </a:prstGeom>
          <a:noFill/>
        </p:spPr>
        <p:txBody>
          <a:bodyPr wrap="square" rtlCol="0">
            <a:spAutoFit/>
          </a:bodyPr>
          <a:lstStyle/>
          <a:p>
            <a:r>
              <a:rPr lang="hr-HR" sz="2000" b="1" dirty="0">
                <a:solidFill>
                  <a:srgbClr val="F5F5F5"/>
                </a:solidFill>
                <a:latin typeface="Candara" pitchFamily="34" charset="0"/>
              </a:rPr>
              <a:t>(BUDGET) PREPARATION, EXECUTION, ACCOUNTING AND REPORTING SYSTEM</a:t>
            </a:r>
          </a:p>
        </p:txBody>
      </p:sp>
      <p:sp>
        <p:nvSpPr>
          <p:cNvPr id="2" name="Rectangle 1"/>
          <p:cNvSpPr/>
          <p:nvPr/>
        </p:nvSpPr>
        <p:spPr>
          <a:xfrm>
            <a:off x="304799" y="2145049"/>
            <a:ext cx="8451273" cy="4708981"/>
          </a:xfrm>
          <a:prstGeom prst="rect">
            <a:avLst/>
          </a:prstGeom>
        </p:spPr>
        <p:txBody>
          <a:bodyPr wrap="square">
            <a:spAutoFit/>
          </a:bodyPr>
          <a:lstStyle/>
          <a:p>
            <a:pPr algn="just"/>
            <a:r>
              <a:rPr lang="en-US" sz="2000" dirty="0">
                <a:latin typeface="Candara" pitchFamily="34" charset="0"/>
              </a:rPr>
              <a:t>The (budget) preparation, execution, accounting and reporting system – PEARS (SPIRI in Serbian) is an IT system providing integrated support for all Republic of Serbia’s budget-related activities of the Ministry of Finance and Treasury Directorate, including budgeting and preparation of consolidated annual financial statements.  All direct budget users, and a majority of indirect budget users, operate within the TSA, i.e. their revenues and expenditures are paid as budgeted in accordance with the Budget Act over the Budget Execution Account 840-1620-21.</a:t>
            </a:r>
          </a:p>
          <a:p>
            <a:pPr algn="just"/>
            <a:endParaRPr lang="en-US" sz="2000" dirty="0">
              <a:latin typeface="Candara" pitchFamily="34" charset="0"/>
            </a:endParaRPr>
          </a:p>
          <a:p>
            <a:pPr algn="just"/>
            <a:r>
              <a:rPr lang="en-US" sz="2000" dirty="0">
                <a:latin typeface="Candara" pitchFamily="34" charset="0"/>
              </a:rPr>
              <a:t>Every month the TSA users enter their financial plans into the system on a monthly basis until the end of the year, which consist of their monthly quotas, i.e. the amounts  that a specific Ministry or its indirect user plans to pay in a given month. No payment can be made in the system unless the user has a monthly quota available as provided for the given appropriation for such payment.</a:t>
            </a:r>
          </a:p>
        </p:txBody>
      </p:sp>
      <p:pic>
        <p:nvPicPr>
          <p:cNvPr id="26" name="Picture 25">
            <a:extLst>
              <a:ext uri="{FF2B5EF4-FFF2-40B4-BE49-F238E27FC236}">
                <a16:creationId xmlns:a16="http://schemas.microsoft.com/office/drawing/2014/main" id="{834ECD1A-5527-83A0-892D-D541FBBD2EFA}"/>
              </a:ext>
            </a:extLst>
          </p:cNvPr>
          <p:cNvPicPr>
            <a:picLocks noChangeAspect="1"/>
          </p:cNvPicPr>
          <p:nvPr/>
        </p:nvPicPr>
        <p:blipFill>
          <a:blip r:embed="rId3" cstate="print">
            <a:extLst>
              <a:ext uri="{28A0092B-C50C-407E-A947-70E740481C1C}">
                <a14:useLocalDpi xmlns:a14="http://schemas.microsoft.com/office/drawing/2010/main" val="0"/>
              </a:ext>
            </a:extLst>
          </a:blip>
          <a:srcRect l="28124" t="5443" r="19401"/>
          <a:stretch>
            <a:fillRect/>
          </a:stretch>
        </p:blipFill>
        <p:spPr>
          <a:xfrm>
            <a:off x="8620374" y="1307541"/>
            <a:ext cx="3647812" cy="54776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p:cNvSpPr>
          <p:nvPr/>
        </p:nvSpPr>
        <p:spPr>
          <a:xfrm>
            <a:off x="0" y="-1"/>
            <a:ext cx="12192000" cy="1651819"/>
          </a:xfrm>
          <a:prstGeom prst="rect">
            <a:avLst/>
          </a:prstGeom>
          <a:solidFill>
            <a:srgbClr val="005B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6" name="Rectangle 5"/>
          <p:cNvSpPr>
            <a:spLocks/>
          </p:cNvSpPr>
          <p:nvPr/>
        </p:nvSpPr>
        <p:spPr>
          <a:xfrm>
            <a:off x="265472" y="973394"/>
            <a:ext cx="11665973" cy="4571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5" name="TextBox 4"/>
          <p:cNvSpPr txBox="1"/>
          <p:nvPr/>
        </p:nvSpPr>
        <p:spPr>
          <a:xfrm>
            <a:off x="6598024" y="405804"/>
            <a:ext cx="5112195" cy="523220"/>
          </a:xfrm>
          <a:prstGeom prst="rect">
            <a:avLst/>
          </a:prstGeom>
          <a:noFill/>
        </p:spPr>
        <p:txBody>
          <a:bodyPr wrap="square" rtlCol="0">
            <a:spAutoFit/>
          </a:bodyPr>
          <a:lstStyle/>
          <a:p>
            <a:r>
              <a:rPr lang="hr-HR" sz="2800" b="1" dirty="0">
                <a:solidFill>
                  <a:srgbClr val="F5F5F5"/>
                </a:solidFill>
                <a:latin typeface="Candara" pitchFamily="34" charset="0"/>
              </a:rPr>
              <a:t>PEARS (SPIRI </a:t>
            </a:r>
            <a:r>
              <a:rPr lang="hr-HR" sz="2800" b="1" dirty="0" err="1">
                <a:solidFill>
                  <a:srgbClr val="F5F5F5"/>
                </a:solidFill>
                <a:latin typeface="Candara" pitchFamily="34" charset="0"/>
              </a:rPr>
              <a:t>in</a:t>
            </a:r>
            <a:r>
              <a:rPr lang="hr-HR" sz="2800" b="1" dirty="0">
                <a:solidFill>
                  <a:srgbClr val="F5F5F5"/>
                </a:solidFill>
                <a:latin typeface="Candara" pitchFamily="34" charset="0"/>
              </a:rPr>
              <a:t> </a:t>
            </a:r>
            <a:r>
              <a:rPr lang="hr-HR" sz="2800" b="1" dirty="0" err="1">
                <a:solidFill>
                  <a:srgbClr val="F5F5F5"/>
                </a:solidFill>
                <a:latin typeface="Candara" pitchFamily="34" charset="0"/>
              </a:rPr>
              <a:t>Serbian</a:t>
            </a:r>
            <a:r>
              <a:rPr lang="hr-HR" sz="2800" b="1" dirty="0">
                <a:solidFill>
                  <a:srgbClr val="F5F5F5"/>
                </a:solidFill>
                <a:latin typeface="Candara" pitchFamily="34" charset="0"/>
              </a:rPr>
              <a:t>)</a:t>
            </a:r>
            <a:endParaRPr lang="en-US" sz="2800" b="1" dirty="0">
              <a:solidFill>
                <a:srgbClr val="F5F5F5"/>
              </a:solidFill>
              <a:latin typeface="Candara" pitchFamily="34" charset="0"/>
            </a:endParaRPr>
          </a:p>
        </p:txBody>
      </p:sp>
      <p:pic>
        <p:nvPicPr>
          <p:cNvPr id="11" name="Picture 10" descr="Ikonica 01.png"/>
          <p:cNvPicPr>
            <a:picLocks noChangeAspect="1"/>
          </p:cNvPicPr>
          <p:nvPr/>
        </p:nvPicPr>
        <p:blipFill>
          <a:blip r:embed="rId2"/>
          <a:stretch>
            <a:fillRect/>
          </a:stretch>
        </p:blipFill>
        <p:spPr>
          <a:xfrm>
            <a:off x="736735" y="1873045"/>
            <a:ext cx="604683" cy="604683"/>
          </a:xfrm>
          <a:prstGeom prst="rect">
            <a:avLst/>
          </a:prstGeom>
        </p:spPr>
      </p:pic>
      <p:sp>
        <p:nvSpPr>
          <p:cNvPr id="26" name="TextBox 25"/>
          <p:cNvSpPr txBox="1"/>
          <p:nvPr/>
        </p:nvSpPr>
        <p:spPr>
          <a:xfrm>
            <a:off x="1310148" y="1206222"/>
            <a:ext cx="5574891" cy="400110"/>
          </a:xfrm>
          <a:prstGeom prst="rect">
            <a:avLst/>
          </a:prstGeom>
          <a:noFill/>
        </p:spPr>
        <p:txBody>
          <a:bodyPr wrap="square" rtlCol="0">
            <a:spAutoFit/>
          </a:bodyPr>
          <a:lstStyle/>
          <a:p>
            <a:r>
              <a:rPr lang="en-US" sz="2000" b="1" dirty="0">
                <a:solidFill>
                  <a:srgbClr val="F5F5F5"/>
                </a:solidFill>
                <a:latin typeface="Candara" pitchFamily="34" charset="0"/>
              </a:rPr>
              <a:t>Budget execution</a:t>
            </a:r>
          </a:p>
        </p:txBody>
      </p:sp>
      <p:sp>
        <p:nvSpPr>
          <p:cNvPr id="27" name="TextBox 26"/>
          <p:cNvSpPr txBox="1"/>
          <p:nvPr/>
        </p:nvSpPr>
        <p:spPr>
          <a:xfrm>
            <a:off x="1310148" y="1797828"/>
            <a:ext cx="7620000" cy="1354217"/>
          </a:xfrm>
          <a:prstGeom prst="rect">
            <a:avLst/>
          </a:prstGeom>
          <a:noFill/>
        </p:spPr>
        <p:txBody>
          <a:bodyPr wrap="square" rtlCol="0">
            <a:spAutoFit/>
          </a:bodyPr>
          <a:lstStyle/>
          <a:p>
            <a:r>
              <a:rPr lang="en-US" sz="2000" b="1" dirty="0">
                <a:latin typeface="Candara" pitchFamily="34" charset="0"/>
              </a:rPr>
              <a:t>The system supports monitoring of the Ministry of Finance and Treasury Directorate budget execution-related activities:</a:t>
            </a:r>
          </a:p>
          <a:p>
            <a:endParaRPr lang="en-US" sz="1400" b="1" dirty="0">
              <a:solidFill>
                <a:schemeClr val="bg1">
                  <a:lumMod val="50000"/>
                </a:schemeClr>
              </a:solidFill>
              <a:latin typeface="Candara" pitchFamily="34" charset="0"/>
            </a:endParaRPr>
          </a:p>
          <a:p>
            <a:endParaRPr lang="en-US" sz="1400" dirty="0">
              <a:solidFill>
                <a:schemeClr val="bg1">
                  <a:lumMod val="50000"/>
                </a:schemeClr>
              </a:solidFill>
              <a:latin typeface="Candara" pitchFamily="34" charset="0"/>
            </a:endParaRPr>
          </a:p>
          <a:p>
            <a:endParaRPr lang="en-US" sz="1400" dirty="0">
              <a:solidFill>
                <a:schemeClr val="bg1">
                  <a:lumMod val="50000"/>
                </a:schemeClr>
              </a:solidFill>
              <a:latin typeface="Candara" pitchFamily="34" charset="0"/>
            </a:endParaRPr>
          </a:p>
        </p:txBody>
      </p:sp>
      <p:pic>
        <p:nvPicPr>
          <p:cNvPr id="30" name="Picture 29"/>
          <p:cNvPicPr>
            <a:picLocks noChangeAspect="1"/>
          </p:cNvPicPr>
          <p:nvPr/>
        </p:nvPicPr>
        <p:blipFill>
          <a:blip r:embed="rId3" cstate="print">
            <a:lum bright="100000" contrast="100000"/>
            <a:extLst>
              <a:ext uri="{28A0092B-C50C-407E-A947-70E740481C1C}">
                <a14:useLocalDpi xmlns:a14="http://schemas.microsoft.com/office/drawing/2010/main" val="0"/>
              </a:ext>
            </a:extLst>
          </a:blip>
          <a:stretch>
            <a:fillRect/>
          </a:stretch>
        </p:blipFill>
        <p:spPr>
          <a:xfrm>
            <a:off x="579152" y="191729"/>
            <a:ext cx="1131662" cy="702197"/>
          </a:xfrm>
          <a:prstGeom prst="rect">
            <a:avLst/>
          </a:prstGeom>
        </p:spPr>
      </p:pic>
      <p:sp>
        <p:nvSpPr>
          <p:cNvPr id="10" name="TextBox 9"/>
          <p:cNvSpPr txBox="1"/>
          <p:nvPr/>
        </p:nvSpPr>
        <p:spPr>
          <a:xfrm>
            <a:off x="265472" y="2585885"/>
            <a:ext cx="4748505" cy="3785652"/>
          </a:xfrm>
          <a:prstGeom prst="rect">
            <a:avLst/>
          </a:prstGeom>
          <a:noFill/>
        </p:spPr>
        <p:txBody>
          <a:bodyPr wrap="square" rtlCol="0">
            <a:spAutoFit/>
          </a:bodyPr>
          <a:lstStyle/>
          <a:p>
            <a:pPr>
              <a:spcAft>
                <a:spcPts val="600"/>
              </a:spcAft>
              <a:buClr>
                <a:srgbClr val="005BAB"/>
              </a:buClr>
              <a:buFont typeface="Wingdings" pitchFamily="2" charset="2"/>
              <a:buChar char="§"/>
            </a:pPr>
            <a:r>
              <a:rPr lang="en-US" sz="2000" dirty="0">
                <a:latin typeface="Candara" pitchFamily="34" charset="0"/>
              </a:rPr>
              <a:t>Recording of appropriations and approval of appropriation amendments during the year </a:t>
            </a:r>
          </a:p>
          <a:p>
            <a:pPr>
              <a:spcAft>
                <a:spcPts val="600"/>
              </a:spcAft>
              <a:buClr>
                <a:srgbClr val="005BAB"/>
              </a:buClr>
              <a:buFont typeface="Wingdings" pitchFamily="2" charset="2"/>
              <a:buChar char="§"/>
            </a:pPr>
            <a:r>
              <a:rPr lang="en-US" sz="2000" dirty="0">
                <a:latin typeface="Candara" pitchFamily="34" charset="0"/>
              </a:rPr>
              <a:t>Allocation of appropriations to indirect budget users </a:t>
            </a:r>
          </a:p>
          <a:p>
            <a:pPr>
              <a:spcAft>
                <a:spcPts val="600"/>
              </a:spcAft>
              <a:buClr>
                <a:srgbClr val="005BAB"/>
              </a:buClr>
              <a:buFont typeface="Wingdings" pitchFamily="2" charset="2"/>
              <a:buChar char="§"/>
            </a:pPr>
            <a:r>
              <a:rPr lang="en-US" sz="2000" dirty="0">
                <a:latin typeface="Candara" pitchFamily="34" charset="0"/>
              </a:rPr>
              <a:t>Financial planning of expenditures of budget users </a:t>
            </a:r>
          </a:p>
          <a:p>
            <a:pPr>
              <a:spcAft>
                <a:spcPts val="600"/>
              </a:spcAft>
              <a:buClr>
                <a:srgbClr val="005BAB"/>
              </a:buClr>
              <a:buFont typeface="Wingdings" pitchFamily="2" charset="2"/>
              <a:buChar char="§"/>
            </a:pPr>
            <a:r>
              <a:rPr lang="en-US" sz="2000" dirty="0">
                <a:latin typeface="Candara" pitchFamily="34" charset="0"/>
              </a:rPr>
              <a:t>Determination of appropriation quotas financed from the budget revenues </a:t>
            </a:r>
          </a:p>
          <a:p>
            <a:pPr>
              <a:spcAft>
                <a:spcPts val="600"/>
              </a:spcAft>
              <a:buClr>
                <a:srgbClr val="005BAB"/>
              </a:buClr>
              <a:buFont typeface="Wingdings" pitchFamily="2" charset="2"/>
              <a:buChar char="§"/>
            </a:pPr>
            <a:r>
              <a:rPr lang="en-US" sz="2000" dirty="0">
                <a:latin typeface="Candara" pitchFamily="34" charset="0"/>
              </a:rPr>
              <a:t>Approval of quota amendments during the year </a:t>
            </a:r>
          </a:p>
        </p:txBody>
      </p:sp>
      <p:sp>
        <p:nvSpPr>
          <p:cNvPr id="15" name="TextBox 14"/>
          <p:cNvSpPr txBox="1"/>
          <p:nvPr/>
        </p:nvSpPr>
        <p:spPr>
          <a:xfrm>
            <a:off x="5013977" y="2610467"/>
            <a:ext cx="4960847" cy="4508927"/>
          </a:xfrm>
          <a:prstGeom prst="rect">
            <a:avLst/>
          </a:prstGeom>
          <a:noFill/>
        </p:spPr>
        <p:txBody>
          <a:bodyPr wrap="square" rtlCol="0">
            <a:spAutoFit/>
          </a:bodyPr>
          <a:lstStyle/>
          <a:p>
            <a:pPr>
              <a:spcAft>
                <a:spcPts val="600"/>
              </a:spcAft>
              <a:buClr>
                <a:srgbClr val="005BAB"/>
              </a:buClr>
              <a:buFont typeface="Wingdings" pitchFamily="2" charset="2"/>
              <a:buChar char="§"/>
            </a:pPr>
            <a:r>
              <a:rPr lang="en-US" sz="2000" dirty="0">
                <a:latin typeface="Candara" pitchFamily="34" charset="0"/>
              </a:rPr>
              <a:t>Execution of commitment transaction payments</a:t>
            </a:r>
          </a:p>
          <a:p>
            <a:pPr>
              <a:spcAft>
                <a:spcPts val="600"/>
              </a:spcAft>
              <a:buClr>
                <a:srgbClr val="005BAB"/>
              </a:buClr>
              <a:buFont typeface="Wingdings" pitchFamily="2" charset="2"/>
              <a:buChar char="§"/>
            </a:pPr>
            <a:r>
              <a:rPr lang="en-US" sz="2000" dirty="0">
                <a:latin typeface="Candara" pitchFamily="34" charset="0"/>
              </a:rPr>
              <a:t>Receipt and processing of incoming revenue transactions </a:t>
            </a:r>
          </a:p>
          <a:p>
            <a:pPr>
              <a:spcAft>
                <a:spcPts val="600"/>
              </a:spcAft>
              <a:buClr>
                <a:srgbClr val="005BAB"/>
              </a:buClr>
              <a:buFont typeface="Wingdings" pitchFamily="2" charset="2"/>
              <a:buChar char="§"/>
            </a:pPr>
            <a:r>
              <a:rPr lang="en-US" sz="2000" dirty="0">
                <a:latin typeface="Candara" pitchFamily="34" charset="0"/>
              </a:rPr>
              <a:t>Monitoring of payment schedule for revenues and expenditures </a:t>
            </a:r>
          </a:p>
          <a:p>
            <a:pPr>
              <a:spcAft>
                <a:spcPts val="600"/>
              </a:spcAft>
              <a:buClr>
                <a:srgbClr val="005BAB"/>
              </a:buClr>
              <a:buFont typeface="Wingdings" pitchFamily="2" charset="2"/>
              <a:buChar char="§"/>
            </a:pPr>
            <a:r>
              <a:rPr lang="en-US" sz="2000" dirty="0">
                <a:latin typeface="Candara" pitchFamily="34" charset="0"/>
              </a:rPr>
              <a:t>Budget current liquidity management </a:t>
            </a:r>
          </a:p>
          <a:p>
            <a:pPr>
              <a:spcAft>
                <a:spcPts val="600"/>
              </a:spcAft>
              <a:buClr>
                <a:srgbClr val="005BAB"/>
              </a:buClr>
              <a:buFont typeface="Wingdings" pitchFamily="2" charset="2"/>
              <a:buChar char="§"/>
            </a:pPr>
            <a:r>
              <a:rPr lang="en-US" sz="2000" dirty="0">
                <a:latin typeface="Candara" pitchFamily="34" charset="0"/>
              </a:rPr>
              <a:t>Management of the consolidated budget execution account of the Republic of Serbia and of the system of recorded budget execution accounts </a:t>
            </a:r>
          </a:p>
          <a:p>
            <a:endParaRPr lang="ru-RU" sz="1400" b="1" dirty="0">
              <a:solidFill>
                <a:schemeClr val="bg1">
                  <a:lumMod val="50000"/>
                </a:schemeClr>
              </a:solidFill>
              <a:latin typeface="Candara" pitchFamily="34" charset="0"/>
            </a:endParaRPr>
          </a:p>
          <a:p>
            <a:endParaRPr lang="ru-RU" sz="1400" dirty="0">
              <a:solidFill>
                <a:schemeClr val="bg1">
                  <a:lumMod val="50000"/>
                </a:schemeClr>
              </a:solidFill>
              <a:latin typeface="Candara" pitchFamily="34" charset="0"/>
            </a:endParaRPr>
          </a:p>
          <a:p>
            <a:endParaRPr lang="ru-RU" sz="1400" dirty="0">
              <a:solidFill>
                <a:schemeClr val="bg1">
                  <a:lumMod val="50000"/>
                </a:schemeClr>
              </a:solidFill>
              <a:latin typeface="Candara" pitchFamily="34" charset="0"/>
            </a:endParaRPr>
          </a:p>
        </p:txBody>
      </p:sp>
      <p:pic>
        <p:nvPicPr>
          <p:cNvPr id="14" name="Picture 13" descr="Shape&#10;&#10;Description automatically generated with low confidence">
            <a:extLst>
              <a:ext uri="{FF2B5EF4-FFF2-40B4-BE49-F238E27FC236}">
                <a16:creationId xmlns:a16="http://schemas.microsoft.com/office/drawing/2014/main" id="{C8BA04B8-F398-7D48-900F-C6CBCA794C92}"/>
              </a:ext>
            </a:extLst>
          </p:cNvPr>
          <p:cNvPicPr>
            <a:picLocks noChangeAspect="1"/>
          </p:cNvPicPr>
          <p:nvPr/>
        </p:nvPicPr>
        <p:blipFill>
          <a:blip r:embed="rId4" cstate="print"/>
          <a:stretch>
            <a:fillRect/>
          </a:stretch>
        </p:blipFill>
        <p:spPr>
          <a:xfrm>
            <a:off x="9900591" y="2695826"/>
            <a:ext cx="2393456" cy="2393456"/>
          </a:xfrm>
          <a:prstGeom prst="rect">
            <a:avLst/>
          </a:prstGeom>
          <a:noFill/>
          <a:ln>
            <a:noFill/>
          </a:ln>
        </p:spPr>
      </p:pic>
      <p:sp>
        <p:nvSpPr>
          <p:cNvPr id="2" name="Pravokutnik 1"/>
          <p:cNvSpPr/>
          <p:nvPr/>
        </p:nvSpPr>
        <p:spPr>
          <a:xfrm>
            <a:off x="160338" y="6153205"/>
            <a:ext cx="3048000" cy="907941"/>
          </a:xfrm>
          <a:prstGeom prst="rect">
            <a:avLst/>
          </a:prstGeom>
        </p:spPr>
        <p:txBody>
          <a:bodyPr>
            <a:spAutoFit/>
          </a:bodyPr>
          <a:lstStyle/>
          <a:p>
            <a:pPr lvl="0">
              <a:spcAft>
                <a:spcPts val="600"/>
              </a:spcAft>
              <a:buClr>
                <a:srgbClr val="005BAB"/>
              </a:buClr>
              <a:buFont typeface="Wingdings" pitchFamily="2" charset="2"/>
              <a:buChar char="§"/>
            </a:pPr>
            <a:endParaRPr lang="ru-RU" sz="2000" dirty="0">
              <a:solidFill>
                <a:prstClr val="white">
                  <a:lumMod val="50000"/>
                </a:prstClr>
              </a:solidFill>
              <a:latin typeface="Candara" pitchFamily="34" charset="0"/>
            </a:endParaRPr>
          </a:p>
          <a:p>
            <a:pPr lvl="0"/>
            <a:endParaRPr lang="ru-RU" sz="1400" b="1" dirty="0">
              <a:solidFill>
                <a:prstClr val="white">
                  <a:lumMod val="50000"/>
                </a:prstClr>
              </a:solidFill>
              <a:latin typeface="Candara" pitchFamily="34" charset="0"/>
            </a:endParaRPr>
          </a:p>
          <a:p>
            <a:pPr lvl="0"/>
            <a:endParaRPr lang="ru-RU" sz="1400" dirty="0">
              <a:solidFill>
                <a:prstClr val="white">
                  <a:lumMod val="50000"/>
                </a:prstClr>
              </a:solidFill>
              <a:latin typeface="Candara" pitchFamily="34" charset="0"/>
            </a:endParaRPr>
          </a:p>
        </p:txBody>
      </p:sp>
      <p:sp>
        <p:nvSpPr>
          <p:cNvPr id="13" name="Tekstni okvir 1"/>
          <p:cNvSpPr txBox="1"/>
          <p:nvPr/>
        </p:nvSpPr>
        <p:spPr>
          <a:xfrm>
            <a:off x="1684338" y="335229"/>
            <a:ext cx="1076487" cy="558697"/>
          </a:xfrm>
          <a:prstGeom prst="rect">
            <a:avLst/>
          </a:prstGeom>
          <a:solidFill>
            <a:schemeClr val="accent5">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400" b="1" dirty="0">
                <a:solidFill>
                  <a:schemeClr val="bg1"/>
                </a:solidFill>
                <a:effectLst/>
                <a:ea typeface="Calibri"/>
                <a:cs typeface="Times New Roman"/>
              </a:rPr>
              <a:t>REPUBLIC OF SERBIA</a:t>
            </a:r>
            <a:endParaRPr lang="hr-HR" sz="400" dirty="0">
              <a:solidFill>
                <a:schemeClr val="bg1"/>
              </a:solidFill>
              <a:effectLst/>
              <a:ea typeface="Calibri"/>
              <a:cs typeface="Times New Roman"/>
            </a:endParaRPr>
          </a:p>
          <a:p>
            <a:pPr algn="ctr">
              <a:lnSpc>
                <a:spcPct val="115000"/>
              </a:lnSpc>
              <a:spcAft>
                <a:spcPts val="1000"/>
              </a:spcAft>
            </a:pPr>
            <a:r>
              <a:rPr lang="hr-HR" sz="400" b="1" dirty="0">
                <a:solidFill>
                  <a:schemeClr val="bg1"/>
                </a:solidFill>
                <a:effectLst/>
                <a:ea typeface="Calibri"/>
                <a:cs typeface="Times New Roman"/>
              </a:rPr>
              <a:t>MINISTRY OF FINANCE</a:t>
            </a:r>
            <a:endParaRPr lang="hr-HR" sz="400" dirty="0">
              <a:solidFill>
                <a:schemeClr val="bg1"/>
              </a:solidFill>
              <a:effectLst/>
              <a:ea typeface="Calibri"/>
              <a:cs typeface="Times New Roman"/>
            </a:endParaRPr>
          </a:p>
          <a:p>
            <a:pPr algn="ctr">
              <a:lnSpc>
                <a:spcPct val="115000"/>
              </a:lnSpc>
              <a:spcAft>
                <a:spcPts val="1000"/>
              </a:spcAft>
            </a:pPr>
            <a:r>
              <a:rPr lang="hr-HR" sz="400" b="1" dirty="0">
                <a:solidFill>
                  <a:schemeClr val="bg1"/>
                </a:solidFill>
                <a:effectLst/>
                <a:ea typeface="Calibri"/>
                <a:cs typeface="Times New Roman"/>
              </a:rPr>
              <a:t>TREASURY DIRECTORATE</a:t>
            </a:r>
            <a:endParaRPr lang="hr-HR" sz="400" dirty="0">
              <a:solidFill>
                <a:schemeClr val="bg1"/>
              </a:solidFill>
              <a:effectLst/>
              <a:ea typeface="Calibri"/>
              <a:cs typeface="Times New Roman"/>
            </a:endParaRPr>
          </a:p>
        </p:txBody>
      </p:sp>
      <p:sp>
        <p:nvSpPr>
          <p:cNvPr id="16" name="Tekstni okvir 1"/>
          <p:cNvSpPr txBox="1"/>
          <p:nvPr/>
        </p:nvSpPr>
        <p:spPr>
          <a:xfrm>
            <a:off x="10389067" y="4199362"/>
            <a:ext cx="1408486" cy="558697"/>
          </a:xfrm>
          <a:prstGeom prst="rect">
            <a:avLst/>
          </a:prstGeom>
          <a:solidFill>
            <a:schemeClr val="accent5">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1200" b="1" dirty="0">
                <a:solidFill>
                  <a:schemeClr val="bg1"/>
                </a:solidFill>
                <a:effectLst/>
                <a:ea typeface="Calibri"/>
                <a:cs typeface="Times New Roman"/>
              </a:rPr>
              <a:t>BUDGET EXECUTION</a:t>
            </a:r>
            <a:endParaRPr lang="hr-HR" sz="1200" dirty="0">
              <a:solidFill>
                <a:schemeClr val="bg1"/>
              </a:solidFill>
              <a:effectLst/>
              <a:ea typeface="Calibri"/>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a:xfrm>
            <a:off x="265472" y="973394"/>
            <a:ext cx="11665973" cy="45719"/>
          </a:xfrm>
          <a:prstGeom prst="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5" name="TextBox 4"/>
          <p:cNvSpPr txBox="1"/>
          <p:nvPr/>
        </p:nvSpPr>
        <p:spPr>
          <a:xfrm>
            <a:off x="1935018" y="281217"/>
            <a:ext cx="9841346" cy="830997"/>
          </a:xfrm>
          <a:prstGeom prst="rect">
            <a:avLst/>
          </a:prstGeom>
          <a:noFill/>
        </p:spPr>
        <p:txBody>
          <a:bodyPr wrap="square" rtlCol="0">
            <a:spAutoFit/>
          </a:bodyPr>
          <a:lstStyle/>
          <a:p>
            <a:r>
              <a:rPr lang="en-US" sz="2400" b="1" dirty="0">
                <a:solidFill>
                  <a:srgbClr val="005BAB"/>
                </a:solidFill>
                <a:latin typeface="Candara" pitchFamily="34" charset="0"/>
              </a:rPr>
              <a:t>The process of integration of remaining indirect users with the PEARS (SPIRI in Serbian)</a:t>
            </a:r>
          </a:p>
        </p:txBody>
      </p:sp>
      <p:pic>
        <p:nvPicPr>
          <p:cNvPr id="29" name="Picture 28" descr="Graphical user interface, website&#10;&#10;Description automatically generated">
            <a:extLst>
              <a:ext uri="{FF2B5EF4-FFF2-40B4-BE49-F238E27FC236}">
                <a16:creationId xmlns:a16="http://schemas.microsoft.com/office/drawing/2014/main" id="{8FE6C50A-999F-4A8E-AA9F-0F5D47109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468" y="1491668"/>
            <a:ext cx="6477440" cy="4858080"/>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52" y="191729"/>
            <a:ext cx="1131662" cy="702197"/>
          </a:xfrm>
          <a:prstGeom prst="rect">
            <a:avLst/>
          </a:prstGeom>
        </p:spPr>
      </p:pic>
      <p:sp>
        <p:nvSpPr>
          <p:cNvPr id="2" name="Rectangle 1"/>
          <p:cNvSpPr/>
          <p:nvPr/>
        </p:nvSpPr>
        <p:spPr>
          <a:xfrm>
            <a:off x="129309" y="1891436"/>
            <a:ext cx="6096000" cy="4972130"/>
          </a:xfrm>
          <a:prstGeom prst="rect">
            <a:avLst/>
          </a:prstGeom>
        </p:spPr>
        <p:txBody>
          <a:bodyPr>
            <a:spAutoFit/>
          </a:bodyPr>
          <a:lstStyle/>
          <a:p>
            <a:pPr marL="342900" lvl="0" indent="-342900" algn="just">
              <a:lnSpc>
                <a:spcPct val="106000"/>
              </a:lnSpc>
              <a:spcAft>
                <a:spcPts val="0"/>
              </a:spcAft>
              <a:buFont typeface="Wingdings" panose="05000000000000000000" pitchFamily="2" charset="2"/>
              <a:buChar char=""/>
            </a:pPr>
            <a:r>
              <a:rPr lang="en-US" sz="2000" dirty="0">
                <a:latin typeface="Candara" panose="020E0502030303020204" pitchFamily="34" charset="0"/>
                <a:ea typeface="Calibri" panose="020F0502020204030204" pitchFamily="34" charset="0"/>
                <a:cs typeface="Times New Roman" panose="02020603050405020304" pitchFamily="18" charset="0"/>
              </a:rPr>
              <a:t>The Treasury Directorate is currently implementing activities </a:t>
            </a:r>
            <a:r>
              <a:rPr lang="hr-HR" sz="2000" dirty="0">
                <a:latin typeface="Candara" panose="020E0502030303020204" pitchFamily="34" charset="0"/>
                <a:ea typeface="Calibri" panose="020F0502020204030204" pitchFamily="34" charset="0"/>
                <a:cs typeface="Times New Roman" panose="02020603050405020304" pitchFamily="18" charset="0"/>
              </a:rPr>
              <a:t>to </a:t>
            </a:r>
            <a:r>
              <a:rPr lang="hr-HR" sz="2000" dirty="0" err="1">
                <a:latin typeface="Candara" panose="020E0502030303020204" pitchFamily="34" charset="0"/>
                <a:ea typeface="Calibri" panose="020F0502020204030204" pitchFamily="34" charset="0"/>
                <a:cs typeface="Times New Roman" panose="02020603050405020304" pitchFamily="18" charset="0"/>
              </a:rPr>
              <a:t>integrate</a:t>
            </a:r>
            <a:r>
              <a:rPr lang="hr-HR"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a:latin typeface="Candara" panose="020E0502030303020204" pitchFamily="34" charset="0"/>
                <a:ea typeface="Calibri" panose="020F0502020204030204" pitchFamily="34" charset="0"/>
                <a:cs typeface="Times New Roman" panose="02020603050405020304" pitchFamily="18" charset="0"/>
              </a:rPr>
              <a:t>indirect budget users of the Ministry of Education into the budget execution system, which will enable all budget users at the level of the Republic of Serbia to operate over the budget execution account. </a:t>
            </a:r>
          </a:p>
          <a:p>
            <a:pPr marL="342900" lvl="0" indent="-342900" algn="just">
              <a:lnSpc>
                <a:spcPct val="106000"/>
              </a:lnSpc>
              <a:spcAft>
                <a:spcPts val="0"/>
              </a:spcAft>
              <a:buFont typeface="Wingdings" panose="05000000000000000000" pitchFamily="2" charset="2"/>
              <a:buChar char=""/>
            </a:pPr>
            <a:r>
              <a:rPr lang="en-US" sz="2000" dirty="0">
                <a:latin typeface="Candara" panose="020E0502030303020204" pitchFamily="34" charset="0"/>
                <a:ea typeface="Calibri" panose="020F0502020204030204" pitchFamily="34" charset="0"/>
                <a:cs typeface="Times New Roman" panose="02020603050405020304" pitchFamily="18" charset="0"/>
              </a:rPr>
              <a:t>Since January 1, 2023, the Budget Execution System includes primary, secondary and </a:t>
            </a:r>
            <a:r>
              <a:rPr lang="hr-HR" sz="2000" dirty="0" err="1">
                <a:latin typeface="Candara" panose="020E0502030303020204" pitchFamily="34" charset="0"/>
                <a:ea typeface="Calibri" panose="020F0502020204030204" pitchFamily="34" charset="0"/>
                <a:cs typeface="Times New Roman" panose="02020603050405020304" pitchFamily="18" charset="0"/>
              </a:rPr>
              <a:t>tertiary</a:t>
            </a:r>
            <a:r>
              <a:rPr lang="en-US" sz="2000" dirty="0">
                <a:latin typeface="Candara" panose="020E0502030303020204" pitchFamily="34" charset="0"/>
                <a:ea typeface="Calibri" panose="020F0502020204030204" pitchFamily="34" charset="0"/>
                <a:cs typeface="Times New Roman" panose="02020603050405020304" pitchFamily="18" charset="0"/>
              </a:rPr>
              <a:t> education institutions.</a:t>
            </a:r>
          </a:p>
          <a:p>
            <a:pPr marL="342900" lvl="0" indent="-342900" algn="just">
              <a:lnSpc>
                <a:spcPct val="106000"/>
              </a:lnSpc>
              <a:spcAft>
                <a:spcPts val="0"/>
              </a:spcAft>
              <a:buFont typeface="Wingdings" panose="05000000000000000000" pitchFamily="2" charset="2"/>
              <a:buChar char=""/>
            </a:pPr>
            <a:r>
              <a:rPr lang="en-US" sz="2000" dirty="0">
                <a:latin typeface="Candara" panose="020E0502030303020204" pitchFamily="34" charset="0"/>
                <a:ea typeface="Calibri" panose="020F0502020204030204" pitchFamily="34" charset="0"/>
                <a:cs typeface="Times New Roman" panose="02020603050405020304" pitchFamily="18" charset="0"/>
              </a:rPr>
              <a:t>From January 1, 2024, the plan is </a:t>
            </a:r>
            <a:r>
              <a:rPr lang="hr-HR" sz="2000" dirty="0">
                <a:latin typeface="Candara" panose="020E0502030303020204" pitchFamily="34" charset="0"/>
                <a:ea typeface="Calibri" panose="020F0502020204030204" pitchFamily="34" charset="0"/>
                <a:cs typeface="Times New Roman" panose="02020603050405020304" pitchFamily="18" charset="0"/>
              </a:rPr>
              <a:t>to </a:t>
            </a:r>
            <a:r>
              <a:rPr lang="en-US" sz="2000" dirty="0">
                <a:latin typeface="Candara" panose="020E0502030303020204" pitchFamily="34" charset="0"/>
                <a:ea typeface="Calibri" panose="020F0502020204030204" pitchFamily="34" charset="0"/>
                <a:cs typeface="Times New Roman" panose="02020603050405020304" pitchFamily="18" charset="0"/>
              </a:rPr>
              <a:t>integrate secondary schools (454), and from January 1, 2025, primary schools (1,303), as well as tertiary education institutions. In 2023 all the above-mentioned users have been operating in the test mode.</a:t>
            </a:r>
          </a:p>
        </p:txBody>
      </p:sp>
      <p:sp>
        <p:nvSpPr>
          <p:cNvPr id="7" name="Tekstni okvir 1"/>
          <p:cNvSpPr txBox="1"/>
          <p:nvPr/>
        </p:nvSpPr>
        <p:spPr>
          <a:xfrm>
            <a:off x="222765" y="1088513"/>
            <a:ext cx="1076487" cy="558697"/>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400" b="1" dirty="0">
                <a:solidFill>
                  <a:schemeClr val="tx2"/>
                </a:solidFill>
                <a:effectLst/>
                <a:ea typeface="Calibri"/>
                <a:cs typeface="Times New Roman"/>
              </a:rPr>
              <a:t>REPUBLIC OF SERBIA</a:t>
            </a:r>
            <a:endParaRPr lang="hr-HR" sz="400" dirty="0">
              <a:solidFill>
                <a:schemeClr val="tx2"/>
              </a:solidFill>
              <a:effectLst/>
              <a:ea typeface="Calibri"/>
              <a:cs typeface="Times New Roman"/>
            </a:endParaRPr>
          </a:p>
          <a:p>
            <a:pPr algn="ctr">
              <a:lnSpc>
                <a:spcPct val="115000"/>
              </a:lnSpc>
              <a:spcAft>
                <a:spcPts val="1000"/>
              </a:spcAft>
            </a:pPr>
            <a:r>
              <a:rPr lang="hr-HR" sz="400" b="1" dirty="0">
                <a:solidFill>
                  <a:schemeClr val="tx2"/>
                </a:solidFill>
                <a:effectLst/>
                <a:ea typeface="Calibri"/>
                <a:cs typeface="Times New Roman"/>
              </a:rPr>
              <a:t>MINISTRY OF FINANCE</a:t>
            </a:r>
            <a:endParaRPr lang="hr-HR" sz="400" dirty="0">
              <a:solidFill>
                <a:schemeClr val="tx2"/>
              </a:solidFill>
              <a:effectLst/>
              <a:ea typeface="Calibri"/>
              <a:cs typeface="Times New Roman"/>
            </a:endParaRPr>
          </a:p>
          <a:p>
            <a:pPr algn="ctr">
              <a:lnSpc>
                <a:spcPct val="115000"/>
              </a:lnSpc>
              <a:spcAft>
                <a:spcPts val="1000"/>
              </a:spcAft>
            </a:pPr>
            <a:r>
              <a:rPr lang="hr-HR" sz="400" b="1" dirty="0">
                <a:solidFill>
                  <a:srgbClr val="FF0000"/>
                </a:solidFill>
                <a:effectLst/>
                <a:ea typeface="Calibri"/>
                <a:cs typeface="Times New Roman"/>
              </a:rPr>
              <a:t>TREASURY DIRECTORATE</a:t>
            </a:r>
            <a:endParaRPr lang="hr-HR" sz="400" dirty="0">
              <a:solidFill>
                <a:srgbClr val="FF0000"/>
              </a:solidFill>
              <a:effectLst/>
              <a:ea typeface="Calibri"/>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a:xfrm>
            <a:off x="265472" y="973394"/>
            <a:ext cx="11665973" cy="45719"/>
          </a:xfrm>
          <a:prstGeom prst="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5" name="TextBox 4"/>
          <p:cNvSpPr txBox="1"/>
          <p:nvPr/>
        </p:nvSpPr>
        <p:spPr>
          <a:xfrm>
            <a:off x="10692580" y="405804"/>
            <a:ext cx="1017639" cy="523220"/>
          </a:xfrm>
          <a:prstGeom prst="rect">
            <a:avLst/>
          </a:prstGeom>
          <a:noFill/>
        </p:spPr>
        <p:txBody>
          <a:bodyPr wrap="square" rtlCol="0">
            <a:spAutoFit/>
          </a:bodyPr>
          <a:lstStyle/>
          <a:p>
            <a:r>
              <a:rPr lang="hr-HR" sz="2800" b="1" dirty="0">
                <a:solidFill>
                  <a:srgbClr val="005BAB"/>
                </a:solidFill>
                <a:latin typeface="Candara" pitchFamily="34" charset="0"/>
              </a:rPr>
              <a:t>LSGU</a:t>
            </a:r>
            <a:endParaRPr lang="en-US" sz="2800" b="1" dirty="0">
              <a:solidFill>
                <a:srgbClr val="005BAB"/>
              </a:solidFill>
              <a:latin typeface="Candara" pitchFamily="34" charset="0"/>
            </a:endParaRPr>
          </a:p>
        </p:txBody>
      </p:sp>
      <p:pic>
        <p:nvPicPr>
          <p:cNvPr id="11" name="Picture 10" descr="Ikonica 01.png"/>
          <p:cNvPicPr>
            <a:picLocks noChangeAspect="1"/>
          </p:cNvPicPr>
          <p:nvPr/>
        </p:nvPicPr>
        <p:blipFill>
          <a:blip r:embed="rId2"/>
          <a:stretch>
            <a:fillRect/>
          </a:stretch>
        </p:blipFill>
        <p:spPr>
          <a:xfrm>
            <a:off x="736735" y="1227312"/>
            <a:ext cx="604683" cy="604683"/>
          </a:xfrm>
          <a:prstGeom prst="rect">
            <a:avLst/>
          </a:prstGeom>
        </p:spPr>
      </p:pic>
      <p:sp>
        <p:nvSpPr>
          <p:cNvPr id="26" name="TextBox 25"/>
          <p:cNvSpPr txBox="1"/>
          <p:nvPr/>
        </p:nvSpPr>
        <p:spPr>
          <a:xfrm>
            <a:off x="1341418" y="1209386"/>
            <a:ext cx="8825624" cy="400110"/>
          </a:xfrm>
          <a:prstGeom prst="rect">
            <a:avLst/>
          </a:prstGeom>
          <a:noFill/>
        </p:spPr>
        <p:txBody>
          <a:bodyPr wrap="square" rtlCol="0">
            <a:spAutoFit/>
          </a:bodyPr>
          <a:lstStyle/>
          <a:p>
            <a:r>
              <a:rPr lang="hr-HR" sz="2000" b="1" dirty="0">
                <a:latin typeface="Candara" pitchFamily="34" charset="0"/>
              </a:rPr>
              <a:t>LOCAL SELF-GOVERNMENT UNITS’s BUDGET EXECUTION SYSTEM</a:t>
            </a:r>
          </a:p>
        </p:txBody>
      </p:sp>
      <p:sp>
        <p:nvSpPr>
          <p:cNvPr id="27" name="TextBox 26"/>
          <p:cNvSpPr txBox="1"/>
          <p:nvPr/>
        </p:nvSpPr>
        <p:spPr>
          <a:xfrm>
            <a:off x="736735" y="2644879"/>
            <a:ext cx="4321963" cy="3170099"/>
          </a:xfrm>
          <a:prstGeom prst="rect">
            <a:avLst/>
          </a:prstGeom>
          <a:noFill/>
        </p:spPr>
        <p:txBody>
          <a:bodyPr wrap="square" rtlCol="0">
            <a:spAutoFit/>
          </a:bodyPr>
          <a:lstStyle/>
          <a:p>
            <a:pPr algn="just"/>
            <a:r>
              <a:rPr lang="en-US" sz="2000" dirty="0">
                <a:latin typeface="Candara" pitchFamily="34" charset="0"/>
              </a:rPr>
              <a:t>The local self-government units (LSGUs)’ budget execution monitoring, control and reporting system.</a:t>
            </a:r>
          </a:p>
          <a:p>
            <a:pPr algn="just"/>
            <a:endParaRPr lang="en-US" sz="2000" dirty="0">
              <a:latin typeface="Candara" pitchFamily="34" charset="0"/>
            </a:endParaRPr>
          </a:p>
          <a:p>
            <a:pPr algn="just"/>
            <a:r>
              <a:rPr lang="en-US" sz="2000" dirty="0">
                <a:latin typeface="Candara" pitchFamily="34" charset="0"/>
              </a:rPr>
              <a:t>Based on the software model, the system provides insight into the LSGUs’ budgets, funds available by appropriations and payment control over available amounts. </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52" y="191729"/>
            <a:ext cx="1131662" cy="702197"/>
          </a:xfrm>
          <a:prstGeom prst="rect">
            <a:avLst/>
          </a:prstGeom>
        </p:spPr>
      </p:pic>
      <p:sp>
        <p:nvSpPr>
          <p:cNvPr id="13" name="TextBox 12"/>
          <p:cNvSpPr txBox="1"/>
          <p:nvPr/>
        </p:nvSpPr>
        <p:spPr>
          <a:xfrm>
            <a:off x="5555119" y="2561311"/>
            <a:ext cx="6155099" cy="3477875"/>
          </a:xfrm>
          <a:prstGeom prst="rect">
            <a:avLst/>
          </a:prstGeom>
          <a:noFill/>
        </p:spPr>
        <p:txBody>
          <a:bodyPr wrap="square" rtlCol="0">
            <a:spAutoFit/>
          </a:bodyPr>
          <a:lstStyle/>
          <a:p>
            <a:pPr algn="just"/>
            <a:r>
              <a:rPr lang="en-US" sz="2000" dirty="0">
                <a:latin typeface="Candara" pitchFamily="34" charset="0"/>
              </a:rPr>
              <a:t>Expenditure recording in accordance with payment data enables daily monitoring of the use of funds in compliance with the adopted budget decisions.</a:t>
            </a:r>
          </a:p>
          <a:p>
            <a:pPr algn="just"/>
            <a:endParaRPr lang="en-US" sz="2000" dirty="0">
              <a:latin typeface="Candara" pitchFamily="34" charset="0"/>
            </a:endParaRPr>
          </a:p>
          <a:p>
            <a:pPr algn="just"/>
            <a:r>
              <a:rPr lang="en-US" sz="2000" dirty="0">
                <a:latin typeface="Candara" pitchFamily="34" charset="0"/>
              </a:rPr>
              <a:t>Instead of ex-post, the ex-ante method is noticeably applied, which prevents payments from budget accounts above the appropriation threshold. This does not encroach the local government’s competence concerning budget execution but enables suspension of payments that are not in accordance with the law, i.e. with the local self-government budget decision.</a:t>
            </a:r>
          </a:p>
        </p:txBody>
      </p:sp>
      <p:cxnSp>
        <p:nvCxnSpPr>
          <p:cNvPr id="15" name="Straight Connector 14"/>
          <p:cNvCxnSpPr/>
          <p:nvPr/>
        </p:nvCxnSpPr>
        <p:spPr>
          <a:xfrm>
            <a:off x="558025" y="2561311"/>
            <a:ext cx="11891" cy="3477887"/>
          </a:xfrm>
          <a:prstGeom prst="line">
            <a:avLst/>
          </a:prstGeom>
          <a:ln w="31750">
            <a:solidFill>
              <a:srgbClr val="005BAB"/>
            </a:solidFill>
          </a:ln>
        </p:spPr>
        <p:style>
          <a:lnRef idx="1">
            <a:schemeClr val="accent1"/>
          </a:lnRef>
          <a:fillRef idx="0">
            <a:schemeClr val="accent1"/>
          </a:fillRef>
          <a:effectRef idx="0">
            <a:schemeClr val="accent1"/>
          </a:effectRef>
          <a:fontRef idx="minor">
            <a:schemeClr val="tx1"/>
          </a:fontRef>
        </p:style>
      </p:cxnSp>
      <p:sp>
        <p:nvSpPr>
          <p:cNvPr id="10" name="Tekstni okvir 1"/>
          <p:cNvSpPr txBox="1"/>
          <p:nvPr/>
        </p:nvSpPr>
        <p:spPr>
          <a:xfrm>
            <a:off x="1997244" y="335228"/>
            <a:ext cx="1076487" cy="558697"/>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400" b="1" dirty="0">
                <a:solidFill>
                  <a:schemeClr val="tx2"/>
                </a:solidFill>
                <a:effectLst/>
                <a:ea typeface="Calibri"/>
                <a:cs typeface="Times New Roman"/>
              </a:rPr>
              <a:t>REPUBLIC OF SERBIA</a:t>
            </a:r>
            <a:endParaRPr lang="hr-HR" sz="400" dirty="0">
              <a:solidFill>
                <a:schemeClr val="tx2"/>
              </a:solidFill>
              <a:effectLst/>
              <a:ea typeface="Calibri"/>
              <a:cs typeface="Times New Roman"/>
            </a:endParaRPr>
          </a:p>
          <a:p>
            <a:pPr algn="ctr">
              <a:lnSpc>
                <a:spcPct val="115000"/>
              </a:lnSpc>
              <a:spcAft>
                <a:spcPts val="1000"/>
              </a:spcAft>
            </a:pPr>
            <a:r>
              <a:rPr lang="hr-HR" sz="400" b="1" dirty="0">
                <a:solidFill>
                  <a:schemeClr val="tx2"/>
                </a:solidFill>
                <a:effectLst/>
                <a:ea typeface="Calibri"/>
                <a:cs typeface="Times New Roman"/>
              </a:rPr>
              <a:t>MINISTRY OF FINANCE</a:t>
            </a:r>
            <a:endParaRPr lang="hr-HR" sz="400" dirty="0">
              <a:solidFill>
                <a:schemeClr val="tx2"/>
              </a:solidFill>
              <a:effectLst/>
              <a:ea typeface="Calibri"/>
              <a:cs typeface="Times New Roman"/>
            </a:endParaRPr>
          </a:p>
          <a:p>
            <a:pPr algn="ctr">
              <a:lnSpc>
                <a:spcPct val="115000"/>
              </a:lnSpc>
              <a:spcAft>
                <a:spcPts val="1000"/>
              </a:spcAft>
            </a:pPr>
            <a:r>
              <a:rPr lang="hr-HR" sz="400" b="1" dirty="0">
                <a:solidFill>
                  <a:srgbClr val="FF0000"/>
                </a:solidFill>
                <a:effectLst/>
                <a:ea typeface="Calibri"/>
                <a:cs typeface="Times New Roman"/>
              </a:rPr>
              <a:t>TREASURY DIRECTORATE</a:t>
            </a:r>
            <a:endParaRPr lang="hr-HR" sz="400" dirty="0">
              <a:solidFill>
                <a:srgbClr val="FF0000"/>
              </a:solidFill>
              <a:effectLst/>
              <a:ea typeface="Calibri"/>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a:xfrm>
            <a:off x="265472" y="973394"/>
            <a:ext cx="11665973" cy="45719"/>
          </a:xfrm>
          <a:prstGeom prst="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5" name="TextBox 4"/>
          <p:cNvSpPr txBox="1"/>
          <p:nvPr/>
        </p:nvSpPr>
        <p:spPr>
          <a:xfrm>
            <a:off x="1636377" y="405804"/>
            <a:ext cx="10073843" cy="461665"/>
          </a:xfrm>
          <a:prstGeom prst="rect">
            <a:avLst/>
          </a:prstGeom>
          <a:noFill/>
        </p:spPr>
        <p:txBody>
          <a:bodyPr wrap="square" rtlCol="0">
            <a:spAutoFit/>
          </a:bodyPr>
          <a:lstStyle/>
          <a:p>
            <a:r>
              <a:rPr lang="hr-HR" sz="2400" b="1" dirty="0">
                <a:solidFill>
                  <a:srgbClr val="005BAB"/>
                </a:solidFill>
                <a:latin typeface="Candara" pitchFamily="34" charset="0"/>
              </a:rPr>
              <a:t>FUNDS</a:t>
            </a:r>
            <a:r>
              <a:rPr lang="sr-Cyrl-RS" sz="2400" b="1" dirty="0">
                <a:solidFill>
                  <a:srgbClr val="005BAB"/>
                </a:solidFill>
                <a:latin typeface="Candara" pitchFamily="34" charset="0"/>
              </a:rPr>
              <a:t>, </a:t>
            </a:r>
            <a:r>
              <a:rPr lang="hr-HR" sz="2400" b="1" dirty="0">
                <a:solidFill>
                  <a:srgbClr val="005BAB"/>
                </a:solidFill>
                <a:latin typeface="Candara" pitchFamily="34" charset="0"/>
              </a:rPr>
              <a:t>AGENCIES</a:t>
            </a:r>
            <a:r>
              <a:rPr lang="sr-Cyrl-RS" sz="2400" b="1" dirty="0">
                <a:solidFill>
                  <a:srgbClr val="005BAB"/>
                </a:solidFill>
                <a:latin typeface="Candara" pitchFamily="34" charset="0"/>
              </a:rPr>
              <a:t>, </a:t>
            </a:r>
            <a:r>
              <a:rPr lang="hr-HR" sz="2400" b="1" dirty="0">
                <a:solidFill>
                  <a:srgbClr val="005BAB"/>
                </a:solidFill>
                <a:latin typeface="Candara" pitchFamily="34" charset="0"/>
              </a:rPr>
              <a:t>INSTITUTES AND OTHER REGULATORY BODIES</a:t>
            </a:r>
            <a:endParaRPr lang="en-US" sz="2400" b="1" dirty="0">
              <a:solidFill>
                <a:srgbClr val="005BAB"/>
              </a:solidFill>
              <a:latin typeface="Candara"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52" y="191729"/>
            <a:ext cx="1131662" cy="702197"/>
          </a:xfrm>
          <a:prstGeom prst="rect">
            <a:avLst/>
          </a:prstGeom>
        </p:spPr>
      </p:pic>
      <p:pic>
        <p:nvPicPr>
          <p:cNvPr id="9" name="Picture 8" descr="ISPLATA POMOCI.png"/>
          <p:cNvPicPr>
            <a:picLocks noChangeAspect="1"/>
          </p:cNvPicPr>
          <p:nvPr/>
        </p:nvPicPr>
        <p:blipFill>
          <a:blip r:embed="rId3" cstate="print"/>
          <a:stretch>
            <a:fillRect/>
          </a:stretch>
        </p:blipFill>
        <p:spPr>
          <a:xfrm>
            <a:off x="6656435" y="2123767"/>
            <a:ext cx="4980042" cy="2804653"/>
          </a:xfrm>
          <a:prstGeom prst="rect">
            <a:avLst/>
          </a:prstGeom>
        </p:spPr>
      </p:pic>
      <p:sp>
        <p:nvSpPr>
          <p:cNvPr id="2" name="Rectangle 1"/>
          <p:cNvSpPr/>
          <p:nvPr/>
        </p:nvSpPr>
        <p:spPr>
          <a:xfrm>
            <a:off x="341745" y="1718290"/>
            <a:ext cx="6096000" cy="4456285"/>
          </a:xfrm>
          <a:prstGeom prst="rect">
            <a:avLst/>
          </a:prstGeom>
        </p:spPr>
        <p:txBody>
          <a:bodyPr>
            <a:spAutoFit/>
          </a:bodyPr>
          <a:lstStyle/>
          <a:p>
            <a:pPr marL="342900" indent="-342900" algn="just">
              <a:lnSpc>
                <a:spcPct val="106000"/>
              </a:lnSpc>
              <a:spcAft>
                <a:spcPts val="800"/>
              </a:spcAft>
              <a:buFont typeface="Wingdings" panose="05000000000000000000" pitchFamily="2" charset="2"/>
              <a:buChar char=""/>
            </a:pPr>
            <a:r>
              <a:rPr lang="en-US" sz="2000" dirty="0">
                <a:latin typeface="Candara" panose="020E0502030303020204" pitchFamily="34" charset="0"/>
                <a:ea typeface="Calibri" panose="020F0502020204030204" pitchFamily="34" charset="0"/>
                <a:cs typeface="Times New Roman" panose="02020603050405020304" pitchFamily="18" charset="0"/>
              </a:rPr>
              <a:t>Agencies, institutes, regulatory bodies and SOEs use accrual accounting in their operations, and for that reason cannot be integrated into the budget execution system.</a:t>
            </a:r>
          </a:p>
          <a:p>
            <a:pPr marL="342900" lvl="0" indent="-342900" algn="just">
              <a:lnSpc>
                <a:spcPct val="106000"/>
              </a:lnSpc>
              <a:spcAft>
                <a:spcPts val="800"/>
              </a:spcAft>
              <a:buFont typeface="Wingdings" panose="05000000000000000000" pitchFamily="2" charset="2"/>
              <a:buChar char=""/>
            </a:pPr>
            <a:r>
              <a:rPr lang="en-US" sz="2000" dirty="0">
                <a:latin typeface="Candara" panose="020E0502030303020204" pitchFamily="34" charset="0"/>
                <a:ea typeface="Calibri" panose="020F0502020204030204" pitchFamily="34" charset="0"/>
                <a:cs typeface="Times New Roman" panose="02020603050405020304" pitchFamily="18" charset="0"/>
              </a:rPr>
              <a:t>Thus, a standardized data collection template was designed for agencies, regulatory bodies and other legal entities. During the first 6 months of 2023 the activities were actively carried out in order to automate the above-mentioned reports. Accordingly, the report delivery and preparation process has been nearly fully automated, with expected ongoing improvements. </a:t>
            </a:r>
          </a:p>
          <a:p>
            <a:pPr lvl="0" algn="just">
              <a:lnSpc>
                <a:spcPct val="106000"/>
              </a:lnSpc>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kstni okvir 1"/>
          <p:cNvSpPr txBox="1"/>
          <p:nvPr/>
        </p:nvSpPr>
        <p:spPr>
          <a:xfrm>
            <a:off x="297062" y="1019363"/>
            <a:ext cx="1076487" cy="558697"/>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400" b="1" dirty="0">
                <a:solidFill>
                  <a:schemeClr val="tx2"/>
                </a:solidFill>
                <a:effectLst/>
                <a:ea typeface="Calibri"/>
                <a:cs typeface="Times New Roman"/>
              </a:rPr>
              <a:t>REPUBLIC OF SERBIA</a:t>
            </a:r>
            <a:endParaRPr lang="hr-HR" sz="400" dirty="0">
              <a:solidFill>
                <a:schemeClr val="tx2"/>
              </a:solidFill>
              <a:effectLst/>
              <a:ea typeface="Calibri"/>
              <a:cs typeface="Times New Roman"/>
            </a:endParaRPr>
          </a:p>
          <a:p>
            <a:pPr algn="ctr">
              <a:lnSpc>
                <a:spcPct val="115000"/>
              </a:lnSpc>
              <a:spcAft>
                <a:spcPts val="1000"/>
              </a:spcAft>
            </a:pPr>
            <a:r>
              <a:rPr lang="hr-HR" sz="400" b="1" dirty="0">
                <a:solidFill>
                  <a:schemeClr val="tx2"/>
                </a:solidFill>
                <a:effectLst/>
                <a:ea typeface="Calibri"/>
                <a:cs typeface="Times New Roman"/>
              </a:rPr>
              <a:t>MINISTRY OF FINANCE</a:t>
            </a:r>
            <a:endParaRPr lang="hr-HR" sz="400" dirty="0">
              <a:solidFill>
                <a:schemeClr val="tx2"/>
              </a:solidFill>
              <a:effectLst/>
              <a:ea typeface="Calibri"/>
              <a:cs typeface="Times New Roman"/>
            </a:endParaRPr>
          </a:p>
          <a:p>
            <a:pPr algn="ctr">
              <a:lnSpc>
                <a:spcPct val="115000"/>
              </a:lnSpc>
              <a:spcAft>
                <a:spcPts val="1000"/>
              </a:spcAft>
            </a:pPr>
            <a:r>
              <a:rPr lang="hr-HR" sz="400" b="1" dirty="0">
                <a:solidFill>
                  <a:srgbClr val="FF0000"/>
                </a:solidFill>
                <a:effectLst/>
                <a:ea typeface="Calibri"/>
                <a:cs typeface="Times New Roman"/>
              </a:rPr>
              <a:t>TREASURY DIRECTORATE</a:t>
            </a:r>
            <a:endParaRPr lang="hr-HR" sz="400" dirty="0">
              <a:solidFill>
                <a:srgbClr val="FF0000"/>
              </a:solidFill>
              <a:effectLst/>
              <a:ea typeface="Calibri"/>
              <a:cs typeface="Times New Roman"/>
            </a:endParaRPr>
          </a:p>
        </p:txBody>
      </p:sp>
      <p:sp>
        <p:nvSpPr>
          <p:cNvPr id="8" name="Tekstni okvir 1"/>
          <p:cNvSpPr txBox="1"/>
          <p:nvPr/>
        </p:nvSpPr>
        <p:spPr>
          <a:xfrm>
            <a:off x="449462" y="1171763"/>
            <a:ext cx="1076487" cy="558697"/>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400" b="1" dirty="0">
                <a:solidFill>
                  <a:schemeClr val="tx2"/>
                </a:solidFill>
                <a:effectLst/>
                <a:ea typeface="Calibri"/>
                <a:cs typeface="Times New Roman"/>
              </a:rPr>
              <a:t>REPUBLIC OF SERBIA</a:t>
            </a:r>
            <a:endParaRPr lang="hr-HR" sz="400" dirty="0">
              <a:solidFill>
                <a:schemeClr val="tx2"/>
              </a:solidFill>
              <a:effectLst/>
              <a:ea typeface="Calibri"/>
              <a:cs typeface="Times New Roman"/>
            </a:endParaRPr>
          </a:p>
          <a:p>
            <a:pPr algn="ctr">
              <a:lnSpc>
                <a:spcPct val="115000"/>
              </a:lnSpc>
              <a:spcAft>
                <a:spcPts val="1000"/>
              </a:spcAft>
            </a:pPr>
            <a:r>
              <a:rPr lang="hr-HR" sz="400" b="1" dirty="0">
                <a:solidFill>
                  <a:schemeClr val="tx2"/>
                </a:solidFill>
                <a:effectLst/>
                <a:ea typeface="Calibri"/>
                <a:cs typeface="Times New Roman"/>
              </a:rPr>
              <a:t>MINISTRY OF FINANCE</a:t>
            </a:r>
            <a:endParaRPr lang="hr-HR" sz="400" dirty="0">
              <a:solidFill>
                <a:schemeClr val="tx2"/>
              </a:solidFill>
              <a:effectLst/>
              <a:ea typeface="Calibri"/>
              <a:cs typeface="Times New Roman"/>
            </a:endParaRPr>
          </a:p>
          <a:p>
            <a:pPr algn="ctr">
              <a:lnSpc>
                <a:spcPct val="115000"/>
              </a:lnSpc>
              <a:spcAft>
                <a:spcPts val="1000"/>
              </a:spcAft>
            </a:pPr>
            <a:r>
              <a:rPr lang="hr-HR" sz="400" b="1" dirty="0">
                <a:solidFill>
                  <a:srgbClr val="FF0000"/>
                </a:solidFill>
                <a:effectLst/>
                <a:ea typeface="Calibri"/>
                <a:cs typeface="Times New Roman"/>
              </a:rPr>
              <a:t>TREASURY DIRECTORATE</a:t>
            </a:r>
            <a:endParaRPr lang="hr-HR" sz="400" dirty="0">
              <a:solidFill>
                <a:srgbClr val="FF0000"/>
              </a:solidFill>
              <a:effectLst/>
              <a:ea typeface="Calibri"/>
              <a:cs typeface="Times New Roman"/>
            </a:endParaRPr>
          </a:p>
        </p:txBody>
      </p:sp>
      <p:sp>
        <p:nvSpPr>
          <p:cNvPr id="10" name="Tekstni okvir 1"/>
          <p:cNvSpPr txBox="1"/>
          <p:nvPr/>
        </p:nvSpPr>
        <p:spPr>
          <a:xfrm>
            <a:off x="8242987" y="3384313"/>
            <a:ext cx="1878787" cy="979457"/>
          </a:xfrm>
          <a:prstGeom prst="rect">
            <a:avLst/>
          </a:prstGeom>
          <a:solidFill>
            <a:schemeClr val="tx2"/>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1200" b="1" dirty="0">
                <a:solidFill>
                  <a:schemeClr val="bg1"/>
                </a:solidFill>
                <a:effectLst/>
                <a:ea typeface="Calibri"/>
                <a:cs typeface="Times New Roman"/>
              </a:rPr>
              <a:t>REPUBLIC OF SERBIA</a:t>
            </a:r>
            <a:endParaRPr lang="hr-HR" sz="1200" dirty="0">
              <a:solidFill>
                <a:schemeClr val="bg1"/>
              </a:solidFill>
              <a:effectLst/>
              <a:ea typeface="Calibri"/>
              <a:cs typeface="Times New Roman"/>
            </a:endParaRPr>
          </a:p>
          <a:p>
            <a:pPr algn="ctr">
              <a:lnSpc>
                <a:spcPct val="115000"/>
              </a:lnSpc>
              <a:spcAft>
                <a:spcPts val="1000"/>
              </a:spcAft>
            </a:pPr>
            <a:r>
              <a:rPr lang="hr-HR" sz="1200" b="1" dirty="0">
                <a:solidFill>
                  <a:schemeClr val="bg1"/>
                </a:solidFill>
                <a:effectLst/>
                <a:ea typeface="Calibri"/>
                <a:cs typeface="Times New Roman"/>
              </a:rPr>
              <a:t>MINISTRY OF FINANCE</a:t>
            </a:r>
            <a:endParaRPr lang="hr-HR" sz="1200" dirty="0">
              <a:solidFill>
                <a:schemeClr val="bg1"/>
              </a:solidFill>
              <a:effectLst/>
              <a:ea typeface="Calibri"/>
              <a:cs typeface="Times New Roman"/>
            </a:endParaRPr>
          </a:p>
          <a:p>
            <a:pPr algn="ctr">
              <a:lnSpc>
                <a:spcPct val="115000"/>
              </a:lnSpc>
              <a:spcAft>
                <a:spcPts val="1000"/>
              </a:spcAft>
            </a:pPr>
            <a:r>
              <a:rPr lang="hr-HR" sz="1200" b="1" dirty="0">
                <a:solidFill>
                  <a:schemeClr val="bg1"/>
                </a:solidFill>
                <a:effectLst/>
                <a:ea typeface="Calibri"/>
                <a:cs typeface="Times New Roman"/>
              </a:rPr>
              <a:t>TREASURY DIRECTORATE</a:t>
            </a:r>
            <a:endParaRPr lang="hr-HR" sz="1200" dirty="0">
              <a:solidFill>
                <a:schemeClr val="bg1"/>
              </a:solidFill>
              <a:effectLst/>
              <a:ea typeface="Calibri"/>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286000"/>
            <a:ext cx="12192000" cy="584775"/>
          </a:xfrm>
          <a:prstGeom prst="rect">
            <a:avLst/>
          </a:prstGeom>
          <a:noFill/>
        </p:spPr>
        <p:txBody>
          <a:bodyPr wrap="square" rtlCol="0">
            <a:spAutoFit/>
          </a:bodyPr>
          <a:lstStyle/>
          <a:p>
            <a:pPr algn="ctr"/>
            <a:r>
              <a:rPr lang="hr-HR" sz="3200" b="1" dirty="0">
                <a:solidFill>
                  <a:srgbClr val="F5F5F5"/>
                </a:solidFill>
                <a:latin typeface="Candara" pitchFamily="34" charset="0"/>
              </a:rPr>
              <a:t>THANK YOU FOR YOUR ATTENTION</a:t>
            </a:r>
            <a:r>
              <a:rPr lang="sr-Cyrl-RS" sz="3200" b="1" dirty="0">
                <a:solidFill>
                  <a:srgbClr val="F5F5F5"/>
                </a:solidFill>
                <a:latin typeface="Candara" pitchFamily="34" charset="0"/>
              </a:rPr>
              <a:t>!</a:t>
            </a:r>
            <a:endParaRPr lang="en-US" sz="3200" b="1" dirty="0">
              <a:solidFill>
                <a:srgbClr val="F5F5F5"/>
              </a:solidFill>
              <a:latin typeface="Candara" pitchFamily="34" charset="0"/>
            </a:endParaRPr>
          </a:p>
        </p:txBody>
      </p:sp>
      <p:sp>
        <p:nvSpPr>
          <p:cNvPr id="3" name="Tekstni okvir 1"/>
          <p:cNvSpPr txBox="1"/>
          <p:nvPr/>
        </p:nvSpPr>
        <p:spPr>
          <a:xfrm>
            <a:off x="5063033" y="5676604"/>
            <a:ext cx="2065931" cy="844550"/>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sz="600" b="1" dirty="0">
                <a:solidFill>
                  <a:srgbClr val="1F497D"/>
                </a:solidFill>
                <a:effectLst/>
                <a:ea typeface="Calibri"/>
                <a:cs typeface="Times New Roman"/>
              </a:rPr>
              <a:t>REPUBLIC OF SERBIA</a:t>
            </a:r>
            <a:endParaRPr lang="hr-HR" sz="1100" dirty="0">
              <a:effectLst/>
              <a:ea typeface="Calibri"/>
              <a:cs typeface="Times New Roman"/>
            </a:endParaRPr>
          </a:p>
          <a:p>
            <a:pPr algn="ctr">
              <a:lnSpc>
                <a:spcPct val="115000"/>
              </a:lnSpc>
              <a:spcAft>
                <a:spcPts val="1000"/>
              </a:spcAft>
            </a:pPr>
            <a:r>
              <a:rPr lang="hr-HR" sz="600" b="1" dirty="0">
                <a:solidFill>
                  <a:srgbClr val="1F497D"/>
                </a:solidFill>
                <a:effectLst/>
                <a:ea typeface="Calibri"/>
                <a:cs typeface="Times New Roman"/>
              </a:rPr>
              <a:t>MINISTRY OF FINANCE</a:t>
            </a:r>
            <a:endParaRPr lang="hr-HR" sz="1100" dirty="0">
              <a:effectLst/>
              <a:ea typeface="Calibri"/>
              <a:cs typeface="Times New Roman"/>
            </a:endParaRPr>
          </a:p>
          <a:p>
            <a:pPr algn="ctr">
              <a:lnSpc>
                <a:spcPct val="115000"/>
              </a:lnSpc>
              <a:spcAft>
                <a:spcPts val="1000"/>
              </a:spcAft>
            </a:pPr>
            <a:r>
              <a:rPr lang="hr-HR" sz="600" b="1" dirty="0">
                <a:solidFill>
                  <a:srgbClr val="FF0000"/>
                </a:solidFill>
                <a:effectLst/>
                <a:ea typeface="Calibri"/>
                <a:cs typeface="Times New Roman"/>
              </a:rPr>
              <a:t>TREASURY DIRECTORATE</a:t>
            </a:r>
            <a:endParaRPr lang="hr-HR" sz="1100" dirty="0">
              <a:effectLst/>
              <a:ea typeface="Calibri"/>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1191</TotalTime>
  <Words>728</Words>
  <Application>Microsoft Office PowerPoint</Application>
  <PresentationFormat>Widescreen</PresentationFormat>
  <Paragraphs>62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Andjelkovic</dc:creator>
  <cp:lastModifiedBy>Tetiana Shalkivska</cp:lastModifiedBy>
  <cp:revision>111</cp:revision>
  <dcterms:created xsi:type="dcterms:W3CDTF">2023-05-12T08:25:02Z</dcterms:created>
  <dcterms:modified xsi:type="dcterms:W3CDTF">2023-11-17T19:48:54Z</dcterms:modified>
</cp:coreProperties>
</file>