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sldIdLst>
    <p:sldId id="267" r:id="rId2"/>
    <p:sldId id="268" r:id="rId3"/>
    <p:sldId id="272" r:id="rId4"/>
    <p:sldId id="269" r:id="rId5"/>
    <p:sldId id="280" r:id="rId6"/>
    <p:sldId id="285" r:id="rId7"/>
    <p:sldId id="286" r:id="rId8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a Vukcevic" initials="SV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005BAB"/>
    <a:srgbClr val="EE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88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lena Slizhevskaya" userId="c31c118f-cc09-4814-95e2-f268a72c0a23" providerId="ADAL" clId="{864116F5-5F80-46BE-8916-8F33F8757647}"/>
    <pc:docChg chg="modSld">
      <pc:chgData name="Yelena Slizhevskaya" userId="c31c118f-cc09-4814-95e2-f268a72c0a23" providerId="ADAL" clId="{864116F5-5F80-46BE-8916-8F33F8757647}" dt="2023-11-22T08:01:55.320" v="444" actId="6549"/>
      <pc:docMkLst>
        <pc:docMk/>
      </pc:docMkLst>
      <pc:sldChg chg="modSp mod">
        <pc:chgData name="Yelena Slizhevskaya" userId="c31c118f-cc09-4814-95e2-f268a72c0a23" providerId="ADAL" clId="{864116F5-5F80-46BE-8916-8F33F8757647}" dt="2023-11-22T07:54:24.645" v="133" actId="6549"/>
        <pc:sldMkLst>
          <pc:docMk/>
          <pc:sldMk cId="0" sldId="268"/>
        </pc:sldMkLst>
        <pc:spChg chg="mod">
          <ac:chgData name="Yelena Slizhevskaya" userId="c31c118f-cc09-4814-95e2-f268a72c0a23" providerId="ADAL" clId="{864116F5-5F80-46BE-8916-8F33F8757647}" dt="2023-11-22T07:54:24.645" v="133" actId="6549"/>
          <ac:spMkLst>
            <pc:docMk/>
            <pc:sldMk cId="0" sldId="268"/>
            <ac:spMk id="2" creationId="{00000000-0000-0000-0000-000000000000}"/>
          </ac:spMkLst>
        </pc:spChg>
      </pc:sldChg>
      <pc:sldChg chg="modSp mod">
        <pc:chgData name="Yelena Slizhevskaya" userId="c31c118f-cc09-4814-95e2-f268a72c0a23" providerId="ADAL" clId="{864116F5-5F80-46BE-8916-8F33F8757647}" dt="2023-11-22T07:58:46.955" v="300" actId="6549"/>
        <pc:sldMkLst>
          <pc:docMk/>
          <pc:sldMk cId="0" sldId="269"/>
        </pc:sldMkLst>
        <pc:spChg chg="mod">
          <ac:chgData name="Yelena Slizhevskaya" userId="c31c118f-cc09-4814-95e2-f268a72c0a23" providerId="ADAL" clId="{864116F5-5F80-46BE-8916-8F33F8757647}" dt="2023-11-22T07:58:46.955" v="300" actId="6549"/>
          <ac:spMkLst>
            <pc:docMk/>
            <pc:sldMk cId="0" sldId="269"/>
            <ac:spMk id="2" creationId="{00000000-0000-0000-0000-000000000000}"/>
          </ac:spMkLst>
        </pc:spChg>
        <pc:spChg chg="mod">
          <ac:chgData name="Yelena Slizhevskaya" userId="c31c118f-cc09-4814-95e2-f268a72c0a23" providerId="ADAL" clId="{864116F5-5F80-46BE-8916-8F33F8757647}" dt="2023-11-22T07:57:32.113" v="224" actId="6549"/>
          <ac:spMkLst>
            <pc:docMk/>
            <pc:sldMk cId="0" sldId="269"/>
            <ac:spMk id="5" creationId="{00000000-0000-0000-0000-000000000000}"/>
          </ac:spMkLst>
        </pc:spChg>
      </pc:sldChg>
      <pc:sldChg chg="modSp mod">
        <pc:chgData name="Yelena Slizhevskaya" userId="c31c118f-cc09-4814-95e2-f268a72c0a23" providerId="ADAL" clId="{864116F5-5F80-46BE-8916-8F33F8757647}" dt="2023-11-22T07:56:07.963" v="200" actId="20577"/>
        <pc:sldMkLst>
          <pc:docMk/>
          <pc:sldMk cId="0" sldId="272"/>
        </pc:sldMkLst>
        <pc:spChg chg="mod">
          <ac:chgData name="Yelena Slizhevskaya" userId="c31c118f-cc09-4814-95e2-f268a72c0a23" providerId="ADAL" clId="{864116F5-5F80-46BE-8916-8F33F8757647}" dt="2023-11-22T07:55:37.934" v="191" actId="6549"/>
          <ac:spMkLst>
            <pc:docMk/>
            <pc:sldMk cId="0" sldId="272"/>
            <ac:spMk id="10" creationId="{00000000-0000-0000-0000-000000000000}"/>
          </ac:spMkLst>
        </pc:spChg>
        <pc:spChg chg="mod">
          <ac:chgData name="Yelena Slizhevskaya" userId="c31c118f-cc09-4814-95e2-f268a72c0a23" providerId="ADAL" clId="{864116F5-5F80-46BE-8916-8F33F8757647}" dt="2023-11-22T07:56:07.963" v="200" actId="20577"/>
          <ac:spMkLst>
            <pc:docMk/>
            <pc:sldMk cId="0" sldId="272"/>
            <ac:spMk id="15" creationId="{00000000-0000-0000-0000-000000000000}"/>
          </ac:spMkLst>
        </pc:spChg>
      </pc:sldChg>
      <pc:sldChg chg="modSp mod">
        <pc:chgData name="Yelena Slizhevskaya" userId="c31c118f-cc09-4814-95e2-f268a72c0a23" providerId="ADAL" clId="{864116F5-5F80-46BE-8916-8F33F8757647}" dt="2023-11-22T08:01:55.320" v="444" actId="6549"/>
        <pc:sldMkLst>
          <pc:docMk/>
          <pc:sldMk cId="0" sldId="285"/>
        </pc:sldMkLst>
        <pc:spChg chg="mod">
          <ac:chgData name="Yelena Slizhevskaya" userId="c31c118f-cc09-4814-95e2-f268a72c0a23" providerId="ADAL" clId="{864116F5-5F80-46BE-8916-8F33F8757647}" dt="2023-11-22T08:01:55.320" v="444" actId="6549"/>
          <ac:spMkLst>
            <pc:docMk/>
            <pc:sldMk cId="0" sldId="285"/>
            <ac:spMk id="2" creationId="{00000000-0000-0000-0000-000000000000}"/>
          </ac:spMkLst>
        </pc:spChg>
        <pc:spChg chg="mod">
          <ac:chgData name="Yelena Slizhevskaya" userId="c31c118f-cc09-4814-95e2-f268a72c0a23" providerId="ADAL" clId="{864116F5-5F80-46BE-8916-8F33F8757647}" dt="2023-11-22T08:00:51.370" v="347" actId="20577"/>
          <ac:spMkLst>
            <pc:docMk/>
            <pc:sldMk cId="0" sldId="285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F3A9-3B60-42E1-8276-0F5CE8DCFE1D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4CC4-7BF3-465A-A126-76AE7DC06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71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F3A9-3B60-42E1-8276-0F5CE8DCFE1D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4CC4-7BF3-465A-A126-76AE7DC06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60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F3A9-3B60-42E1-8276-0F5CE8DCFE1D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4CC4-7BF3-465A-A126-76AE7DC06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85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F3A9-3B60-42E1-8276-0F5CE8DCFE1D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4CC4-7BF3-465A-A126-76AE7DC06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6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F3A9-3B60-42E1-8276-0F5CE8DCFE1D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4CC4-7BF3-465A-A126-76AE7DC06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9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F3A9-3B60-42E1-8276-0F5CE8DCFE1D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4CC4-7BF3-465A-A126-76AE7DC06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41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F3A9-3B60-42E1-8276-0F5CE8DCFE1D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4CC4-7BF3-465A-A126-76AE7DC06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8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F3A9-3B60-42E1-8276-0F5CE8DCFE1D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4CC4-7BF3-465A-A126-76AE7DC06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8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F3A9-3B60-42E1-8276-0F5CE8DCFE1D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4CC4-7BF3-465A-A126-76AE7DC06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8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F3A9-3B60-42E1-8276-0F5CE8DCFE1D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4CC4-7BF3-465A-A126-76AE7DC06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56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F3A9-3B60-42E1-8276-0F5CE8DCFE1D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84CC4-7BF3-465A-A126-76AE7DC06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56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9F3A9-3B60-42E1-8276-0F5CE8DCFE1D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84CC4-7BF3-465A-A126-76AE7DC06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8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55" y="5332094"/>
            <a:ext cx="1883830" cy="11689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63570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5BAB"/>
                </a:solidFill>
                <a:latin typeface="Candara" pitchFamily="34" charset="0"/>
              </a:rPr>
              <a:t>СФЕРА ПРИМЕНЕНИЯ ЕДИНОГО КАЗНАЧЕЙСКОГО СЧЕТА</a:t>
            </a:r>
            <a:endParaRPr lang="en-US" sz="2400" b="1" dirty="0">
              <a:solidFill>
                <a:srgbClr val="005BAB"/>
              </a:solidFill>
              <a:latin typeface="Candara" pitchFamily="34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1976284" y="3613355"/>
            <a:ext cx="8214851" cy="589935"/>
          </a:xfrm>
          <a:prstGeom prst="frame">
            <a:avLst>
              <a:gd name="adj1" fmla="val 7500"/>
            </a:avLst>
          </a:prstGeom>
          <a:solidFill>
            <a:srgbClr val="005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kstni okvir 1"/>
          <p:cNvSpPr txBox="1"/>
          <p:nvPr/>
        </p:nvSpPr>
        <p:spPr>
          <a:xfrm>
            <a:off x="5063034" y="6011582"/>
            <a:ext cx="2065931" cy="8445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600" b="1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РЕСПУБЛИКА СЕРБИЯ</a:t>
            </a:r>
            <a:endParaRPr lang="hr-HR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600" b="1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МИНИСТЕРСТВО ФИНАНСОВ</a:t>
            </a:r>
            <a:endParaRPr lang="hr-HR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600" b="1" dirty="0">
                <a:solidFill>
                  <a:srgbClr val="FF0000"/>
                </a:solidFill>
                <a:effectLst/>
                <a:ea typeface="Calibri"/>
                <a:cs typeface="Times New Roman"/>
              </a:rPr>
              <a:t>КАЗНАЧЕЙСКОЕ УПРАВЛЕНИЕ</a:t>
            </a:r>
            <a:endParaRPr lang="hr-HR" sz="1100" dirty="0">
              <a:effectLst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79130" y="0"/>
            <a:ext cx="12192000" cy="1510145"/>
          </a:xfrm>
          <a:prstGeom prst="rect">
            <a:avLst/>
          </a:prstGeom>
          <a:solidFill>
            <a:srgbClr val="005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5" r="29215" b="47006"/>
          <a:stretch>
            <a:fillRect/>
          </a:stretch>
        </p:blipFill>
        <p:spPr>
          <a:xfrm>
            <a:off x="10444280" y="237469"/>
            <a:ext cx="1352865" cy="1070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568036"/>
            <a:ext cx="8132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5F5F5"/>
                </a:solidFill>
                <a:latin typeface="Candara" pitchFamily="34" charset="0"/>
              </a:rPr>
              <a:t>СИСТЕМА ПОДГОТОВКИ, ИСПОЛНЕНИЯ (БЮДЖЕТА), УЧЕТА И ОТЧЕТНОСТИ</a:t>
            </a:r>
            <a:endParaRPr lang="hr-HR" sz="2000" b="1" dirty="0">
              <a:solidFill>
                <a:srgbClr val="F5F5F5"/>
              </a:solidFill>
              <a:latin typeface="Candar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510145"/>
            <a:ext cx="87249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Система подготовки, исполнения бюджета, учета и отчетности - PEARS (SPIRI на сербском</a:t>
            </a:r>
            <a:r>
              <a:rPr lang="en-US" sz="2000" dirty="0"/>
              <a:t>)</a:t>
            </a:r>
            <a:r>
              <a:rPr lang="ru-RU" sz="2000" dirty="0"/>
              <a:t> - это информационная система, обеспечивающая комплексную поддержку всей бюджетной деятельности Министерства финансов и Казначейского управления Республики Сербия, включая составление бюджета и подготовку консолидированной годовой финансовой отчетности. Все прямые бюджетные организации и большинство косвенных пользователей бюджета, работают через ЕКС, т.е. их доходы и расходы проходят в соответствии с законом о бюджете через счет исполнения бюджета 840-1620-21</a:t>
            </a:r>
            <a:r>
              <a:rPr lang="en-US" sz="2000" dirty="0">
                <a:latin typeface="Candara" pitchFamily="34" charset="0"/>
              </a:rPr>
              <a:t>.</a:t>
            </a:r>
          </a:p>
          <a:p>
            <a:pPr algn="just"/>
            <a:endParaRPr lang="en-US" sz="2000" dirty="0">
              <a:latin typeface="Candara" pitchFamily="34" charset="0"/>
            </a:endParaRPr>
          </a:p>
          <a:p>
            <a:pPr algn="just"/>
            <a:r>
              <a:rPr lang="ru-RU" sz="2000" dirty="0">
                <a:latin typeface="Candara" pitchFamily="34" charset="0"/>
              </a:rPr>
              <a:t>Ежемесячно до конца года пользователи ЕКС вводят в систему свои финансовые планы, состоящие из их месячных квот, т.е. сумм, которые конкретное министерство или его косвенный пользователь планирует выплатить в конкретном месяце. Ни один платеж не может быть осуществлен в системе, если организация не располагает месячной квотой, предусмотренной для данного ассигнования в отношении этого платежа</a:t>
            </a:r>
            <a:r>
              <a:rPr lang="en-US" sz="2000" dirty="0">
                <a:latin typeface="Candara" pitchFamily="34" charset="0"/>
              </a:rPr>
              <a:t>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34ECD1A-5527-83A0-892D-D541FBBD2E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4" t="5443" r="19401"/>
          <a:stretch>
            <a:fillRect/>
          </a:stretch>
        </p:blipFill>
        <p:spPr>
          <a:xfrm>
            <a:off x="8620374" y="1307541"/>
            <a:ext cx="3647812" cy="54776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/>
          </p:cNvSpPr>
          <p:nvPr/>
        </p:nvSpPr>
        <p:spPr>
          <a:xfrm>
            <a:off x="0" y="-1"/>
            <a:ext cx="12192000" cy="1651819"/>
          </a:xfrm>
          <a:prstGeom prst="rect">
            <a:avLst/>
          </a:prstGeom>
          <a:solidFill>
            <a:srgbClr val="005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265472" y="973394"/>
            <a:ext cx="11665973" cy="45719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98024" y="405804"/>
            <a:ext cx="5112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F5F5F5"/>
                </a:solidFill>
                <a:latin typeface="Candara" pitchFamily="34" charset="0"/>
              </a:rPr>
              <a:t>PEARS (SPIRI</a:t>
            </a:r>
            <a:r>
              <a:rPr lang="ru-RU" sz="2800" b="1" dirty="0">
                <a:solidFill>
                  <a:srgbClr val="F5F5F5"/>
                </a:solidFill>
                <a:latin typeface="Candara" pitchFamily="34" charset="0"/>
              </a:rPr>
              <a:t> по-сербски</a:t>
            </a:r>
            <a:r>
              <a:rPr lang="hr-HR" sz="2800" b="1" dirty="0">
                <a:solidFill>
                  <a:srgbClr val="F5F5F5"/>
                </a:solidFill>
                <a:latin typeface="Candara" pitchFamily="34" charset="0"/>
              </a:rPr>
              <a:t>)</a:t>
            </a:r>
            <a:endParaRPr lang="en-US" sz="2800" b="1" dirty="0">
              <a:solidFill>
                <a:srgbClr val="F5F5F5"/>
              </a:solidFill>
              <a:latin typeface="Candara" pitchFamily="34" charset="0"/>
            </a:endParaRPr>
          </a:p>
        </p:txBody>
      </p:sp>
      <p:pic>
        <p:nvPicPr>
          <p:cNvPr id="11" name="Picture 10" descr="Ikonica 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35" y="1873045"/>
            <a:ext cx="604683" cy="60468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310148" y="1206222"/>
            <a:ext cx="5574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5F5F5"/>
                </a:solidFill>
                <a:latin typeface="Candara" pitchFamily="34" charset="0"/>
              </a:rPr>
              <a:t>Исполнение бюджета</a:t>
            </a:r>
            <a:endParaRPr lang="en-US" sz="2000" b="1" dirty="0">
              <a:solidFill>
                <a:srgbClr val="F5F5F5"/>
              </a:solidFill>
              <a:latin typeface="Candar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10148" y="1797828"/>
            <a:ext cx="8176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andara" pitchFamily="34" charset="0"/>
              </a:rPr>
              <a:t>Система поддерживает мониторинг деятельности Министерства финансов и Казначейского управления по исполнению бюджета</a:t>
            </a:r>
            <a:r>
              <a:rPr lang="en-US" sz="2000" b="1" dirty="0">
                <a:latin typeface="Candara" pitchFamily="34" charset="0"/>
              </a:rPr>
              <a:t>:</a:t>
            </a:r>
          </a:p>
          <a:p>
            <a:endParaRPr lang="en-US" sz="1400" b="1" dirty="0">
              <a:solidFill>
                <a:schemeClr val="bg1">
                  <a:lumMod val="50000"/>
                </a:schemeClr>
              </a:solidFill>
              <a:latin typeface="Candara" pitchFamily="34" charset="0"/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  <a:latin typeface="Candara" pitchFamily="34" charset="0"/>
            </a:endParaRPr>
          </a:p>
          <a:p>
            <a:endParaRPr lang="en-US" sz="1400" dirty="0">
              <a:solidFill>
                <a:schemeClr val="bg1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52" y="191729"/>
            <a:ext cx="1131662" cy="7021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5472" y="2585885"/>
            <a:ext cx="474850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005BAB"/>
              </a:buClr>
              <a:buFont typeface="Wingdings" pitchFamily="2" charset="2"/>
              <a:buChar char="§"/>
            </a:pPr>
            <a:r>
              <a:rPr lang="ru-RU" sz="2000" dirty="0">
                <a:latin typeface="Candara" pitchFamily="34" charset="0"/>
              </a:rPr>
              <a:t>Учет ассигнований и утверждение изменений в ассигнованиях в течение года</a:t>
            </a:r>
          </a:p>
          <a:p>
            <a:pPr>
              <a:spcAft>
                <a:spcPts val="600"/>
              </a:spcAft>
              <a:buClr>
                <a:srgbClr val="005BAB"/>
              </a:buClr>
              <a:buFont typeface="Wingdings" pitchFamily="2" charset="2"/>
              <a:buChar char="§"/>
            </a:pPr>
            <a:r>
              <a:rPr lang="ru-RU" sz="2000" dirty="0">
                <a:latin typeface="Candara" pitchFamily="34" charset="0"/>
              </a:rPr>
              <a:t>Распределение ассигнований между косвенными пользователями бюджета</a:t>
            </a:r>
          </a:p>
          <a:p>
            <a:pPr>
              <a:spcAft>
                <a:spcPts val="600"/>
              </a:spcAft>
              <a:buClr>
                <a:srgbClr val="005BAB"/>
              </a:buClr>
              <a:buFont typeface="Wingdings" pitchFamily="2" charset="2"/>
              <a:buChar char="§"/>
            </a:pPr>
            <a:r>
              <a:rPr lang="ru-RU" sz="2000" dirty="0">
                <a:latin typeface="Candara" pitchFamily="34" charset="0"/>
              </a:rPr>
              <a:t>Финансовое планирование расходов бюджетных организаций</a:t>
            </a:r>
          </a:p>
          <a:p>
            <a:pPr>
              <a:spcAft>
                <a:spcPts val="600"/>
              </a:spcAft>
              <a:buClr>
                <a:srgbClr val="005BAB"/>
              </a:buClr>
              <a:buFont typeface="Wingdings" pitchFamily="2" charset="2"/>
              <a:buChar char="§"/>
            </a:pPr>
            <a:r>
              <a:rPr lang="ru-RU" sz="2000" dirty="0">
                <a:latin typeface="Candara" pitchFamily="34" charset="0"/>
              </a:rPr>
              <a:t>Определение квот ассигнований, финансируемых за счет доходов бюджета</a:t>
            </a:r>
          </a:p>
          <a:p>
            <a:pPr>
              <a:spcAft>
                <a:spcPts val="600"/>
              </a:spcAft>
              <a:buClr>
                <a:srgbClr val="005BAB"/>
              </a:buClr>
              <a:buFont typeface="Wingdings" pitchFamily="2" charset="2"/>
              <a:buChar char="§"/>
            </a:pPr>
            <a:r>
              <a:rPr lang="ru-RU" sz="2000" dirty="0">
                <a:latin typeface="Candara" pitchFamily="34" charset="0"/>
              </a:rPr>
              <a:t>Утверждение изменений в квотах в течение года</a:t>
            </a:r>
            <a:endParaRPr lang="en-US" sz="2000" dirty="0">
              <a:latin typeface="Candar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13977" y="2610467"/>
            <a:ext cx="4960847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005BAB"/>
              </a:buClr>
              <a:buFont typeface="Wingdings" pitchFamily="2" charset="2"/>
              <a:buChar char="§"/>
            </a:pPr>
            <a:r>
              <a:rPr lang="ru-RU" sz="2000" dirty="0">
                <a:latin typeface="Candara" pitchFamily="34" charset="0"/>
              </a:rPr>
              <a:t>Осуществление платежей по принятым обязательствам</a:t>
            </a:r>
          </a:p>
          <a:p>
            <a:pPr>
              <a:spcAft>
                <a:spcPts val="600"/>
              </a:spcAft>
              <a:buClr>
                <a:srgbClr val="005BAB"/>
              </a:buClr>
              <a:buFont typeface="Wingdings" pitchFamily="2" charset="2"/>
              <a:buChar char="§"/>
            </a:pPr>
            <a:r>
              <a:rPr lang="ru-RU" sz="2000" dirty="0">
                <a:latin typeface="Candara" pitchFamily="34" charset="0"/>
              </a:rPr>
              <a:t>Получение и обработка входящих доходов</a:t>
            </a:r>
          </a:p>
          <a:p>
            <a:pPr>
              <a:spcAft>
                <a:spcPts val="600"/>
              </a:spcAft>
              <a:buClr>
                <a:srgbClr val="005BAB"/>
              </a:buClr>
              <a:buFont typeface="Wingdings" pitchFamily="2" charset="2"/>
              <a:buChar char="§"/>
            </a:pPr>
            <a:r>
              <a:rPr lang="ru-RU" sz="2000" dirty="0">
                <a:latin typeface="Candara" pitchFamily="34" charset="0"/>
              </a:rPr>
              <a:t>Контроль графика платежей в отношении доходов и расходов</a:t>
            </a:r>
          </a:p>
          <a:p>
            <a:pPr>
              <a:spcAft>
                <a:spcPts val="600"/>
              </a:spcAft>
              <a:buClr>
                <a:srgbClr val="005BAB"/>
              </a:buClr>
              <a:buFont typeface="Wingdings" pitchFamily="2" charset="2"/>
              <a:buChar char="§"/>
            </a:pPr>
            <a:r>
              <a:rPr lang="ru-RU" sz="2000" dirty="0">
                <a:latin typeface="Candara" pitchFamily="34" charset="0"/>
              </a:rPr>
              <a:t>Управление текущей ликвидностью бюджета</a:t>
            </a:r>
          </a:p>
          <a:p>
            <a:pPr>
              <a:spcAft>
                <a:spcPts val="600"/>
              </a:spcAft>
              <a:buClr>
                <a:srgbClr val="005BAB"/>
              </a:buClr>
              <a:buFont typeface="Wingdings" pitchFamily="2" charset="2"/>
              <a:buChar char="§"/>
            </a:pPr>
            <a:r>
              <a:rPr lang="ru-RU" sz="2000" dirty="0">
                <a:latin typeface="Candara" pitchFamily="34" charset="0"/>
              </a:rPr>
              <a:t>Управление счетом исполнения консолидированного бюджета Республики Сербия и системой учетных счетов исполнения бюджета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Candara" pitchFamily="34" charset="0"/>
            </a:endParaRPr>
          </a:p>
          <a:p>
            <a:endParaRPr lang="ru-RU" sz="1400" dirty="0">
              <a:solidFill>
                <a:schemeClr val="bg1">
                  <a:lumMod val="50000"/>
                </a:schemeClr>
              </a:solidFill>
              <a:latin typeface="Candara" pitchFamily="34" charset="0"/>
            </a:endParaRPr>
          </a:p>
          <a:p>
            <a:endParaRPr lang="ru-RU" sz="1400" dirty="0">
              <a:solidFill>
                <a:schemeClr val="bg1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C8BA04B8-F398-7D48-900F-C6CBCA794C9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0591" y="2695826"/>
            <a:ext cx="2393456" cy="23934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avokutnik 1"/>
          <p:cNvSpPr/>
          <p:nvPr/>
        </p:nvSpPr>
        <p:spPr>
          <a:xfrm>
            <a:off x="160338" y="6153205"/>
            <a:ext cx="3048000" cy="9079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600"/>
              </a:spcAft>
              <a:buClr>
                <a:srgbClr val="005BAB"/>
              </a:buClr>
              <a:buFont typeface="Wingdings" pitchFamily="2" charset="2"/>
              <a:buChar char="§"/>
            </a:pPr>
            <a:endParaRPr lang="ru-RU" sz="2000" dirty="0">
              <a:solidFill>
                <a:prstClr val="white">
                  <a:lumMod val="50000"/>
                </a:prstClr>
              </a:solidFill>
              <a:latin typeface="Candara" pitchFamily="34" charset="0"/>
            </a:endParaRPr>
          </a:p>
          <a:p>
            <a:pPr lvl="0"/>
            <a:endParaRPr lang="ru-RU" sz="1400" b="1" dirty="0">
              <a:solidFill>
                <a:prstClr val="white">
                  <a:lumMod val="50000"/>
                </a:prstClr>
              </a:solidFill>
              <a:latin typeface="Candara" pitchFamily="34" charset="0"/>
            </a:endParaRPr>
          </a:p>
          <a:p>
            <a:pPr lvl="0"/>
            <a:endParaRPr lang="ru-RU" sz="1400" dirty="0">
              <a:solidFill>
                <a:prstClr val="white">
                  <a:lumMod val="50000"/>
                </a:prstClr>
              </a:solidFill>
              <a:latin typeface="Candara" pitchFamily="34" charset="0"/>
            </a:endParaRPr>
          </a:p>
        </p:txBody>
      </p:sp>
      <p:sp>
        <p:nvSpPr>
          <p:cNvPr id="13" name="Tekstni okvir 1"/>
          <p:cNvSpPr txBox="1"/>
          <p:nvPr/>
        </p:nvSpPr>
        <p:spPr>
          <a:xfrm>
            <a:off x="1684338" y="335229"/>
            <a:ext cx="1076487" cy="55869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400" b="1" dirty="0">
                <a:solidFill>
                  <a:schemeClr val="bg1"/>
                </a:solidFill>
                <a:effectLst/>
                <a:ea typeface="Calibri"/>
                <a:cs typeface="Times New Roman"/>
              </a:rPr>
              <a:t>REPUBLIC OF SERBIA</a:t>
            </a:r>
            <a:endParaRPr lang="hr-HR" sz="400" dirty="0">
              <a:solidFill>
                <a:schemeClr val="bg1"/>
              </a:solidFill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400" b="1" dirty="0">
                <a:solidFill>
                  <a:schemeClr val="bg1"/>
                </a:solidFill>
                <a:effectLst/>
                <a:ea typeface="Calibri"/>
                <a:cs typeface="Times New Roman"/>
              </a:rPr>
              <a:t>MINISTRY OF FINANCE</a:t>
            </a:r>
            <a:endParaRPr lang="hr-HR" sz="400" dirty="0">
              <a:solidFill>
                <a:schemeClr val="bg1"/>
              </a:solidFill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400" b="1" dirty="0">
                <a:solidFill>
                  <a:schemeClr val="bg1"/>
                </a:solidFill>
                <a:effectLst/>
                <a:ea typeface="Calibri"/>
                <a:cs typeface="Times New Roman"/>
              </a:rPr>
              <a:t>TREASURY DIRECTORATE</a:t>
            </a:r>
            <a:endParaRPr lang="hr-HR" sz="400" dirty="0">
              <a:solidFill>
                <a:schemeClr val="bg1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16" name="Tekstni okvir 1"/>
          <p:cNvSpPr txBox="1"/>
          <p:nvPr/>
        </p:nvSpPr>
        <p:spPr>
          <a:xfrm>
            <a:off x="10389067" y="4199362"/>
            <a:ext cx="1408486" cy="55869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chemeClr val="bg1"/>
                </a:solidFill>
                <a:ea typeface="Calibri"/>
                <a:cs typeface="Times New Roman"/>
              </a:rPr>
              <a:t>ИСПОЛНЕНИЕ БЮДЖЕТА</a:t>
            </a:r>
            <a:endParaRPr lang="hr-HR" sz="1200" dirty="0">
              <a:solidFill>
                <a:schemeClr val="bg1"/>
              </a:solidFill>
              <a:effectLst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/>
          </p:cNvSpPr>
          <p:nvPr/>
        </p:nvSpPr>
        <p:spPr>
          <a:xfrm>
            <a:off x="265472" y="973394"/>
            <a:ext cx="11665973" cy="45719"/>
          </a:xfrm>
          <a:prstGeom prst="rect">
            <a:avLst/>
          </a:prstGeom>
          <a:solidFill>
            <a:schemeClr val="bg1">
              <a:lumMod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10814" y="281217"/>
            <a:ext cx="10065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5BAB"/>
                </a:solidFill>
                <a:latin typeface="Candara" pitchFamily="34" charset="0"/>
              </a:rPr>
              <a:t>Процесс интеграции оставшихся косвенных пользователей бюджета в систему</a:t>
            </a:r>
            <a:r>
              <a:rPr lang="en-US" sz="2400" b="1" dirty="0">
                <a:solidFill>
                  <a:srgbClr val="005BAB"/>
                </a:solidFill>
                <a:latin typeface="Candara" pitchFamily="34" charset="0"/>
              </a:rPr>
              <a:t> PEARS (SPIRI)</a:t>
            </a:r>
          </a:p>
        </p:txBody>
      </p:sp>
      <p:pic>
        <p:nvPicPr>
          <p:cNvPr id="29" name="Picture 2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FE6C50A-999F-4A8E-AA9F-0F5D47109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468" y="1491668"/>
            <a:ext cx="6477440" cy="48580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52" y="191729"/>
            <a:ext cx="1131662" cy="70219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308" y="1757324"/>
            <a:ext cx="6698211" cy="4645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20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Казначейское управление осуществляет мероприятия по интеграции косвенных пользователей бюджета Министерства образования в систему исполнения бюджета, что позволит всем бюджетным организациям на уровне Республики Сербия работать со счетом исполнения бюджета</a:t>
            </a:r>
            <a:r>
              <a:rPr lang="en-US" sz="20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20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1 января 2023 года в систему исполнения бюджета включаются учреждения начального, среднего и высшего образования</a:t>
            </a:r>
            <a:r>
              <a:rPr lang="en-US" sz="20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20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1 января 2024 года планируется интегрировать средние школы (454), а с 1 января 2025 года - начальные школы (1303) и высшие учебные заведения. В 2023 году все вышеперечисленные пользователи работали в тестовом режиме</a:t>
            </a:r>
            <a:r>
              <a:rPr lang="en-US" sz="20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kstni okvir 1"/>
          <p:cNvSpPr txBox="1"/>
          <p:nvPr/>
        </p:nvSpPr>
        <p:spPr>
          <a:xfrm>
            <a:off x="222765" y="1088513"/>
            <a:ext cx="1076487" cy="55869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" b="1" dirty="0">
                <a:solidFill>
                  <a:schemeClr val="tx2"/>
                </a:solidFill>
                <a:effectLst/>
                <a:ea typeface="Calibri"/>
                <a:cs typeface="Times New Roman"/>
              </a:rPr>
              <a:t>РЕСПУБЛИКА СЕРБИЯ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" b="1" dirty="0">
                <a:solidFill>
                  <a:schemeClr val="tx2"/>
                </a:solidFill>
                <a:ea typeface="Calibri"/>
                <a:cs typeface="Times New Roman"/>
              </a:rPr>
              <a:t>МИНИСТЕРСТВО ФИНАНСОВ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" b="1" dirty="0">
                <a:solidFill>
                  <a:srgbClr val="FF0000"/>
                </a:solidFill>
                <a:ea typeface="Calibri"/>
                <a:cs typeface="Times New Roman"/>
              </a:rPr>
              <a:t>КАЗНАЧЕЙСКОЕ УПРАВЛЕНИЕ</a:t>
            </a:r>
            <a:endParaRPr lang="hr-HR" sz="400" dirty="0">
              <a:solidFill>
                <a:srgbClr val="FF0000"/>
              </a:solidFill>
              <a:effectLst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/>
          </p:cNvSpPr>
          <p:nvPr/>
        </p:nvSpPr>
        <p:spPr>
          <a:xfrm>
            <a:off x="265472" y="973394"/>
            <a:ext cx="11665973" cy="45719"/>
          </a:xfrm>
          <a:prstGeom prst="rect">
            <a:avLst/>
          </a:prstGeom>
          <a:solidFill>
            <a:schemeClr val="bg1">
              <a:lumMod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426700" y="405804"/>
            <a:ext cx="1283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5BAB"/>
                </a:solidFill>
                <a:latin typeface="Candara" pitchFamily="34" charset="0"/>
              </a:rPr>
              <a:t>ОМСУ</a:t>
            </a:r>
            <a:endParaRPr lang="en-US" sz="2800" b="1" dirty="0">
              <a:solidFill>
                <a:srgbClr val="005BAB"/>
              </a:solidFill>
              <a:latin typeface="Candara" pitchFamily="34" charset="0"/>
            </a:endParaRPr>
          </a:p>
        </p:txBody>
      </p:sp>
      <p:pic>
        <p:nvPicPr>
          <p:cNvPr id="11" name="Picture 10" descr="Ikonica 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35" y="1227312"/>
            <a:ext cx="604683" cy="60468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341418" y="1209386"/>
            <a:ext cx="10101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andara" pitchFamily="34" charset="0"/>
              </a:rPr>
              <a:t>СИСТЕМА ИСПОЛНЕНИЯ БЮДЖЕТА ОРГАНОВ МЕСТНОГО САМОУПРАВЛЕНИЯ</a:t>
            </a:r>
            <a:endParaRPr lang="hr-HR" sz="2000" b="1" dirty="0">
              <a:latin typeface="Candar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6735" y="1799769"/>
            <a:ext cx="44067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Candara" pitchFamily="34" charset="0"/>
              </a:rPr>
              <a:t>Система контроля, управления и отчетности по исполнению бюджета органами местного самоуправления (ОМСУ)</a:t>
            </a:r>
            <a:r>
              <a:rPr lang="en-US" sz="2000" dirty="0">
                <a:latin typeface="Candara" pitchFamily="34" charset="0"/>
              </a:rPr>
              <a:t>.</a:t>
            </a:r>
          </a:p>
          <a:p>
            <a:pPr algn="just"/>
            <a:endParaRPr lang="en-US" sz="2000" dirty="0">
              <a:latin typeface="Candara" pitchFamily="34" charset="0"/>
            </a:endParaRPr>
          </a:p>
          <a:p>
            <a:pPr algn="just"/>
            <a:r>
              <a:rPr lang="ru-RU" sz="2000" dirty="0">
                <a:latin typeface="Candara" pitchFamily="34" charset="0"/>
              </a:rPr>
              <a:t>Система имеет в своей основе компьютерную программу и позволяет получать информацию о бюджетах ОМСУ, средствах, поступающих в виде ассигнований, а также контролировать платежи в части доступных сумм.</a:t>
            </a:r>
            <a:r>
              <a:rPr lang="en-US" sz="2000" dirty="0">
                <a:latin typeface="Candara" pitchFamily="34" charset="0"/>
              </a:rPr>
              <a:t>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52" y="191729"/>
            <a:ext cx="1131662" cy="7021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37201" y="1831995"/>
            <a:ext cx="63942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Candara" pitchFamily="34" charset="0"/>
              </a:rPr>
              <a:t>Учет расходов в соответствии с платежными данными позволяет осуществлять ежедневный контроль за использованием средств в соответствии с принятыми бюджетными решениями</a:t>
            </a:r>
            <a:r>
              <a:rPr lang="en-US" sz="2000" dirty="0">
                <a:latin typeface="Candara" pitchFamily="34" charset="0"/>
              </a:rPr>
              <a:t>.</a:t>
            </a:r>
          </a:p>
          <a:p>
            <a:pPr algn="just"/>
            <a:endParaRPr lang="en-US" sz="2000" dirty="0">
              <a:latin typeface="Candara" pitchFamily="34" charset="0"/>
            </a:endParaRPr>
          </a:p>
          <a:p>
            <a:pPr algn="just"/>
            <a:r>
              <a:rPr lang="ru-RU" sz="2000" dirty="0">
                <a:latin typeface="Candara" pitchFamily="34" charset="0"/>
              </a:rPr>
              <a:t>Вместо метода последующего (</a:t>
            </a:r>
            <a:r>
              <a:rPr lang="ru-RU" sz="2000" dirty="0" err="1">
                <a:latin typeface="Candara" pitchFamily="34" charset="0"/>
              </a:rPr>
              <a:t>ex-post</a:t>
            </a:r>
            <a:r>
              <a:rPr lang="ru-RU" sz="2000" dirty="0">
                <a:latin typeface="Candara" pitchFamily="34" charset="0"/>
              </a:rPr>
              <a:t>) анализа широко применяется предварительный  (</a:t>
            </a:r>
            <a:r>
              <a:rPr lang="ru-RU" sz="2000" dirty="0" err="1">
                <a:latin typeface="Candara" pitchFamily="34" charset="0"/>
              </a:rPr>
              <a:t>ex-ante</a:t>
            </a:r>
            <a:r>
              <a:rPr lang="ru-RU" sz="2000" dirty="0">
                <a:latin typeface="Candara" pitchFamily="34" charset="0"/>
              </a:rPr>
              <a:t>) анализ, благодаря которому не допускается осуществление выплат с бюджетных счетов сверх порога ассигнований. При этом не происходит вторжения в компетенцию ОМСУ по исполнению бюджета, но появляется возможность приостановить выплаты, не соответствующие законодательству, т.е. решению о бюджете ОМСУ</a:t>
            </a:r>
            <a:r>
              <a:rPr lang="en-US" sz="2000" dirty="0">
                <a:latin typeface="Candara" pitchFamily="34" charset="0"/>
              </a:rPr>
              <a:t>.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58025" y="2561311"/>
            <a:ext cx="11891" cy="3477887"/>
          </a:xfrm>
          <a:prstGeom prst="line">
            <a:avLst/>
          </a:prstGeom>
          <a:ln w="31750">
            <a:solidFill>
              <a:srgbClr val="005B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ni okvir 1"/>
          <p:cNvSpPr txBox="1"/>
          <p:nvPr/>
        </p:nvSpPr>
        <p:spPr>
          <a:xfrm>
            <a:off x="1997244" y="335228"/>
            <a:ext cx="1076487" cy="55869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" b="1" dirty="0">
                <a:solidFill>
                  <a:schemeClr val="tx2"/>
                </a:solidFill>
                <a:effectLst/>
                <a:ea typeface="Calibri"/>
                <a:cs typeface="Times New Roman"/>
              </a:rPr>
              <a:t>РЕСПУБЛИКА СЕРБИЯ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" b="1" dirty="0">
                <a:solidFill>
                  <a:schemeClr val="tx2"/>
                </a:solidFill>
                <a:ea typeface="Calibri"/>
                <a:cs typeface="Times New Roman"/>
              </a:rPr>
              <a:t>МИНИСТЕРСТВО ФИНАНСОВ</a:t>
            </a:r>
            <a:endParaRPr lang="hr-HR" sz="400" dirty="0">
              <a:solidFill>
                <a:schemeClr val="tx2"/>
              </a:solidFill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" b="1" dirty="0">
                <a:solidFill>
                  <a:srgbClr val="FF0000"/>
                </a:solidFill>
                <a:effectLst/>
                <a:ea typeface="Calibri"/>
                <a:cs typeface="Times New Roman"/>
              </a:rPr>
              <a:t>КАЗНАЧЕЙСКОЕ УПРАВЛЕНИЕ</a:t>
            </a:r>
            <a:endParaRPr lang="hr-HR" sz="400" dirty="0">
              <a:solidFill>
                <a:srgbClr val="FF0000"/>
              </a:solidFill>
              <a:effectLst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/>
          </p:cNvSpPr>
          <p:nvPr/>
        </p:nvSpPr>
        <p:spPr>
          <a:xfrm>
            <a:off x="265472" y="973394"/>
            <a:ext cx="11665973" cy="45719"/>
          </a:xfrm>
          <a:prstGeom prst="rect">
            <a:avLst/>
          </a:prstGeom>
          <a:solidFill>
            <a:schemeClr val="bg1">
              <a:lumMod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36377" y="405804"/>
            <a:ext cx="10073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5BAB"/>
                </a:solidFill>
                <a:latin typeface="Candara" pitchFamily="34" charset="0"/>
              </a:rPr>
              <a:t>ФОНДЫ, АГЕНТСТВА, ИНСТИТУТЫ И ДРУГИЕ ОРГАНЫ РЕГУЛИРОВАНИЯ</a:t>
            </a:r>
            <a:endParaRPr lang="en-US" sz="2400" b="1" dirty="0">
              <a:solidFill>
                <a:srgbClr val="005BAB"/>
              </a:solidFill>
              <a:latin typeface="Candara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52" y="191729"/>
            <a:ext cx="1131662" cy="702197"/>
          </a:xfrm>
          <a:prstGeom prst="rect">
            <a:avLst/>
          </a:prstGeom>
        </p:spPr>
      </p:pic>
      <p:pic>
        <p:nvPicPr>
          <p:cNvPr id="9" name="Picture 8" descr="ISPLATA POMOC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6435" y="2123767"/>
            <a:ext cx="4980042" cy="28046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5472" y="1718290"/>
            <a:ext cx="6390963" cy="5452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ru-RU" sz="20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Агентства, институты, органы регулирования и государственные предприятия в своей деятельности используют учет по методу начисления, и потому не могут быть интегрированы в систему исполнения бюджета</a:t>
            </a:r>
            <a:r>
              <a:rPr lang="en-US" sz="20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ru-RU" sz="20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был разработан стандартизированный шаблон сбора данных для агентств, </a:t>
            </a:r>
            <a:r>
              <a:rPr lang="ru-RU" sz="200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органов регулирования </a:t>
            </a:r>
            <a:r>
              <a:rPr lang="ru-RU" sz="20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других юридических лиц. В течение первых 6 месяцев 2023 года активно проводились работы по автоматизации вышеупомянутых отчетов. Соответственно, процесс представления и подготовки отчетов практически полностью автоматизирован, и планируется его постоянное совершенствование</a:t>
            </a:r>
            <a:r>
              <a:rPr lang="en-US" sz="20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lvl="0" algn="just">
              <a:lnSpc>
                <a:spcPct val="106000"/>
              </a:lnSpc>
              <a:spcAft>
                <a:spcPts val="800"/>
              </a:spcAft>
            </a:pP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kstni okvir 1"/>
          <p:cNvSpPr txBox="1"/>
          <p:nvPr/>
        </p:nvSpPr>
        <p:spPr>
          <a:xfrm>
            <a:off x="297062" y="1019363"/>
            <a:ext cx="1076487" cy="55869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hr-HR" sz="400" dirty="0">
              <a:solidFill>
                <a:srgbClr val="FF0000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8" name="Tekstni okvir 1"/>
          <p:cNvSpPr txBox="1"/>
          <p:nvPr/>
        </p:nvSpPr>
        <p:spPr>
          <a:xfrm>
            <a:off x="449462" y="1171763"/>
            <a:ext cx="1076487" cy="55869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" b="1" dirty="0">
                <a:solidFill>
                  <a:schemeClr val="tx2"/>
                </a:solidFill>
                <a:effectLst/>
                <a:ea typeface="Calibri"/>
                <a:cs typeface="Times New Roman"/>
              </a:rPr>
              <a:t>РЕСПУБЛИКА СЕРБИЯ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" b="1" dirty="0">
                <a:solidFill>
                  <a:schemeClr val="tx2"/>
                </a:solidFill>
                <a:ea typeface="Calibri"/>
                <a:cs typeface="Times New Roman"/>
              </a:rPr>
              <a:t>МИНИСТЕРСТВО ФИНАНСОВ</a:t>
            </a:r>
            <a:endParaRPr lang="hr-HR" sz="400" dirty="0">
              <a:solidFill>
                <a:schemeClr val="tx2"/>
              </a:solidFill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" b="1" dirty="0">
                <a:solidFill>
                  <a:srgbClr val="FF0000"/>
                </a:solidFill>
                <a:effectLst/>
                <a:ea typeface="Calibri"/>
                <a:cs typeface="Times New Roman"/>
              </a:rPr>
              <a:t>КАЗНАЧЕЙСКОЕ УПРАВЛЕНИЕ</a:t>
            </a:r>
            <a:endParaRPr lang="hr-HR" sz="400" dirty="0">
              <a:solidFill>
                <a:srgbClr val="FF0000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10" name="Tekstni okvir 1"/>
          <p:cNvSpPr txBox="1"/>
          <p:nvPr/>
        </p:nvSpPr>
        <p:spPr>
          <a:xfrm>
            <a:off x="7937501" y="3384313"/>
            <a:ext cx="2184274" cy="979457"/>
          </a:xfrm>
          <a:prstGeom prst="rect">
            <a:avLst/>
          </a:prstGeom>
          <a:solidFill>
            <a:schemeClr val="tx2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chemeClr val="bg1"/>
                </a:solidFill>
                <a:effectLst/>
                <a:ea typeface="Calibri"/>
                <a:cs typeface="Times New Roman"/>
              </a:rPr>
              <a:t>РЕСПУБЛИКА СЕРБИЯ</a:t>
            </a:r>
            <a:endParaRPr lang="hr-HR" sz="1200" dirty="0">
              <a:solidFill>
                <a:schemeClr val="bg1"/>
              </a:solidFill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chemeClr val="bg1"/>
                </a:solidFill>
                <a:effectLst/>
                <a:ea typeface="Calibri"/>
                <a:cs typeface="Times New Roman"/>
              </a:rPr>
              <a:t>МИНИСТЕРСТВО ФИНАНСОВ</a:t>
            </a:r>
            <a:endParaRPr lang="hr-HR" sz="1200" dirty="0">
              <a:solidFill>
                <a:schemeClr val="bg1"/>
              </a:solidFill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chemeClr val="bg1"/>
                </a:solidFill>
                <a:effectLst/>
                <a:ea typeface="Calibri"/>
                <a:cs typeface="Times New Roman"/>
              </a:rPr>
              <a:t>КАЗНАЧЕЙСКОЕ УПРАВЛЕНИЕ</a:t>
            </a:r>
            <a:endParaRPr lang="hr-HR" sz="1200" dirty="0">
              <a:solidFill>
                <a:schemeClr val="bg1"/>
              </a:solidFill>
              <a:effectLst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5F5F5"/>
                </a:solidFill>
                <a:latin typeface="Candara" pitchFamily="34" charset="0"/>
              </a:rPr>
              <a:t>СПАСИБО ЗА ВНИМАНИЕ!</a:t>
            </a:r>
            <a:endParaRPr lang="en-US" sz="3200" b="1" dirty="0">
              <a:solidFill>
                <a:srgbClr val="F5F5F5"/>
              </a:solidFill>
              <a:latin typeface="Candara" pitchFamily="34" charset="0"/>
            </a:endParaRPr>
          </a:p>
        </p:txBody>
      </p:sp>
      <p:sp>
        <p:nvSpPr>
          <p:cNvPr id="3" name="Tekstni okvir 1"/>
          <p:cNvSpPr txBox="1"/>
          <p:nvPr/>
        </p:nvSpPr>
        <p:spPr>
          <a:xfrm>
            <a:off x="5063033" y="5676604"/>
            <a:ext cx="2065931" cy="8445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600" b="1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РЕСПУБЛИКА СЕРБИЯ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600" b="1" dirty="0">
                <a:solidFill>
                  <a:srgbClr val="1F497D"/>
                </a:solidFill>
                <a:ea typeface="Calibri"/>
                <a:cs typeface="Times New Roman"/>
              </a:rPr>
              <a:t>МИНИСТЕРСТВО ФИНАНСОВ</a:t>
            </a:r>
            <a:endParaRPr lang="hr-HR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600" b="1" dirty="0">
                <a:solidFill>
                  <a:srgbClr val="FF0000"/>
                </a:solidFill>
                <a:effectLst/>
                <a:ea typeface="Calibri"/>
                <a:cs typeface="Times New Roman"/>
              </a:rPr>
              <a:t>КАЗНАЧЕЙСКОЕ УПРАВЛЕНИЕ</a:t>
            </a:r>
            <a:endParaRPr lang="hr-HR" sz="1100" dirty="0">
              <a:effectLst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1266</TotalTime>
  <Words>628</Words>
  <Application>Microsoft Office PowerPoint</Application>
  <PresentationFormat>Widescreen</PresentationFormat>
  <Paragraphs>58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Candara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Kristina Andjelkovic</dc:creator>
  <cp:lastModifiedBy>Yelena Slizhevskaya</cp:lastModifiedBy>
  <cp:revision>130</cp:revision>
  <dcterms:created xsi:type="dcterms:W3CDTF">2023-05-12T08:25:02Z</dcterms:created>
  <dcterms:modified xsi:type="dcterms:W3CDTF">2023-11-22T08:01:56Z</dcterms:modified>
</cp:coreProperties>
</file>