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2353"/>
            <a:ext cx="7772400" cy="2060575"/>
          </a:xfrm>
        </p:spPr>
        <p:txBody>
          <a:bodyPr>
            <a:normAutofit/>
          </a:bodyPr>
          <a:lstStyle/>
          <a:p>
            <a:r>
              <a:rPr lang="ru-RU" sz="3200" i="1" spc="3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ВНУТРЕННЫЙ АУДИТ В АРМЕНИИ</a:t>
            </a:r>
            <a:endParaRPr lang="en-US" sz="3200" i="1" spc="3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576" y="6096000"/>
            <a:ext cx="6400800" cy="533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Ереван</a:t>
            </a:r>
            <a:r>
              <a:rPr lang="en-US" sz="2400" dirty="0" smtClean="0"/>
              <a:t> 2015</a:t>
            </a:r>
            <a:endParaRPr lang="en-US" sz="2400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2667000" y="533400"/>
            <a:ext cx="609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  <a:t>РЕСПУБЛИКА АРМЕНИЯ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  <a:t/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</a:b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llenium BdEx BT" pitchFamily="82" charset="0"/>
              </a:rPr>
              <a:t>МИНИСТЕРСТВО ФИНАНСОВ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llenium BdEx BT" pitchFamily="82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3656" y="4648200"/>
            <a:ext cx="8577944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dirty="0">
                <a:latin typeface="+mj-lt"/>
              </a:rPr>
              <a:t>Сергей Шахназарян</a:t>
            </a:r>
          </a:p>
          <a:p>
            <a:pPr algn="r"/>
            <a:r>
              <a:rPr lang="ru-RU" sz="1800" dirty="0" smtClean="0">
                <a:latin typeface="+mj-lt"/>
              </a:rPr>
              <a:t>Начальник </a:t>
            </a:r>
            <a:r>
              <a:rPr lang="ru-RU" sz="1800" dirty="0">
                <a:latin typeface="+mj-lt"/>
              </a:rPr>
              <a:t>управления государственного</a:t>
            </a:r>
          </a:p>
          <a:p>
            <a:pPr algn="r"/>
            <a:r>
              <a:rPr lang="ru-RU" sz="1800" dirty="0">
                <a:latin typeface="+mj-lt"/>
              </a:rPr>
              <a:t>внутреннего финансового контроля и методологии</a:t>
            </a:r>
          </a:p>
          <a:p>
            <a:pPr algn="r"/>
            <a:r>
              <a:rPr lang="ru-RU" sz="1800" dirty="0">
                <a:latin typeface="+mj-lt"/>
              </a:rPr>
              <a:t>государственных </a:t>
            </a:r>
            <a:r>
              <a:rPr lang="ru-RU" sz="1800" dirty="0" smtClean="0">
                <a:latin typeface="+mj-lt"/>
              </a:rPr>
              <a:t>закупок</a:t>
            </a:r>
            <a:endParaRPr lang="ru-RU" sz="1800" dirty="0">
              <a:latin typeface="+mj-lt"/>
            </a:endParaRPr>
          </a:p>
        </p:txBody>
      </p:sp>
      <p:pic>
        <p:nvPicPr>
          <p:cNvPr id="1026" name="Picture 2" descr="C:\Users\makich.khcheyan\Desktop\PemPal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57" y="244928"/>
            <a:ext cx="2253343" cy="225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84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78133830"/>
              </p:ext>
            </p:extLst>
          </p:nvPr>
        </p:nvGraphicFramePr>
        <p:xfrm>
          <a:off x="76200" y="914400"/>
          <a:ext cx="8915400" cy="55903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90600"/>
                <a:gridCol w="7924800"/>
              </a:tblGrid>
              <a:tr h="437596">
                <a:tc>
                  <a:txBody>
                    <a:bodyPr/>
                    <a:lstStyle/>
                    <a:p>
                      <a:r>
                        <a:rPr lang="en-US" sz="1800" b="0" kern="1200" dirty="0" smtClean="0"/>
                        <a:t>2010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Закон о внутреннем аудите</a:t>
                      </a:r>
                      <a:endParaRPr lang="en-US" sz="16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7596">
                <a:tc rowSpan="2">
                  <a:txBody>
                    <a:bodyPr/>
                    <a:lstStyle/>
                    <a:p>
                      <a:r>
                        <a:rPr lang="en-US" sz="1800" kern="1200" dirty="0" smtClean="0"/>
                        <a:t>2011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Стандарты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профессиональной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деятельности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кодекс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этики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аудитора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10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Инструкции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применению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стандартов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7596">
                <a:tc rowSpan="4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Руководство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принципы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организации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6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Основные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требования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предоставляемые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к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отделам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комитетам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16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Постановление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определении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среды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описании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функций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государственных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организаций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759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Указ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подтверждении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образца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регламента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спецификаций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составления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559">
                <a:tc rowSpan="2">
                  <a:txBody>
                    <a:bodyPr/>
                    <a:lstStyle/>
                    <a:p>
                      <a:r>
                        <a:rPr lang="en-US" sz="1800" kern="1200" dirty="0" smtClean="0"/>
                        <a:t>2013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Единая информационная система управления внутреннего аудита</a:t>
                      </a:r>
                      <a:endParaRPr lang="en-US" sz="1600" b="0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401">
                <a:tc v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Регулирование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проведении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оценки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деятельности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целью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гарантирования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улучшения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качества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аудита</a:t>
                      </a:r>
                      <a:endParaRPr lang="en-US" sz="1600" b="0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160">
                <a:tc rowSpan="2">
                  <a:txBody>
                    <a:bodyPr/>
                    <a:lstStyle/>
                    <a:p>
                      <a:r>
                        <a:rPr lang="en-US" sz="1800" kern="1200" dirty="0" smtClean="0"/>
                        <a:t>2014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Постановление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регулировании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квалификации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внутреннего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аудитора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Указ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регулировании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непрерывного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профессионального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развития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внутренних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kern="12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аудиторов</a:t>
                      </a:r>
                      <a:r>
                        <a:rPr lang="en-US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US" sz="1600" b="1" i="1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b="1" dirty="0"/>
              <a:t>ЗАКОНОДАТЕЛЬСТВО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5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СТАТИСТИКА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077932"/>
              </p:ext>
            </p:extLst>
          </p:nvPr>
        </p:nvGraphicFramePr>
        <p:xfrm>
          <a:off x="381000" y="838201"/>
          <a:ext cx="8229600" cy="529843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38400"/>
                <a:gridCol w="1447800"/>
                <a:gridCol w="1447800"/>
                <a:gridCol w="1447800"/>
                <a:gridCol w="1447800"/>
              </a:tblGrid>
              <a:tr h="1149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Название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</a:t>
                      </a:r>
                      <a:r>
                        <a:rPr kumimoji="0" lang="ru-RU" sz="24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(9 месяцев)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alpha val="30000"/>
                      </a:schemeClr>
                    </a:solidFill>
                  </a:tcPr>
                </a:tc>
              </a:tr>
              <a:tr h="1674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Количество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внутренних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аудиторов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в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/>
                </a:tc>
              </a:tr>
              <a:tr h="3995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Квалифицированных</a:t>
                      </a:r>
                      <a:r>
                        <a:rPr kumimoji="0" lang="en-US" sz="1800" i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133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166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195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315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95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O</a:t>
                      </a:r>
                      <a:r>
                        <a:rPr kumimoji="0" lang="ru-RU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бучаемых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31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i="1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53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8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43</a:t>
                      </a:r>
                      <a:endParaRPr kumimoji="0" lang="en-US" sz="18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674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Количество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ВА,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участвующих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 НПР в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течение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года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anchorCtr="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1470025"/>
          </a:xfrm>
        </p:spPr>
        <p:txBody>
          <a:bodyPr>
            <a:noAutofit/>
          </a:bodyPr>
          <a:lstStyle/>
          <a:p>
            <a:r>
              <a:rPr lang="ru-RU" i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HEA Grapalat" pitchFamily="50" charset="0"/>
              </a:rPr>
              <a:t>СПАСИБО ЗА ВНИМАНИЕ</a:t>
            </a:r>
            <a:r>
              <a:rPr lang="en-US" sz="3200" dirty="0">
                <a:latin typeface="GHEA Grapalat" pitchFamily="50" charset="0"/>
              </a:rPr>
              <a:t/>
            </a:r>
            <a:br>
              <a:rPr lang="en-US" sz="3200" dirty="0">
                <a:latin typeface="GHEA Grapalat" pitchFamily="50" charset="0"/>
              </a:rPr>
            </a:br>
            <a:endParaRPr lang="en-US" sz="3200" dirty="0">
              <a:latin typeface="GHEA Grapalat" pitchFamily="50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171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ВНУТРЕННЫЙ АУДИТ В АРМЕНИИ</vt:lpstr>
      <vt:lpstr>ЗАКОНОДАТЕЛЬСТВО</vt:lpstr>
      <vt:lpstr>СТАТИСТИКА</vt:lpstr>
      <vt:lpstr>СПАСИБО ЗА ВНИМАНИЕ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Makich Khcheyan</dc:creator>
  <cp:lastModifiedBy>Makich Khcheyan</cp:lastModifiedBy>
  <cp:revision>13</cp:revision>
  <dcterms:created xsi:type="dcterms:W3CDTF">2006-08-16T00:00:00Z</dcterms:created>
  <dcterms:modified xsi:type="dcterms:W3CDTF">2015-10-02T11:08:01Z</dcterms:modified>
</cp:coreProperties>
</file>