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8" r:id="rId3"/>
    <p:sldId id="259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02353"/>
            <a:ext cx="7772400" cy="2060575"/>
          </a:xfrm>
        </p:spPr>
        <p:txBody>
          <a:bodyPr>
            <a:normAutofit/>
          </a:bodyPr>
          <a:lstStyle/>
          <a:p>
            <a:r>
              <a:rPr lang="ru-RU" sz="3200" i="1" spc="3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ВНУТРЕННЫЙ АУДИТ В АРМЕНИИ</a:t>
            </a:r>
            <a:endParaRPr lang="en-US" sz="3200" i="1" spc="3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7576" y="6096000"/>
            <a:ext cx="6400800" cy="533400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Ереван</a:t>
            </a:r>
            <a:r>
              <a:rPr lang="en-US" sz="2400" dirty="0" smtClean="0"/>
              <a:t> 2015</a:t>
            </a:r>
            <a:endParaRPr lang="en-US" sz="2400" dirty="0"/>
          </a:p>
        </p:txBody>
      </p:sp>
      <p:sp>
        <p:nvSpPr>
          <p:cNvPr id="4" name="Rectangle 3"/>
          <p:cNvSpPr>
            <a:spLocks noGrp="1" noChangeArrowheads="1"/>
          </p:cNvSpPr>
          <p:nvPr/>
        </p:nvSpPr>
        <p:spPr bwMode="auto">
          <a:xfrm>
            <a:off x="2667000" y="533400"/>
            <a:ext cx="60960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llenium BdEx BT" pitchFamily="82" charset="0"/>
              </a:rPr>
              <a:t>РЕСПУБЛИКА АРМЕНИЯ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llenium BdEx BT" pitchFamily="82" charset="0"/>
              </a:rPr>
              <a:t/>
            </a: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llenium BdEx BT" pitchFamily="82" charset="0"/>
              </a:rPr>
            </a:b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llenium BdEx BT" pitchFamily="82" charset="0"/>
              </a:rPr>
              <a:t/>
            </a:r>
            <a:b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llenium BdEx BT" pitchFamily="82" charset="0"/>
              </a:rPr>
            </a:b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llenium BdEx BT" pitchFamily="82" charset="0"/>
              </a:rPr>
              <a:t>МИНИСТЕРСТВО ФИНАНСОВ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llenium BdEx BT" pitchFamily="82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13656" y="4648200"/>
            <a:ext cx="8577944" cy="1447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800" dirty="0">
                <a:latin typeface="+mj-lt"/>
              </a:rPr>
              <a:t>Сергей Шахназарян</a:t>
            </a:r>
          </a:p>
          <a:p>
            <a:pPr algn="r"/>
            <a:r>
              <a:rPr lang="ru-RU" sz="1800" dirty="0" smtClean="0">
                <a:latin typeface="+mj-lt"/>
              </a:rPr>
              <a:t>Начальник </a:t>
            </a:r>
            <a:r>
              <a:rPr lang="ru-RU" sz="1800" dirty="0">
                <a:latin typeface="+mj-lt"/>
              </a:rPr>
              <a:t>управления государственного</a:t>
            </a:r>
          </a:p>
          <a:p>
            <a:pPr algn="r"/>
            <a:r>
              <a:rPr lang="ru-RU" sz="1800" dirty="0">
                <a:latin typeface="+mj-lt"/>
              </a:rPr>
              <a:t>внутреннего финансового контроля и методологии</a:t>
            </a:r>
          </a:p>
          <a:p>
            <a:pPr algn="r"/>
            <a:r>
              <a:rPr lang="ru-RU" sz="1800" dirty="0">
                <a:latin typeface="+mj-lt"/>
              </a:rPr>
              <a:t>государственных </a:t>
            </a:r>
            <a:r>
              <a:rPr lang="ru-RU" sz="1800" dirty="0" smtClean="0">
                <a:latin typeface="+mj-lt"/>
              </a:rPr>
              <a:t>закупок</a:t>
            </a:r>
            <a:endParaRPr lang="ru-RU" sz="1800" dirty="0">
              <a:latin typeface="+mj-lt"/>
            </a:endParaRPr>
          </a:p>
        </p:txBody>
      </p:sp>
      <p:pic>
        <p:nvPicPr>
          <p:cNvPr id="1026" name="Picture 2" descr="C:\Users\makich.khcheyan\Desktop\PemPal\ger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657" y="244928"/>
            <a:ext cx="2253343" cy="2253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8846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78133830"/>
              </p:ext>
            </p:extLst>
          </p:nvPr>
        </p:nvGraphicFramePr>
        <p:xfrm>
          <a:off x="76200" y="914400"/>
          <a:ext cx="8915400" cy="5590352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990600"/>
                <a:gridCol w="7924800"/>
              </a:tblGrid>
              <a:tr h="437596">
                <a:tc>
                  <a:txBody>
                    <a:bodyPr/>
                    <a:lstStyle/>
                    <a:p>
                      <a:r>
                        <a:rPr lang="en-US" sz="1800" b="0" kern="1200" dirty="0" smtClean="0"/>
                        <a:t>2010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Закон о внутреннем аудите</a:t>
                      </a:r>
                      <a:endParaRPr lang="en-US" sz="1600" b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7596">
                <a:tc rowSpan="2">
                  <a:txBody>
                    <a:bodyPr/>
                    <a:lstStyle/>
                    <a:p>
                      <a:r>
                        <a:rPr lang="en-US" sz="1800" kern="1200" dirty="0" smtClean="0"/>
                        <a:t>2011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US" sz="1600" kern="12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Стандарты</a:t>
                      </a:r>
                      <a:r>
                        <a:rPr lang="en-US" sz="16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600" kern="12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профессиональной</a:t>
                      </a:r>
                      <a:r>
                        <a:rPr lang="en-US" sz="16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600" kern="12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деятельности</a:t>
                      </a:r>
                      <a:r>
                        <a:rPr lang="en-US" sz="16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600" kern="12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внутреннего</a:t>
                      </a:r>
                      <a:r>
                        <a:rPr lang="en-US" sz="16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600" kern="12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аудита</a:t>
                      </a:r>
                      <a:r>
                        <a:rPr lang="en-US" sz="16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и </a:t>
                      </a:r>
                      <a:r>
                        <a:rPr lang="en-US" sz="1600" kern="12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кодекс</a:t>
                      </a:r>
                      <a:r>
                        <a:rPr lang="en-US" sz="16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600" kern="12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этики</a:t>
                      </a:r>
                      <a:r>
                        <a:rPr lang="en-US" sz="16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600" kern="12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внутреннего</a:t>
                      </a:r>
                      <a:r>
                        <a:rPr lang="en-US" sz="16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600" kern="12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аудитора</a:t>
                      </a:r>
                      <a:endParaRPr lang="en-US" sz="1600" b="1" i="1" kern="1200" dirty="0" smtClean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410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US" sz="1600" kern="12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Инструкции</a:t>
                      </a:r>
                      <a:r>
                        <a:rPr lang="en-US" sz="16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600" kern="12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</a:t>
                      </a:r>
                      <a:r>
                        <a:rPr lang="en-US" sz="16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600" kern="12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применению</a:t>
                      </a:r>
                      <a:r>
                        <a:rPr lang="en-US" sz="16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600" kern="12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стандартов</a:t>
                      </a:r>
                      <a:endParaRPr lang="en-US" sz="1600" b="1" i="1" kern="1200" dirty="0" smtClean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7596">
                <a:tc rowSpan="4"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2012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US" sz="1600" kern="12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Руководство</a:t>
                      </a:r>
                      <a:r>
                        <a:rPr lang="en-US" sz="16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и </a:t>
                      </a:r>
                      <a:r>
                        <a:rPr lang="en-US" sz="1600" kern="12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принципы</a:t>
                      </a:r>
                      <a:r>
                        <a:rPr lang="en-US" sz="16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600" kern="12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организации</a:t>
                      </a:r>
                      <a:r>
                        <a:rPr lang="en-US" sz="16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600" kern="12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внутреннего</a:t>
                      </a:r>
                      <a:r>
                        <a:rPr lang="en-US" sz="16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600" kern="12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аудита</a:t>
                      </a:r>
                      <a:endParaRPr lang="en-US" sz="1600" b="1" i="1" kern="1200" dirty="0" smtClean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160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US" sz="1600" kern="12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Основные</a:t>
                      </a:r>
                      <a:r>
                        <a:rPr lang="en-US" sz="16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600" kern="12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требования</a:t>
                      </a:r>
                      <a:r>
                        <a:rPr lang="en-US" sz="16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 </a:t>
                      </a:r>
                      <a:r>
                        <a:rPr lang="en-US" sz="1600" kern="12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предоставляемые</a:t>
                      </a:r>
                      <a:r>
                        <a:rPr lang="en-US" sz="16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к </a:t>
                      </a:r>
                      <a:r>
                        <a:rPr lang="en-US" sz="1600" kern="12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отделам</a:t>
                      </a:r>
                      <a:r>
                        <a:rPr lang="en-US" sz="16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600" kern="12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внутреннего</a:t>
                      </a:r>
                      <a:r>
                        <a:rPr lang="en-US" sz="16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600" kern="12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аудита</a:t>
                      </a:r>
                      <a:r>
                        <a:rPr lang="en-US" sz="16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и </a:t>
                      </a:r>
                      <a:r>
                        <a:rPr lang="en-US" sz="1600" kern="12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комитетам</a:t>
                      </a:r>
                      <a:r>
                        <a:rPr lang="en-US" sz="16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600" kern="12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внутреннего</a:t>
                      </a:r>
                      <a:r>
                        <a:rPr lang="en-US" sz="16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600" kern="12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аудита</a:t>
                      </a:r>
                      <a:endParaRPr lang="en-US" sz="1600" b="1" i="1" kern="1200" dirty="0" smtClean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160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Постановление</a:t>
                      </a:r>
                      <a:r>
                        <a:rPr lang="en-US" sz="16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600" kern="12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об</a:t>
                      </a:r>
                      <a:r>
                        <a:rPr lang="en-US" sz="16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600" kern="12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определении</a:t>
                      </a:r>
                      <a:r>
                        <a:rPr lang="en-US" sz="16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600" kern="12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среды</a:t>
                      </a:r>
                      <a:r>
                        <a:rPr lang="en-US" sz="16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600" kern="12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внутреннего</a:t>
                      </a:r>
                      <a:r>
                        <a:rPr lang="en-US" sz="16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600" kern="12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аудита</a:t>
                      </a:r>
                      <a:r>
                        <a:rPr lang="en-US" sz="16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и </a:t>
                      </a:r>
                      <a:r>
                        <a:rPr lang="en-US" sz="1600" kern="12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описании</a:t>
                      </a:r>
                      <a:r>
                        <a:rPr lang="en-US" sz="16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600" kern="12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функций</a:t>
                      </a:r>
                      <a:r>
                        <a:rPr lang="en-US" sz="16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600" kern="12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государственных</a:t>
                      </a:r>
                      <a:r>
                        <a:rPr lang="en-US" sz="16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600" kern="12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организаций</a:t>
                      </a:r>
                      <a:endParaRPr lang="en-US" sz="1600" b="1" i="1" kern="1200" dirty="0" smtClean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759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Указ</a:t>
                      </a:r>
                      <a:r>
                        <a:rPr lang="en-US" sz="16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о </a:t>
                      </a:r>
                      <a:r>
                        <a:rPr lang="en-US" sz="1600" kern="12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подтверждении</a:t>
                      </a:r>
                      <a:r>
                        <a:rPr lang="en-US" sz="16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600" kern="12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образца</a:t>
                      </a:r>
                      <a:r>
                        <a:rPr lang="en-US" sz="16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600" kern="12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регламента</a:t>
                      </a:r>
                      <a:r>
                        <a:rPr lang="en-US" sz="16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600" kern="12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внутреннего</a:t>
                      </a:r>
                      <a:r>
                        <a:rPr lang="en-US" sz="16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600" kern="12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аудита</a:t>
                      </a:r>
                      <a:r>
                        <a:rPr lang="en-US" sz="16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и </a:t>
                      </a:r>
                      <a:r>
                        <a:rPr lang="en-US" sz="1600" kern="12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спецификаций</a:t>
                      </a:r>
                      <a:r>
                        <a:rPr lang="en-US" sz="16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600" kern="12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его</a:t>
                      </a:r>
                      <a:r>
                        <a:rPr lang="en-US" sz="16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600" kern="12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составления</a:t>
                      </a:r>
                      <a:endParaRPr lang="en-US" sz="1600" b="1" i="1" kern="1200" dirty="0" smtClean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4559">
                <a:tc rowSpan="2">
                  <a:txBody>
                    <a:bodyPr/>
                    <a:lstStyle/>
                    <a:p>
                      <a:r>
                        <a:rPr lang="en-US" sz="1800" kern="1200" dirty="0" smtClean="0"/>
                        <a:t>2013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Единая информационная система управления внутреннего аудита</a:t>
                      </a:r>
                      <a:endParaRPr lang="en-US" sz="1600" b="0" i="1" kern="1200" dirty="0" smtClean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28401">
                <a:tc vMerge="1">
                  <a:txBody>
                    <a:bodyPr/>
                    <a:lstStyle/>
                    <a:p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Регулирование</a:t>
                      </a:r>
                      <a:r>
                        <a:rPr lang="en-US" sz="16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о </a:t>
                      </a:r>
                      <a:r>
                        <a:rPr lang="en-US" sz="1600" kern="12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проведении</a:t>
                      </a:r>
                      <a:r>
                        <a:rPr lang="en-US" sz="16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600" kern="12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оценки</a:t>
                      </a:r>
                      <a:r>
                        <a:rPr lang="en-US" sz="16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600" kern="12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деятельности</a:t>
                      </a:r>
                      <a:r>
                        <a:rPr lang="en-US" sz="16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600" kern="12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внутреннего</a:t>
                      </a:r>
                      <a:r>
                        <a:rPr lang="en-US" sz="16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600" kern="12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аудита</a:t>
                      </a:r>
                      <a:r>
                        <a:rPr lang="en-US" sz="16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с </a:t>
                      </a:r>
                      <a:r>
                        <a:rPr lang="en-US" sz="1600" kern="12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целью</a:t>
                      </a:r>
                      <a:r>
                        <a:rPr lang="en-US" sz="16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600" kern="12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гарантирования</a:t>
                      </a:r>
                      <a:r>
                        <a:rPr lang="en-US" sz="16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и </a:t>
                      </a:r>
                      <a:r>
                        <a:rPr lang="en-US" sz="1600" kern="12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улучшения</a:t>
                      </a:r>
                      <a:r>
                        <a:rPr lang="en-US" sz="16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600" kern="12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качества</a:t>
                      </a:r>
                      <a:r>
                        <a:rPr lang="en-US" sz="16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600" kern="12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внутреннего</a:t>
                      </a:r>
                      <a:r>
                        <a:rPr lang="en-US" sz="16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600" kern="12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аудита</a:t>
                      </a:r>
                      <a:endParaRPr lang="en-US" sz="1600" b="0" i="1" kern="1200" dirty="0" smtClean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64160">
                <a:tc rowSpan="2">
                  <a:txBody>
                    <a:bodyPr/>
                    <a:lstStyle/>
                    <a:p>
                      <a:r>
                        <a:rPr lang="en-US" sz="1800" kern="1200" dirty="0" smtClean="0"/>
                        <a:t>2014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Постановление</a:t>
                      </a:r>
                      <a:r>
                        <a:rPr lang="en-US" sz="16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о </a:t>
                      </a:r>
                      <a:r>
                        <a:rPr lang="en-US" sz="1600" kern="12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регулировании</a:t>
                      </a:r>
                      <a:r>
                        <a:rPr lang="en-US" sz="16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600" kern="12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квалификации</a:t>
                      </a:r>
                      <a:r>
                        <a:rPr lang="en-US" sz="16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600" kern="12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внутреннего</a:t>
                      </a:r>
                      <a:r>
                        <a:rPr lang="en-US" sz="16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600" kern="12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аудитора</a:t>
                      </a:r>
                      <a:endParaRPr lang="en-US" sz="1600" b="1" i="1" kern="1200" dirty="0" smtClean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Указ</a:t>
                      </a:r>
                      <a:r>
                        <a:rPr lang="en-US" sz="16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о </a:t>
                      </a:r>
                      <a:r>
                        <a:rPr lang="en-US" sz="1600" kern="12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регулировании</a:t>
                      </a:r>
                      <a:r>
                        <a:rPr lang="en-US" sz="16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600" kern="12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непрерывного</a:t>
                      </a:r>
                      <a:r>
                        <a:rPr lang="en-US" sz="16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600" kern="12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профессионального</a:t>
                      </a:r>
                      <a:r>
                        <a:rPr lang="en-US" sz="16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600" kern="12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развития</a:t>
                      </a:r>
                      <a:r>
                        <a:rPr lang="en-US" sz="16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600" kern="12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внутренних</a:t>
                      </a:r>
                      <a:r>
                        <a:rPr lang="en-US" sz="16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600" kern="12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аудиторов</a:t>
                      </a:r>
                      <a:r>
                        <a:rPr lang="en-US" sz="16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en-US" sz="1600" b="1" i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 b="1" dirty="0"/>
              <a:t>ЗАКОНОДАТЕЛЬСТВО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5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СТАТИСТИКА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2077932"/>
              </p:ext>
            </p:extLst>
          </p:nvPr>
        </p:nvGraphicFramePr>
        <p:xfrm>
          <a:off x="381000" y="838201"/>
          <a:ext cx="8229600" cy="5298439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438400"/>
                <a:gridCol w="1447800"/>
                <a:gridCol w="1447800"/>
                <a:gridCol w="1447800"/>
                <a:gridCol w="1447800"/>
              </a:tblGrid>
              <a:tr h="1149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2400" b="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Название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anchorCtr="1" horzOverflow="overflow">
                    <a:solidFill>
                      <a:schemeClr val="accent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24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2012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anchorCtr="1" horzOverflow="overflow">
                    <a:solidFill>
                      <a:schemeClr val="accent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24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2013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anchorCtr="1" horzOverflow="overflow">
                    <a:solidFill>
                      <a:schemeClr val="accent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24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2014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anchorCtr="1" horzOverflow="overflow">
                    <a:solidFill>
                      <a:schemeClr val="accent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24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201</a:t>
                      </a:r>
                      <a:r>
                        <a:rPr kumimoji="0" lang="ru-RU" sz="24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18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(9 месяцев)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anchorCtr="1" horzOverflow="overflow">
                    <a:solidFill>
                      <a:schemeClr val="accent1">
                        <a:alpha val="30000"/>
                      </a:schemeClr>
                    </a:solidFill>
                  </a:tcPr>
                </a:tc>
              </a:tr>
              <a:tr h="1674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Количество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внутренних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аудиторов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, в </a:t>
                      </a:r>
                      <a:r>
                        <a:rPr kumimoji="0" lang="en-US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том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числе</a:t>
                      </a: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: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144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197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248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358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anchorCtr="1" horzOverflow="overflow"/>
                </a:tc>
              </a:tr>
              <a:tr h="39957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800" i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Квалифицированных</a:t>
                      </a:r>
                      <a:r>
                        <a:rPr kumimoji="0" lang="en-US" sz="1800" i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en-US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800" i="1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133</a:t>
                      </a:r>
                      <a:endParaRPr kumimoji="0" lang="en-US" sz="18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800" i="1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166</a:t>
                      </a:r>
                      <a:endParaRPr kumimoji="0" lang="en-US" sz="18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800" i="1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195</a:t>
                      </a:r>
                      <a:endParaRPr kumimoji="0" lang="en-US" sz="18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18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315</a:t>
                      </a:r>
                      <a:endParaRPr kumimoji="0" lang="en-US" sz="18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9957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800" i="1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O</a:t>
                      </a:r>
                      <a:r>
                        <a:rPr kumimoji="0" lang="ru-RU" sz="1800" i="1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бучаемых</a:t>
                      </a:r>
                      <a:endParaRPr kumimoji="0" lang="en-US" sz="18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1800" i="1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11</a:t>
                      </a:r>
                      <a:endParaRPr kumimoji="0" lang="en-US" sz="18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1800" i="1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31</a:t>
                      </a:r>
                      <a:endParaRPr kumimoji="0" lang="en-US" sz="18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1800" i="1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53</a:t>
                      </a:r>
                      <a:endParaRPr kumimoji="0" lang="en-US" sz="18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18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43</a:t>
                      </a:r>
                      <a:endParaRPr kumimoji="0" lang="en-US" sz="18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674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Количество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ВА, </a:t>
                      </a:r>
                      <a:r>
                        <a:rPr kumimoji="0" lang="en-US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участвующих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в НПР в </a:t>
                      </a:r>
                      <a:r>
                        <a:rPr kumimoji="0" lang="en-US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течение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года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anchorCtr="1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44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anchorCtr="1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19</a:t>
                      </a: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anchorCtr="1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177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anchorCtr="1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159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anchorCtr="1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58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828800"/>
            <a:ext cx="7772400" cy="1470025"/>
          </a:xfrm>
        </p:spPr>
        <p:txBody>
          <a:bodyPr>
            <a:noAutofit/>
          </a:bodyPr>
          <a:lstStyle/>
          <a:p>
            <a:r>
              <a:rPr lang="ru-RU" i="1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HEA Grapalat" pitchFamily="50" charset="0"/>
              </a:rPr>
              <a:t>СПАСИБО ЗА ВНИМАНИЕ</a:t>
            </a:r>
            <a:r>
              <a:rPr lang="en-US" sz="3200" dirty="0">
                <a:latin typeface="GHEA Grapalat" pitchFamily="50" charset="0"/>
              </a:rPr>
              <a:t/>
            </a:r>
            <a:br>
              <a:rPr lang="en-US" sz="3200" dirty="0">
                <a:latin typeface="GHEA Grapalat" pitchFamily="50" charset="0"/>
              </a:rPr>
            </a:br>
            <a:endParaRPr lang="en-US" sz="3200" dirty="0">
              <a:latin typeface="GHEA Grapalat" pitchFamily="50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535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171</Words>
  <Application>Microsoft Office PowerPoint</Application>
  <PresentationFormat>On-screen Show (4:3)</PresentationFormat>
  <Paragraphs>52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ВНУТРЕННЫЙ АУДИТ В АРМЕНИИ</vt:lpstr>
      <vt:lpstr>ЗАКОНОДАТЕЛЬСТВО</vt:lpstr>
      <vt:lpstr>СТАТИСТИКА</vt:lpstr>
      <vt:lpstr>СПАСИБО ЗА ВНИМАНИЕ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Makich Khcheyan</dc:creator>
  <cp:lastModifiedBy>Makich Khcheyan</cp:lastModifiedBy>
  <cp:revision>13</cp:revision>
  <dcterms:created xsi:type="dcterms:W3CDTF">2006-08-16T00:00:00Z</dcterms:created>
  <dcterms:modified xsi:type="dcterms:W3CDTF">2015-10-02T11:08:01Z</dcterms:modified>
</cp:coreProperties>
</file>