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63" r:id="rId2"/>
    <p:sldId id="366" r:id="rId3"/>
    <p:sldId id="367" r:id="rId4"/>
    <p:sldId id="368" r:id="rId5"/>
    <p:sldId id="365" r:id="rId6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89" autoAdjust="0"/>
    <p:restoredTop sz="96237" autoAdjust="0"/>
  </p:normalViewPr>
  <p:slideViewPr>
    <p:cSldViewPr>
      <p:cViewPr varScale="1">
        <p:scale>
          <a:sx n="83" d="100"/>
          <a:sy n="83" d="100"/>
        </p:scale>
        <p:origin x="108" y="45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72421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027" y="0"/>
            <a:ext cx="2972421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69F348-2C7F-401C-92D7-DC4CE7899B6F}" type="datetimeFigureOut">
              <a:rPr lang="en-US" smtClean="0"/>
              <a:pPr/>
              <a:t>11/28/2018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675"/>
            <a:ext cx="2972421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027" y="8829675"/>
            <a:ext cx="2972421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DAE607-FF26-4835-9EAD-DBB3FB491D1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2294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3907AD67-7C60-4008-9560-6C146AAB157C}" type="datetimeFigureOut">
              <a:rPr lang="en-US" smtClean="0"/>
              <a:pPr/>
              <a:t>11/28/2018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5790"/>
            <a:ext cx="548640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E66FA965-B4FE-420C-8A3C-83B71E304D1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61750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6FA965-B4FE-420C-8A3C-83B71E304D16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0890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6FA965-B4FE-420C-8A3C-83B71E304D16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83272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6FA965-B4FE-420C-8A3C-83B71E304D16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39863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6FA965-B4FE-420C-8A3C-83B71E304D16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12313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6FA965-B4FE-420C-8A3C-83B71E304D16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7382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F2E64-0A67-474B-A639-17E615330E46}" type="datetime1">
              <a:rPr lang="en-US" smtClean="0"/>
              <a:pPr/>
              <a:t>11/28/2018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72771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2589C-FC03-4259-8BBC-0BD281CB6FD4}" type="datetime1">
              <a:rPr lang="en-US" smtClean="0"/>
              <a:pPr/>
              <a:t>11/28/2018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46088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EECDC-4F87-4C25-B3AD-A2774A9FCBD3}" type="datetime1">
              <a:rPr lang="en-US" smtClean="0"/>
              <a:pPr/>
              <a:t>11/28/2018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22171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F2C02-1F7B-454E-8A54-3041221DBA6F}" type="datetime1">
              <a:rPr lang="en-US" smtClean="0"/>
              <a:pPr/>
              <a:t>11/28/2018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76936-CDE1-44C9-8756-609327187BEC}" type="datetime1">
              <a:rPr lang="en-US" smtClean="0"/>
              <a:pPr/>
              <a:t>11/28/2018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35931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C727-D177-4367-A10D-85F66D20A87B}" type="datetime1">
              <a:rPr lang="en-US" smtClean="0"/>
              <a:pPr/>
              <a:t>11/28/2018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0295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27EE1-2D06-409D-94E9-C88BA720C917}" type="datetime1">
              <a:rPr lang="en-US" smtClean="0"/>
              <a:pPr/>
              <a:t>11/28/2018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89278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72D95-2A0A-4837-AE48-53DD1A2E57A4}" type="datetime1">
              <a:rPr lang="en-US" smtClean="0"/>
              <a:pPr/>
              <a:t>11/28/2018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92014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8A60B-CE01-4442-B45E-2835CD8C19AA}" type="datetime1">
              <a:rPr lang="en-US" smtClean="0"/>
              <a:pPr/>
              <a:t>11/28/2018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85100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01E71-AD02-4FB2-A70E-7F4274975F0E}" type="datetime1">
              <a:rPr lang="en-US" smtClean="0"/>
              <a:pPr/>
              <a:t>11/28/2018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27126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8F447-F262-404B-9C87-E9F53C2B0C74}" type="datetime1">
              <a:rPr lang="en-US" smtClean="0"/>
              <a:pPr/>
              <a:t>11/28/2018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5982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495E1-C638-4617-8F56-1143B3659993}" type="datetime1">
              <a:rPr lang="en-US" smtClean="0"/>
              <a:pPr/>
              <a:t>11/28/2018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48380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EF2C02-1F7B-454E-8A54-3041221DBA6F}" type="datetime1">
              <a:rPr lang="en-US" smtClean="0"/>
              <a:pPr/>
              <a:t>11/28/2018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11114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04799"/>
            <a:ext cx="7696200" cy="6416675"/>
          </a:xfrm>
        </p:spPr>
        <p:txBody>
          <a:bodyPr>
            <a:normAutofit/>
          </a:bodyPr>
          <a:lstStyle/>
          <a:p>
            <a:pPr lvl="1"/>
            <a:r>
              <a:rPr lang="ru-RU" b="1" dirty="0"/>
              <a:t>Заседание тематической группы КС </a:t>
            </a:r>
            <a:r>
              <a:rPr lang="en-US" b="1" dirty="0"/>
              <a:t>PEMPAL TCOP</a:t>
            </a:r>
            <a:r>
              <a:rPr lang="ru-RU" b="1" dirty="0"/>
              <a:t> по управлению ликвидностью</a:t>
            </a:r>
            <a:endParaRPr lang="ru-RU" sz="4400" b="1" dirty="0"/>
          </a:p>
          <a:p>
            <a:pPr lvl="1"/>
            <a:endParaRPr lang="en-US" sz="3600" dirty="0"/>
          </a:p>
          <a:p>
            <a:pPr lvl="1"/>
            <a:r>
              <a:rPr lang="ru-RU" sz="4000" b="1" dirty="0">
                <a:solidFill>
                  <a:srgbClr val="002060"/>
                </a:solidFill>
              </a:rPr>
              <a:t>Обсуждение в группах</a:t>
            </a:r>
            <a:r>
              <a:rPr lang="en-US" sz="4300" b="1" dirty="0">
                <a:solidFill>
                  <a:srgbClr val="002060"/>
                </a:solidFill>
              </a:rPr>
              <a:t> </a:t>
            </a:r>
          </a:p>
          <a:p>
            <a:pPr lvl="1"/>
            <a:r>
              <a:rPr lang="en-US" b="1" dirty="0">
                <a:solidFill>
                  <a:srgbClr val="002060"/>
                </a:solidFill>
              </a:rPr>
              <a:t> 8</a:t>
            </a:r>
            <a:r>
              <a:rPr lang="ru-RU" b="1" dirty="0">
                <a:solidFill>
                  <a:srgbClr val="002060"/>
                </a:solidFill>
              </a:rPr>
              <a:t> ноября</a:t>
            </a:r>
            <a:r>
              <a:rPr lang="en-US" b="1" dirty="0">
                <a:solidFill>
                  <a:srgbClr val="002060"/>
                </a:solidFill>
              </a:rPr>
              <a:t> 2018 </a:t>
            </a:r>
            <a:r>
              <a:rPr lang="ru-RU" b="1" dirty="0">
                <a:solidFill>
                  <a:srgbClr val="002060"/>
                </a:solidFill>
              </a:rPr>
              <a:t>г.</a:t>
            </a:r>
            <a:endParaRPr lang="en-US" sz="2600" b="1" dirty="0">
              <a:solidFill>
                <a:srgbClr val="C00000"/>
              </a:solidFill>
            </a:endParaRPr>
          </a:p>
          <a:p>
            <a:pPr lvl="1"/>
            <a:endParaRPr lang="en-US" sz="2600" b="1" dirty="0">
              <a:solidFill>
                <a:srgbClr val="C00000"/>
              </a:solidFill>
            </a:endParaRPr>
          </a:p>
          <a:p>
            <a:pPr lvl="1" algn="l"/>
            <a:r>
              <a:rPr lang="ru-RU" b="1" dirty="0">
                <a:solidFill>
                  <a:srgbClr val="C00000"/>
                </a:solidFill>
              </a:rPr>
              <a:t>Страны-участницы</a:t>
            </a:r>
            <a:r>
              <a:rPr lang="en-US" b="1" dirty="0">
                <a:solidFill>
                  <a:srgbClr val="C00000"/>
                </a:solidFill>
              </a:rPr>
              <a:t>: </a:t>
            </a:r>
          </a:p>
          <a:p>
            <a:pPr lvl="1" algn="l"/>
            <a:r>
              <a:rPr lang="ru-RU" b="1" dirty="0">
                <a:solidFill>
                  <a:srgbClr val="C00000"/>
                </a:solidFill>
              </a:rPr>
              <a:t>Албания, Хорватия, Грузия, Венгрия, Косово, Македония, Черногория, Турция</a:t>
            </a:r>
            <a:endParaRPr lang="en-US" sz="2600" b="1" dirty="0"/>
          </a:p>
          <a:p>
            <a:pPr lvl="1"/>
            <a:endParaRPr lang="en-US" sz="2600" b="1" dirty="0"/>
          </a:p>
          <a:p>
            <a:pPr lvl="1"/>
            <a:r>
              <a:rPr lang="ru-RU" b="1" dirty="0"/>
              <a:t>Веня (Австрия). 7-9 ноября 201</a:t>
            </a:r>
            <a:r>
              <a:rPr lang="en-US" b="1" dirty="0"/>
              <a:t>8</a:t>
            </a:r>
            <a:r>
              <a:rPr lang="ru-RU" b="1" dirty="0"/>
              <a:t> г.</a:t>
            </a:r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6200000">
            <a:off x="-2933700" y="2933699"/>
            <a:ext cx="6858002" cy="990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58650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9632" y="381000"/>
            <a:ext cx="7560840" cy="6072336"/>
          </a:xfrm>
        </p:spPr>
        <p:txBody>
          <a:bodyPr vert="horz" lIns="91440" tIns="45720" rIns="91440" bIns="45720" rtlCol="0" anchor="t">
            <a:normAutofit fontScale="92500" lnSpcReduction="20000"/>
          </a:bodyPr>
          <a:lstStyle/>
          <a:p>
            <a:r>
              <a:rPr lang="ru-RU" sz="2800" b="1" dirty="0">
                <a:solidFill>
                  <a:schemeClr val="accent1">
                    <a:lumMod val="75000"/>
                  </a:schemeClr>
                </a:solidFill>
              </a:rPr>
              <a:t>Вопрос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</a:rPr>
              <a:t> 1: </a:t>
            </a:r>
            <a:r>
              <a:rPr lang="ru-RU" sz="2800" dirty="0">
                <a:solidFill>
                  <a:schemeClr val="tx1"/>
                </a:solidFill>
              </a:rPr>
              <a:t>Как вы оцениваете уровень прогнозирования потоков денежных средств в странах-участницах </a:t>
            </a:r>
            <a:r>
              <a:rPr lang="en-ZA" sz="2800" dirty="0">
                <a:solidFill>
                  <a:schemeClr val="tx1"/>
                </a:solidFill>
              </a:rPr>
              <a:t>PEMPAL</a:t>
            </a:r>
            <a:r>
              <a:rPr lang="en-US" sz="2800" dirty="0">
                <a:solidFill>
                  <a:schemeClr val="tx1"/>
                </a:solidFill>
              </a:rPr>
              <a:t>?</a:t>
            </a:r>
            <a:r>
              <a:rPr lang="en-US" dirty="0">
                <a:solidFill>
                  <a:schemeClr val="tx1"/>
                </a:solidFill>
              </a:rPr>
              <a:t> </a:t>
            </a:r>
            <a:endParaRPr lang="ru-RU" sz="3000" b="1" i="1" dirty="0">
              <a:solidFill>
                <a:schemeClr val="accent1">
                  <a:lumMod val="75000"/>
                </a:schemeClr>
              </a:solidFill>
              <a:cs typeface="Calibri"/>
            </a:endParaRPr>
          </a:p>
          <a:p>
            <a:pPr algn="just"/>
            <a:endParaRPr lang="en-US" sz="1700" dirty="0"/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2800" dirty="0">
                <a:solidFill>
                  <a:schemeClr val="accent1">
                    <a:lumMod val="75000"/>
                  </a:schemeClr>
                </a:solidFill>
              </a:rPr>
              <a:t>Переход от планирования к прогнозированию ликвидности (в ряде стран в основе процесса прогнозирования по-прежнему находится исполнение бюджета</a:t>
            </a:r>
            <a:r>
              <a:rPr lang="en-ZA" sz="2800" dirty="0">
                <a:solidFill>
                  <a:schemeClr val="accent1">
                    <a:lumMod val="75000"/>
                  </a:schemeClr>
                </a:solidFill>
              </a:rPr>
              <a:t>!)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2800" dirty="0">
                <a:solidFill>
                  <a:schemeClr val="accent1">
                    <a:lumMod val="75000"/>
                  </a:schemeClr>
                </a:solidFill>
              </a:rPr>
              <a:t>По мере усложнения прогнозирования требуются альтернативы </a:t>
            </a:r>
            <a:r>
              <a:rPr lang="en-ZA" sz="2800" dirty="0">
                <a:solidFill>
                  <a:schemeClr val="accent1">
                    <a:lumMod val="75000"/>
                  </a:schemeClr>
                </a:solidFill>
              </a:rPr>
              <a:t>MS Excel 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2800" dirty="0">
                <a:solidFill>
                  <a:schemeClr val="accent1">
                    <a:lumMod val="75000"/>
                  </a:schemeClr>
                </a:solidFill>
              </a:rPr>
              <a:t>Недостаточно активно используются КПЭ в качестве стимулов к улучшению качества прогнозирования</a:t>
            </a:r>
            <a:endParaRPr lang="en-ZA" sz="2800" dirty="0">
              <a:solidFill>
                <a:schemeClr val="accent1">
                  <a:lumMod val="75000"/>
                </a:schemeClr>
              </a:solidFill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2800" dirty="0">
                <a:solidFill>
                  <a:schemeClr val="accent1">
                    <a:lumMod val="75000"/>
                  </a:schemeClr>
                </a:solidFill>
              </a:rPr>
              <a:t>Эффективность прогнозирования анализируется недостаточно: выводы и извлечённые уроки для повышения качества будущих прогнозов.</a:t>
            </a:r>
            <a:endParaRPr lang="en-ZA" sz="2800" dirty="0">
              <a:solidFill>
                <a:schemeClr val="accent1">
                  <a:lumMod val="75000"/>
                </a:schemeClr>
              </a:solidFill>
            </a:endParaRPr>
          </a:p>
          <a:p>
            <a:pPr algn="just"/>
            <a:endParaRPr lang="en-US" sz="2800" dirty="0"/>
          </a:p>
        </p:txBody>
      </p:sp>
      <p:pic>
        <p:nvPicPr>
          <p:cNvPr id="4" name="Picture 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6200000">
            <a:off x="-2971800" y="2971799"/>
            <a:ext cx="6858002" cy="9143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57641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9632" y="381000"/>
            <a:ext cx="7560840" cy="6072336"/>
          </a:xfrm>
        </p:spPr>
        <p:txBody>
          <a:bodyPr vert="horz" lIns="91440" tIns="45720" rIns="91440" bIns="45720" rtlCol="0" anchor="t">
            <a:normAutofit fontScale="92500" lnSpcReduction="20000"/>
          </a:bodyPr>
          <a:lstStyle/>
          <a:p>
            <a:r>
              <a:rPr lang="ru-RU" sz="2400" b="1" dirty="0">
                <a:solidFill>
                  <a:schemeClr val="accent1">
                    <a:lumMod val="75000"/>
                  </a:schemeClr>
                </a:solidFill>
              </a:rPr>
              <a:t>Вопрос</a:t>
            </a:r>
            <a:r>
              <a:rPr lang="en-US" sz="2400" b="1" dirty="0">
                <a:solidFill>
                  <a:schemeClr val="accent1">
                    <a:lumMod val="75000"/>
                  </a:schemeClr>
                </a:solidFill>
              </a:rPr>
              <a:t> 2: </a:t>
            </a:r>
            <a:r>
              <a:rPr lang="ru-RU" sz="2400" dirty="0">
                <a:solidFill>
                  <a:schemeClr val="tx1"/>
                </a:solidFill>
              </a:rPr>
              <a:t>Какие основные проблемы и сложности испытывают страны-члены </a:t>
            </a:r>
            <a:r>
              <a:rPr lang="en-US" sz="2400" dirty="0">
                <a:solidFill>
                  <a:schemeClr val="tx1"/>
                </a:solidFill>
              </a:rPr>
              <a:t>PEMPAL </a:t>
            </a:r>
            <a:r>
              <a:rPr lang="ru-RU" sz="2400" dirty="0">
                <a:solidFill>
                  <a:schemeClr val="tx1"/>
                </a:solidFill>
              </a:rPr>
              <a:t>при подготовке прогнозов движения денежных средств? Как вы их решаете</a:t>
            </a:r>
            <a:r>
              <a:rPr lang="en-US" sz="2400" dirty="0">
                <a:solidFill>
                  <a:schemeClr val="tx1"/>
                </a:solidFill>
              </a:rPr>
              <a:t>?</a:t>
            </a:r>
            <a:endParaRPr lang="en-US" sz="2400" b="1" i="1" dirty="0">
              <a:solidFill>
                <a:schemeClr val="tx1"/>
              </a:solidFill>
            </a:endParaRPr>
          </a:p>
          <a:p>
            <a:pPr algn="just"/>
            <a:endParaRPr lang="en-US" sz="1700" dirty="0"/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2800" dirty="0">
                <a:solidFill>
                  <a:schemeClr val="accent1">
                    <a:lumMod val="75000"/>
                  </a:schemeClr>
                </a:solidFill>
              </a:rPr>
              <a:t>Точность прогнозирования: процесс не структурирован, отсутствует систематический сбор данных, особенно от налоговых служб</a:t>
            </a:r>
            <a:endParaRPr lang="en-US" sz="2800" dirty="0">
              <a:solidFill>
                <a:schemeClr val="accent1">
                  <a:lumMod val="75000"/>
                </a:schemeClr>
              </a:solidFill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2800" dirty="0">
                <a:solidFill>
                  <a:schemeClr val="accent1">
                    <a:lumMod val="75000"/>
                  </a:schemeClr>
                </a:solidFill>
              </a:rPr>
              <a:t>Сбор данных осуществляется неформально</a:t>
            </a:r>
            <a:endParaRPr lang="en-US" sz="2800" dirty="0">
              <a:solidFill>
                <a:schemeClr val="accent1">
                  <a:lumMod val="75000"/>
                </a:schemeClr>
              </a:solidFill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2800" dirty="0">
                <a:solidFill>
                  <a:schemeClr val="accent1">
                    <a:lumMod val="75000"/>
                  </a:schemeClr>
                </a:solidFill>
              </a:rPr>
              <a:t>Отсутствие инфраструктуры и инструментария ИКТ</a:t>
            </a:r>
            <a:endParaRPr lang="en-US" sz="2800" dirty="0">
              <a:solidFill>
                <a:schemeClr val="accent1">
                  <a:lumMod val="75000"/>
                </a:schemeClr>
              </a:solidFill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2800" dirty="0">
                <a:solidFill>
                  <a:schemeClr val="accent1">
                    <a:lumMod val="75000"/>
                  </a:schemeClr>
                </a:solidFill>
              </a:rPr>
              <a:t>Прогнозировать налоговые поступления сложнее, чем расходы </a:t>
            </a:r>
            <a:endParaRPr lang="en-US" sz="2800" dirty="0">
              <a:solidFill>
                <a:schemeClr val="accent1">
                  <a:lumMod val="75000"/>
                </a:schemeClr>
              </a:solidFill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2800" dirty="0">
                <a:solidFill>
                  <a:schemeClr val="accent1">
                    <a:lumMod val="75000"/>
                  </a:schemeClr>
                </a:solidFill>
              </a:rPr>
              <a:t>Дефицит персонала, занимающегося исключительно прогнозированием движения денежных средств </a:t>
            </a:r>
            <a:endParaRPr lang="en-US" sz="2800" dirty="0">
              <a:solidFill>
                <a:schemeClr val="accent1">
                  <a:lumMod val="75000"/>
                </a:schemeClr>
              </a:solidFill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2800" dirty="0">
                <a:solidFill>
                  <a:schemeClr val="accent1">
                    <a:lumMod val="75000"/>
                  </a:schemeClr>
                </a:solidFill>
              </a:rPr>
              <a:t>Основные факторы неопределённости: условные обязательства, судебные решения, поступление средств из фондов ЕС</a:t>
            </a:r>
            <a:endParaRPr lang="en-US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4" name="Picture 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6200000">
            <a:off x="-2971800" y="2971799"/>
            <a:ext cx="6858002" cy="9143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39435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9632" y="381000"/>
            <a:ext cx="7560840" cy="6072336"/>
          </a:xfrm>
        </p:spPr>
        <p:txBody>
          <a:bodyPr vert="horz" lIns="91440" tIns="45720" rIns="91440" bIns="45720" rtlCol="0" anchor="t">
            <a:normAutofit fontScale="85000" lnSpcReduction="20000"/>
          </a:bodyPr>
          <a:lstStyle/>
          <a:p>
            <a:r>
              <a:rPr lang="ru-RU" sz="2800" b="1" dirty="0">
                <a:solidFill>
                  <a:schemeClr val="accent1">
                    <a:lumMod val="75000"/>
                  </a:schemeClr>
                </a:solidFill>
              </a:rPr>
              <a:t>Варианты решений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</a:rPr>
              <a:t>:</a:t>
            </a:r>
            <a:endParaRPr lang="en-US" sz="1700" dirty="0"/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2800" dirty="0">
                <a:solidFill>
                  <a:schemeClr val="accent1">
                    <a:lumMod val="75000"/>
                  </a:schemeClr>
                </a:solidFill>
              </a:rPr>
              <a:t>Необходимо заручиться поддержкой руководства: признание важности прогнозирования</a:t>
            </a:r>
            <a:endParaRPr lang="en-US" sz="2800" dirty="0">
              <a:solidFill>
                <a:schemeClr val="accent1">
                  <a:lumMod val="75000"/>
                </a:schemeClr>
              </a:solidFill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2800" dirty="0">
                <a:solidFill>
                  <a:schemeClr val="accent1">
                    <a:lumMod val="75000"/>
                  </a:schemeClr>
                </a:solidFill>
              </a:rPr>
              <a:t>Специально выделенный и подготовленный персонал, за которым явно закреплена ответственность за прогнозирование (смена установок)</a:t>
            </a:r>
            <a:endParaRPr lang="en-US" sz="2800" dirty="0">
              <a:solidFill>
                <a:schemeClr val="accent1">
                  <a:lumMod val="75000"/>
                </a:schemeClr>
              </a:solidFill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2800" dirty="0">
                <a:solidFill>
                  <a:schemeClr val="accent1">
                    <a:lumMod val="75000"/>
                  </a:schemeClr>
                </a:solidFill>
              </a:rPr>
              <a:t>ИКТ-решения как инструменты для сбора данных и повышения качества прогнозирования</a:t>
            </a:r>
            <a:endParaRPr lang="en-US" sz="2800" dirty="0">
              <a:solidFill>
                <a:schemeClr val="accent1">
                  <a:lumMod val="75000"/>
                </a:schemeClr>
              </a:solidFill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2800" dirty="0">
                <a:solidFill>
                  <a:schemeClr val="accent1">
                    <a:lumMod val="75000"/>
                  </a:schemeClr>
                </a:solidFill>
              </a:rPr>
              <a:t>Активное и эффективное сотрудничество между всеми сторонами, вовлечёнными в процесс прогнозирования</a:t>
            </a:r>
            <a:endParaRPr lang="en-US" sz="2800" dirty="0">
              <a:solidFill>
                <a:schemeClr val="accent1">
                  <a:lumMod val="75000"/>
                </a:schemeClr>
              </a:solidFill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2800" dirty="0">
                <a:solidFill>
                  <a:schemeClr val="accent1">
                    <a:lumMod val="75000"/>
                  </a:schemeClr>
                </a:solidFill>
              </a:rPr>
              <a:t>«Кнут и пряник» для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</a:rPr>
              <a:t> RA and </a:t>
            </a:r>
            <a:r>
              <a:rPr lang="ru-RU" sz="2800" dirty="0">
                <a:solidFill>
                  <a:schemeClr val="accent1">
                    <a:lumMod val="75000"/>
                  </a:schemeClr>
                </a:solidFill>
              </a:rPr>
              <a:t>и отраслевых министерств (ОМ)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</a:rPr>
              <a:t>!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2800" dirty="0">
                <a:solidFill>
                  <a:schemeClr val="accent1">
                    <a:lumMod val="75000"/>
                  </a:schemeClr>
                </a:solidFill>
              </a:rPr>
              <a:t>Раннее уведомление о совершении крупных операций</a:t>
            </a:r>
            <a:endParaRPr lang="en-US" sz="2800" dirty="0">
              <a:solidFill>
                <a:schemeClr val="accent1">
                  <a:lumMod val="75000"/>
                </a:schemeClr>
              </a:solidFill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2800" dirty="0">
                <a:solidFill>
                  <a:schemeClr val="accent1">
                    <a:lumMod val="75000"/>
                  </a:schemeClr>
                </a:solidFill>
              </a:rPr>
              <a:t>Обучение сотрудников ОМ и 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</a:rPr>
              <a:t>RA!</a:t>
            </a:r>
          </a:p>
          <a:p>
            <a:pPr algn="l"/>
            <a:endParaRPr lang="en-US" sz="2800" dirty="0">
              <a:solidFill>
                <a:schemeClr val="accent1">
                  <a:lumMod val="75000"/>
                </a:schemeClr>
              </a:solidFill>
            </a:endParaRPr>
          </a:p>
          <a:p>
            <a:pPr algn="l"/>
            <a:endParaRPr lang="en-US" sz="2800" dirty="0">
              <a:solidFill>
                <a:schemeClr val="accent1">
                  <a:lumMod val="75000"/>
                </a:schemeClr>
              </a:solidFill>
            </a:endParaRPr>
          </a:p>
          <a:p>
            <a:pPr algn="l"/>
            <a:endParaRPr lang="en-US" sz="2800" dirty="0">
              <a:solidFill>
                <a:schemeClr val="accent1">
                  <a:lumMod val="75000"/>
                </a:schemeClr>
              </a:solidFill>
            </a:endParaRPr>
          </a:p>
          <a:p>
            <a:pPr algn="l"/>
            <a:endParaRPr lang="en-US" sz="2800" dirty="0"/>
          </a:p>
        </p:txBody>
      </p:sp>
      <p:pic>
        <p:nvPicPr>
          <p:cNvPr id="4" name="Picture 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6200000">
            <a:off x="-2971800" y="2971799"/>
            <a:ext cx="6858002" cy="9143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79592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3648" y="5194329"/>
            <a:ext cx="7560840" cy="1319808"/>
          </a:xfrm>
        </p:spPr>
        <p:txBody>
          <a:bodyPr>
            <a:normAutofit/>
          </a:bodyPr>
          <a:lstStyle/>
          <a:p>
            <a:r>
              <a:rPr lang="ru-RU" sz="3600" b="1" dirty="0">
                <a:solidFill>
                  <a:schemeClr val="accent1">
                    <a:lumMod val="75000"/>
                  </a:schemeClr>
                </a:solidFill>
              </a:rPr>
              <a:t>СПАСИБО</a:t>
            </a:r>
            <a:r>
              <a:rPr lang="en-US" sz="3600" b="1" dirty="0">
                <a:solidFill>
                  <a:schemeClr val="accent1">
                    <a:lumMod val="75000"/>
                  </a:schemeClr>
                </a:solidFill>
              </a:rPr>
              <a:t>!</a:t>
            </a:r>
          </a:p>
          <a:p>
            <a:r>
              <a:rPr lang="en-US" sz="3600" b="1" dirty="0">
                <a:solidFill>
                  <a:schemeClr val="accent1">
                    <a:lumMod val="75000"/>
                  </a:schemeClr>
                </a:solidFill>
                <a:sym typeface="Wingdings" panose="05000000000000000000" pitchFamily="2" charset="2"/>
              </a:rPr>
              <a:t></a:t>
            </a:r>
            <a:endParaRPr lang="en-US" sz="3600" b="1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ru-RU" sz="3000" b="1" i="1" dirty="0">
              <a:solidFill>
                <a:schemeClr val="accent1">
                  <a:lumMod val="75000"/>
                </a:schemeClr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ZA" sz="2800" dirty="0">
              <a:solidFill>
                <a:schemeClr val="accent1">
                  <a:lumMod val="75000"/>
                </a:schemeClr>
              </a:solidFill>
            </a:endParaRPr>
          </a:p>
          <a:p>
            <a:pPr algn="l"/>
            <a:endParaRPr lang="en-ZA" sz="2800" dirty="0">
              <a:solidFill>
                <a:schemeClr val="accent1">
                  <a:lumMod val="75000"/>
                </a:schemeClr>
              </a:solidFill>
            </a:endParaRPr>
          </a:p>
          <a:p>
            <a:pPr algn="l"/>
            <a:endParaRPr lang="en-ZA" sz="2800" dirty="0">
              <a:solidFill>
                <a:schemeClr val="accent1">
                  <a:lumMod val="75000"/>
                </a:schemeClr>
              </a:solidFill>
            </a:endParaRPr>
          </a:p>
          <a:p>
            <a:pPr algn="l"/>
            <a:endParaRPr lang="en-ZA" sz="2800" dirty="0">
              <a:solidFill>
                <a:schemeClr val="accent1">
                  <a:lumMod val="75000"/>
                </a:schemeClr>
              </a:solidFill>
            </a:endParaRPr>
          </a:p>
          <a:p>
            <a:pPr algn="l"/>
            <a:endParaRPr lang="en-US" sz="2800" dirty="0"/>
          </a:p>
        </p:txBody>
      </p:sp>
      <p:pic>
        <p:nvPicPr>
          <p:cNvPr id="4" name="Picture 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6200000">
            <a:off x="-2971800" y="2971799"/>
            <a:ext cx="6858002" cy="9143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B114B531-F08F-4277-A9E4-ADB24173717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31321" y="432951"/>
            <a:ext cx="6757103" cy="47613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11979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4363</TotalTime>
  <Words>229</Words>
  <Application>Microsoft Office PowerPoint</Application>
  <PresentationFormat>On-screen Show (4:3)</PresentationFormat>
  <Paragraphs>49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CEF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Deanna Aubrey</dc:creator>
  <cp:lastModifiedBy>Andrei Nikolaevich Salnikov</cp:lastModifiedBy>
  <cp:revision>540</cp:revision>
  <cp:lastPrinted>2012-03-11T09:33:36Z</cp:lastPrinted>
  <dcterms:created xsi:type="dcterms:W3CDTF">2012-02-13T09:14:10Z</dcterms:created>
  <dcterms:modified xsi:type="dcterms:W3CDTF">2018-11-28T07:25:32Z</dcterms:modified>
</cp:coreProperties>
</file>