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366" r:id="rId3"/>
    <p:sldId id="367" r:id="rId4"/>
    <p:sldId id="368" r:id="rId5"/>
    <p:sldId id="365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6237" autoAdjust="0"/>
  </p:normalViewPr>
  <p:slideViewPr>
    <p:cSldViewPr>
      <p:cViewPr varScale="1">
        <p:scale>
          <a:sx n="83" d="100"/>
          <a:sy n="83" d="100"/>
        </p:scale>
        <p:origin x="108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32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86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31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799"/>
            <a:ext cx="7696200" cy="6416675"/>
          </a:xfrm>
        </p:spPr>
        <p:txBody>
          <a:bodyPr>
            <a:normAutofit/>
          </a:bodyPr>
          <a:lstStyle/>
          <a:p>
            <a:pPr lvl="1"/>
            <a:r>
              <a:rPr lang="ru-RU" b="1" dirty="0"/>
              <a:t>Заседание тематической группы КС </a:t>
            </a:r>
            <a:r>
              <a:rPr lang="en-US" b="1" dirty="0"/>
              <a:t>PEMPAL TCOP</a:t>
            </a:r>
            <a:r>
              <a:rPr lang="ru-RU" b="1" dirty="0"/>
              <a:t> по управлению ликвидностью</a:t>
            </a:r>
            <a:endParaRPr lang="ru-RU" sz="4400" b="1" dirty="0"/>
          </a:p>
          <a:p>
            <a:pPr lvl="1"/>
            <a:endParaRPr lang="en-US" sz="3600" dirty="0"/>
          </a:p>
          <a:p>
            <a:pPr lvl="1"/>
            <a:r>
              <a:rPr lang="ru-RU" sz="4000" b="1" dirty="0">
                <a:solidFill>
                  <a:srgbClr val="002060"/>
                </a:solidFill>
              </a:rPr>
              <a:t>Обсуждение в группах</a:t>
            </a:r>
            <a:r>
              <a:rPr lang="en-US" sz="4300" b="1" dirty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 8</a:t>
            </a:r>
            <a:r>
              <a:rPr lang="ru-RU" b="1" dirty="0">
                <a:solidFill>
                  <a:srgbClr val="002060"/>
                </a:solidFill>
              </a:rPr>
              <a:t> ноября</a:t>
            </a:r>
            <a:r>
              <a:rPr lang="en-US" b="1" dirty="0">
                <a:solidFill>
                  <a:srgbClr val="002060"/>
                </a:solidFill>
              </a:rPr>
              <a:t> 2018 </a:t>
            </a:r>
            <a:r>
              <a:rPr lang="ru-RU" b="1" dirty="0">
                <a:solidFill>
                  <a:srgbClr val="002060"/>
                </a:solidFill>
              </a:rPr>
              <a:t>г.</a:t>
            </a:r>
            <a:endParaRPr lang="en-US" sz="2600" b="1" dirty="0">
              <a:solidFill>
                <a:srgbClr val="C00000"/>
              </a:solidFill>
            </a:endParaRPr>
          </a:p>
          <a:p>
            <a:pPr lvl="1"/>
            <a:endParaRPr lang="en-US" sz="2600" b="1" dirty="0">
              <a:solidFill>
                <a:srgbClr val="C00000"/>
              </a:solidFill>
            </a:endParaRPr>
          </a:p>
          <a:p>
            <a:pPr lvl="1" algn="l"/>
            <a:r>
              <a:rPr lang="ru-RU" b="1" dirty="0">
                <a:solidFill>
                  <a:srgbClr val="C00000"/>
                </a:solidFill>
              </a:rPr>
              <a:t>Страны-участницы</a:t>
            </a:r>
            <a:r>
              <a:rPr lang="en-US" b="1" dirty="0">
                <a:solidFill>
                  <a:srgbClr val="C00000"/>
                </a:solidFill>
              </a:rPr>
              <a:t>: </a:t>
            </a:r>
          </a:p>
          <a:p>
            <a:pPr lvl="1" algn="l"/>
            <a:r>
              <a:rPr lang="ru-RU" b="1" dirty="0">
                <a:solidFill>
                  <a:srgbClr val="C00000"/>
                </a:solidFill>
              </a:rPr>
              <a:t>Албания, Хорватия, Грузия, Венгрия, Косово, Македония, Черногория, Турция</a:t>
            </a:r>
            <a:endParaRPr lang="en-US" sz="2600" b="1" dirty="0"/>
          </a:p>
          <a:p>
            <a:pPr lvl="1"/>
            <a:endParaRPr lang="en-US" sz="2600" b="1" dirty="0"/>
          </a:p>
          <a:p>
            <a:pPr lvl="1"/>
            <a:r>
              <a:rPr lang="ru-RU" b="1" dirty="0"/>
              <a:t>Веня (Австрия). 7-9 ноября 201</a:t>
            </a:r>
            <a:r>
              <a:rPr lang="en-US" b="1" dirty="0"/>
              <a:t>8</a:t>
            </a:r>
            <a:r>
              <a:rPr lang="ru-RU" b="1" dirty="0"/>
              <a:t> г.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1000"/>
            <a:ext cx="7560840" cy="607233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Вопрос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1: </a:t>
            </a:r>
            <a:r>
              <a:rPr lang="ru-RU" sz="2800" dirty="0">
                <a:solidFill>
                  <a:schemeClr val="tx1"/>
                </a:solidFill>
              </a:rPr>
              <a:t>Как вы оцениваете уровень прогнозирования потоков денежных средств в странах-участницах </a:t>
            </a:r>
            <a:r>
              <a:rPr lang="en-ZA" sz="2800" dirty="0">
                <a:solidFill>
                  <a:schemeClr val="tx1"/>
                </a:solidFill>
              </a:rPr>
              <a:t>PEMPAL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ru-RU" sz="3000" b="1" i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algn="just"/>
            <a:endParaRPr lang="en-US" sz="17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Переход от планирования к прогнозированию ликвидности (в ряде стран в основе процесса прогнозирования по-прежнему находится исполнение бюджета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!)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По мере усложнения прогнозирования требуются альтернативы 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MS Excel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Недостаточно активно используются КПЭ в качестве стимулов к улучшению качества прогнозирования</a:t>
            </a: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Эффективность прогнозирования анализируется недостаточно: выводы и извлечённые уроки для повышения качества будущих прогнозов.</a:t>
            </a: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6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1000"/>
            <a:ext cx="7560840" cy="607233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Вопрос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2: </a:t>
            </a:r>
            <a:r>
              <a:rPr lang="ru-RU" sz="2400" dirty="0">
                <a:solidFill>
                  <a:schemeClr val="tx1"/>
                </a:solidFill>
              </a:rPr>
              <a:t>Какие основные проблемы и сложности испытывают страны-члены </a:t>
            </a:r>
            <a:r>
              <a:rPr lang="en-US" sz="2400" dirty="0">
                <a:solidFill>
                  <a:schemeClr val="tx1"/>
                </a:solidFill>
              </a:rPr>
              <a:t>PEMPAL </a:t>
            </a:r>
            <a:r>
              <a:rPr lang="ru-RU" sz="2400" dirty="0">
                <a:solidFill>
                  <a:schemeClr val="tx1"/>
                </a:solidFill>
              </a:rPr>
              <a:t>при подготовке прогнозов движения денежных средств? Как вы их решаете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  <a:endParaRPr lang="en-US" sz="2400" b="1" i="1" dirty="0">
              <a:solidFill>
                <a:schemeClr val="tx1"/>
              </a:solidFill>
            </a:endParaRPr>
          </a:p>
          <a:p>
            <a:pPr algn="just"/>
            <a:endParaRPr lang="en-US" sz="17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Точность прогнозирования: процесс не структурирован, отсутствует систематический сбор данных, особенно от налоговых служб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Сбор данных осуществляется неформально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Отсутствие инфраструктуры и инструментария ИКТ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Прогнозировать налоговые поступления сложнее, чем расходы 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Дефицит персонала, занимающегося исключительно прогнозированием движения денежных средств 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Основные факторы неопределённости: условные обязательства, судебные решения, поступление средств из фондов ЕС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43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1000"/>
            <a:ext cx="7560840" cy="607233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Варианты решений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n-US" sz="17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Необходимо заручиться поддержкой руководства: признание важности прогнозирования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Специально выделенный и подготовленный персонал, за которым явно закреплена ответственность за прогнозирование (смена установок)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ИКТ-решения как инструменты для сбора данных и повышения качества прогнозирования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Активное и эффективное сотрудничество между всеми сторонами, вовлечёнными в процесс прогнозирования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«Кнут и пряник» для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RA and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и отраслевых министерств (ОМ)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Раннее уведомление о совершении крупных операций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Обучение сотрудников ОМ и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RA!</a:t>
            </a:r>
          </a:p>
          <a:p>
            <a:pPr algn="l"/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5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5194329"/>
            <a:ext cx="7560840" cy="131980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СПАСИБО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3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14B531-F08F-4277-A9E4-ADB2417371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1321" y="432951"/>
            <a:ext cx="6757103" cy="476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19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4363</TotalTime>
  <Words>229</Words>
  <Application>Microsoft Office PowerPoint</Application>
  <PresentationFormat>On-screen Show (4:3)</PresentationFormat>
  <Paragraphs>49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Andrei Nikolaevich Salnikov</cp:lastModifiedBy>
  <cp:revision>540</cp:revision>
  <cp:lastPrinted>2012-03-11T09:33:36Z</cp:lastPrinted>
  <dcterms:created xsi:type="dcterms:W3CDTF">2012-02-13T09:14:10Z</dcterms:created>
  <dcterms:modified xsi:type="dcterms:W3CDTF">2018-11-28T07:25:32Z</dcterms:modified>
</cp:coreProperties>
</file>