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366" r:id="rId3"/>
    <p:sldId id="368" r:id="rId4"/>
    <p:sldId id="367" r:id="rId5"/>
    <p:sldId id="365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6237" autoAdjust="0"/>
  </p:normalViewPr>
  <p:slideViewPr>
    <p:cSldViewPr>
      <p:cViewPr varScale="1">
        <p:scale>
          <a:sx n="43" d="100"/>
          <a:sy n="43" d="100"/>
        </p:scale>
        <p:origin x="1809" y="5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/>
              <a:t>Специальных программ</a:t>
            </a:r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2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/>
              <a:t>Специальных программ</a:t>
            </a:r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33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86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799"/>
            <a:ext cx="7696200" cy="6416675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ru-RU" b="1" dirty="0"/>
              <a:t>Заседание тематической группы казначейского сообщества </a:t>
            </a:r>
            <a:r>
              <a:rPr lang="en-US" b="1" dirty="0"/>
              <a:t>PEMPAL</a:t>
            </a:r>
            <a:r>
              <a:rPr lang="ru-RU" b="1" dirty="0"/>
              <a:t> по управлению ликвидностью</a:t>
            </a:r>
            <a:endParaRPr lang="ru-RU" sz="4400" b="1" dirty="0"/>
          </a:p>
          <a:p>
            <a:pPr lvl="1"/>
            <a:endParaRPr lang="ru-RU" sz="3500" dirty="0"/>
          </a:p>
          <a:p>
            <a:pPr lvl="1"/>
            <a:endParaRPr lang="en-US" sz="3500" dirty="0"/>
          </a:p>
          <a:p>
            <a:pPr lvl="1"/>
            <a:r>
              <a:rPr lang="ru-RU" sz="4300" b="1" dirty="0">
                <a:solidFill>
                  <a:srgbClr val="002060"/>
                </a:solidFill>
              </a:rPr>
              <a:t>Обсуждение в малых группах</a:t>
            </a:r>
          </a:p>
          <a:p>
            <a:pPr lvl="1"/>
            <a:r>
              <a:rPr lang="ru-RU" sz="3000" b="1" dirty="0">
                <a:solidFill>
                  <a:srgbClr val="002060"/>
                </a:solidFill>
              </a:rPr>
              <a:t>8 ноября 2018 года</a:t>
            </a:r>
            <a:endParaRPr lang="en-US" sz="3000" b="1" dirty="0">
              <a:solidFill>
                <a:srgbClr val="002060"/>
              </a:solidFill>
            </a:endParaRPr>
          </a:p>
          <a:p>
            <a:pPr lvl="1"/>
            <a:endParaRPr lang="ru-RU" sz="3000" b="1" dirty="0">
              <a:solidFill>
                <a:srgbClr val="C00000"/>
              </a:solidFill>
            </a:endParaRPr>
          </a:p>
          <a:p>
            <a:pPr lvl="1"/>
            <a:endParaRPr lang="en-US" sz="3000" b="1" dirty="0">
              <a:solidFill>
                <a:srgbClr val="C00000"/>
              </a:solidFill>
            </a:endParaRPr>
          </a:p>
          <a:p>
            <a:pPr lvl="1" algn="l"/>
            <a:r>
              <a:rPr lang="ru-RU" sz="3000" b="1" dirty="0">
                <a:solidFill>
                  <a:srgbClr val="C00000"/>
                </a:solidFill>
              </a:rPr>
              <a:t>Страны: </a:t>
            </a:r>
          </a:p>
          <a:p>
            <a:pPr lvl="1" algn="l"/>
            <a:r>
              <a:rPr lang="ru-RU" sz="3000" b="1" dirty="0">
                <a:solidFill>
                  <a:srgbClr val="C00000"/>
                </a:solidFill>
              </a:rPr>
              <a:t>Азербайджан, Армения, Беларусь, Молдова, Казахстан, Кыргызстан, Россия, Таджикистан, Украина</a:t>
            </a:r>
          </a:p>
          <a:p>
            <a:pPr lvl="1"/>
            <a:endParaRPr lang="en-US" sz="2600" b="1" dirty="0"/>
          </a:p>
          <a:p>
            <a:pPr lvl="1"/>
            <a:r>
              <a:rPr lang="ru-RU" b="1" dirty="0"/>
              <a:t>Вена</a:t>
            </a:r>
            <a:r>
              <a:rPr lang="en-US" b="1" dirty="0"/>
              <a:t> (</a:t>
            </a:r>
            <a:r>
              <a:rPr lang="ru-RU" b="1" dirty="0"/>
              <a:t>Австрия</a:t>
            </a:r>
            <a:r>
              <a:rPr lang="en-US" b="1" dirty="0"/>
              <a:t>)</a:t>
            </a:r>
            <a:r>
              <a:rPr lang="ru-RU" b="1" dirty="0"/>
              <a:t>, 7-9 ноября 201</a:t>
            </a:r>
            <a:r>
              <a:rPr lang="en-US" b="1" dirty="0"/>
              <a:t>8</a:t>
            </a:r>
            <a:r>
              <a:rPr lang="ru-RU" b="1" dirty="0"/>
              <a:t> года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1000"/>
            <a:ext cx="7920880" cy="6072336"/>
          </a:xfrm>
        </p:spPr>
        <p:txBody>
          <a:bodyPr>
            <a:normAutofit lnSpcReduction="10000"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Вопрос 1: </a:t>
            </a:r>
            <a:r>
              <a:rPr lang="ru-RU" sz="2400" b="1" dirty="0">
                <a:solidFill>
                  <a:schemeClr val="tx1"/>
                </a:solidFill>
              </a:rPr>
              <a:t>Как вы оцениваете уровень развития процессов прогнозирования потоков денежных средств в странах</a:t>
            </a:r>
            <a:r>
              <a:rPr lang="en-US" sz="2400" b="1" dirty="0">
                <a:solidFill>
                  <a:schemeClr val="tx1"/>
                </a:solidFill>
              </a:rPr>
              <a:t> – </a:t>
            </a:r>
            <a:r>
              <a:rPr lang="ru-RU" sz="2400" b="1" dirty="0">
                <a:solidFill>
                  <a:schemeClr val="tx1"/>
                </a:solidFill>
              </a:rPr>
              <a:t>членах </a:t>
            </a:r>
            <a:r>
              <a:rPr lang="en-US" sz="2400" b="1" dirty="0">
                <a:solidFill>
                  <a:schemeClr val="tx1"/>
                </a:solidFill>
              </a:rPr>
              <a:t>PEMPAL</a:t>
            </a:r>
            <a:r>
              <a:rPr lang="ru-RU" sz="2400" b="1" dirty="0">
                <a:solidFill>
                  <a:schemeClr val="tx1"/>
                </a:solidFill>
              </a:rPr>
              <a:t>?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Уровень развития функции прогнозирования разный, в нескольких странах ощущается проблема в развитии этого направления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Не во всех странах существуют специальные подразделения занимающиеся прогнозированием ликвидности. Там где они есть эти подразделения во основном находятся в казначействах, в отдельных случаях – в подразделениях, занимающихся управлением долгом</a:t>
            </a:r>
            <a:r>
              <a:rPr lang="en-ZA" sz="2400" dirty="0">
                <a:solidFill>
                  <a:schemeClr val="accent1">
                    <a:lumMod val="75000"/>
                  </a:schemeClr>
                </a:solidFill>
              </a:rPr>
              <a:t>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Численность специалистов занимающихся прогнозированием в большинстве случае очень мала (2-5 человек, Россия – исключение)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6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1000"/>
            <a:ext cx="7920880" cy="6072336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dirty="0">
                <a:solidFill>
                  <a:schemeClr val="accent1">
                    <a:lumMod val="75000"/>
                  </a:schemeClr>
                </a:solidFill>
              </a:rPr>
              <a:t>Вопрос 1: </a:t>
            </a:r>
            <a:r>
              <a:rPr lang="ru-RU" sz="2600" b="1" dirty="0">
                <a:solidFill>
                  <a:schemeClr val="tx1"/>
                </a:solidFill>
              </a:rPr>
              <a:t>Как вы оцениваете уровень развития процессов прогнозирования потоков денежных средств в странах</a:t>
            </a:r>
            <a:r>
              <a:rPr lang="en-US" sz="2600" b="1" dirty="0">
                <a:solidFill>
                  <a:schemeClr val="tx1"/>
                </a:solidFill>
              </a:rPr>
              <a:t> – </a:t>
            </a:r>
            <a:r>
              <a:rPr lang="ru-RU" sz="2600" b="1" dirty="0">
                <a:solidFill>
                  <a:schemeClr val="tx1"/>
                </a:solidFill>
              </a:rPr>
              <a:t>членах </a:t>
            </a:r>
            <a:r>
              <a:rPr lang="en-US" sz="2600" b="1" dirty="0">
                <a:solidFill>
                  <a:schemeClr val="tx1"/>
                </a:solidFill>
              </a:rPr>
              <a:t>PEMPAL</a:t>
            </a:r>
            <a:r>
              <a:rPr lang="ru-RU" sz="2600" b="1" dirty="0">
                <a:solidFill>
                  <a:schemeClr val="tx1"/>
                </a:solidFill>
              </a:rPr>
              <a:t>? </a:t>
            </a:r>
          </a:p>
          <a:p>
            <a:endParaRPr lang="ru-RU" sz="2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Временной горизонт – в большинстве случаев, кассовые планы на год с разбивкой по кварталам, месяцам. Прогнозы высокой частоты (день, неделя) осуществляются не во всех странах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Специальных программ для прогнозирования никто не использует, в основном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excel,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казначейские системы служат важным источником данных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В тех странах, где отслеживается качество прогнозов, показатели высокие (3-5-7%), но не всюду информация о качестве присутствует и анализируется</a:t>
            </a: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6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>
            <a:normAutofit fontScale="55000" lnSpcReduction="20000"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Вопрос 2.</a:t>
            </a: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</a:rPr>
              <a:t>Какие основные проблемы и сложности возникают у стран членов </a:t>
            </a:r>
            <a:r>
              <a:rPr lang="en-US" sz="3600" b="1" dirty="0">
                <a:solidFill>
                  <a:schemeClr val="tx1"/>
                </a:solidFill>
              </a:rPr>
              <a:t>PEMPAL </a:t>
            </a:r>
            <a:r>
              <a:rPr lang="ru-RU" sz="3600" b="1" dirty="0">
                <a:solidFill>
                  <a:schemeClr val="tx1"/>
                </a:solidFill>
              </a:rPr>
              <a:t>при прогнозировании потоков денежных средств?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</a:rPr>
              <a:t>Как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</a:rPr>
              <a:t>вы их решаете?</a:t>
            </a:r>
            <a:endParaRPr lang="ru-RU" sz="3600" b="1" i="1" dirty="0">
              <a:solidFill>
                <a:schemeClr val="tx1"/>
              </a:solidFill>
            </a:endParaRPr>
          </a:p>
          <a:p>
            <a:pPr algn="just"/>
            <a:endParaRPr lang="en-US" sz="17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900" dirty="0">
                <a:solidFill>
                  <a:srgbClr val="C00000"/>
                </a:solidFill>
              </a:rPr>
              <a:t>Проблемы с предоставлением информации и ее качество (держатели информации неохотно ее предоставляют). </a:t>
            </a:r>
            <a:br>
              <a:rPr lang="ru-RU" sz="2900" dirty="0">
                <a:solidFill>
                  <a:srgbClr val="C00000"/>
                </a:solidFill>
              </a:rPr>
            </a:br>
            <a:r>
              <a:rPr lang="ru-RU" sz="2900" dirty="0">
                <a:solidFill>
                  <a:schemeClr val="accent1">
                    <a:lumMod val="75000"/>
                  </a:schemeClr>
                </a:solidFill>
              </a:rPr>
              <a:t>Возможное решение – программное обеспечение для сбора информации в автоматическом режиме</a:t>
            </a:r>
            <a:br>
              <a:rPr lang="ru-RU" sz="29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900" dirty="0">
                <a:solidFill>
                  <a:srgbClr val="C00000"/>
                </a:solidFill>
              </a:rPr>
              <a:t>Отсутствие фиксированной даты осуществления платежа</a:t>
            </a:r>
            <a:br>
              <a:rPr lang="ru-RU" sz="2900" dirty="0">
                <a:solidFill>
                  <a:srgbClr val="C00000"/>
                </a:solidFill>
              </a:rPr>
            </a:br>
            <a:r>
              <a:rPr lang="ru-RU" sz="2900" dirty="0">
                <a:solidFill>
                  <a:schemeClr val="accent1">
                    <a:lumMod val="75000"/>
                  </a:schemeClr>
                </a:solidFill>
              </a:rPr>
              <a:t>Возможное решение – определить стандартный срок осуществления платежей (в западных странах – 30-45 дней, Россия </a:t>
            </a:r>
            <a:r>
              <a:rPr lang="ru-RU" sz="2900">
                <a:solidFill>
                  <a:schemeClr val="accent1">
                    <a:lumMod val="75000"/>
                  </a:schemeClr>
                </a:solidFill>
              </a:rPr>
              <a:t>планирует ввести 5 дней)</a:t>
            </a:r>
            <a:endParaRPr lang="ru-RU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900" dirty="0">
                <a:solidFill>
                  <a:srgbClr val="C00000"/>
                </a:solidFill>
              </a:rPr>
              <a:t>Недостаточная частота прогнозов - прогнозы на неделю, на день разрабатывают не все.</a:t>
            </a:r>
            <a:r>
              <a:rPr lang="en-US" sz="2900" dirty="0">
                <a:solidFill>
                  <a:srgbClr val="C00000"/>
                </a:solidFill>
              </a:rPr>
              <a:t> </a:t>
            </a:r>
            <a:r>
              <a:rPr lang="ru-RU" sz="2900" dirty="0">
                <a:solidFill>
                  <a:schemeClr val="tx1"/>
                </a:solidFill>
              </a:rPr>
              <a:t>Ряд стран имеют планы по разработке прогнозов на день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900" dirty="0">
                <a:solidFill>
                  <a:srgbClr val="C00000"/>
                </a:solidFill>
              </a:rPr>
              <a:t>Недостаточно развитые информационные системы, отсутствие исторических баз данных. </a:t>
            </a:r>
            <a:br>
              <a:rPr lang="ru-RU" sz="2900" dirty="0">
                <a:solidFill>
                  <a:srgbClr val="C00000"/>
                </a:solidFill>
              </a:rPr>
            </a:br>
            <a:r>
              <a:rPr lang="ru-RU" sz="2900" dirty="0">
                <a:solidFill>
                  <a:schemeClr val="accent1">
                    <a:lumMod val="75000"/>
                  </a:schemeClr>
                </a:solidFill>
              </a:rPr>
              <a:t>Решение – дальнейшее развитие информационных систем, формирование исторических баз данных, аналитических исторических рядов.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900" dirty="0">
                <a:solidFill>
                  <a:srgbClr val="C00000"/>
                </a:solidFill>
              </a:rPr>
              <a:t>Очень малочисленный кадровый состав, вовлеченных в процесс прогнозирования, потеря каждого специалиста очень ощутима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</a:rPr>
              <a:t>. Систематическая работа по подготовке кадров, разработка механизмов стимулирования.</a:t>
            </a:r>
          </a:p>
          <a:p>
            <a:pPr algn="l"/>
            <a:r>
              <a:rPr lang="ru-RU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ZA" sz="2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4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7560840" cy="131980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СПАСИБО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endParaRPr lang="ru-RU" sz="3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9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4520</TotalTime>
  <Words>276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Elena Nikulina</cp:lastModifiedBy>
  <cp:revision>510</cp:revision>
  <cp:lastPrinted>2012-03-11T09:33:36Z</cp:lastPrinted>
  <dcterms:created xsi:type="dcterms:W3CDTF">2012-02-13T09:14:10Z</dcterms:created>
  <dcterms:modified xsi:type="dcterms:W3CDTF">2018-11-08T16:24:11Z</dcterms:modified>
</cp:coreProperties>
</file>