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9" r:id="rId3"/>
    <p:sldId id="276" r:id="rId4"/>
    <p:sldId id="260" r:id="rId5"/>
    <p:sldId id="267" r:id="rId6"/>
    <p:sldId id="263" r:id="rId7"/>
    <p:sldId id="268" r:id="rId8"/>
    <p:sldId id="277" r:id="rId9"/>
    <p:sldId id="279" r:id="rId10"/>
    <p:sldId id="278" r:id="rId11"/>
    <p:sldId id="264" r:id="rId12"/>
    <p:sldId id="280" r:id="rId13"/>
    <p:sldId id="269" r:id="rId14"/>
    <p:sldId id="281" r:id="rId15"/>
    <p:sldId id="282" r:id="rId16"/>
    <p:sldId id="283" r:id="rId17"/>
    <p:sldId id="284" r:id="rId18"/>
    <p:sldId id="285" r:id="rId19"/>
    <p:sldId id="265" r:id="rId20"/>
    <p:sldId id="272" r:id="rId21"/>
    <p:sldId id="289" r:id="rId22"/>
    <p:sldId id="290" r:id="rId23"/>
    <p:sldId id="292" r:id="rId24"/>
    <p:sldId id="293" r:id="rId25"/>
    <p:sldId id="271" r:id="rId26"/>
    <p:sldId id="273" r:id="rId27"/>
    <p:sldId id="287" r:id="rId28"/>
    <p:sldId id="294" r:id="rId29"/>
    <p:sldId id="288" r:id="rId30"/>
    <p:sldId id="295" r:id="rId31"/>
  </p:sldIdLst>
  <p:sldSz cx="12192000" cy="6858000"/>
  <p:notesSz cx="6858000" cy="9144000"/>
  <p:custDataLst>
    <p:tags r:id="rId33"/>
  </p:custDataLst>
  <p:defaultTextStyle>
    <a:defPPr>
      <a:defRPr lang="es-MX">
        <a:effectLst/>
      </a:defRPr>
    </a:defPPr>
    <a:lvl1pPr marL="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3E2258"/>
    <a:srgbClr val="C1D82F"/>
    <a:srgbClr val="33D3CF"/>
    <a:srgbClr val="91BB8E"/>
    <a:srgbClr val="589062"/>
    <a:srgbClr val="789E97"/>
    <a:srgbClr val="BBC9D2"/>
    <a:srgbClr val="4BA2C7"/>
    <a:srgbClr val="E74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86870" autoAdjust="0"/>
  </p:normalViewPr>
  <p:slideViewPr>
    <p:cSldViewPr snapToGrid="0">
      <p:cViewPr varScale="1">
        <p:scale>
          <a:sx n="65" d="100"/>
          <a:sy n="65" d="100"/>
        </p:scale>
        <p:origin x="88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BF5AF7-BD62-4F51-A8D8-587D26778192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>
            <a:effectLst/>
          </a:endParaRPr>
        </a:p>
      </dgm:t>
    </dgm:pt>
    <dgm:pt modelId="{14AE7607-7944-40B4-AB95-1BDE1BA75F02}" type="parTrans" cxnId="{6208E48D-C4FE-4EA0-B086-E10F4A667F2B}">
      <dgm:prSet/>
      <dgm:spPr/>
      <dgm:t>
        <a:bodyPr/>
        <a:lstStyle/>
        <a:p>
          <a:endParaRPr lang="en-US" sz="2400">
            <a:effectLst/>
          </a:endParaRPr>
        </a:p>
      </dgm:t>
    </dgm:pt>
    <dgm:pt modelId="{A244C0E6-4B1D-42B3-BA77-3216AE01C213}">
      <dgm:prSet phldrT="[Texto]" custT="1"/>
      <dgm:spPr>
        <a:solidFill>
          <a:srgbClr val="ED7D31"/>
        </a:solidFill>
      </dgm:spPr>
      <dgm:t>
        <a:bodyPr/>
        <a:lstStyle/>
        <a:p>
          <a:pPr rtl="0"/>
          <a:r>
            <a:rPr lang="ru-RU" sz="2800" b="0" i="0" u="none" strike="noStrike" dirty="0" smtId="4294967295">
              <a:solidFill>
                <a:srgbClr val="FFFFFF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rPr>
            <a:t>Открытые данные должны быть</a:t>
          </a:r>
        </a:p>
      </dgm:t>
    </dgm:pt>
    <dgm:pt modelId="{9B0222F0-A593-448A-AC51-2D834B3BD2BF}" type="parTrans" cxnId="{F4E270F9-3592-4452-B1EA-6E441F72CB93}">
      <dgm:prSet/>
      <dgm:spPr/>
      <dgm:t>
        <a:bodyPr/>
        <a:lstStyle/>
        <a:p>
          <a:endParaRPr lang="en-US" sz="2400">
            <a:effectLst/>
          </a:endParaRPr>
        </a:p>
      </dgm:t>
    </dgm:pt>
    <dgm:pt modelId="{CDE52903-7639-4103-9011-0B839D472AC9}">
      <dgm:prSet phldrT="[Texto]" custT="1"/>
      <dgm:spPr>
        <a:solidFill>
          <a:srgbClr val="789E97">
            <a:alpha val="49804"/>
          </a:srgbClr>
        </a:solidFill>
      </dgm:spPr>
      <dgm:t>
        <a:bodyPr/>
        <a:lstStyle/>
        <a:p>
          <a:pPr rtl="0"/>
          <a:r>
            <a:rPr lang="ru-RU" sz="1100" b="0" i="0" u="none" strike="noStrike" dirty="0" smtId="4294967295">
              <a:effectLst/>
              <a:highlight>
                <a:srgbClr val="000000">
                  <a:alpha val="0"/>
                </a:srgbClr>
              </a:highlight>
              <a:latin typeface="Calibri"/>
            </a:rPr>
            <a:t>Свободными</a:t>
          </a:r>
        </a:p>
      </dgm:t>
    </dgm:pt>
    <dgm:pt modelId="{84DA9ABB-2903-4FBA-8A7E-7C4D7EDD25A5}" type="sibTrans" cxnId="{F4E270F9-3592-4452-B1EA-6E441F72CB93}">
      <dgm:prSet/>
      <dgm:spPr/>
      <dgm:t>
        <a:bodyPr/>
        <a:lstStyle/>
        <a:p>
          <a:endParaRPr lang="en-US" sz="2400">
            <a:effectLst/>
          </a:endParaRPr>
        </a:p>
      </dgm:t>
    </dgm:pt>
    <dgm:pt modelId="{39149F1D-F9F9-4619-9020-22EC8DC1A2C6}" type="parTrans" cxnId="{7872662A-56D5-4639-B42A-E974E4EBA8BD}">
      <dgm:prSet/>
      <dgm:spPr/>
      <dgm:t>
        <a:bodyPr/>
        <a:lstStyle/>
        <a:p>
          <a:endParaRPr lang="en-US" sz="2400">
            <a:effectLst/>
          </a:endParaRPr>
        </a:p>
      </dgm:t>
    </dgm:pt>
    <dgm:pt modelId="{1BC0F3F2-1433-4F55-8570-5753333717BE}">
      <dgm:prSet phldrT="[Texto]" custT="1"/>
      <dgm:spPr>
        <a:solidFill>
          <a:srgbClr val="789E97">
            <a:alpha val="49804"/>
          </a:srgbClr>
        </a:solidFill>
      </dgm:spPr>
      <dgm:t>
        <a:bodyPr/>
        <a:lstStyle/>
        <a:p>
          <a:pPr rtl="0"/>
          <a:r>
            <a:rPr lang="ru-RU" sz="1100" b="0" i="0" u="none" strike="noStrike" dirty="0" smtId="4294967295">
              <a:effectLst/>
              <a:highlight>
                <a:srgbClr val="000000">
                  <a:alpha val="0"/>
                </a:srgbClr>
              </a:highlight>
              <a:latin typeface="Calibri"/>
            </a:rPr>
            <a:t>Доступными</a:t>
          </a:r>
        </a:p>
      </dgm:t>
    </dgm:pt>
    <dgm:pt modelId="{65845C32-8E9D-4679-80A7-35D936B7D80E}" type="sibTrans" cxnId="{7872662A-56D5-4639-B42A-E974E4EBA8BD}">
      <dgm:prSet/>
      <dgm:spPr/>
      <dgm:t>
        <a:bodyPr/>
        <a:lstStyle/>
        <a:p>
          <a:endParaRPr lang="en-US" sz="2400">
            <a:effectLst/>
          </a:endParaRPr>
        </a:p>
      </dgm:t>
    </dgm:pt>
    <dgm:pt modelId="{53F3B625-A4E1-4386-86DF-57F9E7FFF911}" type="parTrans" cxnId="{71AC40E5-2BE5-4695-A8EC-C76007F83DD0}">
      <dgm:prSet/>
      <dgm:spPr/>
      <dgm:t>
        <a:bodyPr/>
        <a:lstStyle/>
        <a:p>
          <a:endParaRPr lang="en-US" sz="2400">
            <a:effectLst/>
          </a:endParaRPr>
        </a:p>
      </dgm:t>
    </dgm:pt>
    <dgm:pt modelId="{EEC7C71A-344A-4358-BB95-41363B1F6EB0}">
      <dgm:prSet phldrT="[Texto]" custT="1"/>
      <dgm:spPr>
        <a:solidFill>
          <a:srgbClr val="789E97">
            <a:alpha val="49804"/>
          </a:srgbClr>
        </a:solidFill>
      </dgm:spPr>
      <dgm:t>
        <a:bodyPr/>
        <a:lstStyle/>
        <a:p>
          <a:pPr rtl="0"/>
          <a:r>
            <a:rPr lang="ru-RU" sz="1100" b="0" i="0" u="none" strike="noStrike" dirty="0" smtId="4294967295">
              <a:effectLst/>
              <a:highlight>
                <a:srgbClr val="000000">
                  <a:alpha val="0"/>
                </a:srgbClr>
              </a:highlight>
              <a:latin typeface="Calibri"/>
            </a:rPr>
            <a:t>Недискриминационными</a:t>
          </a:r>
        </a:p>
      </dgm:t>
    </dgm:pt>
    <dgm:pt modelId="{3F79F3F3-4CF4-4C05-961B-976CF2809BE0}" type="sibTrans" cxnId="{71AC40E5-2BE5-4695-A8EC-C76007F83DD0}">
      <dgm:prSet/>
      <dgm:spPr/>
      <dgm:t>
        <a:bodyPr/>
        <a:lstStyle/>
        <a:p>
          <a:endParaRPr lang="en-US" sz="2400">
            <a:effectLst/>
          </a:endParaRPr>
        </a:p>
      </dgm:t>
    </dgm:pt>
    <dgm:pt modelId="{A2B198E9-2DB8-4520-B9EE-8650E39FD05E}" type="parTrans" cxnId="{CE0CF2A3-9125-41D4-A4F0-FFE6DB513425}">
      <dgm:prSet/>
      <dgm:spPr/>
      <dgm:t>
        <a:bodyPr/>
        <a:lstStyle/>
        <a:p>
          <a:endParaRPr lang="en-US" sz="2400">
            <a:effectLst/>
          </a:endParaRPr>
        </a:p>
      </dgm:t>
    </dgm:pt>
    <dgm:pt modelId="{466802BF-38B1-41E6-A2CD-335E3CB643FC}">
      <dgm:prSet phldrT="[Texto]" custT="1"/>
      <dgm:spPr>
        <a:solidFill>
          <a:srgbClr val="789E97">
            <a:alpha val="49804"/>
          </a:srgbClr>
        </a:solidFill>
      </dgm:spPr>
      <dgm:t>
        <a:bodyPr/>
        <a:lstStyle/>
        <a:p>
          <a:pPr rtl="0"/>
          <a:r>
            <a:rPr lang="ru-RU" sz="1100" b="0" i="0" u="none" strike="noStrike" dirty="0" smtId="4294967295">
              <a:effectLst/>
              <a:highlight>
                <a:srgbClr val="000000">
                  <a:alpha val="0"/>
                </a:srgbClr>
              </a:highlight>
              <a:latin typeface="Calibri"/>
            </a:rPr>
            <a:t>Постоянными</a:t>
          </a:r>
        </a:p>
      </dgm:t>
    </dgm:pt>
    <dgm:pt modelId="{4ED2471E-CE01-4A19-90A7-C8AA68E7A478}" type="sibTrans" cxnId="{CE0CF2A3-9125-41D4-A4F0-FFE6DB513425}">
      <dgm:prSet/>
      <dgm:spPr/>
      <dgm:t>
        <a:bodyPr/>
        <a:lstStyle/>
        <a:p>
          <a:endParaRPr lang="en-US" sz="2400">
            <a:effectLst/>
          </a:endParaRPr>
        </a:p>
      </dgm:t>
    </dgm:pt>
    <dgm:pt modelId="{BCF46485-38D0-4ACB-B524-647A07D26404}" type="parTrans" cxnId="{28EA6284-9FEB-4322-9A80-6B9425F39A07}">
      <dgm:prSet/>
      <dgm:spPr/>
      <dgm:t>
        <a:bodyPr/>
        <a:lstStyle/>
        <a:p>
          <a:endParaRPr lang="en-US" sz="2400">
            <a:effectLst/>
          </a:endParaRPr>
        </a:p>
      </dgm:t>
    </dgm:pt>
    <dgm:pt modelId="{7CFDD377-77AC-4DF1-868D-4C6C5F4BF2F6}">
      <dgm:prSet phldrT="[Texto]" custT="1"/>
      <dgm:spPr>
        <a:solidFill>
          <a:srgbClr val="789E97">
            <a:alpha val="49804"/>
          </a:srgbClr>
        </a:solidFill>
      </dgm:spPr>
      <dgm:t>
        <a:bodyPr/>
        <a:lstStyle/>
        <a:p>
          <a:pPr rtl="0"/>
          <a:r>
            <a:rPr lang="ru-RU" sz="1100" b="0" i="0" u="none" strike="noStrike" dirty="0" smtId="4294967295">
              <a:effectLst/>
              <a:highlight>
                <a:srgbClr val="000000">
                  <a:alpha val="0"/>
                </a:srgbClr>
              </a:highlight>
              <a:latin typeface="Calibri"/>
            </a:rPr>
            <a:t>Своевременными</a:t>
          </a:r>
        </a:p>
      </dgm:t>
    </dgm:pt>
    <dgm:pt modelId="{6A469A32-9B62-4F11-B3AC-742ED23CF5DF}" type="sibTrans" cxnId="{28EA6284-9FEB-4322-9A80-6B9425F39A07}">
      <dgm:prSet/>
      <dgm:spPr/>
      <dgm:t>
        <a:bodyPr/>
        <a:lstStyle/>
        <a:p>
          <a:endParaRPr lang="en-US" sz="2400">
            <a:effectLst/>
          </a:endParaRPr>
        </a:p>
      </dgm:t>
    </dgm:pt>
    <dgm:pt modelId="{4AD717D4-0F2A-4CAB-8E0D-BD53FF74B7AE}" type="parTrans" cxnId="{BD5855A2-2B79-4FB9-9DCE-E4DAC1CEB71E}">
      <dgm:prSet/>
      <dgm:spPr/>
      <dgm:t>
        <a:bodyPr/>
        <a:lstStyle/>
        <a:p>
          <a:endParaRPr lang="en-US" sz="2400">
            <a:effectLst/>
          </a:endParaRPr>
        </a:p>
      </dgm:t>
    </dgm:pt>
    <dgm:pt modelId="{4F4F0941-BA6E-4AC2-B81F-0138878AA99A}">
      <dgm:prSet phldrT="[Texto]" custT="1"/>
      <dgm:spPr>
        <a:solidFill>
          <a:srgbClr val="789E97">
            <a:alpha val="49804"/>
          </a:srgbClr>
        </a:solidFill>
      </dgm:spPr>
      <dgm:t>
        <a:bodyPr/>
        <a:lstStyle/>
        <a:p>
          <a:pPr rtl="0"/>
          <a:r>
            <a:rPr lang="ru-RU" sz="1100" b="0" i="0" u="none" strike="noStrike" dirty="0" smtClean="0" smtId="4294967295">
              <a:effectLst/>
              <a:highlight>
                <a:srgbClr val="000000">
                  <a:alpha val="0"/>
                </a:srgbClr>
              </a:highlight>
              <a:latin typeface="Calibri"/>
            </a:rPr>
            <a:t>Первостепенными</a:t>
          </a:r>
          <a:endParaRPr lang="ru-RU" sz="1100" b="0" i="0" u="none" strike="noStrike" dirty="0" smtId="4294967295">
            <a:effectLst/>
            <a:highlight>
              <a:srgbClr val="000000">
                <a:alpha val="0"/>
              </a:srgbClr>
            </a:highlight>
            <a:latin typeface="Calibri"/>
          </a:endParaRPr>
        </a:p>
      </dgm:t>
    </dgm:pt>
    <dgm:pt modelId="{C81BF520-056C-4E15-A8E3-23BA81F9416C}" type="sibTrans" cxnId="{BD5855A2-2B79-4FB9-9DCE-E4DAC1CEB71E}">
      <dgm:prSet/>
      <dgm:spPr/>
      <dgm:t>
        <a:bodyPr/>
        <a:lstStyle/>
        <a:p>
          <a:endParaRPr lang="en-US" sz="2400">
            <a:effectLst/>
          </a:endParaRPr>
        </a:p>
      </dgm:t>
    </dgm:pt>
    <dgm:pt modelId="{2EE29028-4075-4806-B3BB-AEEC30778D49}" type="parTrans" cxnId="{BA22D128-C9D6-4BFF-AB9E-7CF5D263FE97}">
      <dgm:prSet/>
      <dgm:spPr/>
      <dgm:t>
        <a:bodyPr/>
        <a:lstStyle/>
        <a:p>
          <a:endParaRPr lang="en-US" sz="2400">
            <a:effectLst/>
          </a:endParaRPr>
        </a:p>
      </dgm:t>
    </dgm:pt>
    <dgm:pt modelId="{5AB7F187-AFB9-402F-991B-DA58F9985D3F}">
      <dgm:prSet phldrT="[Texto]" custT="1"/>
      <dgm:spPr>
        <a:solidFill>
          <a:srgbClr val="789E97">
            <a:alpha val="49804"/>
          </a:srgbClr>
        </a:solidFill>
      </dgm:spPr>
      <dgm:t>
        <a:bodyPr lIns="0" rIns="0"/>
        <a:lstStyle/>
        <a:p>
          <a:pPr rtl="0"/>
          <a:r>
            <a:rPr lang="ru-RU" sz="1100" b="0" i="0" u="none" strike="noStrike" dirty="0" smtId="4294967295">
              <a:effectLst/>
              <a:highlight>
                <a:srgbClr val="000000">
                  <a:alpha val="0"/>
                </a:srgbClr>
              </a:highlight>
              <a:latin typeface="Calibri"/>
            </a:rPr>
            <a:t>Всеобъемлющими</a:t>
          </a:r>
        </a:p>
      </dgm:t>
    </dgm:pt>
    <dgm:pt modelId="{4A372C91-BAB9-4467-AB83-6653E2006A95}" type="sibTrans" cxnId="{BA22D128-C9D6-4BFF-AB9E-7CF5D263FE97}">
      <dgm:prSet/>
      <dgm:spPr/>
      <dgm:t>
        <a:bodyPr/>
        <a:lstStyle/>
        <a:p>
          <a:endParaRPr lang="en-US" sz="2400">
            <a:effectLst/>
          </a:endParaRPr>
        </a:p>
      </dgm:t>
    </dgm:pt>
    <dgm:pt modelId="{783BCC00-D8DF-4A44-A10A-0A64A83E289B}" type="parTrans" cxnId="{DB2EEF4E-C4AF-41F5-B456-0148C9786677}">
      <dgm:prSet/>
      <dgm:spPr/>
      <dgm:t>
        <a:bodyPr/>
        <a:lstStyle/>
        <a:p>
          <a:endParaRPr lang="en-US" sz="2400">
            <a:effectLst/>
          </a:endParaRPr>
        </a:p>
      </dgm:t>
    </dgm:pt>
    <dgm:pt modelId="{A31D3F81-4EA6-4F57-BF8F-59A9926EB9B0}">
      <dgm:prSet phldrT="[Texto]" custT="1"/>
      <dgm:spPr>
        <a:solidFill>
          <a:srgbClr val="789E97">
            <a:alpha val="49804"/>
          </a:srgbClr>
        </a:solidFill>
      </dgm:spPr>
      <dgm:t>
        <a:bodyPr/>
        <a:lstStyle/>
        <a:p>
          <a:pPr rtl="0"/>
          <a:r>
            <a:rPr lang="ru-RU" sz="1100" b="0" i="0" u="none" strike="noStrike" dirty="0" smtId="4294967295">
              <a:effectLst/>
              <a:highlight>
                <a:srgbClr val="000000">
                  <a:alpha val="0"/>
                </a:srgbClr>
              </a:highlight>
              <a:latin typeface="Calibri"/>
            </a:rPr>
            <a:t>Доходчивыми</a:t>
          </a:r>
        </a:p>
      </dgm:t>
    </dgm:pt>
    <dgm:pt modelId="{503C8942-4751-46AA-9B10-36FBC551B205}" type="sibTrans" cxnId="{DB2EEF4E-C4AF-41F5-B456-0148C9786677}">
      <dgm:prSet/>
      <dgm:spPr/>
      <dgm:t>
        <a:bodyPr/>
        <a:lstStyle/>
        <a:p>
          <a:endParaRPr lang="en-US" sz="2400">
            <a:effectLst/>
          </a:endParaRPr>
        </a:p>
      </dgm:t>
    </dgm:pt>
    <dgm:pt modelId="{21EDAC3F-41C1-4F4B-B8F1-36DAC33A71E7}" type="sibTrans" cxnId="{6208E48D-C4FE-4EA0-B086-E10F4A667F2B}">
      <dgm:prSet/>
      <dgm:spPr/>
      <dgm:t>
        <a:bodyPr/>
        <a:lstStyle/>
        <a:p>
          <a:endParaRPr lang="en-US" sz="2400">
            <a:effectLst/>
          </a:endParaRPr>
        </a:p>
      </dgm:t>
    </dgm:pt>
    <dgm:pt modelId="{98C366A3-3B58-4A39-815D-C462990E28B3}" type="pres">
      <dgm:prSet presAssocID="{1BBF5AF7-BD62-4F51-A8D8-587D2677819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>
            <a:effectLst/>
          </a:endParaRPr>
        </a:p>
      </dgm:t>
    </dgm:pt>
    <dgm:pt modelId="{14FE71A3-B56B-46A6-B231-F85C8DA621C2}" type="pres">
      <dgm:prSet presAssocID="{1BBF5AF7-BD62-4F51-A8D8-587D26778192}" presName="radial" presStyleCnt="0">
        <dgm:presLayoutVars>
          <dgm:animLvl val="ctr"/>
        </dgm:presLayoutVars>
      </dgm:prSet>
      <dgm:spPr/>
      <dgm:t>
        <a:bodyPr/>
        <a:lstStyle/>
        <a:p>
          <a:endParaRPr/>
        </a:p>
      </dgm:t>
    </dgm:pt>
    <dgm:pt modelId="{4C73073F-E8F8-4B4F-B91B-3D861B5962FB}" type="pres">
      <dgm:prSet presAssocID="{A244C0E6-4B1D-42B3-BA77-3216AE01C213}" presName="centerShape" presStyleLbl="vennNode1" presStyleIdx="0" presStyleCnt="9"/>
      <dgm:spPr/>
      <dgm:t>
        <a:bodyPr/>
        <a:lstStyle/>
        <a:p>
          <a:endParaRPr lang="ru-RU">
            <a:effectLst/>
          </a:endParaRPr>
        </a:p>
      </dgm:t>
    </dgm:pt>
    <dgm:pt modelId="{D3D773B5-2952-423C-9613-2EA81D029B15}" type="pres">
      <dgm:prSet presAssocID="{CDE52903-7639-4103-9011-0B839D472AC9}" presName="node" presStyleLbl="venn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>
            <a:effectLst/>
          </a:endParaRPr>
        </a:p>
      </dgm:t>
    </dgm:pt>
    <dgm:pt modelId="{B9ECD006-50B4-451F-913E-6CAFD42EDDF7}" type="pres">
      <dgm:prSet presAssocID="{1BC0F3F2-1433-4F55-8570-5753333717BE}" presName="node" presStyleLbl="venn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>
            <a:effectLst/>
          </a:endParaRPr>
        </a:p>
      </dgm:t>
    </dgm:pt>
    <dgm:pt modelId="{56D0CAD4-A454-4A8D-B4D0-EF39D1CBA76C}" type="pres">
      <dgm:prSet presAssocID="{EEC7C71A-344A-4358-BB95-41363B1F6EB0}" presName="node" presStyleLbl="vennNode1" presStyleIdx="3" presStyleCnt="9" custRadScaleRad="100014" custRadScaleInc="-2166">
        <dgm:presLayoutVars>
          <dgm:bulletEnabled val="1"/>
        </dgm:presLayoutVars>
      </dgm:prSet>
      <dgm:spPr/>
      <dgm:t>
        <a:bodyPr/>
        <a:lstStyle/>
        <a:p>
          <a:endParaRPr lang="ru-RU">
            <a:effectLst/>
          </a:endParaRPr>
        </a:p>
      </dgm:t>
    </dgm:pt>
    <dgm:pt modelId="{38A3E50A-6CD0-4EBD-8A4D-20E27021DD9B}" type="pres">
      <dgm:prSet presAssocID="{466802BF-38B1-41E6-A2CD-335E3CB643FC}" presName="node" presStyleLbl="vennNode1" presStyleIdx="4" presStyleCnt="9" custRadScaleRad="95353" custRadScaleInc="7501">
        <dgm:presLayoutVars>
          <dgm:bulletEnabled val="1"/>
        </dgm:presLayoutVars>
      </dgm:prSet>
      <dgm:spPr/>
      <dgm:t>
        <a:bodyPr/>
        <a:lstStyle/>
        <a:p>
          <a:endParaRPr lang="ru-RU">
            <a:effectLst/>
          </a:endParaRPr>
        </a:p>
      </dgm:t>
    </dgm:pt>
    <dgm:pt modelId="{45719DF7-0597-4420-945A-847343351A98}" type="pres">
      <dgm:prSet presAssocID="{7CFDD377-77AC-4DF1-868D-4C6C5F4BF2F6}" presName="node" presStyleLbl="venn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>
            <a:effectLst/>
          </a:endParaRPr>
        </a:p>
      </dgm:t>
    </dgm:pt>
    <dgm:pt modelId="{E324FA12-B81F-4BCF-86E4-433E579EC63A}" type="pres">
      <dgm:prSet presAssocID="{4F4F0941-BA6E-4AC2-B81F-0138878AA99A}" presName="node" presStyleLbl="venn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>
            <a:effectLst/>
          </a:endParaRPr>
        </a:p>
      </dgm:t>
    </dgm:pt>
    <dgm:pt modelId="{D80E2FE2-DC22-4B02-BA12-3F0EA8CD88A3}" type="pres">
      <dgm:prSet presAssocID="{5AB7F187-AFB9-402F-991B-DA58F9985D3F}" presName="node" presStyleLbl="venn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>
            <a:effectLst/>
          </a:endParaRPr>
        </a:p>
      </dgm:t>
    </dgm:pt>
    <dgm:pt modelId="{E646020E-A1B1-401F-8015-780077A77237}" type="pres">
      <dgm:prSet presAssocID="{A31D3F81-4EA6-4F57-BF8F-59A9926EB9B0}" presName="node" presStyleLbl="venn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>
            <a:effectLst/>
          </a:endParaRPr>
        </a:p>
      </dgm:t>
    </dgm:pt>
  </dgm:ptLst>
  <dgm:cxnLst>
    <dgm:cxn modelId="{57AEB365-10D1-45C8-966C-6A440047D215}" type="presOf" srcId="{1BBF5AF7-BD62-4F51-A8D8-587D26778192}" destId="{98C366A3-3B58-4A39-815D-C462990E28B3}" srcOrd="0" destOrd="0" presId="urn:microsoft.com/office/officeart/2005/8/layout/radial3"/>
    <dgm:cxn modelId="{CFC0315A-AE91-4075-A8C1-04BE6A9F6B96}" type="presOf" srcId="{1BC0F3F2-1433-4F55-8570-5753333717BE}" destId="{B9ECD006-50B4-451F-913E-6CAFD42EDDF7}" srcOrd="0" destOrd="0" presId="urn:microsoft.com/office/officeart/2005/8/layout/radial3"/>
    <dgm:cxn modelId="{6208E48D-C4FE-4EA0-B086-E10F4A667F2B}" srcId="{1BBF5AF7-BD62-4F51-A8D8-587D26778192}" destId="{A244C0E6-4B1D-42B3-BA77-3216AE01C213}" srcOrd="0" destOrd="0" parTransId="{14AE7607-7944-40B4-AB95-1BDE1BA75F02}" sibTransId="{21EDAC3F-41C1-4F4B-B8F1-36DAC33A71E7}"/>
    <dgm:cxn modelId="{F4E270F9-3592-4452-B1EA-6E441F72CB93}" srcId="{A244C0E6-4B1D-42B3-BA77-3216AE01C213}" destId="{CDE52903-7639-4103-9011-0B839D472AC9}" srcOrd="0" destOrd="0" parTransId="{9B0222F0-A593-448A-AC51-2D834B3BD2BF}" sibTransId="{84DA9ABB-2903-4FBA-8A7E-7C4D7EDD25A5}"/>
    <dgm:cxn modelId="{143A71CE-E3C1-42C2-8F2E-9A3B7F246608}" type="presOf" srcId="{A31D3F81-4EA6-4F57-BF8F-59A9926EB9B0}" destId="{E646020E-A1B1-401F-8015-780077A77237}" srcOrd="0" destOrd="0" presId="urn:microsoft.com/office/officeart/2005/8/layout/radial3"/>
    <dgm:cxn modelId="{DB2EEF4E-C4AF-41F5-B456-0148C9786677}" srcId="{A244C0E6-4B1D-42B3-BA77-3216AE01C213}" destId="{A31D3F81-4EA6-4F57-BF8F-59A9926EB9B0}" srcOrd="7" destOrd="0" parTransId="{783BCC00-D8DF-4A44-A10A-0A64A83E289B}" sibTransId="{503C8942-4751-46AA-9B10-36FBC551B205}"/>
    <dgm:cxn modelId="{71AC40E5-2BE5-4695-A8EC-C76007F83DD0}" srcId="{A244C0E6-4B1D-42B3-BA77-3216AE01C213}" destId="{EEC7C71A-344A-4358-BB95-41363B1F6EB0}" srcOrd="2" destOrd="0" parTransId="{53F3B625-A4E1-4386-86DF-57F9E7FFF911}" sibTransId="{3F79F3F3-4CF4-4C05-961B-976CF2809BE0}"/>
    <dgm:cxn modelId="{CE0CF2A3-9125-41D4-A4F0-FFE6DB513425}" srcId="{A244C0E6-4B1D-42B3-BA77-3216AE01C213}" destId="{466802BF-38B1-41E6-A2CD-335E3CB643FC}" srcOrd="3" destOrd="0" parTransId="{A2B198E9-2DB8-4520-B9EE-8650E39FD05E}" sibTransId="{4ED2471E-CE01-4A19-90A7-C8AA68E7A478}"/>
    <dgm:cxn modelId="{78A79BE8-3677-4D4C-9006-EFAD25F8EADD}" type="presOf" srcId="{A244C0E6-4B1D-42B3-BA77-3216AE01C213}" destId="{4C73073F-E8F8-4B4F-B91B-3D861B5962FB}" srcOrd="0" destOrd="0" presId="urn:microsoft.com/office/officeart/2005/8/layout/radial3"/>
    <dgm:cxn modelId="{1548640F-8F73-4C8C-BD9A-B618DE8DACC5}" type="presOf" srcId="{7CFDD377-77AC-4DF1-868D-4C6C5F4BF2F6}" destId="{45719DF7-0597-4420-945A-847343351A98}" srcOrd="0" destOrd="0" presId="urn:microsoft.com/office/officeart/2005/8/layout/radial3"/>
    <dgm:cxn modelId="{7872662A-56D5-4639-B42A-E974E4EBA8BD}" srcId="{A244C0E6-4B1D-42B3-BA77-3216AE01C213}" destId="{1BC0F3F2-1433-4F55-8570-5753333717BE}" srcOrd="1" destOrd="0" parTransId="{39149F1D-F9F9-4619-9020-22EC8DC1A2C6}" sibTransId="{65845C32-8E9D-4679-80A7-35D936B7D80E}"/>
    <dgm:cxn modelId="{FF67D669-3999-4A77-91AC-D3F31028F7ED}" type="presOf" srcId="{5AB7F187-AFB9-402F-991B-DA58F9985D3F}" destId="{D80E2FE2-DC22-4B02-BA12-3F0EA8CD88A3}" srcOrd="0" destOrd="0" presId="urn:microsoft.com/office/officeart/2005/8/layout/radial3"/>
    <dgm:cxn modelId="{27EF9F02-4570-4DDB-9311-08B9E0F2CB73}" type="presOf" srcId="{CDE52903-7639-4103-9011-0B839D472AC9}" destId="{D3D773B5-2952-423C-9613-2EA81D029B15}" srcOrd="0" destOrd="0" presId="urn:microsoft.com/office/officeart/2005/8/layout/radial3"/>
    <dgm:cxn modelId="{B4ADB799-FE6B-4892-A1CC-FA87EE9E6F71}" type="presOf" srcId="{EEC7C71A-344A-4358-BB95-41363B1F6EB0}" destId="{56D0CAD4-A454-4A8D-B4D0-EF39D1CBA76C}" srcOrd="0" destOrd="0" presId="urn:microsoft.com/office/officeart/2005/8/layout/radial3"/>
    <dgm:cxn modelId="{BA22D128-C9D6-4BFF-AB9E-7CF5D263FE97}" srcId="{A244C0E6-4B1D-42B3-BA77-3216AE01C213}" destId="{5AB7F187-AFB9-402F-991B-DA58F9985D3F}" srcOrd="6" destOrd="0" parTransId="{2EE29028-4075-4806-B3BB-AEEC30778D49}" sibTransId="{4A372C91-BAB9-4467-AB83-6653E2006A95}"/>
    <dgm:cxn modelId="{2E22703D-209F-4626-8A57-F79433AE1701}" type="presOf" srcId="{466802BF-38B1-41E6-A2CD-335E3CB643FC}" destId="{38A3E50A-6CD0-4EBD-8A4D-20E27021DD9B}" srcOrd="0" destOrd="0" presId="urn:microsoft.com/office/officeart/2005/8/layout/radial3"/>
    <dgm:cxn modelId="{BD5855A2-2B79-4FB9-9DCE-E4DAC1CEB71E}" srcId="{A244C0E6-4B1D-42B3-BA77-3216AE01C213}" destId="{4F4F0941-BA6E-4AC2-B81F-0138878AA99A}" srcOrd="5" destOrd="0" parTransId="{4AD717D4-0F2A-4CAB-8E0D-BD53FF74B7AE}" sibTransId="{C81BF520-056C-4E15-A8E3-23BA81F9416C}"/>
    <dgm:cxn modelId="{28EA6284-9FEB-4322-9A80-6B9425F39A07}" srcId="{A244C0E6-4B1D-42B3-BA77-3216AE01C213}" destId="{7CFDD377-77AC-4DF1-868D-4C6C5F4BF2F6}" srcOrd="4" destOrd="0" parTransId="{BCF46485-38D0-4ACB-B524-647A07D26404}" sibTransId="{6A469A32-9B62-4F11-B3AC-742ED23CF5DF}"/>
    <dgm:cxn modelId="{E4ABDC72-5C70-4A56-A836-55D9790947EB}" type="presOf" srcId="{4F4F0941-BA6E-4AC2-B81F-0138878AA99A}" destId="{E324FA12-B81F-4BCF-86E4-433E579EC63A}" srcOrd="0" destOrd="0" presId="urn:microsoft.com/office/officeart/2005/8/layout/radial3"/>
    <dgm:cxn modelId="{A3DF2309-7660-4A9E-BB16-6E660CAE94DA}" type="presParOf" srcId="{98C366A3-3B58-4A39-815D-C462990E28B3}" destId="{14FE71A3-B56B-46A6-B231-F85C8DA621C2}" srcOrd="0" destOrd="0" presId="urn:microsoft.com/office/officeart/2005/8/layout/radial3"/>
    <dgm:cxn modelId="{0AF65937-5B77-46C3-BE0A-D0BBDBCC388A}" type="presParOf" srcId="{14FE71A3-B56B-46A6-B231-F85C8DA621C2}" destId="{4C73073F-E8F8-4B4F-B91B-3D861B5962FB}" srcOrd="0" destOrd="0" presId="urn:microsoft.com/office/officeart/2005/8/layout/radial3"/>
    <dgm:cxn modelId="{278FF4E9-2E22-4959-A254-1DAE33EAACB4}" type="presParOf" srcId="{14FE71A3-B56B-46A6-B231-F85C8DA621C2}" destId="{D3D773B5-2952-423C-9613-2EA81D029B15}" srcOrd="1" destOrd="0" presId="urn:microsoft.com/office/officeart/2005/8/layout/radial3"/>
    <dgm:cxn modelId="{D8847191-25AD-4800-B047-6573C1F34DF0}" type="presParOf" srcId="{14FE71A3-B56B-46A6-B231-F85C8DA621C2}" destId="{B9ECD006-50B4-451F-913E-6CAFD42EDDF7}" srcOrd="2" destOrd="0" presId="urn:microsoft.com/office/officeart/2005/8/layout/radial3"/>
    <dgm:cxn modelId="{E91131B0-2F3F-4EDE-AFFF-4128ABE5D77B}" type="presParOf" srcId="{14FE71A3-B56B-46A6-B231-F85C8DA621C2}" destId="{56D0CAD4-A454-4A8D-B4D0-EF39D1CBA76C}" srcOrd="3" destOrd="0" presId="urn:microsoft.com/office/officeart/2005/8/layout/radial3"/>
    <dgm:cxn modelId="{4438F356-17B6-4D8E-B873-04C0543020F9}" type="presParOf" srcId="{14FE71A3-B56B-46A6-B231-F85C8DA621C2}" destId="{38A3E50A-6CD0-4EBD-8A4D-20E27021DD9B}" srcOrd="4" destOrd="0" presId="urn:microsoft.com/office/officeart/2005/8/layout/radial3"/>
    <dgm:cxn modelId="{5A205401-2940-4347-9BBD-7FDBEE57CBA8}" type="presParOf" srcId="{14FE71A3-B56B-46A6-B231-F85C8DA621C2}" destId="{45719DF7-0597-4420-945A-847343351A98}" srcOrd="5" destOrd="0" presId="urn:microsoft.com/office/officeart/2005/8/layout/radial3"/>
    <dgm:cxn modelId="{343FCBCD-8E8E-446A-AE8C-D40CC7F91A24}" type="presParOf" srcId="{14FE71A3-B56B-46A6-B231-F85C8DA621C2}" destId="{E324FA12-B81F-4BCF-86E4-433E579EC63A}" srcOrd="6" destOrd="0" presId="urn:microsoft.com/office/officeart/2005/8/layout/radial3"/>
    <dgm:cxn modelId="{6283C174-825F-4CA4-87B2-4C255638980C}" type="presParOf" srcId="{14FE71A3-B56B-46A6-B231-F85C8DA621C2}" destId="{D80E2FE2-DC22-4B02-BA12-3F0EA8CD88A3}" srcOrd="7" destOrd="0" presId="urn:microsoft.com/office/officeart/2005/8/layout/radial3"/>
    <dgm:cxn modelId="{223F3451-E550-4007-A835-282905F5DD63}" type="presParOf" srcId="{14FE71A3-B56B-46A6-B231-F85C8DA621C2}" destId="{E646020E-A1B1-401F-8015-780077A77237}" srcOrd="8" destOrd="0" presId="urn:microsoft.com/office/officeart/2005/8/layout/radial3"/>
  </dgm:cxnLst>
  <dgm:bg/>
  <dgm:whole>
    <a:ln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73073F-E8F8-4B4F-B91B-3D861B5962FB}">
      <dsp:nvSpPr>
        <dsp:cNvPr id="0" name=""/>
        <dsp:cNvSpPr/>
      </dsp:nvSpPr>
      <dsp:spPr>
        <a:xfrm>
          <a:off x="2166189" y="1325076"/>
          <a:ext cx="3301067" cy="3301067"/>
        </a:xfrm>
        <a:prstGeom prst="ellipse">
          <a:avLst/>
        </a:prstGeom>
        <a:solidFill>
          <a:srgbClr val="ED7D3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u="none" strike="noStrike" kern="1200" dirty="0" smtId="4294967295">
              <a:solidFill>
                <a:srgbClr val="FFFFFF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rPr>
            <a:t>Открытые данные должны быть</a:t>
          </a:r>
        </a:p>
      </dsp:txBody>
      <dsp:txXfrm>
        <a:off x="2649619" y="1808506"/>
        <a:ext cx="2334207" cy="2334207"/>
      </dsp:txXfrm>
    </dsp:sp>
    <dsp:sp modelId="{D3D773B5-2952-423C-9613-2EA81D029B15}">
      <dsp:nvSpPr>
        <dsp:cNvPr id="0" name=""/>
        <dsp:cNvSpPr/>
      </dsp:nvSpPr>
      <dsp:spPr>
        <a:xfrm>
          <a:off x="2991456" y="589"/>
          <a:ext cx="1650533" cy="1650533"/>
        </a:xfrm>
        <a:prstGeom prst="ellipse">
          <a:avLst/>
        </a:prstGeom>
        <a:solidFill>
          <a:srgbClr val="789E97">
            <a:alpha val="4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u="none" strike="noStrike" kern="1200" dirty="0" smtId="4294967295">
              <a:effectLst/>
              <a:highlight>
                <a:srgbClr val="000000">
                  <a:alpha val="0"/>
                </a:srgbClr>
              </a:highlight>
              <a:latin typeface="Calibri"/>
            </a:rPr>
            <a:t>Свободными</a:t>
          </a:r>
        </a:p>
      </dsp:txBody>
      <dsp:txXfrm>
        <a:off x="3233171" y="242304"/>
        <a:ext cx="1167103" cy="1167103"/>
      </dsp:txXfrm>
    </dsp:sp>
    <dsp:sp modelId="{B9ECD006-50B4-451F-913E-6CAFD42EDDF7}">
      <dsp:nvSpPr>
        <dsp:cNvPr id="0" name=""/>
        <dsp:cNvSpPr/>
      </dsp:nvSpPr>
      <dsp:spPr>
        <a:xfrm>
          <a:off x="4511561" y="630237"/>
          <a:ext cx="1650533" cy="1650533"/>
        </a:xfrm>
        <a:prstGeom prst="ellipse">
          <a:avLst/>
        </a:prstGeom>
        <a:solidFill>
          <a:srgbClr val="789E97">
            <a:alpha val="4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u="none" strike="noStrike" kern="1200" dirty="0" smtId="4294967295">
              <a:effectLst/>
              <a:highlight>
                <a:srgbClr val="000000">
                  <a:alpha val="0"/>
                </a:srgbClr>
              </a:highlight>
              <a:latin typeface="Calibri"/>
            </a:rPr>
            <a:t>Доступными</a:t>
          </a:r>
        </a:p>
      </dsp:txBody>
      <dsp:txXfrm>
        <a:off x="4753276" y="871952"/>
        <a:ext cx="1167103" cy="1167103"/>
      </dsp:txXfrm>
    </dsp:sp>
    <dsp:sp modelId="{56D0CAD4-A454-4A8D-B4D0-EF39D1CBA76C}">
      <dsp:nvSpPr>
        <dsp:cNvPr id="0" name=""/>
        <dsp:cNvSpPr/>
      </dsp:nvSpPr>
      <dsp:spPr>
        <a:xfrm>
          <a:off x="5141200" y="2113769"/>
          <a:ext cx="1650533" cy="1650533"/>
        </a:xfrm>
        <a:prstGeom prst="ellipse">
          <a:avLst/>
        </a:prstGeom>
        <a:solidFill>
          <a:srgbClr val="789E97">
            <a:alpha val="4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u="none" strike="noStrike" kern="1200" dirty="0" smtId="4294967295">
              <a:effectLst/>
              <a:highlight>
                <a:srgbClr val="000000">
                  <a:alpha val="0"/>
                </a:srgbClr>
              </a:highlight>
              <a:latin typeface="Calibri"/>
            </a:rPr>
            <a:t>Недискриминационными</a:t>
          </a:r>
        </a:p>
      </dsp:txBody>
      <dsp:txXfrm>
        <a:off x="5382915" y="2355484"/>
        <a:ext cx="1167103" cy="1167103"/>
      </dsp:txXfrm>
    </dsp:sp>
    <dsp:sp modelId="{38A3E50A-6CD0-4EBD-8A4D-20E27021DD9B}">
      <dsp:nvSpPr>
        <dsp:cNvPr id="0" name=""/>
        <dsp:cNvSpPr/>
      </dsp:nvSpPr>
      <dsp:spPr>
        <a:xfrm>
          <a:off x="4353065" y="3682638"/>
          <a:ext cx="1650533" cy="1650533"/>
        </a:xfrm>
        <a:prstGeom prst="ellipse">
          <a:avLst/>
        </a:prstGeom>
        <a:solidFill>
          <a:srgbClr val="789E97">
            <a:alpha val="4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u="none" strike="noStrike" kern="1200" dirty="0" smtId="4294967295">
              <a:effectLst/>
              <a:highlight>
                <a:srgbClr val="000000">
                  <a:alpha val="0"/>
                </a:srgbClr>
              </a:highlight>
              <a:latin typeface="Calibri"/>
            </a:rPr>
            <a:t>Постоянными</a:t>
          </a:r>
        </a:p>
      </dsp:txBody>
      <dsp:txXfrm>
        <a:off x="4594780" y="3924353"/>
        <a:ext cx="1167103" cy="1167103"/>
      </dsp:txXfrm>
    </dsp:sp>
    <dsp:sp modelId="{45719DF7-0597-4420-945A-847343351A98}">
      <dsp:nvSpPr>
        <dsp:cNvPr id="0" name=""/>
        <dsp:cNvSpPr/>
      </dsp:nvSpPr>
      <dsp:spPr>
        <a:xfrm>
          <a:off x="2991456" y="4300097"/>
          <a:ext cx="1650533" cy="1650533"/>
        </a:xfrm>
        <a:prstGeom prst="ellipse">
          <a:avLst/>
        </a:prstGeom>
        <a:solidFill>
          <a:srgbClr val="789E97">
            <a:alpha val="4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u="none" strike="noStrike" kern="1200" dirty="0" smtId="4294967295">
              <a:effectLst/>
              <a:highlight>
                <a:srgbClr val="000000">
                  <a:alpha val="0"/>
                </a:srgbClr>
              </a:highlight>
              <a:latin typeface="Calibri"/>
            </a:rPr>
            <a:t>Своевременными</a:t>
          </a:r>
        </a:p>
      </dsp:txBody>
      <dsp:txXfrm>
        <a:off x="3233171" y="4541812"/>
        <a:ext cx="1167103" cy="1167103"/>
      </dsp:txXfrm>
    </dsp:sp>
    <dsp:sp modelId="{E324FA12-B81F-4BCF-86E4-433E579EC63A}">
      <dsp:nvSpPr>
        <dsp:cNvPr id="0" name=""/>
        <dsp:cNvSpPr/>
      </dsp:nvSpPr>
      <dsp:spPr>
        <a:xfrm>
          <a:off x="1471350" y="3670449"/>
          <a:ext cx="1650533" cy="1650533"/>
        </a:xfrm>
        <a:prstGeom prst="ellipse">
          <a:avLst/>
        </a:prstGeom>
        <a:solidFill>
          <a:srgbClr val="789E97">
            <a:alpha val="4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u="none" strike="noStrike" kern="1200" dirty="0" smtClean="0" smtId="4294967295">
              <a:effectLst/>
              <a:highlight>
                <a:srgbClr val="000000">
                  <a:alpha val="0"/>
                </a:srgbClr>
              </a:highlight>
              <a:latin typeface="Calibri"/>
            </a:rPr>
            <a:t>Первостепенными</a:t>
          </a:r>
          <a:endParaRPr lang="ru-RU" sz="1100" b="0" i="0" u="none" strike="noStrike" kern="1200" dirty="0" smtId="4294967295">
            <a:effectLst/>
            <a:highlight>
              <a:srgbClr val="000000">
                <a:alpha val="0"/>
              </a:srgbClr>
            </a:highlight>
            <a:latin typeface="Calibri"/>
          </a:endParaRPr>
        </a:p>
      </dsp:txBody>
      <dsp:txXfrm>
        <a:off x="1713065" y="3912164"/>
        <a:ext cx="1167103" cy="1167103"/>
      </dsp:txXfrm>
    </dsp:sp>
    <dsp:sp modelId="{D80E2FE2-DC22-4B02-BA12-3F0EA8CD88A3}">
      <dsp:nvSpPr>
        <dsp:cNvPr id="0" name=""/>
        <dsp:cNvSpPr/>
      </dsp:nvSpPr>
      <dsp:spPr>
        <a:xfrm>
          <a:off x="841701" y="2150343"/>
          <a:ext cx="1650533" cy="1650533"/>
        </a:xfrm>
        <a:prstGeom prst="ellipse">
          <a:avLst/>
        </a:prstGeom>
        <a:solidFill>
          <a:srgbClr val="789E97">
            <a:alpha val="4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u="none" strike="noStrike" kern="1200" dirty="0" smtId="4294967295">
              <a:effectLst/>
              <a:highlight>
                <a:srgbClr val="000000">
                  <a:alpha val="0"/>
                </a:srgbClr>
              </a:highlight>
              <a:latin typeface="Calibri"/>
            </a:rPr>
            <a:t>Всеобъемлющими</a:t>
          </a:r>
        </a:p>
      </dsp:txBody>
      <dsp:txXfrm>
        <a:off x="1083416" y="2392058"/>
        <a:ext cx="1167103" cy="1167103"/>
      </dsp:txXfrm>
    </dsp:sp>
    <dsp:sp modelId="{E646020E-A1B1-401F-8015-780077A77237}">
      <dsp:nvSpPr>
        <dsp:cNvPr id="0" name=""/>
        <dsp:cNvSpPr/>
      </dsp:nvSpPr>
      <dsp:spPr>
        <a:xfrm>
          <a:off x="1471350" y="630237"/>
          <a:ext cx="1650533" cy="1650533"/>
        </a:xfrm>
        <a:prstGeom prst="ellipse">
          <a:avLst/>
        </a:prstGeom>
        <a:solidFill>
          <a:srgbClr val="789E97">
            <a:alpha val="4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u="none" strike="noStrike" kern="1200" dirty="0" smtId="4294967295">
              <a:effectLst/>
              <a:highlight>
                <a:srgbClr val="000000">
                  <a:alpha val="0"/>
                </a:srgbClr>
              </a:highlight>
              <a:latin typeface="Calibri"/>
            </a:rPr>
            <a:t>Доходчивыми</a:t>
          </a:r>
        </a:p>
      </dsp:txBody>
      <dsp:txXfrm>
        <a:off x="1713065" y="871952"/>
        <a:ext cx="1167103" cy="11671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l">
              <a:defRPr sz="1200">
                <a:effectLst/>
              </a:defRPr>
            </a:lvl1pPr>
          </a:lstStyle>
          <a:p>
            <a:endParaRPr lang="en-US">
              <a:effectLst/>
            </a:endParaRPr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r">
              <a:defRPr sz="1200">
                <a:effectLst/>
              </a:defRPr>
            </a:lvl1pPr>
          </a:lstStyle>
          <a:p>
            <a:fld id="{73669B24-8906-42C1-A6B2-A10F313602C3}" type="datetimeFigureOut">
              <a:rPr lang="en-US" smtClean="0">
                <a:effectLst/>
              </a:rPr>
              <a:t>5/29/2018</a:t>
            </a:fld>
            <a:endParaRPr lang="en-US">
              <a:effectLst/>
            </a:endParaRPr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  <a:effectLst/>
        </p:spPr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/>
          <a:p>
            <a:pPr lvl="0"/>
            <a:r>
              <a:rPr lang="es-ES">
                <a:effectLst/>
              </a:rPr>
              <a:t>Haga clic para modificar el estilo de texto del patrón</a:t>
            </a:r>
          </a:p>
          <a:p>
            <a:pPr lvl="1"/>
            <a:r>
              <a:rPr lang="es-ES">
                <a:effectLst/>
              </a:rPr>
              <a:t>Segundo nivel</a:t>
            </a:r>
          </a:p>
          <a:p>
            <a:pPr lvl="2"/>
            <a:r>
              <a:rPr lang="es-ES">
                <a:effectLst/>
              </a:rPr>
              <a:t>Tercer nivel</a:t>
            </a:r>
          </a:p>
          <a:p>
            <a:pPr lvl="3"/>
            <a:r>
              <a:rPr lang="es-ES">
                <a:effectLst/>
              </a:rPr>
              <a:t>Cuarto nivel</a:t>
            </a:r>
          </a:p>
          <a:p>
            <a:pPr lvl="4"/>
            <a:r>
              <a:rPr lang="es-ES">
                <a:effectLst/>
              </a:rPr>
              <a:t>Quinto nivel</a:t>
            </a:r>
            <a:endParaRPr lang="en-US">
              <a:effectLst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l">
              <a:defRPr sz="1200">
                <a:effectLst/>
              </a:defRPr>
            </a:lvl1pPr>
          </a:lstStyle>
          <a:p>
            <a:endParaRPr lang="en-US">
              <a:effectLst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1200">
                <a:effectLst/>
              </a:defRPr>
            </a:lvl1pPr>
          </a:lstStyle>
          <a:p>
            <a:fld id="{A6430EC8-8970-4E0B-A35B-C91B7936250A}" type="slidenum">
              <a:rPr lang="en-US" smtClean="0">
                <a:effectLst/>
              </a:r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82999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effectLst/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A6430EC8-8970-4E0B-A35B-C91B7936250A}" type="slidenum">
              <a:rPr lang="en-US" smtClean="0">
                <a:effectLst/>
              </a:rPr>
              <a:t>20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9399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effectLst/>
        </p:spPr>
        <p:txBody>
          <a:bodyPr anchor="b"/>
          <a:lstStyle>
            <a:lvl1pPr algn="ctr">
              <a:defRPr sz="6000">
                <a:effectLst/>
              </a:defRPr>
            </a:lvl1pPr>
          </a:lstStyle>
          <a:p>
            <a:r>
              <a:rPr lang="es-ES">
                <a:effectLst/>
              </a:rPr>
              <a:t>Haga clic para modificar el estilo de título del patrón</a:t>
            </a:r>
            <a:endParaRPr lang="es-MX">
              <a:effectLst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effectLst/>
        </p:spPr>
        <p:txBody>
          <a:bodyPr/>
          <a:lstStyle>
            <a:lvl1pPr marL="0" indent="0" algn="ctr">
              <a:buNone/>
              <a:defRPr sz="2400">
                <a:effectLst/>
              </a:defRPr>
            </a:lvl1pPr>
            <a:lvl2pPr marL="457200" indent="0" algn="ctr">
              <a:buNone/>
              <a:defRPr sz="2000">
                <a:effectLst/>
              </a:defRPr>
            </a:lvl2pPr>
            <a:lvl3pPr marL="914400" indent="0" algn="ctr">
              <a:buNone/>
              <a:defRPr sz="1800">
                <a:effectLst/>
              </a:defRPr>
            </a:lvl3pPr>
            <a:lvl4pPr marL="1371600" indent="0" algn="ctr">
              <a:buNone/>
              <a:defRPr sz="1600">
                <a:effectLst/>
              </a:defRPr>
            </a:lvl4pPr>
            <a:lvl5pPr marL="1828800" indent="0" algn="ctr">
              <a:buNone/>
              <a:defRPr sz="1600">
                <a:effectLst/>
              </a:defRPr>
            </a:lvl5pPr>
            <a:lvl6pPr marL="2286000" indent="0" algn="ctr">
              <a:buNone/>
              <a:defRPr sz="1600">
                <a:effectLst/>
              </a:defRPr>
            </a:lvl6pPr>
            <a:lvl7pPr marL="2743200" indent="0" algn="ctr">
              <a:buNone/>
              <a:defRPr sz="1600">
                <a:effectLst/>
              </a:defRPr>
            </a:lvl7pPr>
            <a:lvl8pPr marL="3200400" indent="0" algn="ctr">
              <a:buNone/>
              <a:defRPr sz="1600">
                <a:effectLst/>
              </a:defRPr>
            </a:lvl8pPr>
            <a:lvl9pPr marL="3657600" indent="0" algn="ctr">
              <a:buNone/>
              <a:defRPr sz="1600">
                <a:effectLst/>
              </a:defRPr>
            </a:lvl9pPr>
          </a:lstStyle>
          <a:p>
            <a:r>
              <a:rPr lang="es-ES">
                <a:effectLst/>
              </a:rPr>
              <a:t>Haga clic para modificar el estilo de subtítulo del patrón</a:t>
            </a:r>
            <a:endParaRPr lang="es-MX">
              <a:effectLst/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46557FD0-BEC1-4F0B-8E16-30B046537FF8}" type="datetimeFigureOut">
              <a:rPr lang="es-MX" smtClean="0">
                <a:effectLst/>
              </a:rPr>
              <a:t>29/05/2018</a:t>
            </a:fld>
            <a:endParaRPr lang="es-MX">
              <a:effectLst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effectLst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10ED2E7E-459A-4045-B315-2AF6F6A96F76}" type="slidenum">
              <a:rPr lang="es-MX" smtClean="0">
                <a:effectLst/>
              </a:rPr>
              <a:t>‹#›</a:t>
            </a:fld>
            <a:endParaRPr lang="es-MX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5074414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s-ES">
                <a:effectLst/>
              </a:rPr>
              <a:t>Haga clic para modificar el estilo de título del patrón</a:t>
            </a:r>
            <a:endParaRPr lang="es-MX">
              <a:effectLst/>
            </a:endParaRP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effectLst/>
        </p:spPr>
        <p:txBody>
          <a:bodyPr vert="eaVert"/>
          <a:lstStyle/>
          <a:p>
            <a:pPr lvl="0"/>
            <a:r>
              <a:rPr lang="es-ES">
                <a:effectLst/>
              </a:rPr>
              <a:t>Haga clic para modificar el estilo de texto del patrón</a:t>
            </a:r>
          </a:p>
          <a:p>
            <a:pPr lvl="1"/>
            <a:r>
              <a:rPr lang="es-ES">
                <a:effectLst/>
              </a:rPr>
              <a:t>Segundo nivel</a:t>
            </a:r>
          </a:p>
          <a:p>
            <a:pPr lvl="2"/>
            <a:r>
              <a:rPr lang="es-ES">
                <a:effectLst/>
              </a:rPr>
              <a:t>Tercer nivel</a:t>
            </a:r>
          </a:p>
          <a:p>
            <a:pPr lvl="3"/>
            <a:r>
              <a:rPr lang="es-ES">
                <a:effectLst/>
              </a:rPr>
              <a:t>Cuarto nivel</a:t>
            </a:r>
          </a:p>
          <a:p>
            <a:pPr lvl="4"/>
            <a:r>
              <a:rPr lang="es-ES">
                <a:effectLst/>
              </a:rPr>
              <a:t>Quinto nivel</a:t>
            </a:r>
            <a:endParaRPr lang="es-MX">
              <a:effectLst/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46557FD0-BEC1-4F0B-8E16-30B046537FF8}" type="datetimeFigureOut">
              <a:rPr lang="es-MX" smtClean="0">
                <a:effectLst/>
              </a:rPr>
              <a:t>29/05/2018</a:t>
            </a:fld>
            <a:endParaRPr lang="es-MX">
              <a:effectLst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effectLst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10ED2E7E-459A-4045-B315-2AF6F6A96F76}" type="slidenum">
              <a:rPr lang="es-MX" smtClean="0">
                <a:effectLst/>
              </a:rPr>
              <a:t>‹#›</a:t>
            </a:fld>
            <a:endParaRPr lang="es-MX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8009616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effectLst/>
        </p:spPr>
        <p:txBody>
          <a:bodyPr vert="eaVert"/>
          <a:lstStyle/>
          <a:p>
            <a:r>
              <a:rPr lang="es-ES">
                <a:effectLst/>
              </a:rPr>
              <a:t>Haga clic para modificar el estilo de título del patrón</a:t>
            </a:r>
            <a:endParaRPr lang="es-MX">
              <a:effectLst/>
            </a:endParaRP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effectLst/>
        </p:spPr>
        <p:txBody>
          <a:bodyPr vert="eaVert"/>
          <a:lstStyle/>
          <a:p>
            <a:pPr lvl="0"/>
            <a:r>
              <a:rPr lang="es-ES">
                <a:effectLst/>
              </a:rPr>
              <a:t>Haga clic para modificar el estilo de texto del patrón</a:t>
            </a:r>
          </a:p>
          <a:p>
            <a:pPr lvl="1"/>
            <a:r>
              <a:rPr lang="es-ES">
                <a:effectLst/>
              </a:rPr>
              <a:t>Segundo nivel</a:t>
            </a:r>
          </a:p>
          <a:p>
            <a:pPr lvl="2"/>
            <a:r>
              <a:rPr lang="es-ES">
                <a:effectLst/>
              </a:rPr>
              <a:t>Tercer nivel</a:t>
            </a:r>
          </a:p>
          <a:p>
            <a:pPr lvl="3"/>
            <a:r>
              <a:rPr lang="es-ES">
                <a:effectLst/>
              </a:rPr>
              <a:t>Cuarto nivel</a:t>
            </a:r>
          </a:p>
          <a:p>
            <a:pPr lvl="4"/>
            <a:r>
              <a:rPr lang="es-ES">
                <a:effectLst/>
              </a:rPr>
              <a:t>Quinto nivel</a:t>
            </a:r>
            <a:endParaRPr lang="es-MX">
              <a:effectLst/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46557FD0-BEC1-4F0B-8E16-30B046537FF8}" type="datetimeFigureOut">
              <a:rPr lang="es-MX" smtClean="0">
                <a:effectLst/>
              </a:rPr>
              <a:t>29/05/2018</a:t>
            </a:fld>
            <a:endParaRPr lang="es-MX">
              <a:effectLst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effectLst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10ED2E7E-459A-4045-B315-2AF6F6A96F76}" type="slidenum">
              <a:rPr lang="es-MX" smtClean="0">
                <a:effectLst/>
              </a:rPr>
              <a:t>‹#›</a:t>
            </a:fld>
            <a:endParaRPr lang="es-MX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6390813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36A61B72-A127-4BAA-A275-A2D8F4DCC88C}" type="datetime1">
              <a:rPr lang="en-US" smtClean="0">
                <a:effectLst/>
              </a:rPr>
              <a:t>5/29/2018</a:t>
            </a:fld>
            <a:endParaRPr lang="en-US"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2066355A-084C-D24E-9AD2-7E4FC41EA627}" type="slidenum">
              <a:rPr lang="en-US" smtClean="0">
                <a:effectLst/>
              </a:rPr>
              <a:t>‹#›</a:t>
            </a:fld>
            <a:endParaRPr lang="en-US">
              <a:effectLst/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>
                <a:effectLst/>
              </a:rPr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85686124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E4D9079F-7A73-4FE2-ADCE-E9572CC6E374}" type="datetime1">
              <a:rPr lang="en-US" smtClean="0">
                <a:effectLst/>
              </a:rPr>
              <a:t>5/29/2018</a:t>
            </a:fld>
            <a:endParaRPr lang="en-US">
              <a:effectLst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2066355A-084C-D24E-9AD2-7E4FC41EA627}" type="slidenum">
              <a:rPr lang="en-US" smtClean="0">
                <a:effectLst/>
              </a:rPr>
              <a:t>‹#›</a:t>
            </a:fld>
            <a:endParaRPr lang="en-US">
              <a:effectLst/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>
                <a:effectLst/>
              </a:rPr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108591641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s-ES">
                <a:effectLst/>
              </a:rPr>
              <a:t>Haga clic para modificar el estilo de título del patrón</a:t>
            </a:r>
            <a:endParaRPr lang="es-MX">
              <a:effectLst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lvl="0"/>
            <a:r>
              <a:rPr lang="es-ES">
                <a:effectLst/>
              </a:rPr>
              <a:t>Haga clic para modificar el estilo de texto del patrón</a:t>
            </a:r>
          </a:p>
          <a:p>
            <a:pPr lvl="1"/>
            <a:r>
              <a:rPr lang="es-ES">
                <a:effectLst/>
              </a:rPr>
              <a:t>Segundo nivel</a:t>
            </a:r>
          </a:p>
          <a:p>
            <a:pPr lvl="2"/>
            <a:r>
              <a:rPr lang="es-ES">
                <a:effectLst/>
              </a:rPr>
              <a:t>Tercer nivel</a:t>
            </a:r>
          </a:p>
          <a:p>
            <a:pPr lvl="3"/>
            <a:r>
              <a:rPr lang="es-ES">
                <a:effectLst/>
              </a:rPr>
              <a:t>Cuarto nivel</a:t>
            </a:r>
          </a:p>
          <a:p>
            <a:pPr lvl="4"/>
            <a:r>
              <a:rPr lang="es-ES">
                <a:effectLst/>
              </a:rPr>
              <a:t>Quinto nivel</a:t>
            </a:r>
            <a:endParaRPr lang="es-MX">
              <a:effectLst/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46557FD0-BEC1-4F0B-8E16-30B046537FF8}" type="datetimeFigureOut">
              <a:rPr lang="es-MX" smtClean="0">
                <a:effectLst/>
              </a:rPr>
              <a:t>29/05/2018</a:t>
            </a:fld>
            <a:endParaRPr lang="es-MX">
              <a:effectLst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effectLst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10ED2E7E-459A-4045-B315-2AF6F6A96F76}" type="slidenum">
              <a:rPr lang="es-MX" smtClean="0">
                <a:effectLst/>
              </a:rPr>
              <a:t>‹#›</a:t>
            </a:fld>
            <a:endParaRPr lang="es-MX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7281045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effectLst/>
        </p:spPr>
        <p:txBody>
          <a:bodyPr anchor="b"/>
          <a:lstStyle>
            <a:lvl1pPr>
              <a:defRPr sz="6000">
                <a:effectLst/>
              </a:defRPr>
            </a:lvl1pPr>
          </a:lstStyle>
          <a:p>
            <a:r>
              <a:rPr lang="es-ES">
                <a:effectLst/>
              </a:rPr>
              <a:t>Haga clic para modificar el estilo de título del patrón</a:t>
            </a:r>
            <a:endParaRPr lang="es-MX">
              <a:effectLst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effectLst/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  <a:effectLst/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  <a:effectLst/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  <a:effectLst/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  <a:effectLst/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  <a:effectLst/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  <a:effectLst/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  <a:effectLst/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  <a:effectLst/>
              </a:defRPr>
            </a:lvl9pPr>
          </a:lstStyle>
          <a:p>
            <a:pPr lvl="0"/>
            <a:r>
              <a:rPr lang="es-ES">
                <a:effectLst/>
              </a:rPr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46557FD0-BEC1-4F0B-8E16-30B046537FF8}" type="datetimeFigureOut">
              <a:rPr lang="es-MX" smtClean="0">
                <a:effectLst/>
              </a:rPr>
              <a:t>29/05/2018</a:t>
            </a:fld>
            <a:endParaRPr lang="es-MX">
              <a:effectLst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effectLst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10ED2E7E-459A-4045-B315-2AF6F6A96F76}" type="slidenum">
              <a:rPr lang="es-MX" smtClean="0">
                <a:effectLst/>
              </a:rPr>
              <a:t>‹#›</a:t>
            </a:fld>
            <a:endParaRPr lang="es-MX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2427568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s-ES">
                <a:effectLst/>
              </a:rPr>
              <a:t>Haga clic para modificar el estilo de título del patrón</a:t>
            </a:r>
            <a:endParaRPr lang="es-MX">
              <a:effectLst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effectLst/>
        </p:spPr>
        <p:txBody>
          <a:bodyPr/>
          <a:lstStyle/>
          <a:p>
            <a:pPr lvl="0"/>
            <a:r>
              <a:rPr lang="es-ES">
                <a:effectLst/>
              </a:rPr>
              <a:t>Haga clic para modificar el estilo de texto del patrón</a:t>
            </a:r>
          </a:p>
          <a:p>
            <a:pPr lvl="1"/>
            <a:r>
              <a:rPr lang="es-ES">
                <a:effectLst/>
              </a:rPr>
              <a:t>Segundo nivel</a:t>
            </a:r>
          </a:p>
          <a:p>
            <a:pPr lvl="2"/>
            <a:r>
              <a:rPr lang="es-ES">
                <a:effectLst/>
              </a:rPr>
              <a:t>Tercer nivel</a:t>
            </a:r>
          </a:p>
          <a:p>
            <a:pPr lvl="3"/>
            <a:r>
              <a:rPr lang="es-ES">
                <a:effectLst/>
              </a:rPr>
              <a:t>Cuarto nivel</a:t>
            </a:r>
          </a:p>
          <a:p>
            <a:pPr lvl="4"/>
            <a:r>
              <a:rPr lang="es-ES">
                <a:effectLst/>
              </a:rPr>
              <a:t>Quinto nivel</a:t>
            </a:r>
            <a:endParaRPr lang="es-MX">
              <a:effectLst/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effectLst/>
        </p:spPr>
        <p:txBody>
          <a:bodyPr/>
          <a:lstStyle/>
          <a:p>
            <a:pPr lvl="0"/>
            <a:r>
              <a:rPr lang="es-ES">
                <a:effectLst/>
              </a:rPr>
              <a:t>Haga clic para modificar el estilo de texto del patrón</a:t>
            </a:r>
          </a:p>
          <a:p>
            <a:pPr lvl="1"/>
            <a:r>
              <a:rPr lang="es-ES">
                <a:effectLst/>
              </a:rPr>
              <a:t>Segundo nivel</a:t>
            </a:r>
          </a:p>
          <a:p>
            <a:pPr lvl="2"/>
            <a:r>
              <a:rPr lang="es-ES">
                <a:effectLst/>
              </a:rPr>
              <a:t>Tercer nivel</a:t>
            </a:r>
          </a:p>
          <a:p>
            <a:pPr lvl="3"/>
            <a:r>
              <a:rPr lang="es-ES">
                <a:effectLst/>
              </a:rPr>
              <a:t>Cuarto nivel</a:t>
            </a:r>
          </a:p>
          <a:p>
            <a:pPr lvl="4"/>
            <a:r>
              <a:rPr lang="es-ES">
                <a:effectLst/>
              </a:rPr>
              <a:t>Quinto nivel</a:t>
            </a:r>
            <a:endParaRPr lang="es-MX">
              <a:effectLst/>
            </a:endParaRP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46557FD0-BEC1-4F0B-8E16-30B046537FF8}" type="datetimeFigureOut">
              <a:rPr lang="es-MX" smtClean="0">
                <a:effectLst/>
              </a:rPr>
              <a:t>29/05/2018</a:t>
            </a:fld>
            <a:endParaRPr lang="es-MX">
              <a:effectLst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effectLst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10ED2E7E-459A-4045-B315-2AF6F6A96F76}" type="slidenum">
              <a:rPr lang="es-MX" smtClean="0">
                <a:effectLst/>
              </a:rPr>
              <a:t>‹#›</a:t>
            </a:fld>
            <a:endParaRPr lang="es-MX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249729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effectLst/>
        </p:spPr>
        <p:txBody>
          <a:bodyPr/>
          <a:lstStyle/>
          <a:p>
            <a:r>
              <a:rPr lang="es-ES">
                <a:effectLst/>
              </a:rPr>
              <a:t>Haga clic para modificar el estilo de título del patrón</a:t>
            </a:r>
            <a:endParaRPr lang="es-MX">
              <a:effectLst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effectLst/>
        </p:spPr>
        <p:txBody>
          <a:bodyPr anchor="b"/>
          <a:lstStyle>
            <a:lvl1pPr marL="0" indent="0">
              <a:buNone/>
              <a:defRPr sz="2400" b="1">
                <a:effectLst/>
              </a:defRPr>
            </a:lvl1pPr>
            <a:lvl2pPr marL="457200" indent="0">
              <a:buNone/>
              <a:defRPr sz="2000" b="1">
                <a:effectLst/>
              </a:defRPr>
            </a:lvl2pPr>
            <a:lvl3pPr marL="914400" indent="0">
              <a:buNone/>
              <a:defRPr sz="1800" b="1">
                <a:effectLst/>
              </a:defRPr>
            </a:lvl3pPr>
            <a:lvl4pPr marL="1371600" indent="0">
              <a:buNone/>
              <a:defRPr sz="1600" b="1">
                <a:effectLst/>
              </a:defRPr>
            </a:lvl4pPr>
            <a:lvl5pPr marL="1828800" indent="0">
              <a:buNone/>
              <a:defRPr sz="1600" b="1">
                <a:effectLst/>
              </a:defRPr>
            </a:lvl5pPr>
            <a:lvl6pPr marL="2286000" indent="0">
              <a:buNone/>
              <a:defRPr sz="1600" b="1">
                <a:effectLst/>
              </a:defRPr>
            </a:lvl6pPr>
            <a:lvl7pPr marL="2743200" indent="0">
              <a:buNone/>
              <a:defRPr sz="1600" b="1">
                <a:effectLst/>
              </a:defRPr>
            </a:lvl7pPr>
            <a:lvl8pPr marL="3200400" indent="0">
              <a:buNone/>
              <a:defRPr sz="1600" b="1">
                <a:effectLst/>
              </a:defRPr>
            </a:lvl8pPr>
            <a:lvl9pPr marL="3657600" indent="0">
              <a:buNone/>
              <a:defRPr sz="1600" b="1">
                <a:effectLst/>
              </a:defRPr>
            </a:lvl9pPr>
          </a:lstStyle>
          <a:p>
            <a:pPr lvl="0"/>
            <a:r>
              <a:rPr lang="es-ES">
                <a:effectLst/>
              </a:rPr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effectLst/>
        </p:spPr>
        <p:txBody>
          <a:bodyPr/>
          <a:lstStyle/>
          <a:p>
            <a:pPr lvl="0"/>
            <a:r>
              <a:rPr lang="es-ES">
                <a:effectLst/>
              </a:rPr>
              <a:t>Haga clic para modificar el estilo de texto del patrón</a:t>
            </a:r>
          </a:p>
          <a:p>
            <a:pPr lvl="1"/>
            <a:r>
              <a:rPr lang="es-ES">
                <a:effectLst/>
              </a:rPr>
              <a:t>Segundo nivel</a:t>
            </a:r>
          </a:p>
          <a:p>
            <a:pPr lvl="2"/>
            <a:r>
              <a:rPr lang="es-ES">
                <a:effectLst/>
              </a:rPr>
              <a:t>Tercer nivel</a:t>
            </a:r>
          </a:p>
          <a:p>
            <a:pPr lvl="3"/>
            <a:r>
              <a:rPr lang="es-ES">
                <a:effectLst/>
              </a:rPr>
              <a:t>Cuarto nivel</a:t>
            </a:r>
          </a:p>
          <a:p>
            <a:pPr lvl="4"/>
            <a:r>
              <a:rPr lang="es-ES">
                <a:effectLst/>
              </a:rPr>
              <a:t>Quinto nivel</a:t>
            </a:r>
            <a:endParaRPr lang="es-MX">
              <a:effectLst/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effectLst/>
        </p:spPr>
        <p:txBody>
          <a:bodyPr anchor="b"/>
          <a:lstStyle>
            <a:lvl1pPr marL="0" indent="0">
              <a:buNone/>
              <a:defRPr sz="2400" b="1">
                <a:effectLst/>
              </a:defRPr>
            </a:lvl1pPr>
            <a:lvl2pPr marL="457200" indent="0">
              <a:buNone/>
              <a:defRPr sz="2000" b="1">
                <a:effectLst/>
              </a:defRPr>
            </a:lvl2pPr>
            <a:lvl3pPr marL="914400" indent="0">
              <a:buNone/>
              <a:defRPr sz="1800" b="1">
                <a:effectLst/>
              </a:defRPr>
            </a:lvl3pPr>
            <a:lvl4pPr marL="1371600" indent="0">
              <a:buNone/>
              <a:defRPr sz="1600" b="1">
                <a:effectLst/>
              </a:defRPr>
            </a:lvl4pPr>
            <a:lvl5pPr marL="1828800" indent="0">
              <a:buNone/>
              <a:defRPr sz="1600" b="1">
                <a:effectLst/>
              </a:defRPr>
            </a:lvl5pPr>
            <a:lvl6pPr marL="2286000" indent="0">
              <a:buNone/>
              <a:defRPr sz="1600" b="1">
                <a:effectLst/>
              </a:defRPr>
            </a:lvl6pPr>
            <a:lvl7pPr marL="2743200" indent="0">
              <a:buNone/>
              <a:defRPr sz="1600" b="1">
                <a:effectLst/>
              </a:defRPr>
            </a:lvl7pPr>
            <a:lvl8pPr marL="3200400" indent="0">
              <a:buNone/>
              <a:defRPr sz="1600" b="1">
                <a:effectLst/>
              </a:defRPr>
            </a:lvl8pPr>
            <a:lvl9pPr marL="3657600" indent="0">
              <a:buNone/>
              <a:defRPr sz="1600" b="1">
                <a:effectLst/>
              </a:defRPr>
            </a:lvl9pPr>
          </a:lstStyle>
          <a:p>
            <a:pPr lvl="0"/>
            <a:r>
              <a:rPr lang="es-ES">
                <a:effectLst/>
              </a:rPr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effectLst/>
        </p:spPr>
        <p:txBody>
          <a:bodyPr/>
          <a:lstStyle/>
          <a:p>
            <a:pPr lvl="0"/>
            <a:r>
              <a:rPr lang="es-ES">
                <a:effectLst/>
              </a:rPr>
              <a:t>Haga clic para modificar el estilo de texto del patrón</a:t>
            </a:r>
          </a:p>
          <a:p>
            <a:pPr lvl="1"/>
            <a:r>
              <a:rPr lang="es-ES">
                <a:effectLst/>
              </a:rPr>
              <a:t>Segundo nivel</a:t>
            </a:r>
          </a:p>
          <a:p>
            <a:pPr lvl="2"/>
            <a:r>
              <a:rPr lang="es-ES">
                <a:effectLst/>
              </a:rPr>
              <a:t>Tercer nivel</a:t>
            </a:r>
          </a:p>
          <a:p>
            <a:pPr lvl="3"/>
            <a:r>
              <a:rPr lang="es-ES">
                <a:effectLst/>
              </a:rPr>
              <a:t>Cuarto nivel</a:t>
            </a:r>
          </a:p>
          <a:p>
            <a:pPr lvl="4"/>
            <a:r>
              <a:rPr lang="es-ES">
                <a:effectLst/>
              </a:rPr>
              <a:t>Quinto nivel</a:t>
            </a:r>
            <a:endParaRPr lang="es-MX">
              <a:effectLst/>
            </a:endParaRP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46557FD0-BEC1-4F0B-8E16-30B046537FF8}" type="datetimeFigureOut">
              <a:rPr lang="es-MX" smtClean="0">
                <a:effectLst/>
              </a:rPr>
              <a:t>29/05/2018</a:t>
            </a:fld>
            <a:endParaRPr lang="es-MX">
              <a:effectLst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effectLst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10ED2E7E-459A-4045-B315-2AF6F6A96F76}" type="slidenum">
              <a:rPr lang="es-MX" smtClean="0">
                <a:effectLst/>
              </a:rPr>
              <a:t>‹#›</a:t>
            </a:fld>
            <a:endParaRPr lang="es-MX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5126515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s-ES">
                <a:effectLst/>
              </a:rPr>
              <a:t>Haga clic para modificar el estilo de título del patrón</a:t>
            </a:r>
            <a:endParaRPr lang="es-MX">
              <a:effectLst/>
            </a:endParaRP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46557FD0-BEC1-4F0B-8E16-30B046537FF8}" type="datetimeFigureOut">
              <a:rPr lang="es-MX" smtClean="0">
                <a:effectLst/>
              </a:rPr>
              <a:t>29/05/2018</a:t>
            </a:fld>
            <a:endParaRPr lang="es-MX">
              <a:effectLst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effectLst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10ED2E7E-459A-4045-B315-2AF6F6A96F76}" type="slidenum">
              <a:rPr lang="es-MX" smtClean="0">
                <a:effectLst/>
              </a:rPr>
              <a:t>‹#›</a:t>
            </a:fld>
            <a:endParaRPr lang="es-MX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094442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46557FD0-BEC1-4F0B-8E16-30B046537FF8}" type="datetimeFigureOut">
              <a:rPr lang="es-MX" smtClean="0">
                <a:effectLst/>
              </a:rPr>
              <a:t>29/05/2018</a:t>
            </a:fld>
            <a:endParaRPr lang="es-MX">
              <a:effectLst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effectLst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10ED2E7E-459A-4045-B315-2AF6F6A96F76}" type="slidenum">
              <a:rPr lang="es-MX" smtClean="0">
                <a:effectLst/>
              </a:rPr>
              <a:t>‹#›</a:t>
            </a:fld>
            <a:endParaRPr lang="es-MX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2831089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effectLst/>
        </p:spPr>
        <p:txBody>
          <a:bodyPr anchor="b"/>
          <a:lstStyle>
            <a:lvl1pPr>
              <a:defRPr sz="3200">
                <a:effectLst/>
              </a:defRPr>
            </a:lvl1pPr>
          </a:lstStyle>
          <a:p>
            <a:r>
              <a:rPr lang="es-ES">
                <a:effectLst/>
              </a:rPr>
              <a:t>Haga clic para modificar el estilo de título del patrón</a:t>
            </a:r>
            <a:endParaRPr lang="es-MX">
              <a:effectLst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effectLst/>
        </p:spPr>
        <p:txBody>
          <a:bodyPr/>
          <a:lstStyle>
            <a:lvl1pPr>
              <a:defRPr sz="3200">
                <a:effectLst/>
              </a:defRPr>
            </a:lvl1pPr>
            <a:lvl2pPr>
              <a:defRPr sz="2800">
                <a:effectLst/>
              </a:defRPr>
            </a:lvl2pPr>
            <a:lvl3pPr>
              <a:defRPr sz="2400">
                <a:effectLst/>
              </a:defRPr>
            </a:lvl3pPr>
            <a:lvl4pPr>
              <a:defRPr sz="2000">
                <a:effectLst/>
              </a:defRPr>
            </a:lvl4pPr>
            <a:lvl5pPr>
              <a:defRPr sz="2000">
                <a:effectLst/>
              </a:defRPr>
            </a:lvl5pPr>
            <a:lvl6pPr>
              <a:defRPr sz="2000">
                <a:effectLst/>
              </a:defRPr>
            </a:lvl6pPr>
            <a:lvl7pPr>
              <a:defRPr sz="2000">
                <a:effectLst/>
              </a:defRPr>
            </a:lvl7pPr>
            <a:lvl8pPr>
              <a:defRPr sz="2000">
                <a:effectLst/>
              </a:defRPr>
            </a:lvl8pPr>
            <a:lvl9pPr>
              <a:defRPr sz="2000">
                <a:effectLst/>
              </a:defRPr>
            </a:lvl9pPr>
          </a:lstStyle>
          <a:p>
            <a:pPr lvl="0"/>
            <a:r>
              <a:rPr lang="es-ES">
                <a:effectLst/>
              </a:rPr>
              <a:t>Haga clic para modificar el estilo de texto del patrón</a:t>
            </a:r>
          </a:p>
          <a:p>
            <a:pPr lvl="1"/>
            <a:r>
              <a:rPr lang="es-ES">
                <a:effectLst/>
              </a:rPr>
              <a:t>Segundo nivel</a:t>
            </a:r>
          </a:p>
          <a:p>
            <a:pPr lvl="2"/>
            <a:r>
              <a:rPr lang="es-ES">
                <a:effectLst/>
              </a:rPr>
              <a:t>Tercer nivel</a:t>
            </a:r>
          </a:p>
          <a:p>
            <a:pPr lvl="3"/>
            <a:r>
              <a:rPr lang="es-ES">
                <a:effectLst/>
              </a:rPr>
              <a:t>Cuarto nivel</a:t>
            </a:r>
          </a:p>
          <a:p>
            <a:pPr lvl="4"/>
            <a:r>
              <a:rPr lang="es-ES">
                <a:effectLst/>
              </a:rPr>
              <a:t>Quinto nivel</a:t>
            </a:r>
            <a:endParaRPr lang="es-MX">
              <a:effectLst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effectLst/>
        </p:spPr>
        <p:txBody>
          <a:bodyPr/>
          <a:lstStyle>
            <a:lvl1pPr marL="0" indent="0">
              <a:buNone/>
              <a:defRPr sz="1600">
                <a:effectLst/>
              </a:defRPr>
            </a:lvl1pPr>
            <a:lvl2pPr marL="457200" indent="0">
              <a:buNone/>
              <a:defRPr sz="1400">
                <a:effectLst/>
              </a:defRPr>
            </a:lvl2pPr>
            <a:lvl3pPr marL="914400" indent="0">
              <a:buNone/>
              <a:defRPr sz="1200">
                <a:effectLst/>
              </a:defRPr>
            </a:lvl3pPr>
            <a:lvl4pPr marL="1371600" indent="0">
              <a:buNone/>
              <a:defRPr sz="1000">
                <a:effectLst/>
              </a:defRPr>
            </a:lvl4pPr>
            <a:lvl5pPr marL="1828800" indent="0">
              <a:buNone/>
              <a:defRPr sz="1000">
                <a:effectLst/>
              </a:defRPr>
            </a:lvl5pPr>
            <a:lvl6pPr marL="2286000" indent="0">
              <a:buNone/>
              <a:defRPr sz="1000">
                <a:effectLst/>
              </a:defRPr>
            </a:lvl6pPr>
            <a:lvl7pPr marL="2743200" indent="0">
              <a:buNone/>
              <a:defRPr sz="1000">
                <a:effectLst/>
              </a:defRPr>
            </a:lvl7pPr>
            <a:lvl8pPr marL="3200400" indent="0">
              <a:buNone/>
              <a:defRPr sz="1000">
                <a:effectLst/>
              </a:defRPr>
            </a:lvl8pPr>
            <a:lvl9pPr marL="3657600" indent="0">
              <a:buNone/>
              <a:defRPr sz="1000">
                <a:effectLst/>
              </a:defRPr>
            </a:lvl9pPr>
          </a:lstStyle>
          <a:p>
            <a:pPr lvl="0"/>
            <a:r>
              <a:rPr lang="es-ES">
                <a:effectLst/>
              </a:rPr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46557FD0-BEC1-4F0B-8E16-30B046537FF8}" type="datetimeFigureOut">
              <a:rPr lang="es-MX" smtClean="0">
                <a:effectLst/>
              </a:rPr>
              <a:t>29/05/2018</a:t>
            </a:fld>
            <a:endParaRPr lang="es-MX">
              <a:effectLst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effectLst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10ED2E7E-459A-4045-B315-2AF6F6A96F76}" type="slidenum">
              <a:rPr lang="es-MX" smtClean="0">
                <a:effectLst/>
              </a:rPr>
              <a:t>‹#›</a:t>
            </a:fld>
            <a:endParaRPr lang="es-MX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830977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effectLst/>
        </p:spPr>
        <p:txBody>
          <a:bodyPr anchor="b"/>
          <a:lstStyle>
            <a:lvl1pPr>
              <a:defRPr sz="3200">
                <a:effectLst/>
              </a:defRPr>
            </a:lvl1pPr>
          </a:lstStyle>
          <a:p>
            <a:r>
              <a:rPr lang="es-ES">
                <a:effectLst/>
              </a:rPr>
              <a:t>Haga clic para modificar el estilo de título del patrón</a:t>
            </a:r>
            <a:endParaRPr lang="es-MX">
              <a:effectLst/>
            </a:endParaRP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effectLst/>
        </p:spPr>
        <p:txBody>
          <a:bodyPr/>
          <a:lstStyle>
            <a:lvl1pPr marL="0" indent="0">
              <a:buNone/>
              <a:defRPr sz="3200">
                <a:effectLst/>
              </a:defRPr>
            </a:lvl1pPr>
            <a:lvl2pPr marL="457200" indent="0">
              <a:buNone/>
              <a:defRPr sz="2800">
                <a:effectLst/>
              </a:defRPr>
            </a:lvl2pPr>
            <a:lvl3pPr marL="914400" indent="0">
              <a:buNone/>
              <a:defRPr sz="2400">
                <a:effectLst/>
              </a:defRPr>
            </a:lvl3pPr>
            <a:lvl4pPr marL="1371600" indent="0">
              <a:buNone/>
              <a:defRPr sz="2000">
                <a:effectLst/>
              </a:defRPr>
            </a:lvl4pPr>
            <a:lvl5pPr marL="1828800" indent="0">
              <a:buNone/>
              <a:defRPr sz="2000">
                <a:effectLst/>
              </a:defRPr>
            </a:lvl5pPr>
            <a:lvl6pPr marL="2286000" indent="0">
              <a:buNone/>
              <a:defRPr sz="2000">
                <a:effectLst/>
              </a:defRPr>
            </a:lvl6pPr>
            <a:lvl7pPr marL="2743200" indent="0">
              <a:buNone/>
              <a:defRPr sz="2000">
                <a:effectLst/>
              </a:defRPr>
            </a:lvl7pPr>
            <a:lvl8pPr marL="3200400" indent="0">
              <a:buNone/>
              <a:defRPr sz="2000">
                <a:effectLst/>
              </a:defRPr>
            </a:lvl8pPr>
            <a:lvl9pPr marL="3657600" indent="0">
              <a:buNone/>
              <a:defRPr sz="2000">
                <a:effectLst/>
              </a:defRPr>
            </a:lvl9pPr>
          </a:lstStyle>
          <a:p>
            <a:endParaRPr lang="es-MX">
              <a:effectLst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effectLst/>
        </p:spPr>
        <p:txBody>
          <a:bodyPr/>
          <a:lstStyle>
            <a:lvl1pPr marL="0" indent="0">
              <a:buNone/>
              <a:defRPr sz="1600">
                <a:effectLst/>
              </a:defRPr>
            </a:lvl1pPr>
            <a:lvl2pPr marL="457200" indent="0">
              <a:buNone/>
              <a:defRPr sz="1400">
                <a:effectLst/>
              </a:defRPr>
            </a:lvl2pPr>
            <a:lvl3pPr marL="914400" indent="0">
              <a:buNone/>
              <a:defRPr sz="1200">
                <a:effectLst/>
              </a:defRPr>
            </a:lvl3pPr>
            <a:lvl4pPr marL="1371600" indent="0">
              <a:buNone/>
              <a:defRPr sz="1000">
                <a:effectLst/>
              </a:defRPr>
            </a:lvl4pPr>
            <a:lvl5pPr marL="1828800" indent="0">
              <a:buNone/>
              <a:defRPr sz="1000">
                <a:effectLst/>
              </a:defRPr>
            </a:lvl5pPr>
            <a:lvl6pPr marL="2286000" indent="0">
              <a:buNone/>
              <a:defRPr sz="1000">
                <a:effectLst/>
              </a:defRPr>
            </a:lvl6pPr>
            <a:lvl7pPr marL="2743200" indent="0">
              <a:buNone/>
              <a:defRPr sz="1000">
                <a:effectLst/>
              </a:defRPr>
            </a:lvl7pPr>
            <a:lvl8pPr marL="3200400" indent="0">
              <a:buNone/>
              <a:defRPr sz="1000">
                <a:effectLst/>
              </a:defRPr>
            </a:lvl8pPr>
            <a:lvl9pPr marL="3657600" indent="0">
              <a:buNone/>
              <a:defRPr sz="1000">
                <a:effectLst/>
              </a:defRPr>
            </a:lvl9pPr>
          </a:lstStyle>
          <a:p>
            <a:pPr lvl="0"/>
            <a:r>
              <a:rPr lang="es-ES">
                <a:effectLst/>
              </a:rPr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46557FD0-BEC1-4F0B-8E16-30B046537FF8}" type="datetimeFigureOut">
              <a:rPr lang="es-MX" smtClean="0">
                <a:effectLst/>
              </a:rPr>
              <a:t>29/05/2018</a:t>
            </a:fld>
            <a:endParaRPr lang="es-MX">
              <a:effectLst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effectLst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10ED2E7E-459A-4045-B315-2AF6F6A96F76}" type="slidenum">
              <a:rPr lang="es-MX" smtClean="0">
                <a:effectLst/>
              </a:rPr>
              <a:t>‹#›</a:t>
            </a:fld>
            <a:endParaRPr lang="es-MX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013717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>
                <a:effectLst/>
              </a:rPr>
              <a:t>Haga clic para modificar el estilo de título del patrón</a:t>
            </a:r>
            <a:endParaRPr lang="es-MX">
              <a:effectLst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>
                <a:effectLst/>
              </a:rPr>
              <a:t>Haga clic para modificar el estilo de texto del patrón</a:t>
            </a:r>
          </a:p>
          <a:p>
            <a:pPr lvl="1"/>
            <a:r>
              <a:rPr lang="es-ES">
                <a:effectLst/>
              </a:rPr>
              <a:t>Segundo nivel</a:t>
            </a:r>
          </a:p>
          <a:p>
            <a:pPr lvl="2"/>
            <a:r>
              <a:rPr lang="es-ES">
                <a:effectLst/>
              </a:rPr>
              <a:t>Tercer nivel</a:t>
            </a:r>
          </a:p>
          <a:p>
            <a:pPr lvl="3"/>
            <a:r>
              <a:rPr lang="es-ES">
                <a:effectLst/>
              </a:rPr>
              <a:t>Cuarto nivel</a:t>
            </a:r>
          </a:p>
          <a:p>
            <a:pPr lvl="4"/>
            <a:r>
              <a:rPr lang="es-ES">
                <a:effectLst/>
              </a:rPr>
              <a:t>Quinto nivel</a:t>
            </a:r>
            <a:endParaRPr lang="es-MX">
              <a:effectLst/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46557FD0-BEC1-4F0B-8E16-30B046537FF8}" type="datetimeFigureOut">
              <a:rPr lang="es-MX" smtClean="0">
                <a:effectLst/>
              </a:rPr>
              <a:t>29/05/2018</a:t>
            </a:fld>
            <a:endParaRPr lang="es-MX">
              <a:effectLst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endParaRPr lang="es-MX">
              <a:effectLst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10ED2E7E-459A-4045-B315-2AF6F6A96F76}" type="slidenum">
              <a:rPr lang="es-MX" smtClean="0">
                <a:effectLst/>
              </a:rPr>
              <a:t>‹#›</a:t>
            </a:fld>
            <a:endParaRPr lang="es-MX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7768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s-MX">
          <a:effectLst/>
        </a:defRPr>
      </a:defPPr>
      <a:lvl1pPr marL="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96"/>
          <a:stretch>
            <a:fillRect/>
          </a:stretch>
        </p:blipFill>
        <p:spPr>
          <a:xfrm>
            <a:off x="1" y="0"/>
            <a:ext cx="12201524" cy="6858000"/>
          </a:xfrm>
          <a:prstGeom prst="rect">
            <a:avLst/>
          </a:prstGeom>
          <a:effectLst/>
        </p:spPr>
      </p:pic>
      <p:sp>
        <p:nvSpPr>
          <p:cNvPr id="5" name="Rectá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  <a:alpha val="90000"/>
                </a:srgbClr>
              </a:gs>
              <a:gs pos="50000">
                <a:srgbClr val="148B8C">
                  <a:shade val="67500"/>
                  <a:satMod val="115000"/>
                  <a:alpha val="90000"/>
                </a:srgbClr>
              </a:gs>
              <a:gs pos="100000">
                <a:srgbClr val="148B8C">
                  <a:shade val="100000"/>
                  <a:satMod val="115000"/>
                  <a:alpha val="9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000" b="1">
              <a:solidFill>
                <a:schemeClr val="bg1"/>
              </a:solidFill>
              <a:effectLst/>
              <a:latin typeface="+mj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751" y="5991722"/>
            <a:ext cx="2338499" cy="713287"/>
          </a:xfrm>
          <a:prstGeom prst="rect">
            <a:avLst/>
          </a:prstGeom>
          <a:effectLst/>
        </p:spPr>
      </p:pic>
      <p:sp>
        <p:nvSpPr>
          <p:cNvPr id="8" name="CuadroTexto 13"/>
          <p:cNvSpPr txBox="1"/>
          <p:nvPr/>
        </p:nvSpPr>
        <p:spPr>
          <a:xfrm>
            <a:off x="3163427" y="3013042"/>
            <a:ext cx="5865146" cy="10678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s-MX">
                <a:effectLst/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32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Большие данные, малые данные, открытые данные</a:t>
            </a:r>
          </a:p>
        </p:txBody>
      </p:sp>
    </p:spTree>
    <p:extLst>
      <p:ext uri="{BB962C8B-B14F-4D97-AF65-F5344CB8AC3E}">
        <p14:creationId xmlns:p14="http://schemas.microsoft.com/office/powerpoint/2010/main" val="237285943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Rectángulo 4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effectLst/>
              <a:latin typeface="Soberana Sans" panose="02000000000000000000" pitchFamily="50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35677" y="96089"/>
            <a:ext cx="8341153" cy="3661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8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Примеры БОЛЬШИХ данных: Открытое контактирование</a:t>
            </a: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2"/>
          <a:srcRect b="7302"/>
          <a:stretch>
            <a:fillRect/>
          </a:stretch>
        </p:blipFill>
        <p:spPr>
          <a:xfrm>
            <a:off x="712694" y="776340"/>
            <a:ext cx="10927976" cy="56953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7582706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1" name="Rectángulo 10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effectLst/>
              <a:latin typeface="Soberana Sans" panose="02000000000000000000" pitchFamily="50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35677" y="96089"/>
            <a:ext cx="8341153" cy="3661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8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Примеры МАЛЫХ данных</a:t>
            </a:r>
          </a:p>
        </p:txBody>
      </p:sp>
      <p:sp>
        <p:nvSpPr>
          <p:cNvPr id="9" name="AutoShape 2" descr="data:image/png;base64,iVBORw0KGgoAAAANSUhEUgAAAOEAAADhCAMAAAAJbSJIAAAAqFBMVEX///8mncZRyvQAlMEAl8MjmsNNTU1FyPRTzfcbmsX6/f5OyfQ8xPETmcQmnscqocrf7/VCueOZy+Bjs9LA6PmdzeFozvPu9/oyqdKy4/dMxO45r9k+td/n9vxyuda32ul/v9mf3vbM5e/P7flTrc9PRUC73OpKUlWr4fZ10vSZ3PXO7fmG1/bb8fp+1PRFqMwsk7dDZXNHXGU0hKGNw9s6eZFAbX5QRD3pKs/fAAAGx0lEQVR4nO2dW3eiOhSARaAMdyveWiteqk7taO3pOGf+/z87AbwgCVZCQiBnfw9dq2v1Id/Kzs7ODtBWCwAAAAAAAAAAAAAAAAAAAAAAAAAAAAAAAAAAAACAGmOFlughcGapBaKHwJfQVdxQ9CB40tcURdH6oofBj04kiBQ7ogfCDV9J8EUPhBcH7WjodkUPhQ+TkyCK04nowXAhMM+GppRbRkdVLqgyJpvQTBmaEm6KQ01Jow1FD4g5fffaUL5t31eu2YseEGs6WsZQusImE6QShmlgZgyl2xIVDE/0kNgyUTFDVa7KbZFNNGghLkQPiilYokGGU9GDYsoBN3QPogfFlFk2laJkOhM9KKZgm4V0xTfJUK4NUX7DUPooJWQayXJpl7BbyNVwmxIM5drx5a/ahoTKW7Jrtj1mKFsbA0umkhVtrdYa62KsRQ+JMcNsqnElW4ZY3SZZzRaxzvS8ZQtShHdl2OQ+1HAx7R4O4ezQ7a/TXd+rwq2x3dLhNPBVzXVd0zTRT1fTlodT6WKlDZuZZ4b9veZmtz3d1ZRZIpnqRrlNnMJOqOG15zFvavu4yr6sxAY+qjAMVfwEmI5KDzkuTsWp2ryiu6vd9Itzy75zOuk3r2Dr+PjpD0dXD7tjHJtq3XH3h9Q+0M9bf1ioZm9J64yrLU+O4b2CTcNU4/xoLe+J0IYSKwayzmBMdANo7SWeQ8VctmSfxeR5ii7eZSLj7puUTGOOTd2FclekqiGhH1Vzzgf12R01jY9KteW3f1Y3zhV0J7jtqCWnCcL1RYV4vu973//ZNZfKZhFoebFqav7xtES4zq8O//fXz38+CypedXWHfR8/HyI9NzwfJbCeYoX4f1YPDw+rYorYFWCnv3SPR/z4lK+p/myROs4Tri+q4+9DxFehfG6SrgA76/5hFgZBOOtOF5mnSAnXF1Xhfa5iw4dChsUvyAovdGacDH8WMix+QUa4z68K/ysSXP0pZlj4UWbCXXBVePrXavX332JlVfGG0lpgqvH8z9+fxQQp7h6wC5pK8byCeYCm69ms2pvmJp7wYE2N0Sha84SHMuqGfiY5ABeE8LCwaI46UWE+QozHL4jHmHcKw/ocERMvDykhnefn53b7x4V2jPFKY0h4llaAmuKPxsjLTvvg2FQ3ZCKL72TSxmjG2je8LoIfNIKtlphkitT80cvjfWpHjB6dYdXn/Gji/HExtwSH8hq3yjBFclFQFnaLoQ1S0usznOy80Us0cxRyMbRBisKUfzZN4pJu6i6G1M8aYC/qsbbzRpFdGbkIm2q7T9jr/Oz0ODLL2kU4O3rDKZ9JjEOTjR3CHtALtiwuemjyyofmBfo8E8G6l6ErI3aTd8QuI9iyGB4wUGIZM1p5aYy3UobsNgy09JjG5sWw5GNpEya5Rlc46SHBeTlBFsUpj7V3gbYkvVCyvY8yJ0e98qswnsQSK1H30MbAT69Ne/TNTCKtIYpOXovvjPFUXpD2slT3H23OehEsBGl6w2j1cY7OBLoGFE7RKwxdeali+tAi3LARLHjThpIn79V3wmH2caACyaai8Ixhk2YS7jxF6fq4Or9ypyaMex4gQqUZz70dw2H6QZLv4xRt7pX6MY3RiMXt4k33uNZmBNjl0RO3KvDq/dAUMv/IWn6couqlaj20CBnt9Sn2OXMoxI/BqRAjyJlCT4Rf26Bu4+fSzdkQdSGCbHfCmPxMKsAPwTzLWHkPt+gvIqaQ7VYfk3/MF+DHI43mXtAIWYVOqRY3mdzD00iEIONiLWKXl2b0ZzkEc6dQRIxyEczreusCYpTHGsy/fvKlKEYjcjptfuV+tl3irvcG5K3C9KoXZF/JJBD7we7+yalY0Njw+rgDqUMT/feSnW1XKeiUeN7iNqSbfDV+1c8aGJX52XySaAy+DF3/9G74e1WRagw4fhc++4aXqabeL3o1KolUh/2BPsX1bmiqwdXny60N/0g12nw2iRPpFpurhdjn2Xs2X0fb2XL+QM7pnQTTVf0uaTVYW4djqBoDvhPYijpQ8duJyrKf+3X9HbekarDua5OYBeHs+itSBHoGD0fbea/RF5zemDvazke9PgVvsXW0nQ33BVicpzar7dFwtvWavzO9gVNe0jaMeU39Ioa9bbtUuBrOgF8Jyord28Cgm0pUPdR5+tKgqTQKTiUKzvZ7DbPLDXbzu1clsjMGb83SS5j0Pr6TjOSczfxXg/9t1uv7wHCQhn3VE0C/GRE/NvNeE+cugzX51Ztvt4O2c+J5sN3Oe71Jg2cOAAAAAAAAAAAAAAAAAAAAAAAAAAAAAAAAAAAAAP7v/AdQpZ19P8ywjgAAAABJRU5ErkJggg=="/>
          <p:cNvSpPr>
            <a:spLocks noChangeAspect="1" noChangeArrowheads="1"/>
          </p:cNvSpPr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anchor="t" anchorCtr="0" compatLnSpc="1">
            <a:prstTxWarp prst="textNoShape">
              <a:avLst/>
            </a:prstTxWarp>
          </a:bodyPr>
          <a:lstStyle/>
          <a:p>
            <a:endParaRPr lang="es-MX">
              <a:effectLst/>
            </a:endParaRPr>
          </a:p>
        </p:txBody>
      </p:sp>
      <p:pic>
        <p:nvPicPr>
          <p:cNvPr id="6" name="Picture 2" descr="Resultado de imagen para twitter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381" y="1739603"/>
            <a:ext cx="2213546" cy="221354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210466" y="1159903"/>
            <a:ext cx="555634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s-MX">
                <a:effectLst/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2800" b="0" i="0" u="none" strike="noStrike" dirty="0" smtId="4294967295">
                <a:solidFill>
                  <a:srgbClr val="26262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Страны с доступом к </a:t>
            </a:r>
            <a:r>
              <a:rPr lang="ru-RU" sz="2800" b="0" i="0" u="none" strike="noStrike" dirty="0" err="1" smtId="4294967295">
                <a:solidFill>
                  <a:srgbClr val="26262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твитеру</a:t>
            </a:r>
            <a:endParaRPr lang="ru-RU" sz="2800" b="0" i="0" u="none" strike="noStrike" dirty="0" smtId="4294967295">
              <a:solidFill>
                <a:srgbClr val="262626"/>
              </a:solidFill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285873" y="2944971"/>
            <a:ext cx="5540368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s-MX">
                <a:effectLst/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2800" b="0" i="0" u="none" strike="noStrike" dirty="0" smtId="4294967295">
                <a:solidFill>
                  <a:srgbClr val="26262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Устройства, подключенные в правительственном учреждении</a:t>
            </a:r>
          </a:p>
        </p:txBody>
      </p:sp>
      <p:pic>
        <p:nvPicPr>
          <p:cNvPr id="10" name="Picture 4" descr="Resultado de imagen para devices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094" y="4094205"/>
            <a:ext cx="2282474" cy="2214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75752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1" name="Rectángulo 10"/>
          <p:cNvSpPr/>
          <p:nvPr/>
        </p:nvSpPr>
        <p:spPr>
          <a:xfrm>
            <a:off x="0" y="7937"/>
            <a:ext cx="12192000" cy="6858000"/>
          </a:xfrm>
          <a:prstGeom prst="rect">
            <a:avLst/>
          </a:prstGeom>
          <a:solidFill>
            <a:srgbClr val="3E2258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effectLst/>
              <a:latin typeface="Soberana Sans" panose="02000000000000000000" pitchFamily="50" charset="0"/>
            </a:endParaRPr>
          </a:p>
        </p:txBody>
      </p:sp>
      <p:sp>
        <p:nvSpPr>
          <p:cNvPr id="9" name="AutoShape 2" descr="data:image/png;base64,iVBORw0KGgoAAAANSUhEUgAAAOEAAADhCAMAAAAJbSJIAAAAqFBMVEX///8mncZRyvQAlMEAl8MjmsNNTU1FyPRTzfcbmsX6/f5OyfQ8xPETmcQmnscqocrf7/VCueOZy+Bjs9LA6PmdzeFozvPu9/oyqdKy4/dMxO45r9k+td/n9vxyuda32ul/v9mf3vbM5e/P7flTrc9PRUC73OpKUlWr4fZ10vSZ3PXO7fmG1/bb8fp+1PRFqMwsk7dDZXNHXGU0hKGNw9s6eZFAbX5QRD3pKs/fAAAGx0lEQVR4nO2dW3eiOhSARaAMdyveWiteqk7taO3pOGf+/z87AbwgCVZCQiBnfw9dq2v1Id/Kzs7ODtBWCwAAAAAAAAAAAAAAAAAAAAAAAAAAAAAAAAAAAACAGmOFlughcGapBaKHwJfQVdxQ9CB40tcURdH6oofBj04kiBQ7ogfCDV9J8EUPhBcH7WjodkUPhQ+TkyCK04nowXAhMM+GppRbRkdVLqgyJpvQTBmaEm6KQ01Jow1FD4g5fffaUL5t31eu2YseEGs6WsZQusImE6QShmlgZgyl2xIVDE/0kNgyUTFDVa7KbZFNNGghLkQPiilYokGGU9GDYsoBN3QPogfFlFk2laJkOhM9KKZgm4V0xTfJUK4NUX7DUPooJWQayXJpl7BbyNVwmxIM5drx5a/ahoTKW7Jrtj1mKFsbA0umkhVtrdYa62KsRQ+JMcNsqnElW4ZY3SZZzRaxzvS8ZQtShHdl2OQ+1HAx7R4O4ezQ7a/TXd+rwq2x3dLhNPBVzXVd0zTRT1fTlodT6WKlDZuZZ4b9veZmtz3d1ZRZIpnqRrlNnMJOqOG15zFvavu4yr6sxAY+qjAMVfwEmI5KDzkuTsWp2ryiu6vd9Itzy75zOuk3r2Dr+PjpD0dXD7tjHJtq3XH3h9Q+0M9bf1ioZm9J64yrLU+O4b2CTcNU4/xoLe+J0IYSKwayzmBMdANo7SWeQ8VctmSfxeR5ii7eZSLj7puUTGOOTd2FclekqiGhH1Vzzgf12R01jY9KteW3f1Y3zhV0J7jtqCWnCcL1RYV4vu973//ZNZfKZhFoebFqav7xtES4zq8O//fXz38+CypedXWHfR8/HyI9NzwfJbCeYoX4f1YPDw+rYorYFWCnv3SPR/z4lK+p/myROs4Tri+q4+9DxFehfG6SrgA76/5hFgZBOOtOF5mnSAnXF1Xhfa5iw4dChsUvyAovdGacDH8WMix+QUa4z68K/ysSXP0pZlj4UWbCXXBVePrXavX332JlVfGG0lpgqvH8z9+fxQQp7h6wC5pK8byCeYCm69ms2pvmJp7wYE2N0Sha84SHMuqGfiY5ABeE8LCwaI46UWE+QozHL4jHmHcKw/ocERMvDykhnefn53b7x4V2jPFKY0h4llaAmuKPxsjLTvvg2FQ3ZCKL72TSxmjG2je8LoIfNIKtlphkitT80cvjfWpHjB6dYdXn/Gji/HExtwSH8hq3yjBFclFQFnaLoQ1S0usznOy80Us0cxRyMbRBisKUfzZN4pJu6i6G1M8aYC/qsbbzRpFdGbkIm2q7T9jr/Oz0ODLL2kU4O3rDKZ9JjEOTjR3CHtALtiwuemjyyofmBfo8E8G6l6ErI3aTd8QuI9iyGB4wUGIZM1p5aYy3UobsNgy09JjG5sWw5GNpEya5Rlc46SHBeTlBFsUpj7V3gbYkvVCyvY8yJ0e98qswnsQSK1H30MbAT69Ne/TNTCKtIYpOXovvjPFUXpD2slT3H23OehEsBGl6w2j1cY7OBLoGFE7RKwxdeali+tAi3LARLHjThpIn79V3wmH2caACyaai8Ixhk2YS7jxF6fq4Or9ypyaMex4gQqUZz70dw2H6QZLv4xRt7pX6MY3RiMXt4k33uNZmBNjl0RO3KvDq/dAUMv/IWn6couqlaj20CBnt9Sn2OXMoxI/BqRAjyJlCT4Rf26Bu4+fSzdkQdSGCbHfCmPxMKsAPwTzLWHkPt+gvIqaQ7VYfk3/MF+DHI43mXtAIWYVOqRY3mdzD00iEIONiLWKXl2b0ZzkEc6dQRIxyEczreusCYpTHGsy/fvKlKEYjcjptfuV+tl3irvcG5K3C9KoXZF/JJBD7we7+yalY0Njw+rgDqUMT/feSnW1XKeiUeN7iNqSbfDV+1c8aGJX52XySaAy+DF3/9G74e1WRagw4fhc++4aXqabeL3o1KolUh/2BPsX1bmiqwdXny60N/0g12nw2iRPpFpurhdjn2Xs2X0fb2XL+QM7pnQTTVf0uaTVYW4djqBoDvhPYijpQ8duJyrKf+3X9HbekarDua5OYBeHs+itSBHoGD0fbea/RF5zemDvazke9PgVvsXW0nQ33BVicpzar7dFwtvWavzO9gVNe0jaMeU39Ioa9bbtUuBrOgF8Jyord28Cgm0pUPdR5+tKgqTQKTiUKzvZ7DbPLDXbzu1clsjMGb83SS5j0Pr6TjOSczfxXg/9t1uv7wHCQhn3VE0C/GRE/NvNeE+cugzX51Ztvt4O2c+J5sN3Oe71Jg2cOAAAAAAAAAAAAAAAAAAAAAAAAAAAAAAAAAAAAAP7v/AdQpZ19P8ywjgAAAABJRU5ErkJggg=="/>
          <p:cNvSpPr>
            <a:spLocks noChangeAspect="1" noChangeArrowheads="1"/>
          </p:cNvSpPr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anchor="t" anchorCtr="0" compatLnSpc="1">
            <a:prstTxWarp prst="textNoShape">
              <a:avLst/>
            </a:prstTxWarp>
          </a:bodyPr>
          <a:lstStyle/>
          <a:p>
            <a:endParaRPr lang="es-MX">
              <a:effectLst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718098" y="2158927"/>
            <a:ext cx="7739791" cy="27764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ru-RU" sz="44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Не судите о данных по их размеру, малые данные обладают большим потенциалом.</a:t>
            </a:r>
          </a:p>
        </p:txBody>
      </p:sp>
    </p:spTree>
    <p:extLst>
      <p:ext uri="{BB962C8B-B14F-4D97-AF65-F5344CB8AC3E}">
        <p14:creationId xmlns:p14="http://schemas.microsoft.com/office/powerpoint/2010/main" val="386397567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Rectángulo 4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effectLst/>
              <a:latin typeface="Soberana Sans" panose="02000000000000000000" pitchFamily="50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 l="841" t="1238" r="959"/>
          <a:stretch>
            <a:fillRect/>
          </a:stretch>
        </p:blipFill>
        <p:spPr>
          <a:xfrm>
            <a:off x="5362832" y="582089"/>
            <a:ext cx="6829168" cy="6275911"/>
          </a:xfrm>
          <a:prstGeom prst="rect">
            <a:avLst/>
          </a:prstGeom>
          <a:effectLst/>
        </p:spPr>
      </p:pic>
      <p:sp>
        <p:nvSpPr>
          <p:cNvPr id="6" name="CuadroTexto 5"/>
          <p:cNvSpPr txBox="1"/>
          <p:nvPr/>
        </p:nvSpPr>
        <p:spPr>
          <a:xfrm>
            <a:off x="135677" y="82642"/>
            <a:ext cx="12056323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Примеры МАЛЫХ данных: Объем восстановительных работ после землетрясения соответствует денежным средствам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45459" y="1048871"/>
            <a:ext cx="3768941" cy="60105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800" b="0" i="0" u="none" strike="noStrike" dirty="0" smtId="4294967295">
                <a:solidFill>
                  <a:srgbClr val="ED7D3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Почему:</a:t>
            </a:r>
          </a:p>
          <a:p>
            <a:endParaRPr lang="es-MX" dirty="0">
              <a:effectLst/>
            </a:endParaRPr>
          </a:p>
          <a:p>
            <a:pPr marL="285750" indent="-285750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Наибольшие массивы данных </a:t>
            </a:r>
            <a:r>
              <a:rPr lang="ru-RU" sz="1800" b="0" i="0" u="none" strike="noStrike" dirty="0" smtClean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20</a:t>
            </a:r>
            <a:r>
              <a:rPr lang="en-US" sz="1800" b="0" i="0" u="none" strike="noStrike" dirty="0" smtClean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ru-RU" sz="1800" b="0" i="0" u="none" strike="noStrike" dirty="0" smtClean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тыс. </a:t>
            </a:r>
            <a:r>
              <a:rPr lang="ru-RU" sz="18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строк.</a:t>
            </a:r>
          </a:p>
          <a:p>
            <a:pPr marL="285750" indent="-285750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Плоская структура.</a:t>
            </a:r>
          </a:p>
          <a:p>
            <a:pPr marL="285750" indent="-285750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Все открывается в формате электронных таблиц.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rtl="0">
              <a:spcAft>
                <a:spcPts val="1200"/>
              </a:spcAft>
            </a:pPr>
            <a:r>
              <a:rPr lang="ru-RU" sz="1800" b="0" i="0" u="none" strike="noStrike" dirty="0" smtId="4294967295">
                <a:solidFill>
                  <a:srgbClr val="ED7D3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Денежные средства, выделенные для восстановления:</a:t>
            </a:r>
          </a:p>
          <a:p>
            <a:pPr marL="742950" lvl="1" indent="-285750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Жилых домов</a:t>
            </a:r>
          </a:p>
          <a:p>
            <a:pPr marL="742950" lvl="1" indent="-285750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Больниц</a:t>
            </a:r>
          </a:p>
          <a:p>
            <a:pPr marL="742950" lvl="1" indent="-285750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Школ</a:t>
            </a:r>
          </a:p>
          <a:p>
            <a:pPr marL="742950" lvl="1" indent="-285750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Памятников</a:t>
            </a:r>
          </a:p>
          <a:p>
            <a:pPr lvl="1">
              <a:spcAft>
                <a:spcPts val="1200"/>
              </a:spcAft>
            </a:pP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0904211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endParaRPr lang="es-MX">
              <a:effectLst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endParaRPr lang="es-MX">
              <a:effectLst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rcRect b="5882"/>
          <a:stretch>
            <a:fillRect/>
          </a:stretch>
        </p:blipFill>
        <p:spPr>
          <a:xfrm>
            <a:off x="0" y="-26894"/>
            <a:ext cx="12192000" cy="688489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1916385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endParaRPr lang="es-MX">
              <a:effectLst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endParaRPr lang="es-MX">
              <a:effectLst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rcRect b="7169"/>
          <a:stretch>
            <a:fillRect/>
          </a:stretch>
        </p:blipFill>
        <p:spPr>
          <a:xfrm>
            <a:off x="0" y="0"/>
            <a:ext cx="12192000" cy="679076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8677106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rcRect b="7011"/>
          <a:stretch>
            <a:fillRect/>
          </a:stretch>
        </p:blipFill>
        <p:spPr>
          <a:xfrm>
            <a:off x="0" y="135493"/>
            <a:ext cx="12192000" cy="637410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5448775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endParaRPr lang="es-MX">
              <a:effectLst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rcRect l="2112" t="17134" r="3770" b="6262"/>
          <a:stretch>
            <a:fillRect/>
          </a:stretch>
        </p:blipFill>
        <p:spPr>
          <a:xfrm>
            <a:off x="-16220" y="524435"/>
            <a:ext cx="12224440" cy="559397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9170120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endParaRPr lang="es-MX">
              <a:effectLst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rcRect b="9471"/>
          <a:stretch>
            <a:fillRect/>
          </a:stretch>
        </p:blipFill>
        <p:spPr>
          <a:xfrm>
            <a:off x="1" y="221870"/>
            <a:ext cx="12192000" cy="620541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4924337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effectLst/>
        </p:spPr>
      </p:pic>
      <p:sp>
        <p:nvSpPr>
          <p:cNvPr id="6" name="Rectángulo 5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8080">
              <a:alpha val="61176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400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/>
              <a:ea typeface="Arial"/>
              <a:cs typeface="Arial"/>
            </a:endParaRPr>
          </a:p>
          <a:p>
            <a:pPr lvl="0" algn="ctr"/>
            <a:endParaRPr lang="en-US" sz="400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/>
              <a:ea typeface="Arial"/>
              <a:cs typeface="Arial"/>
            </a:endParaRPr>
          </a:p>
          <a:p>
            <a:pPr lvl="0" algn="ctr">
              <a:spcBef>
                <a:spcPts val="1800"/>
              </a:spcBef>
            </a:pPr>
            <a:endParaRPr lang="en-US" sz="400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017079" y="904103"/>
            <a:ext cx="5725886" cy="980303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00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5" name="CuadroTexto 13"/>
          <p:cNvSpPr txBox="1"/>
          <p:nvPr/>
        </p:nvSpPr>
        <p:spPr>
          <a:xfrm>
            <a:off x="466028" y="3170873"/>
            <a:ext cx="7063056" cy="118990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s-MX">
                <a:effectLst/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36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И те и другие могут быть </a:t>
            </a:r>
          </a:p>
          <a:p>
            <a:pPr algn="ctr" rtl="0"/>
            <a:r>
              <a:rPr lang="ru-RU" sz="36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ОТКРЫТЫМИ</a:t>
            </a:r>
          </a:p>
        </p:txBody>
      </p:sp>
      <p:sp>
        <p:nvSpPr>
          <p:cNvPr id="8" name="CuadroTexto 13"/>
          <p:cNvSpPr txBox="1"/>
          <p:nvPr/>
        </p:nvSpPr>
        <p:spPr>
          <a:xfrm>
            <a:off x="383692" y="2095835"/>
            <a:ext cx="6977274" cy="118990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s-MX">
                <a:effectLst/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36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Большие данные и малые данные имеют нечто общее:</a:t>
            </a:r>
          </a:p>
        </p:txBody>
      </p:sp>
    </p:spTree>
    <p:extLst>
      <p:ext uri="{BB962C8B-B14F-4D97-AF65-F5344CB8AC3E}">
        <p14:creationId xmlns:p14="http://schemas.microsoft.com/office/powerpoint/2010/main" val="63441857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Rectángulo 1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effectLst/>
              <a:latin typeface="Soberana Sans" panose="02000000000000000000" pitchFamily="50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16908" y="106379"/>
            <a:ext cx="11235529" cy="3661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8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Большие данные или Малые данные?</a:t>
            </a:r>
          </a:p>
        </p:txBody>
      </p:sp>
      <p:sp>
        <p:nvSpPr>
          <p:cNvPr id="7" name="CuadroTexto 13"/>
          <p:cNvSpPr txBox="1"/>
          <p:nvPr/>
        </p:nvSpPr>
        <p:spPr>
          <a:xfrm>
            <a:off x="3163427" y="2890391"/>
            <a:ext cx="5865146" cy="15560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s-MX">
                <a:effectLst/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3200" b="1" i="0" u="none" strike="noStrike" dirty="0" smtId="4294967295">
                <a:solidFill>
                  <a:srgbClr val="08828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НЕТ</a:t>
            </a:r>
            <a:r>
              <a:rPr lang="ru-RU" sz="3200" b="0" i="0" u="none" strike="noStrike" dirty="0" smtId="4294967295">
                <a:solidFill>
                  <a:srgbClr val="26262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"общих </a:t>
            </a:r>
            <a:r>
              <a:rPr lang="ru-RU" sz="3200" b="1" i="0" u="none" strike="noStrike" dirty="0" smtId="4294967295">
                <a:solidFill>
                  <a:srgbClr val="0C606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решений" для всех масштабов данных</a:t>
            </a:r>
          </a:p>
          <a:p>
            <a:pPr algn="ctr" rtl="0"/>
            <a:r>
              <a:rPr lang="ru-RU" sz="3200" b="0" i="0" u="none" strike="noStrike" dirty="0" smtId="4294967295">
                <a:solidFill>
                  <a:srgbClr val="26262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при сборе информации.</a:t>
            </a:r>
          </a:p>
        </p:txBody>
      </p:sp>
    </p:spTree>
    <p:extLst>
      <p:ext uri="{BB962C8B-B14F-4D97-AF65-F5344CB8AC3E}">
        <p14:creationId xmlns:p14="http://schemas.microsoft.com/office/powerpoint/2010/main" val="20951222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Rectángulo 4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effectLst/>
              <a:latin typeface="Soberana Sans" panose="02000000000000000000" pitchFamily="50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35677" y="96089"/>
            <a:ext cx="8341153" cy="3661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8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ОТКРЫТЫЕ данные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724253" y="2272171"/>
            <a:ext cx="4282331" cy="341632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/>
            <a:r>
              <a:rPr lang="ru-RU" sz="24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Они включают: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ru-RU" sz="24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общественные цифровые данные. 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ru-RU" sz="24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доступные и доступные по сети.</a:t>
            </a:r>
          </a:p>
          <a:p>
            <a:pPr rtl="0"/>
            <a:r>
              <a:rPr lang="ru-RU" sz="24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Любой человек может использовать, использовать повторно или перераспределять их. 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261285060"/>
              </p:ext>
            </p:extLst>
          </p:nvPr>
        </p:nvGraphicFramePr>
        <p:xfrm>
          <a:off x="4558554" y="678180"/>
          <a:ext cx="7633446" cy="5951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4974767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4" name="Rectángulo 13"/>
          <p:cNvSpPr/>
          <p:nvPr/>
        </p:nvSpPr>
        <p:spPr>
          <a:xfrm>
            <a:off x="0" y="582091"/>
            <a:ext cx="12174520" cy="3143056"/>
          </a:xfrm>
          <a:prstGeom prst="rect">
            <a:avLst/>
          </a:prstGeom>
          <a:solidFill>
            <a:srgbClr val="3C8C7F">
              <a:alpha val="5882"/>
            </a:srgbClr>
          </a:solidFill>
          <a:ln>
            <a:solidFill>
              <a:srgbClr val="3C8C7F">
                <a:alpha val="20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>
                <a:effectLst/>
              </a:rPr>
              <a:t> 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1" y="3725148"/>
            <a:ext cx="12192000" cy="3132852"/>
          </a:xfrm>
          <a:prstGeom prst="rect">
            <a:avLst/>
          </a:prstGeom>
          <a:solidFill>
            <a:srgbClr val="FD9B0B">
              <a:alpha val="5882"/>
            </a:srgbClr>
          </a:solidFill>
          <a:ln>
            <a:solidFill>
              <a:srgbClr val="FD9B0B">
                <a:alpha val="20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effectLst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effectLst/>
              <a:latin typeface="Soberana Sans" panose="02000000000000000000" pitchFamily="50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16908" y="90992"/>
            <a:ext cx="1174847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20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От отчетов по исполнению бюджета до Открытой базы по бюджету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58" y="2671178"/>
            <a:ext cx="3067518" cy="947589"/>
          </a:xfrm>
          <a:prstGeom prst="rect">
            <a:avLst/>
          </a:prstGeom>
          <a:effectLst/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58" y="3813034"/>
            <a:ext cx="2851176" cy="792651"/>
          </a:xfrm>
          <a:prstGeom prst="rect">
            <a:avLst/>
          </a:prstGeom>
          <a:effectLst/>
        </p:spPr>
      </p:pic>
      <p:sp>
        <p:nvSpPr>
          <p:cNvPr id="13" name="Flecha doblada 12"/>
          <p:cNvSpPr/>
          <p:nvPr/>
        </p:nvSpPr>
        <p:spPr>
          <a:xfrm flipV="1">
            <a:off x="1339053" y="4778719"/>
            <a:ext cx="1715351" cy="798282"/>
          </a:xfrm>
          <a:prstGeom prst="bentArrow">
            <a:avLst>
              <a:gd name="adj1" fmla="val 25000"/>
              <a:gd name="adj2" fmla="val 31086"/>
              <a:gd name="adj3" fmla="val 25000"/>
              <a:gd name="adj4" fmla="val 43750"/>
            </a:avLst>
          </a:prstGeom>
          <a:ln>
            <a:solidFill>
              <a:srgbClr val="D9E02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  <a:effectLst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rcRect b="23906"/>
          <a:stretch>
            <a:fillRect/>
          </a:stretch>
        </p:blipFill>
        <p:spPr>
          <a:xfrm>
            <a:off x="3925230" y="3786480"/>
            <a:ext cx="8140148" cy="3010188"/>
          </a:xfrm>
          <a:prstGeom prst="rect">
            <a:avLst/>
          </a:prstGeom>
          <a:effectLst/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rcRect l="3867" t="19116" r="3099" b="6566"/>
          <a:stretch>
            <a:fillRect/>
          </a:stretch>
        </p:blipFill>
        <p:spPr>
          <a:xfrm>
            <a:off x="3925230" y="680045"/>
            <a:ext cx="8140148" cy="2869276"/>
          </a:xfrm>
          <a:prstGeom prst="rect">
            <a:avLst/>
          </a:prstGeom>
          <a:effectLst/>
        </p:spPr>
      </p:pic>
      <p:sp>
        <p:nvSpPr>
          <p:cNvPr id="12" name="Flecha doblada 11"/>
          <p:cNvSpPr/>
          <p:nvPr/>
        </p:nvSpPr>
        <p:spPr>
          <a:xfrm rot="5400000" flipV="1">
            <a:off x="1759829" y="820106"/>
            <a:ext cx="873802" cy="1715353"/>
          </a:xfrm>
          <a:prstGeom prst="bentArrow">
            <a:avLst>
              <a:gd name="adj1" fmla="val 25000"/>
              <a:gd name="adj2" fmla="val 31086"/>
              <a:gd name="adj3" fmla="val 25000"/>
              <a:gd name="adj4" fmla="val 43750"/>
            </a:avLst>
          </a:prstGeom>
          <a:ln>
            <a:solidFill>
              <a:srgbClr val="D9E02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1650438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575"/>
            <a:ext cx="12192000" cy="6859575"/>
          </a:xfrm>
          <a:prstGeom prst="rect">
            <a:avLst/>
          </a:prstGeom>
          <a:effectLst/>
        </p:spPr>
      </p:pic>
      <p:sp>
        <p:nvSpPr>
          <p:cNvPr id="3" name="Rectángulo 2"/>
          <p:cNvSpPr/>
          <p:nvPr/>
        </p:nvSpPr>
        <p:spPr>
          <a:xfrm>
            <a:off x="0" y="-1576"/>
            <a:ext cx="12192000" cy="6859575"/>
          </a:xfrm>
          <a:prstGeom prst="rect">
            <a:avLst/>
          </a:prstGeom>
          <a:solidFill>
            <a:srgbClr val="767171">
              <a:alpha val="63922"/>
            </a:srgb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effectLst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174790" y="1408670"/>
            <a:ext cx="7397578" cy="4209535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tint val="66000"/>
                  <a:satMod val="160000"/>
                </a:schemeClr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bg2">
                  <a:lumMod val="5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57150">
            <a:solidFill>
              <a:srgbClr val="FFA361"/>
            </a:solidFill>
            <a:prstDash val="solid"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1623" tIns="314196" rIns="271622" bIns="314196" anchor="ctr" anchorCtr="0">
            <a:noAutofit/>
          </a:bodyPr>
          <a:lstStyle/>
          <a:p>
            <a:pPr algn="ctr" defTabSz="2800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4800">
              <a:effectLst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174789" y="3258064"/>
            <a:ext cx="7331676" cy="875269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36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Открытый пакет </a:t>
            </a:r>
            <a:r>
              <a:rPr lang="ru-RU" sz="36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фискальных</a:t>
            </a:r>
            <a:r>
              <a:rPr lang="ru-RU" sz="36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 </a:t>
            </a:r>
            <a:r>
              <a:rPr lang="ru-RU" sz="36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данных</a:t>
            </a:r>
          </a:p>
        </p:txBody>
      </p:sp>
      <p:pic>
        <p:nvPicPr>
          <p:cNvPr id="5" name="Picture 2" descr="Resultado de imagen para GIFT TRANSPARENC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969" y="2466638"/>
            <a:ext cx="1191219" cy="79142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67786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pPr rtl="0"/>
            <a:r>
              <a:rPr lang="ru-RU" sz="1200" b="0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23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endParaRPr lang="es-MX">
              <a:effectLst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rcRect t="3318" r="4482" b="10529"/>
          <a:stretch>
            <a:fillRect/>
          </a:stretch>
        </p:blipFill>
        <p:spPr>
          <a:xfrm>
            <a:off x="609600" y="236586"/>
            <a:ext cx="10744200" cy="6302326"/>
          </a:xfrm>
          <a:prstGeom prst="rect">
            <a:avLst/>
          </a:prstGeom>
          <a:effectLst/>
        </p:spPr>
      </p:pic>
      <p:sp>
        <p:nvSpPr>
          <p:cNvPr id="5" name="Elipse 4"/>
          <p:cNvSpPr/>
          <p:nvPr/>
        </p:nvSpPr>
        <p:spPr>
          <a:xfrm>
            <a:off x="9061077" y="54023"/>
            <a:ext cx="2635623" cy="2629927"/>
          </a:xfrm>
          <a:prstGeom prst="ellipse">
            <a:avLst/>
          </a:prstGeom>
          <a:solidFill>
            <a:srgbClr val="B3D1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3200" b="1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От API</a:t>
            </a:r>
          </a:p>
        </p:txBody>
      </p:sp>
    </p:spTree>
    <p:extLst>
      <p:ext uri="{BB962C8B-B14F-4D97-AF65-F5344CB8AC3E}">
        <p14:creationId xmlns:p14="http://schemas.microsoft.com/office/powerpoint/2010/main" val="267534531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pPr rtl="0"/>
            <a:r>
              <a:rPr lang="ru-RU" sz="1200" b="0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24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rcRect b="7905"/>
          <a:stretch>
            <a:fillRect/>
          </a:stretch>
        </p:blipFill>
        <p:spPr>
          <a:xfrm>
            <a:off x="929390" y="53788"/>
            <a:ext cx="10424410" cy="673697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3863767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25" name="Picture 6" descr="Image result for tech screensaver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6479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0" y="6791"/>
            <a:ext cx="12192000" cy="6858000"/>
          </a:xfrm>
          <a:prstGeom prst="rect">
            <a:avLst/>
          </a:prstGeom>
          <a:solidFill>
            <a:srgbClr val="008080">
              <a:alpha val="6313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00">
              <a:effectLst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886207" y="63314"/>
            <a:ext cx="9601053" cy="1138773"/>
          </a:xfrm>
          <a:prstGeom prst="rect">
            <a:avLst/>
          </a:prstGeom>
          <a:effectLst/>
        </p:spPr>
        <p:txBody>
          <a:bodyPr wrap="square" anchor="ctr" anchorCtr="1">
            <a:spAutoFit/>
          </a:bodyPr>
          <a:lstStyle/>
          <a:p>
            <a:pPr algn="ctr">
              <a:defRPr>
                <a:effectLst/>
              </a:defRPr>
            </a:pPr>
            <a:endParaRPr lang="en-US" sz="1200" dirty="0">
              <a:solidFill>
                <a:schemeClr val="bg1"/>
              </a:solidFill>
              <a:effectLst/>
              <a:latin typeface="+mj-lt"/>
            </a:endParaRPr>
          </a:p>
          <a:p>
            <a:pPr algn="ctr" rtl="0">
              <a:defRPr>
                <a:effectLst/>
              </a:defRPr>
            </a:pPr>
            <a:r>
              <a:rPr lang="ru-RU" sz="28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Международные стандарты по раскрытию информации</a:t>
            </a:r>
          </a:p>
          <a:p>
            <a:pPr algn="ctr" rtl="0">
              <a:defRPr>
                <a:effectLst/>
              </a:defRPr>
            </a:pPr>
            <a:r>
              <a:rPr lang="ru-RU" sz="28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Давайте перейдем на новый уровень </a:t>
            </a:r>
            <a:r>
              <a:rPr lang="ru-RU" sz="28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...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5628696" y="1863424"/>
            <a:ext cx="6063432" cy="283154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  <a:defRPr>
                <a:effectLst/>
              </a:defRPr>
            </a:pPr>
            <a:r>
              <a:rPr lang="ru-RU" sz="20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Международная </a:t>
            </a:r>
            <a:r>
              <a:rPr lang="ru-RU" sz="20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сопоставимость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effectLst/>
              </a:defRPr>
            </a:pPr>
            <a:endParaRPr lang="en-US" sz="900" dirty="0">
              <a:solidFill>
                <a:schemeClr val="bg1"/>
              </a:solidFill>
              <a:effectLst/>
              <a:latin typeface="+mj-lt"/>
            </a:endParaRPr>
          </a:p>
          <a:p>
            <a:pPr marL="285750" indent="-285750" rtl="0">
              <a:buFont typeface="Arial" panose="020B0604020202020204" pitchFamily="34" charset="0"/>
              <a:buChar char="•"/>
              <a:defRPr>
                <a:effectLst/>
              </a:defRPr>
            </a:pPr>
            <a:r>
              <a:rPr lang="ru-RU" sz="20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Предоставление гражданам </a:t>
            </a:r>
            <a:r>
              <a:rPr lang="ru-RU" sz="20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достоверной информации по </a:t>
            </a:r>
            <a:r>
              <a:rPr lang="ru-RU" sz="2000" b="0" i="1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ключевым вопросам</a:t>
            </a:r>
            <a:r>
              <a:rPr lang="ru-RU" sz="20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 - </a:t>
            </a:r>
            <a:r>
              <a:rPr lang="ru-RU" sz="20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таким как, отрасли добывающей промышленности или закупки по контрактам - </a:t>
            </a:r>
            <a:r>
              <a:rPr lang="ru-RU" sz="20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при использовании ссылок на федеральный бюджет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effectLst/>
              </a:defRPr>
            </a:pPr>
            <a:endParaRPr lang="en-US" sz="900" dirty="0">
              <a:solidFill>
                <a:schemeClr val="bg1"/>
              </a:solidFill>
              <a:effectLst/>
              <a:latin typeface="+mj-lt"/>
            </a:endParaRPr>
          </a:p>
          <a:p>
            <a:pPr marL="285750" indent="-285750" rtl="0">
              <a:buFont typeface="Arial" panose="020B0604020202020204" pitchFamily="34" charset="0"/>
              <a:buChar char="•"/>
              <a:defRPr>
                <a:effectLst/>
              </a:defRPr>
            </a:pPr>
            <a:r>
              <a:rPr lang="ru-RU" sz="20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Увеличьте потенциал данных </a:t>
            </a:r>
            <a:r>
              <a:rPr lang="ru-RU" sz="20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при помощи ссылок на стандарты</a:t>
            </a:r>
          </a:p>
        </p:txBody>
      </p:sp>
      <p:sp>
        <p:nvSpPr>
          <p:cNvPr id="6" name="Forma libre 5"/>
          <p:cNvSpPr/>
          <p:nvPr/>
        </p:nvSpPr>
        <p:spPr>
          <a:xfrm>
            <a:off x="2168017" y="3948144"/>
            <a:ext cx="1750357" cy="1509113"/>
          </a:xfrm>
          <a:custGeom>
            <a:avLst/>
            <a:gdLst>
              <a:gd name="connsiteX0" fmla="*/ 0 w 1750357"/>
              <a:gd name="connsiteY0" fmla="*/ 754557 h 1509113"/>
              <a:gd name="connsiteX1" fmla="*/ 377278 w 1750357"/>
              <a:gd name="connsiteY1" fmla="*/ 0 h 1509113"/>
              <a:gd name="connsiteX2" fmla="*/ 1373079 w 1750357"/>
              <a:gd name="connsiteY2" fmla="*/ 0 h 1509113"/>
              <a:gd name="connsiteX3" fmla="*/ 1750357 w 1750357"/>
              <a:gd name="connsiteY3" fmla="*/ 754557 h 1509113"/>
              <a:gd name="connsiteX4" fmla="*/ 1373079 w 1750357"/>
              <a:gd name="connsiteY4" fmla="*/ 1509113 h 1509113"/>
              <a:gd name="connsiteX5" fmla="*/ 377278 w 1750357"/>
              <a:gd name="connsiteY5" fmla="*/ 1509113 h 1509113"/>
              <a:gd name="connsiteX6" fmla="*/ 0 w 1750357"/>
              <a:gd name="connsiteY6" fmla="*/ 754557 h 150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0356" h="1509113">
                <a:moveTo>
                  <a:pt x="0" y="754557"/>
                </a:moveTo>
                <a:lnTo>
                  <a:pt x="377278" y="0"/>
                </a:lnTo>
                <a:lnTo>
                  <a:pt x="1373079" y="0"/>
                </a:lnTo>
                <a:lnTo>
                  <a:pt x="1750357" y="754557"/>
                </a:lnTo>
                <a:lnTo>
                  <a:pt x="1373079" y="1509113"/>
                </a:lnTo>
                <a:lnTo>
                  <a:pt x="377278" y="1509113"/>
                </a:lnTo>
                <a:lnTo>
                  <a:pt x="0" y="754557"/>
                </a:lnTo>
                <a:close/>
              </a:path>
            </a:pathLst>
          </a:custGeom>
          <a:solidFill>
            <a:srgbClr val="F3F6BC">
              <a:alpha val="72157"/>
            </a:srgbClr>
          </a:solidFill>
          <a:ln w="19050">
            <a:solidFill>
              <a:srgbClr val="D9E021"/>
            </a:solidFill>
            <a:prstDash val="dash"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1623" tIns="314196" rIns="271622" bIns="314196" anchor="ctr" anchorCtr="0">
            <a:noAutofit/>
          </a:bodyPr>
          <a:lstStyle/>
          <a:p>
            <a:pPr lvl="0" algn="ctr" defTabSz="2800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6300" kern="1200">
              <a:effectLst/>
            </a:endParaRPr>
          </a:p>
        </p:txBody>
      </p:sp>
      <p:sp>
        <p:nvSpPr>
          <p:cNvPr id="7" name="Hexágono 6"/>
          <p:cNvSpPr/>
          <p:nvPr/>
        </p:nvSpPr>
        <p:spPr>
          <a:xfrm>
            <a:off x="3353058" y="3975994"/>
            <a:ext cx="204935" cy="17662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/>
          </a:p>
        </p:txBody>
      </p:sp>
      <p:sp>
        <p:nvSpPr>
          <p:cNvPr id="8" name="Hexágono 7"/>
          <p:cNvSpPr/>
          <p:nvPr/>
        </p:nvSpPr>
        <p:spPr>
          <a:xfrm>
            <a:off x="671804" y="3137568"/>
            <a:ext cx="1750357" cy="1509113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A6A6A6">
              <a:alpha val="83922"/>
            </a:srgbClr>
          </a:solidFill>
          <a:ln>
            <a:solidFill>
              <a:srgbClr val="D9E021"/>
            </a:solidFill>
            <a:prstDash val="dash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/>
          </a:p>
        </p:txBody>
      </p:sp>
      <p:sp>
        <p:nvSpPr>
          <p:cNvPr id="9" name="Hexágono 8"/>
          <p:cNvSpPr/>
          <p:nvPr/>
        </p:nvSpPr>
        <p:spPr>
          <a:xfrm>
            <a:off x="2142225" y="3798032"/>
            <a:ext cx="204935" cy="17662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/>
          </a:p>
        </p:txBody>
      </p:sp>
      <p:sp>
        <p:nvSpPr>
          <p:cNvPr id="10" name="Forma libre 9"/>
          <p:cNvSpPr/>
          <p:nvPr/>
        </p:nvSpPr>
        <p:spPr>
          <a:xfrm>
            <a:off x="3659247" y="3119627"/>
            <a:ext cx="1750357" cy="1509113"/>
          </a:xfrm>
          <a:custGeom>
            <a:avLst/>
            <a:gdLst>
              <a:gd name="connsiteX0" fmla="*/ 0 w 1750357"/>
              <a:gd name="connsiteY0" fmla="*/ 754557 h 1509113"/>
              <a:gd name="connsiteX1" fmla="*/ 377278 w 1750357"/>
              <a:gd name="connsiteY1" fmla="*/ 0 h 1509113"/>
              <a:gd name="connsiteX2" fmla="*/ 1373079 w 1750357"/>
              <a:gd name="connsiteY2" fmla="*/ 0 h 1509113"/>
              <a:gd name="connsiteX3" fmla="*/ 1750357 w 1750357"/>
              <a:gd name="connsiteY3" fmla="*/ 754557 h 1509113"/>
              <a:gd name="connsiteX4" fmla="*/ 1373079 w 1750357"/>
              <a:gd name="connsiteY4" fmla="*/ 1509113 h 1509113"/>
              <a:gd name="connsiteX5" fmla="*/ 377278 w 1750357"/>
              <a:gd name="connsiteY5" fmla="*/ 1509113 h 1509113"/>
              <a:gd name="connsiteX6" fmla="*/ 0 w 1750357"/>
              <a:gd name="connsiteY6" fmla="*/ 754557 h 150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0356" h="1509113">
                <a:moveTo>
                  <a:pt x="0" y="754557"/>
                </a:moveTo>
                <a:lnTo>
                  <a:pt x="377278" y="0"/>
                </a:lnTo>
                <a:lnTo>
                  <a:pt x="1373079" y="0"/>
                </a:lnTo>
                <a:lnTo>
                  <a:pt x="1750357" y="754557"/>
                </a:lnTo>
                <a:lnTo>
                  <a:pt x="1373079" y="1509113"/>
                </a:lnTo>
                <a:lnTo>
                  <a:pt x="377278" y="1509113"/>
                </a:lnTo>
                <a:lnTo>
                  <a:pt x="0" y="754557"/>
                </a:lnTo>
                <a:close/>
              </a:path>
            </a:pathLst>
          </a:custGeom>
          <a:solidFill>
            <a:srgbClr val="8FDFFF">
              <a:alpha val="61176"/>
            </a:srgbClr>
          </a:solidFill>
          <a:ln w="19050">
            <a:solidFill>
              <a:srgbClr val="0093D0"/>
            </a:solidFill>
            <a:prstDash val="lgDash"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1623" tIns="314196" rIns="271622" bIns="314196" anchor="ctr" anchorCtr="0">
            <a:noAutofit/>
          </a:bodyPr>
          <a:lstStyle/>
          <a:p>
            <a:pPr lvl="0" algn="ctr" defTabSz="2800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6300" kern="1200">
              <a:effectLst/>
            </a:endParaRPr>
          </a:p>
        </p:txBody>
      </p:sp>
      <p:sp>
        <p:nvSpPr>
          <p:cNvPr id="11" name="Hexágono 10"/>
          <p:cNvSpPr/>
          <p:nvPr/>
        </p:nvSpPr>
        <p:spPr>
          <a:xfrm>
            <a:off x="3717951" y="3785869"/>
            <a:ext cx="204935" cy="17662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/>
          </a:p>
        </p:txBody>
      </p:sp>
      <p:sp>
        <p:nvSpPr>
          <p:cNvPr id="12" name="Hexágono 11"/>
          <p:cNvSpPr/>
          <p:nvPr/>
        </p:nvSpPr>
        <p:spPr>
          <a:xfrm>
            <a:off x="3713556" y="4801367"/>
            <a:ext cx="1750357" cy="1509113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A6A6A6">
              <a:alpha val="83922"/>
            </a:srgbClr>
          </a:solidFill>
          <a:ln>
            <a:solidFill>
              <a:srgbClr val="0093D0"/>
            </a:solidFill>
            <a:prstDash val="dash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/>
          </a:p>
        </p:txBody>
      </p:sp>
      <p:sp>
        <p:nvSpPr>
          <p:cNvPr id="13" name="Hexágono 12"/>
          <p:cNvSpPr/>
          <p:nvPr/>
        </p:nvSpPr>
        <p:spPr>
          <a:xfrm>
            <a:off x="4083158" y="4842624"/>
            <a:ext cx="204935" cy="17662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/>
          </a:p>
        </p:txBody>
      </p:sp>
      <p:sp>
        <p:nvSpPr>
          <p:cNvPr id="14" name="Forma libre 13"/>
          <p:cNvSpPr/>
          <p:nvPr/>
        </p:nvSpPr>
        <p:spPr>
          <a:xfrm>
            <a:off x="2168017" y="2294697"/>
            <a:ext cx="1750357" cy="1509113"/>
          </a:xfrm>
          <a:custGeom>
            <a:avLst/>
            <a:gdLst>
              <a:gd name="connsiteX0" fmla="*/ 0 w 1750357"/>
              <a:gd name="connsiteY0" fmla="*/ 754557 h 1509113"/>
              <a:gd name="connsiteX1" fmla="*/ 377278 w 1750357"/>
              <a:gd name="connsiteY1" fmla="*/ 0 h 1509113"/>
              <a:gd name="connsiteX2" fmla="*/ 1373079 w 1750357"/>
              <a:gd name="connsiteY2" fmla="*/ 0 h 1509113"/>
              <a:gd name="connsiteX3" fmla="*/ 1750357 w 1750357"/>
              <a:gd name="connsiteY3" fmla="*/ 754557 h 1509113"/>
              <a:gd name="connsiteX4" fmla="*/ 1373079 w 1750357"/>
              <a:gd name="connsiteY4" fmla="*/ 1509113 h 1509113"/>
              <a:gd name="connsiteX5" fmla="*/ 377278 w 1750357"/>
              <a:gd name="connsiteY5" fmla="*/ 1509113 h 1509113"/>
              <a:gd name="connsiteX6" fmla="*/ 0 w 1750357"/>
              <a:gd name="connsiteY6" fmla="*/ 754557 h 150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0356" h="1509113">
                <a:moveTo>
                  <a:pt x="0" y="754557"/>
                </a:moveTo>
                <a:lnTo>
                  <a:pt x="377278" y="0"/>
                </a:lnTo>
                <a:lnTo>
                  <a:pt x="1373079" y="0"/>
                </a:lnTo>
                <a:lnTo>
                  <a:pt x="1750357" y="754557"/>
                </a:lnTo>
                <a:lnTo>
                  <a:pt x="1373079" y="1509113"/>
                </a:lnTo>
                <a:lnTo>
                  <a:pt x="377278" y="1509113"/>
                </a:lnTo>
                <a:lnTo>
                  <a:pt x="0" y="754557"/>
                </a:lnTo>
                <a:close/>
              </a:path>
            </a:pathLst>
          </a:custGeom>
          <a:solidFill>
            <a:srgbClr val="FFE2CA"/>
          </a:solidFill>
          <a:ln>
            <a:solidFill>
              <a:srgbClr val="FD9B0B"/>
            </a:solidFill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1623" tIns="314196" rIns="271622" bIns="314196" anchor="ctr" anchorCtr="0">
            <a:noAutofit/>
          </a:bodyPr>
          <a:lstStyle/>
          <a:p>
            <a:pPr lvl="0" algn="ctr" defTabSz="2800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6300" kern="1200">
              <a:effectLst/>
            </a:endParaRPr>
          </a:p>
        </p:txBody>
      </p:sp>
      <p:sp>
        <p:nvSpPr>
          <p:cNvPr id="15" name="Hexágono 14"/>
          <p:cNvSpPr/>
          <p:nvPr/>
        </p:nvSpPr>
        <p:spPr>
          <a:xfrm>
            <a:off x="3353058" y="3579444"/>
            <a:ext cx="204935" cy="17662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/>
          </a:p>
        </p:txBody>
      </p:sp>
      <p:sp>
        <p:nvSpPr>
          <p:cNvPr id="16" name="Hexágono 15"/>
          <p:cNvSpPr/>
          <p:nvPr/>
        </p:nvSpPr>
        <p:spPr>
          <a:xfrm>
            <a:off x="3659247" y="1470167"/>
            <a:ext cx="1750357" cy="1509113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A6A6A6">
              <a:alpha val="83922"/>
            </a:srgbClr>
          </a:solidFill>
          <a:ln>
            <a:solidFill>
              <a:srgbClr val="FFA361"/>
            </a:solidFill>
            <a:prstDash val="dash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/>
          </a:p>
        </p:txBody>
      </p:sp>
      <p:sp>
        <p:nvSpPr>
          <p:cNvPr id="17" name="Hexágono 16"/>
          <p:cNvSpPr/>
          <p:nvPr/>
        </p:nvSpPr>
        <p:spPr>
          <a:xfrm>
            <a:off x="4019628" y="2739315"/>
            <a:ext cx="204935" cy="17662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/>
          </a:p>
        </p:txBody>
      </p:sp>
      <p:pic>
        <p:nvPicPr>
          <p:cNvPr id="29" name="Picture 6" descr="Global Initiative for Fiscal Transparenc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63" y="2649399"/>
            <a:ext cx="1158081" cy="769409"/>
          </a:xfrm>
          <a:prstGeom prst="rect">
            <a:avLst/>
          </a:prstGeom>
          <a:noFill/>
          <a:effectLst/>
          <a:extLst>
            <a:ext uri="{909E8E84-426E-40dd-AFC4-6F175D3DCCD1}">
              <a14:hiddenFill xmlns:p14="http://schemas.microsoft.com/office/powerpoint/2010/main" xmlns:p15="http://schemas.microsoft.com/office/powerpoint/2012/main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720" y="4476363"/>
            <a:ext cx="1639351" cy="485498"/>
          </a:xfrm>
          <a:prstGeom prst="rect">
            <a:avLst/>
          </a:prstGeom>
          <a:effectLst/>
        </p:spPr>
      </p:pic>
      <p:pic>
        <p:nvPicPr>
          <p:cNvPr id="28" name="Picture 8" descr="Resultado de imagen para EITI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32" y="3702853"/>
            <a:ext cx="1361626" cy="2802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94973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grpSp>
        <p:nvGrpSpPr>
          <p:cNvPr id="13" name="Grupo 12"/>
          <p:cNvGrpSpPr/>
          <p:nvPr/>
        </p:nvGrpSpPr>
        <p:grpSpPr>
          <a:xfrm>
            <a:off x="431892" y="1015142"/>
            <a:ext cx="3762955" cy="4827716"/>
            <a:chOff x="431892" y="1235899"/>
            <a:chExt cx="3762955" cy="4827716"/>
          </a:xfrm>
          <a:effectLst/>
        </p:grpSpPr>
        <p:sp>
          <p:nvSpPr>
            <p:cNvPr id="20" name="Rectángulo 19"/>
            <p:cNvSpPr/>
            <p:nvPr/>
          </p:nvSpPr>
          <p:spPr>
            <a:xfrm>
              <a:off x="431892" y="1235899"/>
              <a:ext cx="3762955" cy="4827716"/>
            </a:xfrm>
            <a:prstGeom prst="rect">
              <a:avLst/>
            </a:prstGeom>
            <a:solidFill>
              <a:srgbClr val="3C8C7F">
                <a:alpha val="5882"/>
              </a:srgbClr>
            </a:solidFill>
            <a:ln>
              <a:solidFill>
                <a:srgbClr val="3C8C7F">
                  <a:alpha val="2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>
                  <a:effectLst/>
                </a:rPr>
                <a:t> </a:t>
              </a:r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631261" y="1357516"/>
              <a:ext cx="336421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285750" indent="-285750" algn="ctr" rtl="0">
                <a:buFont typeface="Arial" panose="020B0604020202020204" pitchFamily="34" charset="0"/>
                <a:buChar char="•"/>
              </a:pPr>
              <a:r>
                <a:rPr lang="ru-RU" sz="1400" b="0" i="0" u="none" strike="noStrike" dirty="0" smtId="4294967295">
                  <a:solidFill>
                    <a:srgbClr val="5BAD5F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ОТКРЫТЫЙ ПАКЕТ ФИСКАЛЬНЫХ ДАННЫХ</a:t>
              </a:r>
            </a:p>
          </p:txBody>
        </p:sp>
        <p:pic>
          <p:nvPicPr>
            <p:cNvPr id="28" name="Picture 2" descr="https://scontent-sit4-1.xx.fbcdn.net/v/t1.0-9/14222339_1589304608038214_5067068254219450988_n.jpg?oh=84b18e799aaf9da8d42b610eb9a1fa46&amp;oe=583BE4B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19"/>
            <a:stretch>
              <a:fillRect/>
            </a:stretch>
          </p:blipFill>
          <p:spPr>
            <a:xfrm>
              <a:off x="575078" y="2320306"/>
              <a:ext cx="3476583" cy="2256232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ángulo 1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effectLst/>
              <a:latin typeface="Soberana Sans" panose="02000000000000000000" pitchFamily="50" charset="0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4384540" y="2403114"/>
            <a:ext cx="1750357" cy="1509113"/>
            <a:chOff x="4738222" y="2418265"/>
            <a:chExt cx="1750357" cy="1509113"/>
          </a:xfrm>
          <a:effectLst/>
        </p:grpSpPr>
        <p:sp>
          <p:nvSpPr>
            <p:cNvPr id="23" name="Forma libre 22"/>
            <p:cNvSpPr/>
            <p:nvPr/>
          </p:nvSpPr>
          <p:spPr>
            <a:xfrm>
              <a:off x="4738222" y="2418265"/>
              <a:ext cx="1750357" cy="1509113"/>
            </a:xfrm>
            <a:custGeom>
              <a:avLst/>
              <a:gdLst>
                <a:gd name="connsiteX0" fmla="*/ 0 w 1750357"/>
                <a:gd name="connsiteY0" fmla="*/ 754557 h 1509113"/>
                <a:gd name="connsiteX1" fmla="*/ 377278 w 1750357"/>
                <a:gd name="connsiteY1" fmla="*/ 0 h 1509113"/>
                <a:gd name="connsiteX2" fmla="*/ 1373079 w 1750357"/>
                <a:gd name="connsiteY2" fmla="*/ 0 h 1509113"/>
                <a:gd name="connsiteX3" fmla="*/ 1750357 w 1750357"/>
                <a:gd name="connsiteY3" fmla="*/ 754557 h 1509113"/>
                <a:gd name="connsiteX4" fmla="*/ 1373079 w 1750357"/>
                <a:gd name="connsiteY4" fmla="*/ 1509113 h 1509113"/>
                <a:gd name="connsiteX5" fmla="*/ 377278 w 1750357"/>
                <a:gd name="connsiteY5" fmla="*/ 1509113 h 1509113"/>
                <a:gd name="connsiteX6" fmla="*/ 0 w 1750357"/>
                <a:gd name="connsiteY6" fmla="*/ 754557 h 150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0356" h="1509113">
                  <a:moveTo>
                    <a:pt x="0" y="754557"/>
                  </a:moveTo>
                  <a:lnTo>
                    <a:pt x="377278" y="0"/>
                  </a:lnTo>
                  <a:lnTo>
                    <a:pt x="1373079" y="0"/>
                  </a:lnTo>
                  <a:lnTo>
                    <a:pt x="1750357" y="754557"/>
                  </a:lnTo>
                  <a:lnTo>
                    <a:pt x="1373079" y="1509113"/>
                  </a:lnTo>
                  <a:lnTo>
                    <a:pt x="377278" y="1509113"/>
                  </a:lnTo>
                  <a:lnTo>
                    <a:pt x="0" y="754557"/>
                  </a:lnTo>
                  <a:close/>
                </a:path>
              </a:pathLst>
            </a:custGeom>
            <a:solidFill>
              <a:srgbClr val="FFE2CA"/>
            </a:solidFill>
            <a:ln>
              <a:solidFill>
                <a:srgbClr val="FD9B0B"/>
              </a:solidFill>
              <a:prstDash val="dash"/>
            </a:ln>
            <a:effectLst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1623" tIns="314196" rIns="271622" bIns="314196" anchor="ctr" anchorCtr="0">
              <a:noAutofit/>
            </a:bodyPr>
            <a:lstStyle/>
            <a:p>
              <a:pPr lvl="0" algn="ctr" defTabSz="2800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MX" sz="6300" kern="1200">
                <a:effectLst/>
              </a:endParaRPr>
            </a:p>
          </p:txBody>
        </p:sp>
        <p:pic>
          <p:nvPicPr>
            <p:cNvPr id="24" name="Picture 6" descr="Global Initiative for Fiscal Transparency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868" y="2772967"/>
              <a:ext cx="1158081" cy="769409"/>
            </a:xfrm>
            <a:prstGeom prst="rect">
              <a:avLst/>
            </a:prstGeom>
            <a:noFill/>
            <a:ln>
              <a:noFill/>
              <a:prstDash val="dash"/>
            </a:ln>
            <a:effectLst/>
            <a:extLst>
              <a:ext uri="{909E8E84-426E-40dd-AFC4-6F175D3DCCD1}">
                <a14:hiddenFill xmlns:p14="http://schemas.microsoft.com/office/powerpoint/2010/main" xmlns:p15="http://schemas.microsoft.com/office/powerpoint/2012/main"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Flecha derecha 13"/>
          <p:cNvSpPr/>
          <p:nvPr/>
        </p:nvSpPr>
        <p:spPr>
          <a:xfrm>
            <a:off x="6254012" y="2916011"/>
            <a:ext cx="575156" cy="431567"/>
          </a:xfrm>
          <a:prstGeom prst="rightArrow">
            <a:avLst/>
          </a:prstGeom>
          <a:solidFill>
            <a:srgbClr val="FFE2CA"/>
          </a:solidFill>
          <a:ln>
            <a:solidFill>
              <a:srgbClr val="FD9B0B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6948283" y="2403114"/>
            <a:ext cx="1758466" cy="1509113"/>
            <a:chOff x="7575329" y="2403114"/>
            <a:chExt cx="1758466" cy="1509113"/>
          </a:xfrm>
          <a:effectLst/>
        </p:grpSpPr>
        <p:sp>
          <p:nvSpPr>
            <p:cNvPr id="29" name="Forma libre 28"/>
            <p:cNvSpPr/>
            <p:nvPr/>
          </p:nvSpPr>
          <p:spPr>
            <a:xfrm>
              <a:off x="7575329" y="2403114"/>
              <a:ext cx="1750357" cy="1509113"/>
            </a:xfrm>
            <a:custGeom>
              <a:avLst/>
              <a:gdLst>
                <a:gd name="connsiteX0" fmla="*/ 0 w 1750357"/>
                <a:gd name="connsiteY0" fmla="*/ 754557 h 1509113"/>
                <a:gd name="connsiteX1" fmla="*/ 377278 w 1750357"/>
                <a:gd name="connsiteY1" fmla="*/ 0 h 1509113"/>
                <a:gd name="connsiteX2" fmla="*/ 1373079 w 1750357"/>
                <a:gd name="connsiteY2" fmla="*/ 0 h 1509113"/>
                <a:gd name="connsiteX3" fmla="*/ 1750357 w 1750357"/>
                <a:gd name="connsiteY3" fmla="*/ 754557 h 1509113"/>
                <a:gd name="connsiteX4" fmla="*/ 1373079 w 1750357"/>
                <a:gd name="connsiteY4" fmla="*/ 1509113 h 1509113"/>
                <a:gd name="connsiteX5" fmla="*/ 377278 w 1750357"/>
                <a:gd name="connsiteY5" fmla="*/ 1509113 h 1509113"/>
                <a:gd name="connsiteX6" fmla="*/ 0 w 1750357"/>
                <a:gd name="connsiteY6" fmla="*/ 754557 h 150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0356" h="1509113">
                  <a:moveTo>
                    <a:pt x="0" y="754557"/>
                  </a:moveTo>
                  <a:lnTo>
                    <a:pt x="377278" y="0"/>
                  </a:lnTo>
                  <a:lnTo>
                    <a:pt x="1373079" y="0"/>
                  </a:lnTo>
                  <a:lnTo>
                    <a:pt x="1750357" y="754557"/>
                  </a:lnTo>
                  <a:lnTo>
                    <a:pt x="1373079" y="1509113"/>
                  </a:lnTo>
                  <a:lnTo>
                    <a:pt x="377278" y="1509113"/>
                  </a:lnTo>
                  <a:lnTo>
                    <a:pt x="0" y="754557"/>
                  </a:lnTo>
                  <a:close/>
                </a:path>
              </a:pathLst>
            </a:custGeom>
            <a:solidFill>
              <a:srgbClr val="F3F6BC">
                <a:alpha val="72157"/>
              </a:srgbClr>
            </a:solidFill>
            <a:ln w="19050">
              <a:solidFill>
                <a:srgbClr val="D9E021"/>
              </a:solidFill>
              <a:prstDash val="dash"/>
            </a:ln>
            <a:effectLst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1623" tIns="314196" rIns="271622" bIns="314196" anchor="ctr" anchorCtr="0">
              <a:noAutofit/>
            </a:bodyPr>
            <a:lstStyle/>
            <a:p>
              <a:pPr lvl="0" algn="ctr" defTabSz="2800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MX" sz="6300" kern="1200">
                <a:effectLst/>
              </a:endParaRPr>
            </a:p>
          </p:txBody>
        </p:sp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4444" y="2866015"/>
              <a:ext cx="1639351" cy="485498"/>
            </a:xfrm>
            <a:prstGeom prst="rect">
              <a:avLst/>
            </a:prstGeom>
            <a:effectLst/>
          </p:spPr>
        </p:pic>
      </p:grpSp>
      <p:sp>
        <p:nvSpPr>
          <p:cNvPr id="32" name="Flecha derecha 31"/>
          <p:cNvSpPr/>
          <p:nvPr/>
        </p:nvSpPr>
        <p:spPr>
          <a:xfrm>
            <a:off x="8817755" y="2926736"/>
            <a:ext cx="575156" cy="431567"/>
          </a:xfrm>
          <a:prstGeom prst="rightArrow">
            <a:avLst/>
          </a:prstGeom>
          <a:solidFill>
            <a:srgbClr val="F6F9CF"/>
          </a:solidFill>
          <a:ln>
            <a:solidFill>
              <a:srgbClr val="D9E02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F9CF"/>
              </a:solidFill>
              <a:effectLst/>
            </a:endParaRPr>
          </a:p>
        </p:txBody>
      </p:sp>
      <p:sp>
        <p:nvSpPr>
          <p:cNvPr id="33" name="Forma libre 32"/>
          <p:cNvSpPr/>
          <p:nvPr/>
        </p:nvSpPr>
        <p:spPr>
          <a:xfrm>
            <a:off x="9512026" y="2392841"/>
            <a:ext cx="1750357" cy="1509113"/>
          </a:xfrm>
          <a:custGeom>
            <a:avLst/>
            <a:gdLst>
              <a:gd name="connsiteX0" fmla="*/ 0 w 1750357"/>
              <a:gd name="connsiteY0" fmla="*/ 754557 h 1509113"/>
              <a:gd name="connsiteX1" fmla="*/ 377278 w 1750357"/>
              <a:gd name="connsiteY1" fmla="*/ 0 h 1509113"/>
              <a:gd name="connsiteX2" fmla="*/ 1373079 w 1750357"/>
              <a:gd name="connsiteY2" fmla="*/ 0 h 1509113"/>
              <a:gd name="connsiteX3" fmla="*/ 1750357 w 1750357"/>
              <a:gd name="connsiteY3" fmla="*/ 754557 h 1509113"/>
              <a:gd name="connsiteX4" fmla="*/ 1373079 w 1750357"/>
              <a:gd name="connsiteY4" fmla="*/ 1509113 h 1509113"/>
              <a:gd name="connsiteX5" fmla="*/ 377278 w 1750357"/>
              <a:gd name="connsiteY5" fmla="*/ 1509113 h 1509113"/>
              <a:gd name="connsiteX6" fmla="*/ 0 w 1750357"/>
              <a:gd name="connsiteY6" fmla="*/ 754557 h 150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0356" h="1509113">
                <a:moveTo>
                  <a:pt x="0" y="754557"/>
                </a:moveTo>
                <a:lnTo>
                  <a:pt x="377278" y="0"/>
                </a:lnTo>
                <a:lnTo>
                  <a:pt x="1373079" y="0"/>
                </a:lnTo>
                <a:lnTo>
                  <a:pt x="1750357" y="754557"/>
                </a:lnTo>
                <a:lnTo>
                  <a:pt x="1373079" y="1509113"/>
                </a:lnTo>
                <a:lnTo>
                  <a:pt x="377278" y="1509113"/>
                </a:lnTo>
                <a:lnTo>
                  <a:pt x="0" y="754557"/>
                </a:lnTo>
                <a:close/>
              </a:path>
            </a:pathLst>
          </a:custGeom>
          <a:solidFill>
            <a:srgbClr val="8FDFFF">
              <a:alpha val="61176"/>
            </a:srgbClr>
          </a:solidFill>
          <a:ln w="19050">
            <a:solidFill>
              <a:srgbClr val="0093D0"/>
            </a:solidFill>
            <a:prstDash val="lgDash"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1623" tIns="314196" rIns="271622" bIns="314196" anchor="ctr" anchorCtr="0">
            <a:noAutofit/>
          </a:bodyPr>
          <a:lstStyle/>
          <a:p>
            <a:pPr lvl="0" algn="ctr" defTabSz="2800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6300" kern="1200">
              <a:effectLst/>
            </a:endParaRPr>
          </a:p>
        </p:txBody>
      </p:sp>
      <p:pic>
        <p:nvPicPr>
          <p:cNvPr id="34" name="Picture 8" descr="Resultado de imagen para EITI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307" y="2976067"/>
            <a:ext cx="1361626" cy="2802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ángulo redondeado 18"/>
          <p:cNvSpPr/>
          <p:nvPr/>
        </p:nvSpPr>
        <p:spPr>
          <a:xfrm>
            <a:off x="7323438" y="4085968"/>
            <a:ext cx="988540" cy="1301578"/>
          </a:xfrm>
          <a:prstGeom prst="roundRect">
            <a:avLst/>
          </a:prstGeom>
          <a:solidFill>
            <a:srgbClr val="F6F9CF"/>
          </a:solidFill>
          <a:ln>
            <a:solidFill>
              <a:srgbClr val="D9E02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1200" b="0" i="0" u="none" strike="noStrike" dirty="0" smtId="4294967295">
                <a:solidFill>
                  <a:srgbClr val="26262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ОТКРЫТЫМИ</a:t>
            </a:r>
          </a:p>
          <a:p>
            <a:pPr algn="ctr" rtl="0"/>
            <a:r>
              <a:rPr lang="ru-RU" sz="1200" b="0" i="0" u="none" strike="noStrike" dirty="0" smtId="4294967295">
                <a:solidFill>
                  <a:srgbClr val="26262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БОЛЬШИЕ данные</a:t>
            </a:r>
          </a:p>
        </p:txBody>
      </p:sp>
      <p:sp>
        <p:nvSpPr>
          <p:cNvPr id="35" name="Rectángulo redondeado 34"/>
          <p:cNvSpPr/>
          <p:nvPr/>
        </p:nvSpPr>
        <p:spPr>
          <a:xfrm>
            <a:off x="9892934" y="4085968"/>
            <a:ext cx="988540" cy="1301578"/>
          </a:xfrm>
          <a:prstGeom prst="roundRect">
            <a:avLst/>
          </a:prstGeom>
          <a:solidFill>
            <a:srgbClr val="BAEBFF"/>
          </a:solidFill>
          <a:ln>
            <a:solidFill>
              <a:srgbClr val="0093D0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1400" b="0" i="0" u="none" strike="noStrike" dirty="0" smtId="4294967295">
                <a:solidFill>
                  <a:srgbClr val="26262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ОТКРЫТЫМИ</a:t>
            </a:r>
          </a:p>
          <a:p>
            <a:pPr algn="ctr" rtl="0"/>
            <a:r>
              <a:rPr lang="ru-RU" sz="1400" b="0" i="0" u="none" strike="noStrike" dirty="0" smtId="4294967295">
                <a:solidFill>
                  <a:srgbClr val="26262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МАЛЫЕ данные</a:t>
            </a:r>
          </a:p>
        </p:txBody>
      </p:sp>
      <p:sp>
        <p:nvSpPr>
          <p:cNvPr id="36" name="Rectángulo redondeado 35"/>
          <p:cNvSpPr/>
          <p:nvPr/>
        </p:nvSpPr>
        <p:spPr>
          <a:xfrm>
            <a:off x="4753942" y="4085968"/>
            <a:ext cx="988540" cy="1301578"/>
          </a:xfrm>
          <a:prstGeom prst="roundRect">
            <a:avLst/>
          </a:prstGeom>
          <a:solidFill>
            <a:srgbClr val="FFE2CA"/>
          </a:solidFill>
          <a:ln>
            <a:solidFill>
              <a:srgbClr val="FD9B0B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1200" b="0" i="0" u="none" strike="noStrike" smtId="4294967295">
                <a:solidFill>
                  <a:srgbClr val="26262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ОТКРЫТЫМИ</a:t>
            </a:r>
          </a:p>
          <a:p>
            <a:pPr algn="ctr" rtl="0"/>
            <a:r>
              <a:rPr lang="ru-RU" sz="1200" b="0" i="0" u="none" strike="noStrike" dirty="0" smtId="4294967295">
                <a:solidFill>
                  <a:srgbClr val="26262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МАЛЫЕ/БОЛЬШИЕ данные</a:t>
            </a:r>
          </a:p>
        </p:txBody>
      </p:sp>
    </p:spTree>
    <p:extLst>
      <p:ext uri="{BB962C8B-B14F-4D97-AF65-F5344CB8AC3E}">
        <p14:creationId xmlns:p14="http://schemas.microsoft.com/office/powerpoint/2010/main" val="17393668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5" grpId="0" animBg="1"/>
      <p:bldP spid="3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6" name="Rectángulo 25"/>
          <p:cNvSpPr/>
          <p:nvPr/>
        </p:nvSpPr>
        <p:spPr>
          <a:xfrm>
            <a:off x="316908" y="1304693"/>
            <a:ext cx="11614896" cy="4928839"/>
          </a:xfrm>
          <a:prstGeom prst="rect">
            <a:avLst/>
          </a:prstGeom>
          <a:solidFill>
            <a:srgbClr val="3C8C7F">
              <a:alpha val="5882"/>
            </a:srgbClr>
          </a:solidFill>
          <a:ln>
            <a:solidFill>
              <a:srgbClr val="3C8C7F">
                <a:alpha val="20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>
                <a:effectLst/>
              </a:rPr>
              <a:t>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effectLst/>
              <a:latin typeface="Soberana Sans" panose="02000000000000000000" pitchFamily="50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16908" y="106379"/>
            <a:ext cx="5224138" cy="3661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8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Ключевые</a:t>
            </a:r>
            <a:r>
              <a:rPr lang="ru-RU" sz="1800" b="0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элементы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473816" y="758124"/>
            <a:ext cx="6119660" cy="353173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600" b="1" i="0" u="none" strike="noStrike" dirty="0" smtId="4294967295">
                <a:solidFill>
                  <a:srgbClr val="92D05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Мы можем обеспечить ссылку</a:t>
            </a:r>
            <a:r>
              <a:rPr lang="ru-RU" sz="1600" b="0" i="0" u="none" strike="noStrike" dirty="0" smtId="4294967295">
                <a:solidFill>
                  <a:srgbClr val="92D05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 за счет использования </a:t>
            </a:r>
            <a:r>
              <a:rPr lang="ru-RU" sz="1600" b="1" i="0" u="none" strike="noStrike" dirty="0" smtId="4294967295">
                <a:solidFill>
                  <a:srgbClr val="92D05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расширений</a:t>
            </a:r>
            <a:r>
              <a:rPr lang="ru-RU" sz="1600" b="0" i="0" u="none" strike="noStrike" dirty="0" smtId="4294967295">
                <a:solidFill>
                  <a:srgbClr val="92D05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 </a:t>
            </a:r>
            <a:r>
              <a:rPr lang="ru-RU" sz="1600" b="1" i="0" u="none" strike="noStrike" dirty="0" smtId="4294967295">
                <a:solidFill>
                  <a:srgbClr val="92D05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Международного стандарта открытых данных по контрактам</a:t>
            </a:r>
            <a:r>
              <a:rPr lang="ru-RU" sz="1600" b="0" i="0" u="none" strike="noStrike" dirty="0" smtId="4294967295">
                <a:solidFill>
                  <a:srgbClr val="92D05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: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  <a:p>
            <a:pPr marL="342900" indent="-342900" rtl="0">
              <a:lnSpc>
                <a:spcPct val="150000"/>
              </a:lnSpc>
              <a:buFont typeface="+mj-lt"/>
              <a:buAutoNum type="arabicPeriod"/>
            </a:pPr>
            <a:r>
              <a:rPr lang="ru-RU" sz="1400" b="1" i="0" u="none" strike="noStrike" dirty="0" smtId="4294967295">
                <a:solidFill>
                  <a:srgbClr val="FFA36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Кто расходует денежные средства?</a:t>
            </a:r>
          </a:p>
          <a:p>
            <a:pPr marL="285750" indent="-28575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1" i="0" u="none" strike="noStrike" dirty="0" smtId="4294967295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Министерство </a:t>
            </a:r>
            <a:r>
              <a:rPr lang="ru-RU" sz="1400" b="0" i="0" u="none" strike="noStrike" dirty="0" smtId="4294967295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 +</a:t>
            </a:r>
            <a:r>
              <a:rPr lang="ru-RU" sz="1400" b="0" i="0" u="none" strike="noStrike" dirty="0" err="1" smtId="4294967295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id</a:t>
            </a:r>
            <a:endParaRPr lang="ru-RU" sz="1400" b="0" i="0" u="none" strike="noStrike" dirty="0" smtId="4294967295">
              <a:solidFill>
                <a:srgbClr val="767171"/>
              </a:solidFill>
              <a:effectLst/>
              <a:highlight>
                <a:srgbClr val="000000">
                  <a:alpha val="0"/>
                </a:srgbClr>
              </a:highlight>
              <a:latin typeface="Calibri Light"/>
            </a:endParaRPr>
          </a:p>
          <a:p>
            <a:pPr marL="285750" indent="-28575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1" i="0" u="none" strike="noStrike" dirty="0" smtId="4294967295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Ответственное подразделение </a:t>
            </a:r>
            <a:r>
              <a:rPr lang="ru-RU" sz="1400" b="0" i="0" u="none" strike="noStrike" dirty="0" smtId="4294967295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+</a:t>
            </a:r>
            <a:r>
              <a:rPr lang="ru-RU" sz="1400" b="0" i="0" u="none" strike="noStrike" dirty="0" err="1" smtId="4294967295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id</a:t>
            </a:r>
            <a:endParaRPr lang="ru-RU" sz="1400" b="0" i="0" u="none" strike="noStrike" dirty="0" smtId="4294967295">
              <a:solidFill>
                <a:srgbClr val="767171"/>
              </a:solidFill>
              <a:effectLst/>
              <a:highlight>
                <a:srgbClr val="000000">
                  <a:alpha val="0"/>
                </a:srgbClr>
              </a:highlight>
              <a:latin typeface="Calibri Light"/>
            </a:endParaRPr>
          </a:p>
          <a:p>
            <a:pPr marL="285750" indent="-28575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1" i="0" u="none" strike="noStrike" dirty="0" smtId="4294967295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Программа </a:t>
            </a:r>
            <a:r>
              <a:rPr lang="ru-RU" sz="1400" b="0" i="0" u="none" strike="noStrike" dirty="0" smtId="4294967295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 +</a:t>
            </a:r>
            <a:r>
              <a:rPr lang="ru-RU" sz="1400" b="0" i="0" u="none" strike="noStrike" dirty="0" err="1" smtId="4294967295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id</a:t>
            </a:r>
            <a:endParaRPr lang="ru-RU" sz="1400" b="0" i="0" u="none" strike="noStrike" dirty="0" smtId="4294967295">
              <a:solidFill>
                <a:srgbClr val="767171"/>
              </a:solidFill>
              <a:effectLst/>
              <a:highlight>
                <a:srgbClr val="000000">
                  <a:alpha val="0"/>
                </a:srgbClr>
              </a:highlight>
              <a:latin typeface="Calibri Ligh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bg2">
                  <a:lumMod val="50000"/>
                </a:schemeClr>
              </a:solidFill>
              <a:effectLst/>
              <a:latin typeface="+mj-lt"/>
            </a:endParaRPr>
          </a:p>
          <a:p>
            <a:pPr marL="342900" indent="-342900" rtl="0">
              <a:lnSpc>
                <a:spcPct val="150000"/>
              </a:lnSpc>
              <a:buFont typeface="+mj-lt"/>
              <a:buAutoNum type="arabicPeriod" startAt="2"/>
            </a:pPr>
            <a:r>
              <a:rPr lang="ru-RU" sz="1400" b="1" i="0" u="none" strike="noStrike" dirty="0" smtId="4294967295">
                <a:solidFill>
                  <a:srgbClr val="00808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Каким образом?</a:t>
            </a:r>
          </a:p>
          <a:p>
            <a:pPr marL="285750" indent="-28575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1" i="0" u="none" strike="noStrike" dirty="0" smtId="4294967295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Уровень расходов с </a:t>
            </a:r>
            <a:r>
              <a:rPr lang="ru-RU" sz="1400" b="0" i="0" u="none" strike="noStrike" dirty="0" smtId="4294967295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подробной</a:t>
            </a:r>
            <a:r>
              <a:rPr lang="ru-RU" sz="1400" b="1" i="0" u="none" strike="noStrike" dirty="0" smtId="4294967295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 разбивкой</a:t>
            </a:r>
          </a:p>
          <a:p>
            <a:pPr rtl="0">
              <a:lnSpc>
                <a:spcPct val="150000"/>
              </a:lnSpc>
            </a:pPr>
            <a:r>
              <a:rPr lang="ru-RU" sz="1400" b="1" i="0" u="none" strike="noStrike" dirty="0" smtId="4294967295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      </a:t>
            </a:r>
            <a:r>
              <a:rPr lang="ru-RU" sz="1400" b="0" i="0" u="none" strike="noStrike" dirty="0" smtId="4294967295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(Экономическая классификация): </a:t>
            </a:r>
            <a:r>
              <a:rPr lang="ru-RU" sz="1400" b="1" i="0" u="none" strike="noStrike" dirty="0" smtId="4294967295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статья расходов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pic>
        <p:nvPicPr>
          <p:cNvPr id="27" name="Picture 2" descr="Resultado de imagen para GIFT TRANSPARENC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935" y="4610985"/>
            <a:ext cx="1607618" cy="1068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ángulo 27"/>
          <p:cNvSpPr/>
          <p:nvPr/>
        </p:nvSpPr>
        <p:spPr>
          <a:xfrm>
            <a:off x="3343958" y="4610985"/>
            <a:ext cx="707951" cy="123567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lvl="1" algn="just" rtl="0" fontAlgn="ctr"/>
            <a:r>
              <a:rPr lang="ru-RU" sz="7500" b="0" i="0" u="none" strike="noStrike" smtId="4294967295">
                <a:solidFill>
                  <a:srgbClr val="404040"/>
                </a:solidFill>
                <a:effectLst/>
                <a:highlight>
                  <a:srgbClr val="000000">
                    <a:alpha val="0"/>
                  </a:srgbClr>
                </a:highlight>
                <a:latin typeface="Adobe Caslon Pro"/>
              </a:rPr>
              <a:t>+</a:t>
            </a:r>
          </a:p>
        </p:txBody>
      </p:sp>
      <p:pic>
        <p:nvPicPr>
          <p:cNvPr id="29" name="Picture 2" descr="http://blogs.worldbank.org/publicsphere/files/publicsphere/Johanna/ocp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15" y="4610985"/>
            <a:ext cx="3094178" cy="9089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397" y="1590311"/>
            <a:ext cx="3912522" cy="457982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Rectángulo 9"/>
          <p:cNvSpPr/>
          <p:nvPr/>
        </p:nvSpPr>
        <p:spPr>
          <a:xfrm>
            <a:off x="6839637" y="2730512"/>
            <a:ext cx="3422120" cy="206210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rtl="0"/>
            <a:r>
              <a:rPr lang="ru-RU" sz="1600" b="1" i="0" u="none" strike="noStrike" dirty="0" smtId="4294967295">
                <a:solidFill>
                  <a:srgbClr val="FFA36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cs typeface="Adobe Caslon Pro"/>
              </a:rPr>
              <a:t>Важно!</a:t>
            </a:r>
          </a:p>
          <a:p>
            <a:pPr algn="ctr" rtl="0"/>
            <a:r>
              <a:rPr lang="ru-RU" sz="1400" b="0" i="0" u="none" strike="noStrike" dirty="0" smtId="4294967295">
                <a:solidFill>
                  <a:srgbClr val="FFA36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cs typeface="Adobe Caslon Pro"/>
              </a:rPr>
              <a:t>Расширение постатейной разбивки бюджета позволит Вам соединить ссылками ключевые строки расходов  и выразить их величину при помощи </a:t>
            </a:r>
            <a:r>
              <a:rPr lang="ru-RU" sz="1400" b="1" i="0" u="none" strike="noStrike" dirty="0" smtId="4294967295">
                <a:solidFill>
                  <a:srgbClr val="FFA36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cs typeface="Adobe Caslon Pro"/>
              </a:rPr>
              <a:t>разных мер освоения затрат</a:t>
            </a:r>
            <a:r>
              <a:rPr lang="ru-RU" sz="1400" b="0" i="0" u="none" strike="noStrike" dirty="0" smtId="4294967295">
                <a:solidFill>
                  <a:srgbClr val="FFA36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cs typeface="Adobe Caslon Pro"/>
              </a:rPr>
              <a:t>: это является </a:t>
            </a:r>
            <a:r>
              <a:rPr lang="ru-RU" sz="1400" b="1" i="0" u="none" strike="noStrike" dirty="0" smtId="4294967295">
                <a:solidFill>
                  <a:srgbClr val="FFA36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cs typeface="Adobe Caslon Pro"/>
              </a:rPr>
              <a:t>ключевым моментом для вовлечения Министерства финансов в обеспечение ссылки</a:t>
            </a:r>
            <a:r>
              <a:rPr lang="ru-RU" sz="1400" b="0" i="0" u="none" strike="noStrike" dirty="0" smtId="4294967295">
                <a:solidFill>
                  <a:srgbClr val="FFA36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cs typeface="Adobe Caslon Pr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777356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Rectángulo 4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effectLst/>
              <a:latin typeface="Soberana Sans" panose="02000000000000000000" pitchFamily="50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16908" y="106379"/>
            <a:ext cx="5224138" cy="3661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8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Информация для построения модели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rcRect l="1596" t="9527" r="27622" b="19833"/>
          <a:stretch>
            <a:fillRect/>
          </a:stretch>
        </p:blipFill>
        <p:spPr>
          <a:xfrm>
            <a:off x="1190201" y="594082"/>
            <a:ext cx="9574564" cy="5374835"/>
          </a:xfrm>
          <a:prstGeom prst="rect">
            <a:avLst/>
          </a:prstGeom>
          <a:effectLst/>
        </p:spPr>
      </p:pic>
      <p:sp>
        <p:nvSpPr>
          <p:cNvPr id="8" name="Rectángulo 7"/>
          <p:cNvSpPr/>
          <p:nvPr/>
        </p:nvSpPr>
        <p:spPr>
          <a:xfrm>
            <a:off x="2302601" y="1309711"/>
            <a:ext cx="6877867" cy="612028"/>
          </a:xfrm>
          <a:prstGeom prst="rect">
            <a:avLst/>
          </a:prstGeom>
          <a:noFill/>
          <a:ln w="28575">
            <a:solidFill>
              <a:srgbClr val="FFA36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effectLst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rcRect l="1256" t="17113" r="40874" b="19132"/>
          <a:stretch>
            <a:fillRect/>
          </a:stretch>
        </p:blipFill>
        <p:spPr>
          <a:xfrm>
            <a:off x="4589741" y="2623921"/>
            <a:ext cx="6743269" cy="4178808"/>
          </a:xfrm>
          <a:prstGeom prst="rect">
            <a:avLst/>
          </a:prstGeom>
          <a:effectLst/>
        </p:spPr>
      </p:pic>
      <p:sp>
        <p:nvSpPr>
          <p:cNvPr id="10" name="Rectángulo 9"/>
          <p:cNvSpPr/>
          <p:nvPr/>
        </p:nvSpPr>
        <p:spPr>
          <a:xfrm>
            <a:off x="4846539" y="2741832"/>
            <a:ext cx="5266166" cy="614262"/>
          </a:xfrm>
          <a:prstGeom prst="rect">
            <a:avLst/>
          </a:prstGeom>
          <a:noFill/>
          <a:ln w="28575">
            <a:solidFill>
              <a:srgbClr val="00808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effectLst/>
            </a:endParaRPr>
          </a:p>
        </p:txBody>
      </p:sp>
      <p:sp>
        <p:nvSpPr>
          <p:cNvPr id="11" name="Flecha doblada 10"/>
          <p:cNvSpPr/>
          <p:nvPr/>
        </p:nvSpPr>
        <p:spPr>
          <a:xfrm flipV="1">
            <a:off x="2863672" y="1964426"/>
            <a:ext cx="1726069" cy="1106230"/>
          </a:xfrm>
          <a:prstGeom prst="bentArrow">
            <a:avLst>
              <a:gd name="adj1" fmla="val 20867"/>
              <a:gd name="adj2" fmla="val 21167"/>
              <a:gd name="adj3" fmla="val 25000"/>
              <a:gd name="adj4" fmla="val 44577"/>
            </a:avLst>
          </a:prstGeom>
          <a:ln>
            <a:solidFill>
              <a:srgbClr val="D9E02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9670112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Rectángulo 4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effectLst/>
              <a:latin typeface="Soberana Sans" panose="02000000000000000000" pitchFamily="50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16908" y="106379"/>
            <a:ext cx="5224138" cy="3661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8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Опубликуйте!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363517" y="2143056"/>
            <a:ext cx="5312353" cy="2840836"/>
            <a:chOff x="97188" y="2086804"/>
            <a:chExt cx="4237256" cy="2356695"/>
          </a:xfrm>
          <a:effectLst/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2"/>
            <a:srcRect t="3395" b="7611"/>
            <a:stretch>
              <a:fillRect/>
            </a:stretch>
          </p:blipFill>
          <p:spPr>
            <a:xfrm>
              <a:off x="97188" y="2086804"/>
              <a:ext cx="4237256" cy="2356695"/>
            </a:xfrm>
            <a:prstGeom prst="rect">
              <a:avLst/>
            </a:prstGeom>
            <a:effectLst/>
          </p:spPr>
        </p:pic>
        <p:sp>
          <p:nvSpPr>
            <p:cNvPr id="8" name="Rectángulo 7"/>
            <p:cNvSpPr/>
            <p:nvPr/>
          </p:nvSpPr>
          <p:spPr>
            <a:xfrm>
              <a:off x="2870198" y="3708400"/>
              <a:ext cx="1415662" cy="633041"/>
            </a:xfrm>
            <a:prstGeom prst="rect">
              <a:avLst/>
            </a:prstGeom>
            <a:noFill/>
            <a:ln w="28575">
              <a:solidFill>
                <a:srgbClr val="A66BD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ru-RU" sz="1800" b="0" i="0" u="none" strike="noStrike" smtId="4294967295">
                  <a:solidFill>
                    <a:srgbClr val="D9E021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 Light"/>
                </a:rPr>
                <a:t>Контракты</a:t>
              </a:r>
            </a:p>
          </p:txBody>
        </p:sp>
      </p:grpSp>
      <p:sp>
        <p:nvSpPr>
          <p:cNvPr id="9" name="Flecha arriba 8"/>
          <p:cNvSpPr/>
          <p:nvPr/>
        </p:nvSpPr>
        <p:spPr>
          <a:xfrm rot="16200000">
            <a:off x="5536625" y="4094570"/>
            <a:ext cx="349245" cy="769506"/>
          </a:xfrm>
          <a:prstGeom prst="upArrow">
            <a:avLst/>
          </a:prstGeom>
          <a:solidFill>
            <a:srgbClr val="D9E021">
              <a:alpha val="43922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effectLst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535273" y="713446"/>
            <a:ext cx="3212077" cy="3661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85750" indent="-285750" algn="ctr" rtl="0">
              <a:buFont typeface="Arial" panose="020B0604020202020204" pitchFamily="34" charset="0"/>
              <a:buChar char="•"/>
            </a:pPr>
            <a:r>
              <a:rPr lang="ru-RU" sz="1800" b="0" i="0" u="none" strike="noStrike" dirty="0" smtId="4294967295">
                <a:solidFill>
                  <a:srgbClr val="BCCF02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Инвестиционные проекты</a:t>
            </a:r>
          </a:p>
        </p:txBody>
      </p:sp>
      <p:sp>
        <p:nvSpPr>
          <p:cNvPr id="12" name="Flecha arriba 11"/>
          <p:cNvSpPr/>
          <p:nvPr/>
        </p:nvSpPr>
        <p:spPr>
          <a:xfrm rot="16200000">
            <a:off x="9868777" y="4358994"/>
            <a:ext cx="440267" cy="2453159"/>
          </a:xfrm>
          <a:prstGeom prst="upArrow">
            <a:avLst/>
          </a:prstGeom>
          <a:solidFill>
            <a:srgbClr val="D9E021">
              <a:alpha val="43922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effectLst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7683602" y="5297708"/>
            <a:ext cx="1244600" cy="508000"/>
          </a:xfrm>
          <a:prstGeom prst="rect">
            <a:avLst/>
          </a:prstGeom>
          <a:noFill/>
          <a:ln>
            <a:solidFill>
              <a:srgbClr val="A66BD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1800" b="0" i="0" u="none" strike="noStrike" smtId="4294967295">
                <a:solidFill>
                  <a:srgbClr val="D9E02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Контракты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286473" y="713446"/>
            <a:ext cx="3212076" cy="3661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85750" indent="-285750" algn="ctr" rtl="0">
              <a:buFont typeface="Arial" panose="020B0604020202020204" pitchFamily="34" charset="0"/>
              <a:buChar char="•"/>
            </a:pPr>
            <a:r>
              <a:rPr lang="ru-RU" sz="1800" b="0" i="0" u="none" strike="noStrike" dirty="0" smtId="4294967295">
                <a:solidFill>
                  <a:srgbClr val="4A206A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Федеральный бюджет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310" y="5845862"/>
            <a:ext cx="1064660" cy="907579"/>
          </a:xfrm>
          <a:prstGeom prst="rect">
            <a:avLst/>
          </a:prstGeom>
          <a:effectLst/>
        </p:spPr>
      </p:pic>
      <p:sp>
        <p:nvSpPr>
          <p:cNvPr id="17" name="CuadroTexto 16"/>
          <p:cNvSpPr txBox="1"/>
          <p:nvPr/>
        </p:nvSpPr>
        <p:spPr>
          <a:xfrm>
            <a:off x="8623702" y="5768333"/>
            <a:ext cx="588780" cy="82378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ru-RU" sz="4800" b="0" i="0" u="none" strike="noStrike" smtId="4294967295">
                <a:solidFill>
                  <a:srgbClr val="BCCF02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+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-2451212" y="5436376"/>
            <a:ext cx="6097348" cy="36612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1" algn="r" rtl="0"/>
            <a:r>
              <a:rPr lang="ru-RU" sz="1800" b="0" i="0" u="none" strike="noStrike" dirty="0" smtId="4294967295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		</a:t>
            </a:r>
            <a:r>
              <a:rPr lang="ru-RU" sz="1800" b="0" i="0" u="none" strike="noStrike" dirty="0" smtId="4294967295">
                <a:solidFill>
                  <a:srgbClr val="4F447C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#OPENDATA</a:t>
            </a:r>
          </a:p>
        </p:txBody>
      </p:sp>
      <p:sp>
        <p:nvSpPr>
          <p:cNvPr id="19" name="Estrella de 5 puntas 18"/>
          <p:cNvSpPr/>
          <p:nvPr/>
        </p:nvSpPr>
        <p:spPr>
          <a:xfrm>
            <a:off x="3462572" y="5197426"/>
            <a:ext cx="231798" cy="165117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effectLst/>
            </a:endParaRPr>
          </a:p>
        </p:txBody>
      </p:sp>
      <p:sp>
        <p:nvSpPr>
          <p:cNvPr id="20" name="Estrella de 5 puntas 19"/>
          <p:cNvSpPr/>
          <p:nvPr/>
        </p:nvSpPr>
        <p:spPr>
          <a:xfrm>
            <a:off x="3162194" y="5202335"/>
            <a:ext cx="231798" cy="165117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effectLst/>
            </a:endParaRPr>
          </a:p>
        </p:txBody>
      </p:sp>
      <p:sp>
        <p:nvSpPr>
          <p:cNvPr id="21" name="Estrella de 5 puntas 20"/>
          <p:cNvSpPr/>
          <p:nvPr/>
        </p:nvSpPr>
        <p:spPr>
          <a:xfrm>
            <a:off x="2864934" y="5215149"/>
            <a:ext cx="231798" cy="165117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effectLst/>
            </a:endParaRPr>
          </a:p>
        </p:txBody>
      </p:sp>
      <p:sp>
        <p:nvSpPr>
          <p:cNvPr id="22" name="Estrella de 5 puntas 21"/>
          <p:cNvSpPr/>
          <p:nvPr/>
        </p:nvSpPr>
        <p:spPr>
          <a:xfrm>
            <a:off x="2571295" y="5215148"/>
            <a:ext cx="231798" cy="165117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effectLst/>
            </a:endParaRPr>
          </a:p>
        </p:txBody>
      </p:sp>
      <p:sp>
        <p:nvSpPr>
          <p:cNvPr id="23" name="Estrella de 5 puntas 22"/>
          <p:cNvSpPr/>
          <p:nvPr/>
        </p:nvSpPr>
        <p:spPr>
          <a:xfrm>
            <a:off x="2267296" y="5215148"/>
            <a:ext cx="231798" cy="165117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effectLst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4"/>
          <a:srcRect l="17864" t="2637" r="20387" b="4310"/>
          <a:stretch>
            <a:fillRect/>
          </a:stretch>
        </p:blipFill>
        <p:spPr>
          <a:xfrm>
            <a:off x="6870583" y="1577771"/>
            <a:ext cx="5063767" cy="4292459"/>
          </a:xfrm>
          <a:prstGeom prst="rect">
            <a:avLst/>
          </a:prstGeom>
          <a:effectLst/>
        </p:spPr>
      </p:pic>
      <p:sp>
        <p:nvSpPr>
          <p:cNvPr id="24" name="CuadroTexto 23"/>
          <p:cNvSpPr txBox="1"/>
          <p:nvPr/>
        </p:nvSpPr>
        <p:spPr>
          <a:xfrm>
            <a:off x="1597635" y="5020877"/>
            <a:ext cx="588780" cy="82378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ru-RU" sz="4800" b="0" i="0" u="none" strike="noStrike" smtId="4294967295">
                <a:solidFill>
                  <a:srgbClr val="BCCF02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+</a:t>
            </a:r>
          </a:p>
        </p:txBody>
      </p:sp>
      <p:sp>
        <p:nvSpPr>
          <p:cNvPr id="3" name="Rectángulo 2"/>
          <p:cNvSpPr/>
          <p:nvPr/>
        </p:nvSpPr>
        <p:spPr>
          <a:xfrm>
            <a:off x="7973536" y="4860868"/>
            <a:ext cx="3044234" cy="907465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3775209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Rectángulo 1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effectLst/>
              <a:latin typeface="Soberana Sans" panose="02000000000000000000" pitchFamily="50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16908" y="106379"/>
            <a:ext cx="11235529" cy="3661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8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Большие данные или Малые данные?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3670082" y="885553"/>
            <a:ext cx="4802658" cy="5449356"/>
            <a:chOff x="4382530" y="688470"/>
            <a:chExt cx="4802658" cy="5449356"/>
          </a:xfrm>
          <a:effectLst/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50" b="11111"/>
            <a:stretch>
              <a:fillRect/>
            </a:stretch>
          </p:blipFill>
          <p:spPr>
            <a:xfrm>
              <a:off x="4922931" y="688470"/>
              <a:ext cx="4262257" cy="4045909"/>
            </a:xfrm>
            <a:prstGeom prst="rect">
              <a:avLst/>
            </a:prstGeom>
            <a:effectLst/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3"/>
            <a:srcRect l="19201" t="7639" r="19450" b="7324"/>
            <a:stretch>
              <a:fillRect/>
            </a:stretch>
          </p:blipFill>
          <p:spPr>
            <a:xfrm>
              <a:off x="4382530" y="3169001"/>
              <a:ext cx="1713470" cy="2968825"/>
            </a:xfrm>
            <a:prstGeom prst="rect">
              <a:avLst/>
            </a:prstGeom>
            <a:effectLst/>
          </p:spPr>
        </p:pic>
      </p:grpSp>
      <p:sp>
        <p:nvSpPr>
          <p:cNvPr id="12" name="CuadroTexto 13"/>
          <p:cNvSpPr txBox="1"/>
          <p:nvPr/>
        </p:nvSpPr>
        <p:spPr>
          <a:xfrm>
            <a:off x="7924800" y="1487424"/>
            <a:ext cx="3454564" cy="8501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s-MX">
                <a:effectLst/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2400" b="0" i="0" u="none" strike="noStrike" dirty="0" smtId="4294967295">
                <a:solidFill>
                  <a:srgbClr val="26262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Мы можете найти </a:t>
            </a:r>
          </a:p>
          <a:p>
            <a:pPr algn="ctr" rtl="0"/>
            <a:r>
              <a:rPr lang="ru-RU" sz="2400" b="1" i="0" u="none" strike="noStrike" dirty="0" smtId="4294967295">
                <a:solidFill>
                  <a:srgbClr val="08828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БОЛЬШИЕ данные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621792" y="4535424"/>
            <a:ext cx="3048290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s-MX">
                <a:effectLst/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2800" b="0" i="0" u="none" strike="noStrike" dirty="0" smtId="4294967295">
                <a:solidFill>
                  <a:srgbClr val="26262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и</a:t>
            </a:r>
          </a:p>
          <a:p>
            <a:pPr algn="ctr" rtl="0"/>
            <a:r>
              <a:rPr lang="ru-RU" sz="2800" b="1" i="0" u="none" strike="noStrike" dirty="0" smtId="4294967295">
                <a:solidFill>
                  <a:srgbClr val="08828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МАЛЫЕ данные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7760533" y="5750134"/>
            <a:ext cx="417913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s-MX">
                <a:effectLst/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2400" b="0" i="0" u="none" strike="noStrike" dirty="0" smtId="4294967295">
                <a:solidFill>
                  <a:srgbClr val="26262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Но что они представляют из себя?</a:t>
            </a:r>
          </a:p>
        </p:txBody>
      </p:sp>
    </p:spTree>
    <p:extLst>
      <p:ext uri="{BB962C8B-B14F-4D97-AF65-F5344CB8AC3E}">
        <p14:creationId xmlns:p14="http://schemas.microsoft.com/office/powerpoint/2010/main" val="19180839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grpSp>
        <p:nvGrpSpPr>
          <p:cNvPr id="2" name="Grupo 1"/>
          <p:cNvGrpSpPr/>
          <p:nvPr/>
        </p:nvGrpSpPr>
        <p:grpSpPr>
          <a:xfrm>
            <a:off x="0" y="-1"/>
            <a:ext cx="12192000" cy="6858001"/>
            <a:chOff x="1524000" y="-1"/>
            <a:chExt cx="9144001" cy="6858001"/>
          </a:xfrm>
          <a:effectLst/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9"/>
            <a:stretch>
              <a:fillRect/>
            </a:stretch>
          </p:blipFill>
          <p:spPr>
            <a:xfrm>
              <a:off x="1524794" y="1"/>
              <a:ext cx="9143207" cy="6857999"/>
            </a:xfrm>
            <a:prstGeom prst="rect">
              <a:avLst/>
            </a:prstGeom>
            <a:effectLst/>
          </p:spPr>
        </p:pic>
        <p:sp>
          <p:nvSpPr>
            <p:cNvPr id="9" name="Rectángulo 8"/>
            <p:cNvSpPr/>
            <p:nvPr/>
          </p:nvSpPr>
          <p:spPr>
            <a:xfrm>
              <a:off x="1524000" y="-1"/>
              <a:ext cx="9144001" cy="6857999"/>
            </a:xfrm>
            <a:prstGeom prst="rect">
              <a:avLst/>
            </a:prstGeom>
            <a:solidFill>
              <a:srgbClr val="B3D135">
                <a:alpha val="61176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7200">
                <a:effectLst/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11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535193" y="6492876"/>
            <a:ext cx="2133600" cy="365125"/>
          </a:xfrm>
          <a:effectLst/>
        </p:spPr>
        <p:txBody>
          <a:bodyPr/>
          <a:lstStyle/>
          <a:p>
            <a:pPr rtl="0"/>
            <a:r>
              <a:rPr lang="ru-RU" sz="1200" b="0" i="0" u="none" strike="noStrike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1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5320" y="1424773"/>
            <a:ext cx="1955773" cy="3545161"/>
          </a:xfrm>
          <a:prstGeom prst="rect">
            <a:avLst/>
          </a:prstGeom>
          <a:effectLst/>
        </p:spPr>
      </p:pic>
      <p:sp>
        <p:nvSpPr>
          <p:cNvPr id="12" name="CuadroTexto 11"/>
          <p:cNvSpPr txBox="1"/>
          <p:nvPr/>
        </p:nvSpPr>
        <p:spPr>
          <a:xfrm>
            <a:off x="3335368" y="3077707"/>
            <a:ext cx="8144603" cy="6254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>
                <a:effectLst/>
              </a:defRPr>
            </a:defPPr>
            <a:lvl1pPr algn="r">
              <a:defRPr sz="3600">
                <a:solidFill>
                  <a:srgbClr val="B3D135"/>
                </a:solidFill>
                <a:effectLst/>
                <a:latin typeface="Calibri" panose="020F0502020204030204" pitchFamily="34" charset="0"/>
              </a:defRPr>
            </a:lvl1pPr>
          </a:lstStyle>
          <a:p>
            <a:pPr rtl="0"/>
            <a:r>
              <a:rPr lang="ru-RU" sz="3500" b="1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www.transparenciapresupuestaria.gob.mx</a:t>
            </a:r>
          </a:p>
        </p:txBody>
      </p:sp>
      <p:pic>
        <p:nvPicPr>
          <p:cNvPr id="13" name="Picture 2" descr="Image result for twitter white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624" y="1687560"/>
            <a:ext cx="667321" cy="6673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6812140" y="1745375"/>
            <a:ext cx="5061922" cy="54918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>
                <a:effectLst/>
              </a:defRPr>
            </a:defPPr>
            <a:lvl1pPr algn="r">
              <a:defRPr sz="3600">
                <a:solidFill>
                  <a:schemeClr val="bg1"/>
                </a:solidFill>
                <a:effectLst/>
                <a:latin typeface="Calibri" panose="020F0502020204030204" pitchFamily="34" charset="0"/>
              </a:defRPr>
            </a:lvl1pPr>
          </a:lstStyle>
          <a:p>
            <a:pPr algn="l" rtl="0"/>
            <a:r>
              <a:rPr lang="ru-RU" sz="3000" b="0" i="0" u="none" strike="noStrike" dirty="0" err="1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TransparenciaPresupuestaria</a:t>
            </a:r>
            <a:endParaRPr lang="ru-RU" sz="3000" b="0" i="0" u="none" strike="noStrike" dirty="0" smtId="4294967295"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  <p:pic>
        <p:nvPicPr>
          <p:cNvPr id="15" name="Picture 4" descr="Image result for twitter icon white png transparent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555" y="2421209"/>
            <a:ext cx="523584" cy="5235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8444031" y="2357767"/>
            <a:ext cx="3768942" cy="54918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>
                <a:effectLst/>
              </a:defRPr>
            </a:defPPr>
            <a:lvl1pPr algn="r">
              <a:defRPr sz="3600">
                <a:solidFill>
                  <a:schemeClr val="bg1"/>
                </a:solidFill>
                <a:effectLst/>
                <a:latin typeface="Calibri" panose="020F0502020204030204" pitchFamily="34" charset="0"/>
              </a:defRPr>
            </a:lvl1pPr>
          </a:lstStyle>
          <a:p>
            <a:pPr algn="l" rtl="0"/>
            <a:r>
              <a:rPr lang="ru-RU" sz="3000" b="0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@</a:t>
            </a:r>
            <a:r>
              <a:rPr lang="ru-RU" sz="3000" b="0" i="0" u="none" strike="noStrike" dirty="0" err="1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TPresupuestaria</a:t>
            </a:r>
            <a:endParaRPr lang="ru-RU" sz="3000" b="0" i="0" u="none" strike="noStrike" dirty="0" smtId="4294967295"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277938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1030" name="Picture 6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09600"/>
            <a:ext cx="7620000" cy="5715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13"/>
          <p:cNvSpPr txBox="1"/>
          <p:nvPr/>
        </p:nvSpPr>
        <p:spPr>
          <a:xfrm>
            <a:off x="345711" y="3908168"/>
            <a:ext cx="4245893" cy="1323439"/>
          </a:xfrm>
          <a:prstGeom prst="rect">
            <a:avLst/>
          </a:prstGeom>
          <a:solidFill>
            <a:srgbClr val="CAC0DA"/>
          </a:solidFill>
          <a:ln w="38100">
            <a:solidFill>
              <a:srgbClr val="3B2C5F"/>
            </a:solidFill>
          </a:ln>
          <a:effectLst/>
        </p:spPr>
        <p:txBody>
          <a:bodyPr wrap="square" rtlCol="0">
            <a:spAutoFit/>
          </a:bodyPr>
          <a:lstStyle>
            <a:defPPr>
              <a:defRPr lang="es-MX">
                <a:effectLst/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1600" b="0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Наборы данных, масштабы которых находятся за пределами возможности обычных программных средств баз данных для приобретения, хранения, управление и анализа информации.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15" y="5231607"/>
            <a:ext cx="655337" cy="655337"/>
          </a:xfrm>
          <a:prstGeom prst="rect">
            <a:avLst/>
          </a:prstGeom>
          <a:effectLst/>
        </p:spPr>
      </p:pic>
      <p:sp>
        <p:nvSpPr>
          <p:cNvPr id="8" name="CuadroTexto 13"/>
          <p:cNvSpPr txBox="1"/>
          <p:nvPr/>
        </p:nvSpPr>
        <p:spPr>
          <a:xfrm>
            <a:off x="1382271" y="5211384"/>
            <a:ext cx="3450983" cy="830997"/>
          </a:xfrm>
          <a:prstGeom prst="rect">
            <a:avLst/>
          </a:prstGeom>
          <a:solidFill>
            <a:srgbClr val="E56A77"/>
          </a:solidFill>
          <a:ln w="19050">
            <a:solidFill>
              <a:srgbClr val="921A25"/>
            </a:solidFill>
          </a:ln>
          <a:effectLst/>
        </p:spPr>
        <p:txBody>
          <a:bodyPr wrap="square" rtlCol="0">
            <a:spAutoFit/>
          </a:bodyPr>
          <a:lstStyle>
            <a:defPPr>
              <a:defRPr lang="es-MX">
                <a:effectLst/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1600" b="0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Стандартного определения для обозначения </a:t>
            </a:r>
            <a:r>
              <a:rPr lang="ru-RU" sz="16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больших </a:t>
            </a:r>
            <a:r>
              <a:rPr lang="ru-RU" sz="1600" b="1" i="0" u="none" strike="noStrike" dirty="0" smtClean="0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данных </a:t>
            </a:r>
            <a:r>
              <a:rPr lang="ru-RU" sz="16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не существует</a:t>
            </a:r>
            <a:r>
              <a:rPr lang="ru-RU" sz="1600" b="0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.</a:t>
            </a:r>
          </a:p>
        </p:txBody>
      </p:sp>
      <p:sp>
        <p:nvSpPr>
          <p:cNvPr id="11" name="CuadroTexto 13"/>
          <p:cNvSpPr txBox="1"/>
          <p:nvPr/>
        </p:nvSpPr>
        <p:spPr>
          <a:xfrm>
            <a:off x="7600396" y="727098"/>
            <a:ext cx="4245892" cy="1323439"/>
          </a:xfrm>
          <a:prstGeom prst="rect">
            <a:avLst/>
          </a:prstGeom>
          <a:solidFill>
            <a:srgbClr val="CAC0DA"/>
          </a:solidFill>
          <a:ln w="38100">
            <a:solidFill>
              <a:srgbClr val="3B2C5F"/>
            </a:solidFill>
          </a:ln>
          <a:effectLst/>
        </p:spPr>
        <p:txBody>
          <a:bodyPr wrap="square" rtlCol="0">
            <a:spAutoFit/>
          </a:bodyPr>
          <a:lstStyle>
            <a:defPPr>
              <a:defRPr lang="es-MX">
                <a:effectLst/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1600" b="0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Наборы данных, масштабы которых достаточны для восприятия человеком. В объеме и формате, которые обеспечивают доступность, информативность и реализуемость.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5574698" y="5477828"/>
            <a:ext cx="1910401" cy="366126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rtl="0"/>
            <a:r>
              <a:rPr lang="ru-RU" sz="1800" b="1" i="0" u="none" strike="noStrike" dirty="0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Большие данные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5347071" y="1411916"/>
            <a:ext cx="1722889" cy="366126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rtl="0"/>
            <a:r>
              <a:rPr lang="ru-RU" sz="1800" b="1" i="0" u="none" strike="noStrike" dirty="0" smtId="4294967295">
                <a:solidFill>
                  <a:srgbClr val="0070C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Малые данные</a:t>
            </a:r>
          </a:p>
        </p:txBody>
      </p:sp>
    </p:spTree>
    <p:extLst>
      <p:ext uri="{BB962C8B-B14F-4D97-AF65-F5344CB8AC3E}">
        <p14:creationId xmlns:p14="http://schemas.microsoft.com/office/powerpoint/2010/main" val="8506500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1" name="Rectángulo 10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effectLst/>
              <a:latin typeface="Soberana Sans" panose="02000000000000000000" pitchFamily="50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35677" y="96089"/>
            <a:ext cx="8341153" cy="3661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8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Различия между БОЛЬШИМИ и МАЛЫМИ данными</a:t>
            </a:r>
          </a:p>
        </p:txBody>
      </p:sp>
      <p:sp>
        <p:nvSpPr>
          <p:cNvPr id="9" name="AutoShape 2" descr="data:image/png;base64,iVBORw0KGgoAAAANSUhEUgAAAOEAAADhCAMAAAAJbSJIAAAAqFBMVEX///8mncZRyvQAlMEAl8MjmsNNTU1FyPRTzfcbmsX6/f5OyfQ8xPETmcQmnscqocrf7/VCueOZy+Bjs9LA6PmdzeFozvPu9/oyqdKy4/dMxO45r9k+td/n9vxyuda32ul/v9mf3vbM5e/P7flTrc9PRUC73OpKUlWr4fZ10vSZ3PXO7fmG1/bb8fp+1PRFqMwsk7dDZXNHXGU0hKGNw9s6eZFAbX5QRD3pKs/fAAAGx0lEQVR4nO2dW3eiOhSARaAMdyveWiteqk7taO3pOGf+/z87AbwgCVZCQiBnfw9dq2v1Id/Kzs7ODtBWCwAAAAAAAAAAAAAAAAAAAAAAAAAAAAAAAAAAAACAGmOFlughcGapBaKHwJfQVdxQ9CB40tcURdH6oofBj04kiBQ7ogfCDV9J8EUPhBcH7WjodkUPhQ+TkyCK04nowXAhMM+GppRbRkdVLqgyJpvQTBmaEm6KQ01Jow1FD4g5fffaUL5t31eu2YseEGs6WsZQusImE6QShmlgZgyl2xIVDE/0kNgyUTFDVa7KbZFNNGghLkQPiilYokGGU9GDYsoBN3QPogfFlFk2laJkOhM9KKZgm4V0xTfJUK4NUX7DUPooJWQayXJpl7BbyNVwmxIM5drx5a/ahoTKW7Jrtj1mKFsbA0umkhVtrdYa62KsRQ+JMcNsqnElW4ZY3SZZzRaxzvS8ZQtShHdl2OQ+1HAx7R4O4ezQ7a/TXd+rwq2x3dLhNPBVzXVd0zTRT1fTlodT6WKlDZuZZ4b9veZmtz3d1ZRZIpnqRrlNnMJOqOG15zFvavu4yr6sxAY+qjAMVfwEmI5KDzkuTsWp2ryiu6vd9Itzy75zOuk3r2Dr+PjpD0dXD7tjHJtq3XH3h9Q+0M9bf1ioZm9J64yrLU+O4b2CTcNU4/xoLe+J0IYSKwayzmBMdANo7SWeQ8VctmSfxeR5ii7eZSLj7puUTGOOTd2FclekqiGhH1Vzzgf12R01jY9KteW3f1Y3zhV0J7jtqCWnCcL1RYV4vu973//ZNZfKZhFoebFqav7xtES4zq8O//fXz38+CypedXWHfR8/HyI9NzwfJbCeYoX4f1YPDw+rYorYFWCnv3SPR/z4lK+p/myROs4Tri+q4+9DxFehfG6SrgA76/5hFgZBOOtOF5mnSAnXF1Xhfa5iw4dChsUvyAovdGacDH8WMix+QUa4z68K/ysSXP0pZlj4UWbCXXBVePrXavX332JlVfGG0lpgqvH8z9+fxQQp7h6wC5pK8byCeYCm69ms2pvmJp7wYE2N0Sha84SHMuqGfiY5ABeE8LCwaI46UWE+QozHL4jHmHcKw/ocERMvDykhnefn53b7x4V2jPFKY0h4llaAmuKPxsjLTvvg2FQ3ZCKL72TSxmjG2je8LoIfNIKtlphkitT80cvjfWpHjB6dYdXn/Gji/HExtwSH8hq3yjBFclFQFnaLoQ1S0usznOy80Us0cxRyMbRBisKUfzZN4pJu6i6G1M8aYC/qsbbzRpFdGbkIm2q7T9jr/Oz0ODLL2kU4O3rDKZ9JjEOTjR3CHtALtiwuemjyyofmBfo8E8G6l6ErI3aTd8QuI9iyGB4wUGIZM1p5aYy3UobsNgy09JjG5sWw5GNpEya5Rlc46SHBeTlBFsUpj7V3gbYkvVCyvY8yJ0e98qswnsQSK1H30MbAT69Ne/TNTCKtIYpOXovvjPFUXpD2slT3H23OehEsBGl6w2j1cY7OBLoGFE7RKwxdeali+tAi3LARLHjThpIn79V3wmH2caACyaai8Ixhk2YS7jxF6fq4Or9ypyaMex4gQqUZz70dw2H6QZLv4xRt7pX6MY3RiMXt4k33uNZmBNjl0RO3KvDq/dAUMv/IWn6couqlaj20CBnt9Sn2OXMoxI/BqRAjyJlCT4Rf26Bu4+fSzdkQdSGCbHfCmPxMKsAPwTzLWHkPt+gvIqaQ7VYfk3/MF+DHI43mXtAIWYVOqRY3mdzD00iEIONiLWKXl2b0ZzkEc6dQRIxyEczreusCYpTHGsy/fvKlKEYjcjptfuV+tl3irvcG5K3C9KoXZF/JJBD7we7+yalY0Njw+rgDqUMT/feSnW1XKeiUeN7iNqSbfDV+1c8aGJX52XySaAy+DF3/9G74e1WRagw4fhc++4aXqabeL3o1KolUh/2BPsX1bmiqwdXny60N/0g12nw2iRPpFpurhdjn2Xs2X0fb2XL+QM7pnQTTVf0uaTVYW4djqBoDvhPYijpQ8duJyrKf+3X9HbekarDua5OYBeHs+itSBHoGD0fbea/RF5zemDvazke9PgVvsXW0nQ33BVicpzar7dFwtvWavzO9gVNe0jaMeU39Ioa9bbtUuBrOgF8Jyord28Cgm0pUPdR5+tKgqTQKTiUKzvZ7DbPLDXbzu1clsjMGb83SS5j0Pr6TjOSczfxXg/9t1uv7wHCQhn3VE0C/GRE/NvNeE+cugzX51Ztvt4O2c+J5sN3Oe71Jg2cOAAAAAAAAAAAAAAAAAAAAAAAAAAAAAAAAAAAAAP7v/AdQpZ19P8ywjgAAAABJRU5ErkJggg=="/>
          <p:cNvSpPr>
            <a:spLocks noChangeAspect="1" noChangeArrowheads="1"/>
          </p:cNvSpPr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anchor="t" anchorCtr="0" compatLnSpc="1">
            <a:prstTxWarp prst="textNoShape">
              <a:avLst/>
            </a:prstTxWarp>
          </a:bodyPr>
          <a:lstStyle/>
          <a:p>
            <a:endParaRPr lang="es-MX">
              <a:effectLst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176516" y="1986638"/>
            <a:ext cx="7786710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/>
            <a:r>
              <a:rPr lang="ru-RU" sz="2000" b="0" i="0" u="none" strike="noStrike" dirty="0" err="1" smtId="4294967295">
                <a:solidFill>
                  <a:srgbClr val="26262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Неструктуированны</a:t>
            </a:r>
            <a:r>
              <a:rPr lang="ru-RU" sz="2000" b="0" i="0" u="none" strike="noStrike" dirty="0" smtId="4294967295">
                <a:solidFill>
                  <a:srgbClr val="26262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, не пригодны для анализа, много таблиц реляционных баз данных, которые должны быть объединены.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4178894" y="4841464"/>
            <a:ext cx="7804668" cy="36933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/>
            <a:r>
              <a:rPr lang="ru-RU" b="0" i="0" u="none" strike="noStrike" dirty="0" smtId="4294967295">
                <a:solidFill>
                  <a:srgbClr val="26262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Готовы для анализа, неструктурированный файл, не нужно объединять.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4119409" y="1700725"/>
            <a:ext cx="7786711" cy="40011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/>
            <a:r>
              <a:rPr lang="ru-RU" sz="2000" b="0" i="0" u="none" strike="noStrike" dirty="0" smtId="4294967295">
                <a:solidFill>
                  <a:srgbClr val="26262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Расположение: Облако, Офшор, SQL-сервер, и т.д.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4196851" y="4300275"/>
            <a:ext cx="7786711" cy="40011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/>
            <a:r>
              <a:rPr lang="ru-RU" sz="2000" b="0" i="0" u="none" strike="noStrike" dirty="0" smtId="4294967295">
                <a:solidFill>
                  <a:srgbClr val="26262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Расположение: База данных, локальный персональный компьютер.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4119408" y="2563953"/>
            <a:ext cx="7786711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/>
            <a:r>
              <a:rPr lang="ru-RU" sz="2000" b="0" i="0" u="none" strike="noStrike" dirty="0" smtId="4294967295">
                <a:solidFill>
                  <a:srgbClr val="26262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Требуется специальные программные средства для анализа и использования.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4211563" y="4036656"/>
            <a:ext cx="7786710" cy="40011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/>
            <a:r>
              <a:rPr lang="ru-RU" sz="2000" b="0" i="0" u="none" strike="noStrike" dirty="0" smtId="4294967295">
                <a:solidFill>
                  <a:srgbClr val="26262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Возможность открыть как электронную таблицу.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4176516" y="873623"/>
            <a:ext cx="4846400" cy="40011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/>
            <a:r>
              <a:rPr lang="ru-RU" sz="2000" b="0" i="0" u="none" strike="noStrike" dirty="0" smtId="4294967295">
                <a:solidFill>
                  <a:srgbClr val="26262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Без конкретного применения.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4227023" y="3796656"/>
            <a:ext cx="7786710" cy="40011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/>
            <a:r>
              <a:rPr lang="ru-RU" sz="2000" b="0" i="0" u="none" strike="noStrike" dirty="0" smtId="4294967295">
                <a:solidFill>
                  <a:srgbClr val="26262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Предполагаемая область применения: сбор данных.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176516" y="1431248"/>
            <a:ext cx="3689856" cy="40011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rtl="0"/>
            <a:r>
              <a:rPr lang="ru-RU" sz="2000" b="0" i="0" u="none" strike="noStrike" dirty="0" smtId="4294967295">
                <a:solidFill>
                  <a:srgbClr val="26262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Данные всегда недостоверные. 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4211562" y="4566077"/>
            <a:ext cx="3045257" cy="40011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rtl="0"/>
            <a:r>
              <a:rPr lang="ru-RU" sz="2000" b="0" i="0" u="none" strike="noStrike" dirty="0" smtId="4294967295">
                <a:solidFill>
                  <a:srgbClr val="26262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Данные проще выверить.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196851" y="1159536"/>
            <a:ext cx="5604671" cy="40011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rtl="0"/>
            <a:r>
              <a:rPr lang="ru-RU" sz="2000" b="0" i="0" u="none" strike="noStrike" dirty="0" smtId="4294967295">
                <a:solidFill>
                  <a:srgbClr val="26262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Данные из нескольких источников.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4176516" y="5090910"/>
            <a:ext cx="5265159" cy="40011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rtl="0"/>
            <a:r>
              <a:rPr lang="ru-RU" sz="2000" b="0" i="0" u="none" strike="noStrike" dirty="0" smtId="4294967295">
                <a:solidFill>
                  <a:srgbClr val="26262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Данные поучают обычно из одного источника.</a:t>
            </a: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53" y="971908"/>
            <a:ext cx="3863856" cy="2175208"/>
          </a:xfrm>
          <a:prstGeom prst="rect">
            <a:avLst/>
          </a:prstGeom>
          <a:effectLst/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123" y="3643062"/>
            <a:ext cx="2567286" cy="24876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622428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8" grpId="0"/>
      <p:bldP spid="18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6" grpId="0"/>
      <p:bldP spid="6" grpId="1"/>
      <p:bldP spid="26" grpId="0"/>
      <p:bldP spid="26" grpId="1"/>
      <p:bldP spid="7" grpId="0"/>
      <p:bldP spid="7" grpId="1"/>
      <p:bldP spid="28" grpId="0"/>
      <p:bldP spid="2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1" name="Rectángulo 10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effectLst/>
              <a:latin typeface="Soberana Sans" panose="02000000000000000000" pitchFamily="50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35677" y="96089"/>
            <a:ext cx="8341153" cy="3661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8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Примеры БОЛЬШИХ данных</a:t>
            </a:r>
          </a:p>
        </p:txBody>
      </p:sp>
      <p:sp>
        <p:nvSpPr>
          <p:cNvPr id="9" name="AutoShape 2" descr="data:image/png;base64,iVBORw0KGgoAAAANSUhEUgAAAOEAAADhCAMAAAAJbSJIAAAAqFBMVEX///8mncZRyvQAlMEAl8MjmsNNTU1FyPRTzfcbmsX6/f5OyfQ8xPETmcQmnscqocrf7/VCueOZy+Bjs9LA6PmdzeFozvPu9/oyqdKy4/dMxO45r9k+td/n9vxyuda32ul/v9mf3vbM5e/P7flTrc9PRUC73OpKUlWr4fZ10vSZ3PXO7fmG1/bb8fp+1PRFqMwsk7dDZXNHXGU0hKGNw9s6eZFAbX5QRD3pKs/fAAAGx0lEQVR4nO2dW3eiOhSARaAMdyveWiteqk7taO3pOGf+/z87AbwgCVZCQiBnfw9dq2v1Id/Kzs7ODtBWCwAAAAAAAAAAAAAAAAAAAAAAAAAAAAAAAAAAAACAGmOFlughcGapBaKHwJfQVdxQ9CB40tcURdH6oofBj04kiBQ7ogfCDV9J8EUPhBcH7WjodkUPhQ+TkyCK04nowXAhMM+GppRbRkdVLqgyJpvQTBmaEm6KQ01Jow1FD4g5fffaUL5t31eu2YseEGs6WsZQusImE6QShmlgZgyl2xIVDE/0kNgyUTFDVa7KbZFNNGghLkQPiilYokGGU9GDYsoBN3QPogfFlFk2laJkOhM9KKZgm4V0xTfJUK4NUX7DUPooJWQayXJpl7BbyNVwmxIM5drx5a/ahoTKW7Jrtj1mKFsbA0umkhVtrdYa62KsRQ+JMcNsqnElW4ZY3SZZzRaxzvS8ZQtShHdl2OQ+1HAx7R4O4ezQ7a/TXd+rwq2x3dLhNPBVzXVd0zTRT1fTlodT6WKlDZuZZ4b9veZmtz3d1ZRZIpnqRrlNnMJOqOG15zFvavu4yr6sxAY+qjAMVfwEmI5KDzkuTsWp2ryiu6vd9Itzy75zOuk3r2Dr+PjpD0dXD7tjHJtq3XH3h9Q+0M9bf1ioZm9J64yrLU+O4b2CTcNU4/xoLe+J0IYSKwayzmBMdANo7SWeQ8VctmSfxeR5ii7eZSLj7puUTGOOTd2FclekqiGhH1Vzzgf12R01jY9KteW3f1Y3zhV0J7jtqCWnCcL1RYV4vu973//ZNZfKZhFoebFqav7xtES4zq8O//fXz38+CypedXWHfR8/HyI9NzwfJbCeYoX4f1YPDw+rYorYFWCnv3SPR/z4lK+p/myROs4Tri+q4+9DxFehfG6SrgA76/5hFgZBOOtOF5mnSAnXF1Xhfa5iw4dChsUvyAovdGacDH8WMix+QUa4z68K/ysSXP0pZlj4UWbCXXBVePrXavX332JlVfGG0lpgqvH8z9+fxQQp7h6wC5pK8byCeYCm69ms2pvmJp7wYE2N0Sha84SHMuqGfiY5ABeE8LCwaI46UWE+QozHL4jHmHcKw/ocERMvDykhnefn53b7x4V2jPFKY0h4llaAmuKPxsjLTvvg2FQ3ZCKL72TSxmjG2je8LoIfNIKtlphkitT80cvjfWpHjB6dYdXn/Gji/HExtwSH8hq3yjBFclFQFnaLoQ1S0usznOy80Us0cxRyMbRBisKUfzZN4pJu6i6G1M8aYC/qsbbzRpFdGbkIm2q7T9jr/Oz0ODLL2kU4O3rDKZ9JjEOTjR3CHtALtiwuemjyyofmBfo8E8G6l6ErI3aTd8QuI9iyGB4wUGIZM1p5aYy3UobsNgy09JjG5sWw5GNpEya5Rlc46SHBeTlBFsUpj7V3gbYkvVCyvY8yJ0e98qswnsQSK1H30MbAT69Ne/TNTCKtIYpOXovvjPFUXpD2slT3H23OehEsBGl6w2j1cY7OBLoGFE7RKwxdeali+tAi3LARLHjThpIn79V3wmH2caACyaai8Ixhk2YS7jxF6fq4Or9ypyaMex4gQqUZz70dw2H6QZLv4xRt7pX6MY3RiMXt4k33uNZmBNjl0RO3KvDq/dAUMv/IWn6couqlaj20CBnt9Sn2OXMoxI/BqRAjyJlCT4Rf26Bu4+fSzdkQdSGCbHfCmPxMKsAPwTzLWHkPt+gvIqaQ7VYfk3/MF+DHI43mXtAIWYVOqRY3mdzD00iEIONiLWKXl2b0ZzkEc6dQRIxyEczreusCYpTHGsy/fvKlKEYjcjptfuV+tl3irvcG5K3C9KoXZF/JJBD7we7+yalY0Njw+rgDqUMT/feSnW1XKeiUeN7iNqSbfDV+1c8aGJX52XySaAy+DF3/9G74e1WRagw4fhc++4aXqabeL3o1KolUh/2BPsX1bmiqwdXny60N/0g12nw2iRPpFpurhdjn2Xs2X0fb2XL+QM7pnQTTVf0uaTVYW4djqBoDvhPYijpQ8duJyrKf+3X9HbekarDua5OYBeHs+itSBHoGD0fbea/RF5zemDvazke9PgVvsXW0nQ33BVicpzar7dFwtvWavzO9gVNe0jaMeU39Ioa9bbtUuBrOgF8Jyord28Cgm0pUPdR5+tKgqTQKTiUKzvZ7DbPLDXbzu1clsjMGb83SS5j0Pr6TjOSczfxXg/9t1uv7wHCQhn3VE0C/GRE/NvNeE+cugzX51Ztvt4O2c+J5sN3Oe71Jg2cOAAAAAAAAAAAAAAAAAAAAAAAAAAAAAAAAAAAAAP7v/AdQpZ19P8ywjgAAAABJRU5ErkJggg=="/>
          <p:cNvSpPr>
            <a:spLocks noChangeAspect="1" noChangeArrowheads="1"/>
          </p:cNvSpPr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anchor="t" anchorCtr="0" compatLnSpc="1">
            <a:prstTxWarp prst="textNoShape">
              <a:avLst/>
            </a:prstTxWarp>
          </a:bodyPr>
          <a:lstStyle/>
          <a:p>
            <a:endParaRPr lang="es-MX">
              <a:effectLst/>
            </a:endParaRPr>
          </a:p>
        </p:txBody>
      </p:sp>
      <p:pic>
        <p:nvPicPr>
          <p:cNvPr id="1026" name="Picture 2" descr="Resultado de imagen para twitter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725" y="1452291"/>
            <a:ext cx="2213546" cy="221354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210112" y="1159904"/>
            <a:ext cx="626105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s-MX">
                <a:effectLst/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2400" b="0" i="0" u="none" strike="noStrike" dirty="0" smtId="4294967295">
                <a:solidFill>
                  <a:srgbClr val="26262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Ежедневные </a:t>
            </a:r>
            <a:r>
              <a:rPr lang="ru-RU" sz="2400" b="0" i="0" u="none" strike="noStrike" dirty="0" err="1" smtId="4294967295">
                <a:solidFill>
                  <a:srgbClr val="26262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твиты</a:t>
            </a:r>
            <a:r>
              <a:rPr lang="ru-RU" sz="2400" b="0" i="0" u="none" strike="noStrike" dirty="0" smtId="4294967295">
                <a:solidFill>
                  <a:srgbClr val="26262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из Восточной Европы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285872" y="2944970"/>
            <a:ext cx="555291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s-MX">
                <a:effectLst/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2400" b="0" i="0" u="none" strike="noStrike" dirty="0" smtId="4294967295">
                <a:solidFill>
                  <a:srgbClr val="262626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Устройства, подключаемые к интернету в течение месяца</a:t>
            </a:r>
          </a:p>
        </p:txBody>
      </p:sp>
      <p:pic>
        <p:nvPicPr>
          <p:cNvPr id="1028" name="Picture 4" descr="Resultado de imagen para devices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094" y="4094205"/>
            <a:ext cx="2282474" cy="2214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97435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Rectángulo 4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effectLst/>
              <a:latin typeface="Soberana Sans" panose="02000000000000000000" pitchFamily="50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35677" y="96089"/>
            <a:ext cx="8341153" cy="3661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8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Примеры БОЛЬШИХ данных: Открытое контактирование</a:t>
            </a:r>
          </a:p>
        </p:txBody>
      </p:sp>
      <p:pic>
        <p:nvPicPr>
          <p:cNvPr id="7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9970" y="610945"/>
            <a:ext cx="9142042" cy="3480619"/>
          </a:xfrm>
          <a:prstGeom prst="rect">
            <a:avLst/>
          </a:prstGeom>
          <a:effectLst/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970" y="4091564"/>
            <a:ext cx="9144000" cy="3272945"/>
          </a:xfrm>
          <a:prstGeom prst="rect">
            <a:avLst/>
          </a:prstGeom>
          <a:effectLst/>
        </p:spPr>
      </p:pic>
      <p:sp>
        <p:nvSpPr>
          <p:cNvPr id="2" name="CuadroTexto 1"/>
          <p:cNvSpPr txBox="1"/>
          <p:nvPr/>
        </p:nvSpPr>
        <p:spPr>
          <a:xfrm>
            <a:off x="268941" y="1196112"/>
            <a:ext cx="2490194" cy="50783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600" b="0" i="0" u="none" strike="noStrike" dirty="0" smtId="4294967295">
                <a:solidFill>
                  <a:srgbClr val="ED7D3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Почему:</a:t>
            </a:r>
          </a:p>
          <a:p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16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Более 270 информационных переменных + структурных переменных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16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Слияние информации из разных источников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16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Слишком крупные массивы для обработки электронными таблицами. Основной источник для использования API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1600" b="0" i="0" u="none" strike="noStrike" dirty="0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Формат </a:t>
            </a:r>
            <a:r>
              <a:rPr lang="ru-RU" sz="1600" b="0" i="0" u="none" strike="noStrike" dirty="0" err="1" smtId="4294967295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JavaScript</a:t>
            </a:r>
            <a:endParaRPr lang="ru-RU" sz="1600" b="0" i="0" u="none" strike="noStrike" dirty="0" smtId="4294967295">
              <a:solidFill>
                <a:srgbClr val="595959"/>
              </a:solidFill>
              <a:effectLst/>
              <a:highlight>
                <a:srgbClr val="000000">
                  <a:alpha val="0"/>
                </a:srgbClr>
              </a:highlight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24390453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Rectángulo 4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effectLst/>
              <a:latin typeface="Soberana Sans" panose="02000000000000000000" pitchFamily="50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35677" y="96089"/>
            <a:ext cx="8341153" cy="3661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8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Примеры БОЛЬШИХ данных: Открытое контактирование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1289965" y="1063259"/>
            <a:ext cx="9992118" cy="5660271"/>
            <a:chOff x="1424435" y="1249029"/>
            <a:chExt cx="8894736" cy="5089422"/>
          </a:xfrm>
          <a:effectLst/>
        </p:grpSpPr>
        <p:sp>
          <p:nvSpPr>
            <p:cNvPr id="8" name="Elipse 7"/>
            <p:cNvSpPr>
              <a:spLocks noChangeAspect="1"/>
            </p:cNvSpPr>
            <p:nvPr/>
          </p:nvSpPr>
          <p:spPr>
            <a:xfrm>
              <a:off x="1857925" y="1249029"/>
              <a:ext cx="1341643" cy="1341643"/>
            </a:xfrm>
            <a:prstGeom prst="ellipse">
              <a:avLst/>
            </a:prstGeom>
            <a:noFill/>
            <a:ln w="41275">
              <a:solidFill>
                <a:srgbClr val="BCCF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rtl="0"/>
              <a:r>
                <a:rPr lang="ru-RU" sz="1200" b="0" i="0" u="none" strike="noStrike" dirty="0" smtId="4294967295">
                  <a:solidFill>
                    <a:srgbClr val="808080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 Light"/>
                </a:rPr>
                <a:t>Планирование</a:t>
              </a:r>
            </a:p>
          </p:txBody>
        </p:sp>
        <p:sp>
          <p:nvSpPr>
            <p:cNvPr id="10" name="Elipse 9"/>
            <p:cNvSpPr>
              <a:spLocks noChangeAspect="1"/>
            </p:cNvSpPr>
            <p:nvPr/>
          </p:nvSpPr>
          <p:spPr>
            <a:xfrm>
              <a:off x="6812088" y="3076087"/>
              <a:ext cx="1341643" cy="1341643"/>
            </a:xfrm>
            <a:prstGeom prst="ellipse">
              <a:avLst/>
            </a:prstGeom>
            <a:noFill/>
            <a:ln w="41275">
              <a:solidFill>
                <a:srgbClr val="5A63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rtl="0"/>
              <a:r>
                <a:rPr lang="ru-RU" sz="1200" b="0" i="0" u="none" strike="noStrike" dirty="0" smtId="4294967295">
                  <a:solidFill>
                    <a:srgbClr val="808080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 Light"/>
                </a:rPr>
                <a:t>Реализация</a:t>
              </a:r>
            </a:p>
          </p:txBody>
        </p:sp>
        <p:sp>
          <p:nvSpPr>
            <p:cNvPr id="11" name="Elipse 10"/>
            <p:cNvSpPr>
              <a:spLocks noChangeAspect="1"/>
            </p:cNvSpPr>
            <p:nvPr/>
          </p:nvSpPr>
          <p:spPr>
            <a:xfrm>
              <a:off x="3436483" y="1743735"/>
              <a:ext cx="1341643" cy="1341643"/>
            </a:xfrm>
            <a:prstGeom prst="ellipse">
              <a:avLst/>
            </a:prstGeom>
            <a:noFill/>
            <a:ln w="41275">
              <a:solidFill>
                <a:srgbClr val="9EAF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rtl="0"/>
              <a:r>
                <a:rPr lang="ru-RU" sz="1200" b="0" i="0" u="none" strike="noStrike" dirty="0" smtId="4294967295">
                  <a:solidFill>
                    <a:srgbClr val="808080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 Light"/>
                </a:rPr>
                <a:t>Торги</a:t>
              </a:r>
            </a:p>
          </p:txBody>
        </p:sp>
        <p:sp>
          <p:nvSpPr>
            <p:cNvPr id="12" name="Elipse 11"/>
            <p:cNvSpPr>
              <a:spLocks noChangeAspect="1"/>
            </p:cNvSpPr>
            <p:nvPr/>
          </p:nvSpPr>
          <p:spPr>
            <a:xfrm>
              <a:off x="5119574" y="2236286"/>
              <a:ext cx="1341643" cy="1341643"/>
            </a:xfrm>
            <a:prstGeom prst="ellipse">
              <a:avLst/>
            </a:prstGeom>
            <a:noFill/>
            <a:ln w="41275">
              <a:solidFill>
                <a:srgbClr val="7885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rtl="0"/>
              <a:r>
                <a:rPr lang="ru-RU" sz="1200" b="0" i="0" u="none" strike="noStrike" dirty="0" smtId="4294967295">
                  <a:solidFill>
                    <a:srgbClr val="808080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 Light"/>
                </a:rPr>
                <a:t>Присуждение</a:t>
              </a:r>
            </a:p>
          </p:txBody>
        </p:sp>
        <p:sp>
          <p:nvSpPr>
            <p:cNvPr id="13" name="Elipse 12"/>
            <p:cNvSpPr>
              <a:spLocks noChangeAspect="1"/>
            </p:cNvSpPr>
            <p:nvPr/>
          </p:nvSpPr>
          <p:spPr>
            <a:xfrm>
              <a:off x="8784604" y="3505762"/>
              <a:ext cx="1341643" cy="1341643"/>
            </a:xfrm>
            <a:prstGeom prst="ellipse">
              <a:avLst/>
            </a:prstGeom>
            <a:noFill/>
            <a:ln w="41275">
              <a:solidFill>
                <a:srgbClr val="485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rtl="0"/>
              <a:r>
                <a:rPr lang="ru-RU" sz="1200" b="0" i="0" u="none" strike="noStrike" dirty="0" smtId="4294967295">
                  <a:solidFill>
                    <a:srgbClr val="808080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 Light"/>
                </a:rPr>
                <a:t>Аудит</a:t>
              </a:r>
            </a:p>
          </p:txBody>
        </p:sp>
        <p:cxnSp>
          <p:nvCxnSpPr>
            <p:cNvPr id="14" name="Conector angular 13"/>
            <p:cNvCxnSpPr>
              <a:stCxn id="8" idx="0"/>
              <a:endCxn id="11" idx="0"/>
            </p:cNvCxnSpPr>
            <p:nvPr/>
          </p:nvCxnSpPr>
          <p:spPr>
            <a:xfrm rot="16200000" flipH="1">
              <a:off x="3070673" y="707103"/>
              <a:ext cx="494706" cy="1578558"/>
            </a:xfrm>
            <a:prstGeom prst="bentConnector3">
              <a:avLst>
                <a:gd name="adj1" fmla="val -46209"/>
              </a:avLst>
            </a:prstGeom>
            <a:ln w="47625">
              <a:solidFill>
                <a:srgbClr val="BCCF0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angular 14"/>
            <p:cNvCxnSpPr>
              <a:stCxn id="11" idx="7"/>
              <a:endCxn id="12" idx="0"/>
            </p:cNvCxnSpPr>
            <p:nvPr/>
          </p:nvCxnSpPr>
          <p:spPr>
            <a:xfrm rot="16200000" flipH="1">
              <a:off x="5037985" y="1483876"/>
              <a:ext cx="296072" cy="1208749"/>
            </a:xfrm>
            <a:prstGeom prst="bentConnector3">
              <a:avLst>
                <a:gd name="adj1" fmla="val -143573"/>
              </a:avLst>
            </a:prstGeom>
            <a:ln w="47625">
              <a:solidFill>
                <a:srgbClr val="9EAF0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angular 15"/>
            <p:cNvCxnSpPr>
              <a:stCxn id="12" idx="7"/>
              <a:endCxn id="10" idx="0"/>
            </p:cNvCxnSpPr>
            <p:nvPr/>
          </p:nvCxnSpPr>
          <p:spPr>
            <a:xfrm rot="16200000" flipH="1">
              <a:off x="6552163" y="2145340"/>
              <a:ext cx="643322" cy="1218172"/>
            </a:xfrm>
            <a:prstGeom prst="bentConnector3">
              <a:avLst>
                <a:gd name="adj1" fmla="val -66076"/>
              </a:avLst>
            </a:prstGeom>
            <a:ln w="47625">
              <a:solidFill>
                <a:srgbClr val="78850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angular 16"/>
            <p:cNvCxnSpPr>
              <a:stCxn id="10" idx="7"/>
              <a:endCxn id="13" idx="0"/>
            </p:cNvCxnSpPr>
            <p:nvPr/>
          </p:nvCxnSpPr>
          <p:spPr>
            <a:xfrm rot="16200000" flipH="1">
              <a:off x="8589741" y="2640077"/>
              <a:ext cx="233196" cy="1498174"/>
            </a:xfrm>
            <a:prstGeom prst="bentConnector3">
              <a:avLst>
                <a:gd name="adj1" fmla="val -182284"/>
              </a:avLst>
            </a:prstGeom>
            <a:ln w="47625">
              <a:solidFill>
                <a:srgbClr val="78850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ángulo 17"/>
            <p:cNvSpPr/>
            <p:nvPr/>
          </p:nvSpPr>
          <p:spPr>
            <a:xfrm>
              <a:off x="1424435" y="2151714"/>
              <a:ext cx="1731590" cy="1531016"/>
            </a:xfrm>
            <a:prstGeom prst="rect">
              <a:avLst/>
            </a:prstGeom>
            <a:solidFill>
              <a:srgbClr val="A9BB0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buAutoNum type="arabicPeriod"/>
              </a:pPr>
              <a:r>
                <a:rPr lang="ru-RU" sz="1400" b="0" i="0" u="none" strike="noStrike" dirty="0" smtId="4294967295">
                  <a:solidFill>
                    <a:srgbClr val="FFFFFF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 Light"/>
                </a:rPr>
                <a:t>Открытый пакет фискальных данных</a:t>
              </a:r>
            </a:p>
            <a:p>
              <a:pPr>
                <a:buAutoNum type="arabicPeriod"/>
              </a:pPr>
              <a:endParaRPr lang="es-MX" sz="1400" dirty="0">
                <a:solidFill>
                  <a:schemeClr val="bg1"/>
                </a:solidFill>
                <a:effectLst/>
                <a:latin typeface="+mj-lt"/>
              </a:endParaRPr>
            </a:p>
            <a:p>
              <a:pPr rtl="0">
                <a:buAutoNum type="arabicPeriod"/>
              </a:pPr>
              <a:r>
                <a:rPr lang="ru-RU" sz="1400" b="0" i="0" u="none" strike="noStrike" dirty="0" smtId="4294967295">
                  <a:solidFill>
                    <a:srgbClr val="FFFFFF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 Light"/>
                </a:rPr>
                <a:t>Бюджет в SICOP</a:t>
              </a:r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3455864" y="2754425"/>
              <a:ext cx="1342876" cy="353937"/>
            </a:xfrm>
            <a:prstGeom prst="rect">
              <a:avLst/>
            </a:prstGeom>
            <a:solidFill>
              <a:srgbClr val="9EAF01"/>
            </a:solidFill>
            <a:ln w="28575">
              <a:solidFill>
                <a:srgbClr val="9EAF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ru-RU" sz="1400" b="0" i="0" u="none" strike="noStrike" dirty="0" err="1" smtId="4294967295">
                  <a:solidFill>
                    <a:srgbClr val="FFFFFF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 Light"/>
                </a:rPr>
                <a:t>КомпраНет</a:t>
              </a:r>
              <a:endParaRPr lang="ru-RU" sz="14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endParaRPr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5070609" y="3222299"/>
              <a:ext cx="1439571" cy="353937"/>
            </a:xfrm>
            <a:prstGeom prst="rect">
              <a:avLst/>
            </a:prstGeom>
            <a:solidFill>
              <a:srgbClr val="788501"/>
            </a:solidFill>
            <a:ln w="28575">
              <a:solidFill>
                <a:srgbClr val="7885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ru-RU" sz="1400" b="0" i="0" u="none" strike="noStrike" dirty="0" err="1" smtId="4294967295">
                  <a:solidFill>
                    <a:srgbClr val="FFFFFF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 Light"/>
                </a:rPr>
                <a:t>КомпраНет</a:t>
              </a:r>
              <a:endParaRPr lang="ru-RU" sz="1400" b="0" i="0" u="none" strike="noStrike" dirty="0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endParaRPr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5527590" y="4145509"/>
              <a:ext cx="3054195" cy="2192942"/>
            </a:xfrm>
            <a:prstGeom prst="rect">
              <a:avLst/>
            </a:prstGeom>
            <a:solidFill>
              <a:srgbClr val="5A6301"/>
            </a:solidFill>
            <a:ln w="28575">
              <a:solidFill>
                <a:srgbClr val="5A63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buFontTx/>
                <a:buAutoNum type="arabicPeriod"/>
              </a:pPr>
              <a:r>
                <a:rPr lang="ru-RU" sz="1400" b="0" i="0" u="none" strike="noStrike" dirty="0" smtId="4294967295">
                  <a:solidFill>
                    <a:srgbClr val="FFFFFF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 Light"/>
                </a:rPr>
                <a:t>Открытый пакет фискальных данных</a:t>
              </a:r>
            </a:p>
            <a:p>
              <a:pPr rtl="0">
                <a:buAutoNum type="arabicPeriod"/>
              </a:pPr>
              <a:r>
                <a:rPr lang="ru-RU" sz="1400" b="0" i="0" u="none" strike="noStrike" dirty="0" smtId="4294967295">
                  <a:solidFill>
                    <a:srgbClr val="FFFFFF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 Light"/>
                </a:rPr>
                <a:t>SICOP (Финансовая отчётность)</a:t>
              </a:r>
            </a:p>
            <a:p>
              <a:pPr rtl="0">
                <a:buAutoNum type="arabicPeriod"/>
              </a:pPr>
              <a:r>
                <a:rPr lang="ru-RU" sz="1400" b="0" i="0" u="none" strike="noStrike" dirty="0" smtId="4294967295">
                  <a:solidFill>
                    <a:srgbClr val="FFFFFF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 Light"/>
                </a:rPr>
                <a:t>SIAFF (Транзакции)</a:t>
              </a:r>
            </a:p>
            <a:p>
              <a:pPr rtl="0">
                <a:buAutoNum type="arabicPeriod"/>
              </a:pPr>
              <a:r>
                <a:rPr lang="ru-RU" sz="1400" b="0" i="0" u="none" strike="noStrike" dirty="0" smtId="4294967295">
                  <a:solidFill>
                    <a:srgbClr val="FFFFFF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 Light"/>
                </a:rPr>
                <a:t>Показатели API (Эффективность)</a:t>
              </a:r>
            </a:p>
            <a:p>
              <a:pPr rtl="0">
                <a:buFontTx/>
                <a:buAutoNum type="arabicPeriod"/>
              </a:pPr>
              <a:r>
                <a:rPr lang="ru-RU" sz="1400" b="0" i="0" u="none" strike="noStrike" dirty="0" smtId="4294967295">
                  <a:solidFill>
                    <a:srgbClr val="FFFFFF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 Light"/>
                </a:rPr>
                <a:t>MIPPI (Инфраструктура) </a:t>
              </a:r>
              <a:r>
                <a:rPr lang="ru-RU" sz="1100" b="0" i="0" u="none" strike="noStrike" dirty="0" smtId="4294967295">
                  <a:solidFill>
                    <a:srgbClr val="FFFFFF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 Light"/>
                </a:rPr>
                <a:t>... включая ...</a:t>
              </a:r>
            </a:p>
            <a:p>
              <a:pPr rtl="0"/>
              <a:r>
                <a:rPr lang="ru-RU" sz="1400" b="0" i="0" u="none" strike="noStrike" dirty="0" smtId="4294967295">
                  <a:solidFill>
                    <a:srgbClr val="FFFFFF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 Light"/>
                </a:rPr>
                <a:t>   	         </a:t>
              </a:r>
              <a:r>
                <a:rPr lang="ru-RU" sz="1400" b="1" i="0" u="none" strike="noStrike" dirty="0" smtId="4294967295">
                  <a:solidFill>
                    <a:srgbClr val="FFFFFF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 Light"/>
                </a:rPr>
                <a:t>Государство-Личность  	   	          Партнерство</a:t>
              </a:r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8706339" y="4591227"/>
              <a:ext cx="1612832" cy="878864"/>
            </a:xfrm>
            <a:prstGeom prst="rect">
              <a:avLst/>
            </a:prstGeom>
            <a:solidFill>
              <a:srgbClr val="5A6301"/>
            </a:solidFill>
            <a:ln w="28575">
              <a:solidFill>
                <a:srgbClr val="5A63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/>
              <a:r>
                <a:rPr lang="ru-RU" sz="1400" b="0" i="0" u="none" strike="noStrike" dirty="0" smtId="4294967295">
                  <a:solidFill>
                    <a:srgbClr val="FFFFFF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 Light"/>
                </a:rPr>
                <a:t>Профиль инвестиционных проектов</a:t>
              </a:r>
            </a:p>
          </p:txBody>
        </p:sp>
        <p:pic>
          <p:nvPicPr>
            <p:cNvPr id="23" name="Picture 2" descr="Image result for logo shcp 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950"/>
            <a:stretch>
              <a:fillRect/>
            </a:stretch>
          </p:blipFill>
          <p:spPr>
            <a:xfrm>
              <a:off x="2201953" y="1403529"/>
              <a:ext cx="653586" cy="392957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Image result for logo shcp 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950"/>
            <a:stretch>
              <a:fillRect/>
            </a:stretch>
          </p:blipFill>
          <p:spPr>
            <a:xfrm>
              <a:off x="7156116" y="3157653"/>
              <a:ext cx="653586" cy="392957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Image result for logo sfp 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892"/>
            <a:stretch>
              <a:fillRect/>
            </a:stretch>
          </p:blipFill>
          <p:spPr>
            <a:xfrm>
              <a:off x="3709359" y="1856608"/>
              <a:ext cx="795890" cy="478026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Image result for logo sfp 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892"/>
            <a:stretch>
              <a:fillRect/>
            </a:stretch>
          </p:blipFill>
          <p:spPr>
            <a:xfrm>
              <a:off x="5384714" y="2351659"/>
              <a:ext cx="795890" cy="478026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Image result for logo sfp 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892"/>
            <a:stretch>
              <a:fillRect/>
            </a:stretch>
          </p:blipFill>
          <p:spPr>
            <a:xfrm>
              <a:off x="9057480" y="3629562"/>
              <a:ext cx="795890" cy="478026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9042" y="5559704"/>
              <a:ext cx="903046" cy="769810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403596360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Rectángulo 4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effectLst/>
              <a:latin typeface="Soberana Sans" panose="02000000000000000000" pitchFamily="50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35677" y="96089"/>
            <a:ext cx="8341153" cy="3661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800" b="1" i="0" u="none" strike="noStrike" smtId="4294967295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Примеры БОЛЬШИХ данных: Открытое контактирование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rcRect l="1596" t="9527" r="27622" b="19833"/>
          <a:stretch>
            <a:fillRect/>
          </a:stretch>
        </p:blipFill>
        <p:spPr>
          <a:xfrm>
            <a:off x="800236" y="582091"/>
            <a:ext cx="10966716" cy="615634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33014028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5.05.12"/>
  <p:tag name="AS_TITLE" val="Aspose.Slides for .NET 4.0 Client Profile"/>
  <p:tag name="AS_VERSION" val="15.4.0.0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1673</TotalTime>
  <Words>631</Words>
  <Application>Microsoft Office PowerPoint</Application>
  <PresentationFormat>Широкоэкранный</PresentationFormat>
  <Paragraphs>146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Adobe Caslon Pro</vt:lpstr>
      <vt:lpstr>Arial</vt:lpstr>
      <vt:lpstr>Calibri</vt:lpstr>
      <vt:lpstr>Calibri Light</vt:lpstr>
      <vt:lpstr>Soberana Sans</vt:lpstr>
      <vt:lpstr>Tema de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Grecia Dominique Paniagua Garcia</dc:creator>
  <cp:lastModifiedBy>Natalia Tsvetayeva</cp:lastModifiedBy>
  <cp:revision>68</cp:revision>
  <dcterms:created xsi:type="dcterms:W3CDTF">2018-05-15T18:20:40Z</dcterms:created>
  <dcterms:modified xsi:type="dcterms:W3CDTF">2018-05-29T18:20:17Z</dcterms:modified>
</cp:coreProperties>
</file>