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301" r:id="rId3"/>
    <p:sldId id="302" r:id="rId4"/>
    <p:sldId id="299" r:id="rId5"/>
    <p:sldId id="303" r:id="rId6"/>
    <p:sldId id="306" r:id="rId7"/>
    <p:sldId id="304" r:id="rId8"/>
    <p:sldId id="307" r:id="rId9"/>
    <p:sldId id="274" r:id="rId10"/>
    <p:sldId id="305" r:id="rId11"/>
    <p:sldId id="308" r:id="rId12"/>
    <p:sldId id="309" r:id="rId13"/>
    <p:sldId id="310" r:id="rId14"/>
    <p:sldId id="298" r:id="rId15"/>
    <p:sldId id="311" r:id="rId16"/>
    <p:sldId id="312" r:id="rId17"/>
    <p:sldId id="315" r:id="rId18"/>
    <p:sldId id="313" r:id="rId19"/>
    <p:sldId id="314" r:id="rId20"/>
    <p:sldId id="316" r:id="rId21"/>
    <p:sldId id="317" r:id="rId22"/>
    <p:sldId id="319" r:id="rId23"/>
    <p:sldId id="318" r:id="rId24"/>
    <p:sldId id="277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icia Alejandra Flores Montoya" initials="LAFM" lastIdx="1" clrIdx="0">
    <p:extLst/>
  </p:cmAuthor>
  <p:cmAuthor id="2" name="Victor De Leon Favela" initials="VDLF" lastIdx="15" clrIdx="1">
    <p:extLst/>
  </p:cmAuthor>
  <p:cmAuthor id="3" name="Nadia Olivia Lora Gerardo" initials="NOLG" lastIdx="1" clrIdx="2">
    <p:extLst/>
  </p:cmAuthor>
  <p:cmAuthor id="4" name="Aura Erendira Martinez Oriol" initials="AEMO" lastIdx="2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78D"/>
    <a:srgbClr val="FF6600"/>
    <a:srgbClr val="3E2258"/>
    <a:srgbClr val="BCCF00"/>
    <a:srgbClr val="1CB68D"/>
    <a:srgbClr val="7F7F7F"/>
    <a:srgbClr val="A66BD3"/>
    <a:srgbClr val="12B388"/>
    <a:srgbClr val="008789"/>
    <a:srgbClr val="513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3" autoAdjust="0"/>
    <p:restoredTop sz="72575" autoAdjust="0"/>
  </p:normalViewPr>
  <p:slideViewPr>
    <p:cSldViewPr snapToGrid="0">
      <p:cViewPr varScale="1">
        <p:scale>
          <a:sx n="74" d="100"/>
          <a:sy n="74" d="100"/>
        </p:scale>
        <p:origin x="10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%20documentos\Transparencia%20Presupuestaria\Estad&#237;stic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2000" b="0" dirty="0" smtClean="0"/>
              <a:t>Количество сессий в год</a:t>
            </a:r>
            <a:endParaRPr lang="en-US" sz="20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849781277340333"/>
          <c:y val="0.14393518518518519"/>
          <c:w val="0.82705774278215227"/>
          <c:h val="0.7208876494604841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1CB78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44-491D-BF5C-AB592C42BF6A}"/>
              </c:ext>
            </c:extLst>
          </c:dPt>
          <c:cat>
            <c:numRef>
              <c:f>Hoja1!$C$4:$J$4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(Hoja1!$C$9,Hoja1!$D$9,Hoja1!$F$9,Hoja1!$G$9,Hoja1!$H$9,Hoja1!$I$9,Hoja1!$J$9)</c:f>
              <c:numCache>
                <c:formatCode>#,##0</c:formatCode>
                <c:ptCount val="7"/>
                <c:pt idx="0">
                  <c:v>92256</c:v>
                </c:pt>
                <c:pt idx="1">
                  <c:v>118510</c:v>
                </c:pt>
                <c:pt idx="2">
                  <c:v>344042</c:v>
                </c:pt>
                <c:pt idx="3">
                  <c:v>534877</c:v>
                </c:pt>
                <c:pt idx="4">
                  <c:v>549778</c:v>
                </c:pt>
                <c:pt idx="5">
                  <c:v>899141</c:v>
                </c:pt>
                <c:pt idx="6">
                  <c:v>722744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44-491D-BF5C-AB592C42B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73271168"/>
        <c:axId val="173271728"/>
      </c:barChart>
      <c:catAx>
        <c:axId val="17327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73271728"/>
        <c:crosses val="autoZero"/>
        <c:auto val="1"/>
        <c:lblAlgn val="ctr"/>
        <c:lblOffset val="100"/>
        <c:noMultiLvlLbl val="0"/>
      </c:catAx>
      <c:valAx>
        <c:axId val="1732717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73271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C5AE46-3F45-49A1-87E7-5E95081A1FF4}">
      <dgm:prSet phldrT="[Texto]" custT="1"/>
      <dgm:spPr>
        <a:solidFill>
          <a:srgbClr val="1F9C8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</a:rPr>
            <a:t>Эксперт</a:t>
          </a:r>
          <a:endParaRPr lang="es-MX" sz="2800" dirty="0">
            <a:solidFill>
              <a:schemeClr val="bg1"/>
            </a:solidFill>
          </a:endParaRPr>
        </a:p>
      </dgm:t>
    </dgm:pt>
    <dgm:pt modelId="{337B6BAB-003F-40CA-BD44-62A5A5783C4C}" type="par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F8B5591C-E8E1-42B0-871C-3BF9DD4B91A8}" type="sib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2A955FCE-E8A2-4B76-BEC0-D7743FCD8260}">
      <dgm:prSet phldrT="[Texto]" custT="1"/>
      <dgm:spPr>
        <a:solidFill>
          <a:srgbClr val="FF6600"/>
        </a:solidFill>
      </dgm:spPr>
      <dgm:t>
        <a:bodyPr/>
        <a:lstStyle/>
        <a:p>
          <a:r>
            <a:rPr lang="ru-RU" sz="3600" dirty="0" smtClean="0">
              <a:solidFill>
                <a:schemeClr val="bg1"/>
              </a:solidFill>
            </a:rPr>
            <a:t>Не совсем эксперт</a:t>
          </a:r>
          <a:endParaRPr lang="es-MX" sz="3600" dirty="0">
            <a:solidFill>
              <a:schemeClr val="bg1"/>
            </a:solidFill>
          </a:endParaRPr>
        </a:p>
      </dgm:t>
    </dgm:pt>
    <dgm:pt modelId="{0F20F551-E7F4-4A02-BD5D-DEB2D78A2249}" type="parTrans" cxnId="{10B124E2-E07C-4F1A-B553-4CBF2648CAD9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60D143B9-E097-4562-8725-95B0F7494E1F}" type="sibTrans" cxnId="{10B124E2-E07C-4F1A-B553-4CBF2648CAD9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72C76983-D51B-41C0-B825-D4F8EF38562E}">
      <dgm:prSet phldrT="[Texto]" custT="1"/>
      <dgm:spPr>
        <a:solidFill>
          <a:srgbClr val="C01161"/>
        </a:solidFill>
      </dgm:spPr>
      <dgm:t>
        <a:bodyPr/>
        <a:lstStyle/>
        <a:p>
          <a:r>
            <a:rPr lang="ru-RU" sz="4400" dirty="0" smtClean="0">
              <a:solidFill>
                <a:schemeClr val="bg1"/>
              </a:solidFill>
            </a:rPr>
            <a:t>Турист</a:t>
          </a:r>
          <a:endParaRPr lang="es-MX" sz="4400" dirty="0">
            <a:solidFill>
              <a:schemeClr val="bg1"/>
            </a:solidFill>
          </a:endParaRPr>
        </a:p>
      </dgm:t>
    </dgm:pt>
    <dgm:pt modelId="{D9F9DA0E-E53A-468C-A53D-FD8F257B15E1}" type="parTrans" cxnId="{B0F073B0-1BD3-4E02-984C-EEE5E367D3C6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1495853-D22F-4A8B-AFF3-97B794E945DC}" type="sibTrans" cxnId="{B0F073B0-1BD3-4E02-984C-EEE5E367D3C6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</dgm:pt>
    <dgm:pt modelId="{6F0E1EFC-3680-4E52-8C21-830F30B6D41D}" type="pres">
      <dgm:prSet presAssocID="{E7C5AE46-3F45-49A1-87E7-5E95081A1FF4}" presName="Name8" presStyleCnt="0"/>
      <dgm:spPr/>
    </dgm:pt>
    <dgm:pt modelId="{F6B15CA5-139E-4DF2-9632-1CB4AB925DD7}" type="pres">
      <dgm:prSet presAssocID="{E7C5AE46-3F45-49A1-87E7-5E95081A1FF4}" presName="level" presStyleLbl="node1" presStyleIdx="0" presStyleCnt="3" custLinFactNeighborY="124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9C8F20-CE44-4668-A0B1-1162E32F93CC}" type="pres">
      <dgm:prSet presAssocID="{E7C5AE46-3F45-49A1-87E7-5E95081A1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B6BDEA-B3C9-4881-BBF7-B9B8ABC5DD62}" type="pres">
      <dgm:prSet presAssocID="{2A955FCE-E8A2-4B76-BEC0-D7743FCD8260}" presName="Name8" presStyleCnt="0"/>
      <dgm:spPr/>
    </dgm:pt>
    <dgm:pt modelId="{D9E7F0E8-3588-4D53-B978-80180A937A34}" type="pres">
      <dgm:prSet presAssocID="{2A955FCE-E8A2-4B76-BEC0-D7743FCD826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39E421-2DA7-4D40-8978-64EDFC9DE8B6}" type="pres">
      <dgm:prSet presAssocID="{2A955FCE-E8A2-4B76-BEC0-D7743FCD82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966ABF-9BEA-43B8-BE69-C03DF128DCD4}" type="pres">
      <dgm:prSet presAssocID="{72C76983-D51B-41C0-B825-D4F8EF38562E}" presName="Name8" presStyleCnt="0"/>
      <dgm:spPr/>
    </dgm:pt>
    <dgm:pt modelId="{3B0E92CE-9E78-483E-8E0F-86EB768194E3}" type="pres">
      <dgm:prSet presAssocID="{72C76983-D51B-41C0-B825-D4F8EF38562E}" presName="level" presStyleLbl="node1" presStyleIdx="2" presStyleCnt="3" custLinFactNeighborX="-11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0E8BBF-87B3-4E1B-930B-AEC14FBD48D0}" type="pres">
      <dgm:prSet presAssocID="{72C76983-D51B-41C0-B825-D4F8EF3856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0B124E2-E07C-4F1A-B553-4CBF2648CAD9}" srcId="{7726E4D5-46B6-4D0E-8B89-C89863A7F46D}" destId="{2A955FCE-E8A2-4B76-BEC0-D7743FCD8260}" srcOrd="1" destOrd="0" parTransId="{0F20F551-E7F4-4A02-BD5D-DEB2D78A2249}" sibTransId="{60D143B9-E097-4562-8725-95B0F7494E1F}"/>
    <dgm:cxn modelId="{E7069BF7-EA58-4D9C-AB07-83ED472412AF}" type="presOf" srcId="{72C76983-D51B-41C0-B825-D4F8EF38562E}" destId="{3B0E92CE-9E78-483E-8E0F-86EB768194E3}" srcOrd="0" destOrd="0" presId="urn:microsoft.com/office/officeart/2005/8/layout/pyramid1"/>
    <dgm:cxn modelId="{864B5607-7276-4C9A-B984-C53FCAE48790}" type="presOf" srcId="{E7C5AE46-3F45-49A1-87E7-5E95081A1FF4}" destId="{089C8F20-CE44-4668-A0B1-1162E32F93CC}" srcOrd="1" destOrd="0" presId="urn:microsoft.com/office/officeart/2005/8/layout/pyramid1"/>
    <dgm:cxn modelId="{99043376-75D5-42F5-ADA3-5D6C304FEA53}" srcId="{7726E4D5-46B6-4D0E-8B89-C89863A7F46D}" destId="{E7C5AE46-3F45-49A1-87E7-5E95081A1FF4}" srcOrd="0" destOrd="0" parTransId="{337B6BAB-003F-40CA-BD44-62A5A5783C4C}" sibTransId="{F8B5591C-E8E1-42B0-871C-3BF9DD4B91A8}"/>
    <dgm:cxn modelId="{DC4814EC-6E75-4EE6-8463-5BC1031FA17F}" type="presOf" srcId="{7726E4D5-46B6-4D0E-8B89-C89863A7F46D}" destId="{BA968D1F-64B6-41FA-AA9C-39457308910F}" srcOrd="0" destOrd="0" presId="urn:microsoft.com/office/officeart/2005/8/layout/pyramid1"/>
    <dgm:cxn modelId="{B0F073B0-1BD3-4E02-984C-EEE5E367D3C6}" srcId="{7726E4D5-46B6-4D0E-8B89-C89863A7F46D}" destId="{72C76983-D51B-41C0-B825-D4F8EF38562E}" srcOrd="2" destOrd="0" parTransId="{D9F9DA0E-E53A-468C-A53D-FD8F257B15E1}" sibTransId="{B1495853-D22F-4A8B-AFF3-97B794E945DC}"/>
    <dgm:cxn modelId="{345FFA50-219B-46DF-8D43-B03A9AE48F53}" type="presOf" srcId="{2A955FCE-E8A2-4B76-BEC0-D7743FCD8260}" destId="{D9E7F0E8-3588-4D53-B978-80180A937A34}" srcOrd="0" destOrd="0" presId="urn:microsoft.com/office/officeart/2005/8/layout/pyramid1"/>
    <dgm:cxn modelId="{C9655694-800F-40D9-9AF0-732EC1325AAB}" type="presOf" srcId="{2A955FCE-E8A2-4B76-BEC0-D7743FCD8260}" destId="{A739E421-2DA7-4D40-8978-64EDFC9DE8B6}" srcOrd="1" destOrd="0" presId="urn:microsoft.com/office/officeart/2005/8/layout/pyramid1"/>
    <dgm:cxn modelId="{71BBE6A4-D201-4F05-98A5-A61E4B238D66}" type="presOf" srcId="{E7C5AE46-3F45-49A1-87E7-5E95081A1FF4}" destId="{F6B15CA5-139E-4DF2-9632-1CB4AB925DD7}" srcOrd="0" destOrd="0" presId="urn:microsoft.com/office/officeart/2005/8/layout/pyramid1"/>
    <dgm:cxn modelId="{5041A507-866C-4733-BC61-772D72B968B0}" type="presOf" srcId="{72C76983-D51B-41C0-B825-D4F8EF38562E}" destId="{310E8BBF-87B3-4E1B-930B-AEC14FBD48D0}" srcOrd="1" destOrd="0" presId="urn:microsoft.com/office/officeart/2005/8/layout/pyramid1"/>
    <dgm:cxn modelId="{FD37C8F3-A675-48BF-ACC1-C5EDDD77E51C}" type="presParOf" srcId="{BA968D1F-64B6-41FA-AA9C-39457308910F}" destId="{6F0E1EFC-3680-4E52-8C21-830F30B6D41D}" srcOrd="0" destOrd="0" presId="urn:microsoft.com/office/officeart/2005/8/layout/pyramid1"/>
    <dgm:cxn modelId="{A4DC2E85-21D2-4B2C-9BA6-7B85F7D1E3D6}" type="presParOf" srcId="{6F0E1EFC-3680-4E52-8C21-830F30B6D41D}" destId="{F6B15CA5-139E-4DF2-9632-1CB4AB925DD7}" srcOrd="0" destOrd="0" presId="urn:microsoft.com/office/officeart/2005/8/layout/pyramid1"/>
    <dgm:cxn modelId="{2F4A60F4-00B2-4E0D-A453-6D6AB1CEE532}" type="presParOf" srcId="{6F0E1EFC-3680-4E52-8C21-830F30B6D41D}" destId="{089C8F20-CE44-4668-A0B1-1162E32F93CC}" srcOrd="1" destOrd="0" presId="urn:microsoft.com/office/officeart/2005/8/layout/pyramid1"/>
    <dgm:cxn modelId="{E502E830-5385-4D11-933B-BBC89C113E1D}" type="presParOf" srcId="{BA968D1F-64B6-41FA-AA9C-39457308910F}" destId="{C5B6BDEA-B3C9-4881-BBF7-B9B8ABC5DD62}" srcOrd="1" destOrd="0" presId="urn:microsoft.com/office/officeart/2005/8/layout/pyramid1"/>
    <dgm:cxn modelId="{983E5A40-F82F-4EBE-9010-DCE4AFBBDEAB}" type="presParOf" srcId="{C5B6BDEA-B3C9-4881-BBF7-B9B8ABC5DD62}" destId="{D9E7F0E8-3588-4D53-B978-80180A937A34}" srcOrd="0" destOrd="0" presId="urn:microsoft.com/office/officeart/2005/8/layout/pyramid1"/>
    <dgm:cxn modelId="{BF84A66C-519B-46F8-BD33-86D606940545}" type="presParOf" srcId="{C5B6BDEA-B3C9-4881-BBF7-B9B8ABC5DD62}" destId="{A739E421-2DA7-4D40-8978-64EDFC9DE8B6}" srcOrd="1" destOrd="0" presId="urn:microsoft.com/office/officeart/2005/8/layout/pyramid1"/>
    <dgm:cxn modelId="{15C948B0-79B0-4075-98D1-1820D9BA4547}" type="presParOf" srcId="{BA968D1F-64B6-41FA-AA9C-39457308910F}" destId="{66966ABF-9BEA-43B8-BE69-C03DF128DCD4}" srcOrd="2" destOrd="0" presId="urn:microsoft.com/office/officeart/2005/8/layout/pyramid1"/>
    <dgm:cxn modelId="{CAC11BD7-65E4-4189-B640-0FD10FC1138E}" type="presParOf" srcId="{66966ABF-9BEA-43B8-BE69-C03DF128DCD4}" destId="{3B0E92CE-9E78-483E-8E0F-86EB768194E3}" srcOrd="0" destOrd="0" presId="urn:microsoft.com/office/officeart/2005/8/layout/pyramid1"/>
    <dgm:cxn modelId="{9CB1D8CA-EE76-44CC-86E2-31B027F5B880}" type="presParOf" srcId="{66966ABF-9BEA-43B8-BE69-C03DF128DCD4}" destId="{310E8BBF-87B3-4E1B-930B-AEC14FBD48D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C5AE46-3F45-49A1-87E7-5E95081A1FF4}">
      <dgm:prSet phldrT="[Texto]" custT="1"/>
      <dgm:spPr>
        <a:solidFill>
          <a:srgbClr val="1F9C8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dirty="0" smtClean="0">
              <a:solidFill>
                <a:schemeClr val="bg1"/>
              </a:solidFill>
            </a:rPr>
            <a:t>Эксперт</a:t>
          </a:r>
          <a:endParaRPr lang="es-MX" sz="3600" dirty="0">
            <a:solidFill>
              <a:schemeClr val="bg1"/>
            </a:solidFill>
          </a:endParaRPr>
        </a:p>
      </dgm:t>
    </dgm:pt>
    <dgm:pt modelId="{337B6BAB-003F-40CA-BD44-62A5A5783C4C}" type="par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F8B5591C-E8E1-42B0-871C-3BF9DD4B91A8}" type="sibTrans" cxnId="{99043376-75D5-42F5-ADA3-5D6C304FEA53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</dgm:pt>
    <dgm:pt modelId="{6F0E1EFC-3680-4E52-8C21-830F30B6D41D}" type="pres">
      <dgm:prSet presAssocID="{E7C5AE46-3F45-49A1-87E7-5E95081A1FF4}" presName="Name8" presStyleCnt="0"/>
      <dgm:spPr/>
    </dgm:pt>
    <dgm:pt modelId="{F6B15CA5-139E-4DF2-9632-1CB4AB925DD7}" type="pres">
      <dgm:prSet presAssocID="{E7C5AE46-3F45-49A1-87E7-5E95081A1FF4}" presName="level" presStyleLbl="node1" presStyleIdx="0" presStyleCnt="1" custLinFactNeighborX="-3956" custLinFactNeighborY="2728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9C8F20-CE44-4668-A0B1-1162E32F93CC}" type="pres">
      <dgm:prSet presAssocID="{E7C5AE46-3F45-49A1-87E7-5E95081A1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7E23105-9E7F-48D0-93B0-450923E534AE}" type="presOf" srcId="{E7C5AE46-3F45-49A1-87E7-5E95081A1FF4}" destId="{F6B15CA5-139E-4DF2-9632-1CB4AB925DD7}" srcOrd="0" destOrd="0" presId="urn:microsoft.com/office/officeart/2005/8/layout/pyramid1"/>
    <dgm:cxn modelId="{99043376-75D5-42F5-ADA3-5D6C304FEA53}" srcId="{7726E4D5-46B6-4D0E-8B89-C89863A7F46D}" destId="{E7C5AE46-3F45-49A1-87E7-5E95081A1FF4}" srcOrd="0" destOrd="0" parTransId="{337B6BAB-003F-40CA-BD44-62A5A5783C4C}" sibTransId="{F8B5591C-E8E1-42B0-871C-3BF9DD4B91A8}"/>
    <dgm:cxn modelId="{9CE78753-3BB8-4AFC-834F-0A0A5E126493}" type="presOf" srcId="{E7C5AE46-3F45-49A1-87E7-5E95081A1FF4}" destId="{089C8F20-CE44-4668-A0B1-1162E32F93CC}" srcOrd="1" destOrd="0" presId="urn:microsoft.com/office/officeart/2005/8/layout/pyramid1"/>
    <dgm:cxn modelId="{E717F810-880C-44C6-8942-EC19A5331FE4}" type="presOf" srcId="{7726E4D5-46B6-4D0E-8B89-C89863A7F46D}" destId="{BA968D1F-64B6-41FA-AA9C-39457308910F}" srcOrd="0" destOrd="0" presId="urn:microsoft.com/office/officeart/2005/8/layout/pyramid1"/>
    <dgm:cxn modelId="{17A99389-43D4-4DA4-B29B-7CA43C7F0CC3}" type="presParOf" srcId="{BA968D1F-64B6-41FA-AA9C-39457308910F}" destId="{6F0E1EFC-3680-4E52-8C21-830F30B6D41D}" srcOrd="0" destOrd="0" presId="urn:microsoft.com/office/officeart/2005/8/layout/pyramid1"/>
    <dgm:cxn modelId="{B2257BE6-A589-45E4-8D0D-A7FAD27E1073}" type="presParOf" srcId="{6F0E1EFC-3680-4E52-8C21-830F30B6D41D}" destId="{F6B15CA5-139E-4DF2-9632-1CB4AB925DD7}" srcOrd="0" destOrd="0" presId="urn:microsoft.com/office/officeart/2005/8/layout/pyramid1"/>
    <dgm:cxn modelId="{573C4D28-99BB-4CB9-9597-7F15FA6029ED}" type="presParOf" srcId="{6F0E1EFC-3680-4E52-8C21-830F30B6D41D}" destId="{089C8F20-CE44-4668-A0B1-1162E32F93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5513723-DFBC-430E-9A6E-E5CCE8068487}" type="presOf" srcId="{7726E4D5-46B6-4D0E-8B89-C89863A7F46D}" destId="{BA968D1F-64B6-41FA-AA9C-39457308910F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26E4D5-46B6-4D0E-8B89-C89863A7F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68D1F-64B6-41FA-AA9C-39457308910F}" type="pres">
      <dgm:prSet presAssocID="{7726E4D5-46B6-4D0E-8B89-C89863A7F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7C181-1066-42A5-8B51-2C7489B95778}" type="presOf" srcId="{7726E4D5-46B6-4D0E-8B89-C89863A7F46D}" destId="{BA968D1F-64B6-41FA-AA9C-39457308910F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15CA5-139E-4DF2-9632-1CB4AB925DD7}">
      <dsp:nvSpPr>
        <dsp:cNvPr id="0" name=""/>
        <dsp:cNvSpPr/>
      </dsp:nvSpPr>
      <dsp:spPr>
        <a:xfrm>
          <a:off x="3081337" y="23154"/>
          <a:ext cx="3081337" cy="1864254"/>
        </a:xfrm>
        <a:prstGeom prst="trapezoid">
          <a:avLst>
            <a:gd name="adj" fmla="val 82643"/>
          </a:avLst>
        </a:prstGeom>
        <a:solidFill>
          <a:srgbClr val="1F9C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</a:rPr>
            <a:t>Эксперт</a:t>
          </a:r>
          <a:endParaRPr lang="es-MX" sz="2800" kern="1200" dirty="0">
            <a:solidFill>
              <a:schemeClr val="bg1"/>
            </a:solidFill>
          </a:endParaRPr>
        </a:p>
      </dsp:txBody>
      <dsp:txXfrm>
        <a:off x="3081337" y="23154"/>
        <a:ext cx="3081337" cy="1864254"/>
      </dsp:txXfrm>
    </dsp:sp>
    <dsp:sp modelId="{D9E7F0E8-3588-4D53-B978-80180A937A34}">
      <dsp:nvSpPr>
        <dsp:cNvPr id="0" name=""/>
        <dsp:cNvSpPr/>
      </dsp:nvSpPr>
      <dsp:spPr>
        <a:xfrm>
          <a:off x="1540668" y="1864254"/>
          <a:ext cx="6162675" cy="1864254"/>
        </a:xfrm>
        <a:prstGeom prst="trapezoid">
          <a:avLst>
            <a:gd name="adj" fmla="val 82643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Не совсем эксперт</a:t>
          </a:r>
          <a:endParaRPr lang="es-MX" sz="3600" kern="1200" dirty="0">
            <a:solidFill>
              <a:schemeClr val="bg1"/>
            </a:solidFill>
          </a:endParaRPr>
        </a:p>
      </dsp:txBody>
      <dsp:txXfrm>
        <a:off x="2619137" y="1864254"/>
        <a:ext cx="4005738" cy="1864254"/>
      </dsp:txXfrm>
    </dsp:sp>
    <dsp:sp modelId="{3B0E92CE-9E78-483E-8E0F-86EB768194E3}">
      <dsp:nvSpPr>
        <dsp:cNvPr id="0" name=""/>
        <dsp:cNvSpPr/>
      </dsp:nvSpPr>
      <dsp:spPr>
        <a:xfrm>
          <a:off x="0" y="3728508"/>
          <a:ext cx="9244013" cy="1864254"/>
        </a:xfrm>
        <a:prstGeom prst="trapezoid">
          <a:avLst>
            <a:gd name="adj" fmla="val 82643"/>
          </a:avLst>
        </a:prstGeom>
        <a:solidFill>
          <a:srgbClr val="C011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bg1"/>
              </a:solidFill>
            </a:rPr>
            <a:t>Турист</a:t>
          </a:r>
          <a:endParaRPr lang="es-MX" sz="4400" kern="1200" dirty="0">
            <a:solidFill>
              <a:schemeClr val="bg1"/>
            </a:solidFill>
          </a:endParaRPr>
        </a:p>
      </dsp:txBody>
      <dsp:txXfrm>
        <a:off x="1617702" y="3728508"/>
        <a:ext cx="6008608" cy="1864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15CA5-139E-4DF2-9632-1CB4AB925DD7}">
      <dsp:nvSpPr>
        <dsp:cNvPr id="0" name=""/>
        <dsp:cNvSpPr/>
      </dsp:nvSpPr>
      <dsp:spPr>
        <a:xfrm>
          <a:off x="0" y="0"/>
          <a:ext cx="3852863" cy="2032000"/>
        </a:xfrm>
        <a:prstGeom prst="trapezoid">
          <a:avLst>
            <a:gd name="adj" fmla="val 94805"/>
          </a:avLst>
        </a:prstGeom>
        <a:solidFill>
          <a:srgbClr val="1F9C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 smtClean="0">
              <a:solidFill>
                <a:schemeClr val="bg1"/>
              </a:solidFill>
            </a:rPr>
            <a:t>Эксперт</a:t>
          </a:r>
          <a:endParaRPr lang="es-MX" sz="3600" kern="1200" dirty="0">
            <a:solidFill>
              <a:schemeClr val="bg1"/>
            </a:solidFill>
          </a:endParaRPr>
        </a:p>
      </dsp:txBody>
      <dsp:txXfrm>
        <a:off x="0" y="0"/>
        <a:ext cx="3852863" cy="203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0209-9DB8-455D-9781-D116D0D15A81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2D092-D0A2-4965-A388-E104249C39A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708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не собираюсь</a:t>
            </a:r>
            <a:r>
              <a:rPr lang="ru-RU" baseline="0" dirty="0" smtClean="0"/>
              <a:t> оспаривать положений закона Сея</a:t>
            </a:r>
            <a:r>
              <a:rPr lang="es-MX" baseline="0" dirty="0" smtClean="0"/>
              <a:t>…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D092-D0A2-4965-A388-E104249C39A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59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не собираюсь</a:t>
            </a:r>
            <a:r>
              <a:rPr lang="ru-RU" baseline="0" dirty="0" smtClean="0"/>
              <a:t> оспаривать положений закона Сея</a:t>
            </a:r>
            <a:r>
              <a:rPr lang="es-MX" baseline="0" dirty="0" smtClean="0"/>
              <a:t>…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D092-D0A2-4965-A388-E104249C39A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3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8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42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079F-7A73-4FE2-ADCE-E9572CC6E374}" type="datetime1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9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3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51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46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6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8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15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6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3447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Общественные консультации через Интернет, которые помогли выявить пользователей</a:t>
            </a:r>
            <a:r>
              <a:rPr lang="en-US" sz="4000" dirty="0" smtClean="0"/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817857" y="5316717"/>
            <a:ext cx="7764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Лорена 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</a:rPr>
              <a:t>Риверо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bg1">
                    <a:lumMod val="95000"/>
                  </a:schemeClr>
                </a:solidFill>
              </a:rPr>
              <a:t>дель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 Пасо</a:t>
            </a:r>
            <a:endParaRPr lang="en-US" sz="1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Генеральный директор по контролю за эффективностью деятельности и анализу информации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Отдел оценки эффективности деятельности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Министерство финансов и государственного кредита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171185" y="698749"/>
            <a:ext cx="1849630" cy="2021493"/>
            <a:chOff x="5171185" y="698749"/>
            <a:chExt cx="1849630" cy="202149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b="30185"/>
            <a:stretch/>
          </p:blipFill>
          <p:spPr>
            <a:xfrm>
              <a:off x="5171185" y="698749"/>
              <a:ext cx="1849630" cy="136206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biLevel thresh="25000"/>
            </a:blip>
            <a:srcRect t="66200"/>
            <a:stretch/>
          </p:blipFill>
          <p:spPr>
            <a:xfrm>
              <a:off x="5171185" y="2060812"/>
              <a:ext cx="1849630" cy="65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8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Основные участники</a:t>
            </a:r>
            <a:endParaRPr lang="es-MX" sz="2400" b="1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487300" y="1816101"/>
          <a:ext cx="3852863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553075" y="1048940"/>
            <a:ext cx="574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Кто у нас выступает в качестве «Туристов»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Представители всех слоев населения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53075" y="2330553"/>
            <a:ext cx="612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Что сделать, чтобы не отпугнуть их …</a:t>
            </a: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лучше - засыпать их цифрами или использовать средства визуализации (изображения, картинки, графики)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Пояснения приведенных изображений и текста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Краткие руководства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53076" y="4297412"/>
            <a:ext cx="6124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Как определить спрос</a:t>
            </a: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Аналитическая система «Гугл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(«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Гугл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аналитикс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»)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Интернет-опросы и личные опросы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социальных сетей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51557" y="2562151"/>
            <a:ext cx="5183981" cy="1332229"/>
            <a:chOff x="0" y="3728508"/>
            <a:chExt cx="9244013" cy="1864254"/>
          </a:xfrm>
        </p:grpSpPr>
        <p:sp>
          <p:nvSpPr>
            <p:cNvPr id="13" name="Trapecio 12"/>
            <p:cNvSpPr/>
            <p:nvPr/>
          </p:nvSpPr>
          <p:spPr>
            <a:xfrm>
              <a:off x="0" y="3728508"/>
              <a:ext cx="9244013" cy="1864254"/>
            </a:xfrm>
            <a:prstGeom prst="trapezoid">
              <a:avLst>
                <a:gd name="adj" fmla="val 82643"/>
              </a:avLst>
            </a:prstGeom>
            <a:solidFill>
              <a:srgbClr val="C0116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rapecio 4"/>
            <p:cNvSpPr/>
            <p:nvPr/>
          </p:nvSpPr>
          <p:spPr>
            <a:xfrm>
              <a:off x="1617702" y="3728508"/>
              <a:ext cx="6008608" cy="1864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>
                  <a:solidFill>
                    <a:schemeClr val="bg1"/>
                  </a:solidFill>
                </a:rPr>
                <a:t>Турист</a:t>
              </a:r>
              <a:endParaRPr lang="es-MX" sz="54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6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Аналитическая система «Гугл» («Гугл 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аналитикс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»)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3959"/>
          <a:stretch/>
        </p:blipFill>
        <p:spPr>
          <a:xfrm>
            <a:off x="817752" y="790246"/>
            <a:ext cx="10556495" cy="57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592" t="12609" b="4711"/>
          <a:stretch/>
        </p:blipFill>
        <p:spPr>
          <a:xfrm>
            <a:off x="1173017" y="845129"/>
            <a:ext cx="10677237" cy="582352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080655" y="3528291"/>
            <a:ext cx="2558472" cy="276167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Аналитическая система «Гугл» («Гугл </a:t>
            </a:r>
            <a:r>
              <a:rPr lang="ru-RU" dirty="0" err="1">
                <a:solidFill>
                  <a:schemeClr val="bg1"/>
                </a:solidFill>
              </a:rPr>
              <a:t>аналитикс</a:t>
            </a:r>
            <a:r>
              <a:rPr lang="ru-RU" dirty="0">
                <a:solidFill>
                  <a:schemeClr val="bg1"/>
                </a:solidFill>
              </a:rPr>
              <a:t>»)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9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Аналитическая система «Гугл» («Гугл </a:t>
            </a:r>
            <a:r>
              <a:rPr lang="ru-RU" dirty="0" err="1">
                <a:solidFill>
                  <a:schemeClr val="bg1"/>
                </a:solidFill>
              </a:rPr>
              <a:t>аналитикс</a:t>
            </a:r>
            <a:r>
              <a:rPr lang="ru-RU" dirty="0">
                <a:solidFill>
                  <a:schemeClr val="bg1"/>
                </a:solidFill>
              </a:rPr>
              <a:t>»)</a:t>
            </a:r>
            <a:endParaRPr lang="es-MX" dirty="0">
              <a:solidFill>
                <a:schemeClr val="bg1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699967"/>
              </p:ext>
            </p:extLst>
          </p:nvPr>
        </p:nvGraphicFramePr>
        <p:xfrm>
          <a:off x="683491" y="932439"/>
          <a:ext cx="10455564" cy="542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cto 2"/>
          <p:cNvCxnSpPr/>
          <p:nvPr/>
        </p:nvCxnSpPr>
        <p:spPr>
          <a:xfrm flipV="1">
            <a:off x="5357571" y="1799303"/>
            <a:ext cx="0" cy="38198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7781220" y="1818969"/>
            <a:ext cx="0" cy="38198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72697" y="2271252"/>
            <a:ext cx="1799303" cy="400110"/>
          </a:xfrm>
          <a:prstGeom prst="rect">
            <a:avLst/>
          </a:prstGeom>
          <a:solidFill>
            <a:srgbClr val="BCC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1</a:t>
            </a:r>
            <a:r>
              <a:rPr lang="ru-RU" sz="2000" dirty="0" smtClean="0">
                <a:solidFill>
                  <a:schemeClr val="bg1"/>
                </a:solidFill>
              </a:rPr>
              <a:t>-я итерация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10074" y="2271252"/>
            <a:ext cx="1799303" cy="400110"/>
          </a:xfrm>
          <a:prstGeom prst="rect">
            <a:avLst/>
          </a:prstGeom>
          <a:solidFill>
            <a:srgbClr val="1CB7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2</a:t>
            </a:r>
            <a:r>
              <a:rPr lang="ru-RU" sz="2000" dirty="0" smtClean="0">
                <a:solidFill>
                  <a:schemeClr val="bg1"/>
                </a:solidFill>
              </a:rPr>
              <a:t>-я итерация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576022" y="2271252"/>
            <a:ext cx="1799303" cy="400110"/>
          </a:xfrm>
          <a:prstGeom prst="rect">
            <a:avLst/>
          </a:prstGeom>
          <a:solidFill>
            <a:srgbClr val="3E22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3</a:t>
            </a:r>
            <a:r>
              <a:rPr lang="ru-RU" sz="2000" dirty="0" smtClean="0">
                <a:solidFill>
                  <a:schemeClr val="bg1"/>
                </a:solidFill>
              </a:rPr>
              <a:t>-я итерация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6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Использование социальных сетей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Facebook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07" y="953462"/>
            <a:ext cx="10343097" cy="54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3" y="85243"/>
            <a:ext cx="52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Использование социальных сетей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Twitter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7" y="794413"/>
            <a:ext cx="10308503" cy="54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-13817"/>
            <a:ext cx="764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Общественные консультации через Интернет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Общественная консультация по «Бюджету для граждан»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https://images.typeform.com/images/RB5McCk8BA/image/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84" y="1699076"/>
            <a:ext cx="10385490" cy="41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17091" y="969818"/>
            <a:ext cx="725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Вопрос</a:t>
            </a:r>
            <a:r>
              <a:rPr lang="es-MX" dirty="0" smtClean="0"/>
              <a:t>: 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Действительно ли создание «Бюджета для граждан» достигает своей цели – сближение с народом</a:t>
            </a:r>
            <a:r>
              <a:rPr lang="es-MX" dirty="0" smtClean="0">
                <a:solidFill>
                  <a:schemeClr val="accent2"/>
                </a:solidFill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-6197"/>
            <a:ext cx="764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Общественные консультации через Интернет</a:t>
            </a:r>
            <a:r>
              <a:rPr lang="es-MX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Общественная консультация по «Бюджету для граждан»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0408" b="4047"/>
          <a:stretch/>
        </p:blipFill>
        <p:spPr>
          <a:xfrm>
            <a:off x="3589248" y="1433272"/>
            <a:ext cx="8560266" cy="411911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7645" y="2026763"/>
            <a:ext cx="2856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Открытый Интернет-опрос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1145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участников</a:t>
            </a: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Кроме того, прохожих в районах расположения больниц, школ, в местах массового пребывания людей</a:t>
            </a: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-13817"/>
            <a:ext cx="764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Общественные консультации через Интернет</a:t>
            </a:r>
            <a:r>
              <a:rPr lang="es-MX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Общественная консультация по «Бюджету для граждан»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399" r="18579" b="3685"/>
          <a:stretch/>
        </p:blipFill>
        <p:spPr>
          <a:xfrm>
            <a:off x="1860163" y="997527"/>
            <a:ext cx="8455900" cy="54864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879273" y="2318327"/>
            <a:ext cx="4313382" cy="59112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9191" t="6179" r="38600" b="16118"/>
          <a:stretch/>
        </p:blipFill>
        <p:spPr>
          <a:xfrm>
            <a:off x="7154945" y="803565"/>
            <a:ext cx="4675694" cy="601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1423"/>
            <a:ext cx="764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Общественные консультации через Интернет</a:t>
            </a:r>
            <a:r>
              <a:rPr lang="es-MX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Общественная консультация по «Бюджету для граждан»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28982" y="2076184"/>
            <a:ext cx="6481535" cy="2697018"/>
            <a:chOff x="228982" y="803565"/>
            <a:chExt cx="6481535" cy="269701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t="3025" r="18085" b="36379"/>
            <a:stretch/>
          </p:blipFill>
          <p:spPr>
            <a:xfrm>
              <a:off x="228982" y="803565"/>
              <a:ext cx="6481535" cy="2697018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1313058" y="2475345"/>
              <a:ext cx="4313382" cy="59112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9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94593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Не может ли предложение само порождать спрос</a:t>
            </a:r>
            <a:r>
              <a:rPr lang="en-US" sz="4000" dirty="0" smtClean="0"/>
              <a:t>?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2543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-29056"/>
            <a:ext cx="1196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Общественные консультации через Интернет</a:t>
            </a:r>
            <a:r>
              <a:rPr lang="es-MX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Общественная консультация по «Бюджету для граждан»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0326" t="28305" r="39158" b="46678"/>
          <a:stretch/>
        </p:blipFill>
        <p:spPr>
          <a:xfrm>
            <a:off x="178731" y="784759"/>
            <a:ext cx="7409469" cy="257351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78730" y="1283856"/>
            <a:ext cx="7302727" cy="126910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171" t="36028" r="39584" b="37468"/>
          <a:stretch/>
        </p:blipFill>
        <p:spPr>
          <a:xfrm>
            <a:off x="2484582" y="3972291"/>
            <a:ext cx="6942434" cy="257179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356856" y="4643048"/>
            <a:ext cx="7302727" cy="82203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9892150" y="5054067"/>
            <a:ext cx="2161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Открытые ответы творческого характера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-13817"/>
            <a:ext cx="764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Общественные консультации через Интернет</a:t>
            </a:r>
            <a:r>
              <a:rPr lang="es-MX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Общественная консультация по «Бюджету для граждан»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18182" y="886691"/>
            <a:ext cx="301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«Бюджет для граждан» в прежнее время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549" t="12140" r="33646" b="12996"/>
          <a:stretch/>
        </p:blipFill>
        <p:spPr>
          <a:xfrm>
            <a:off x="6762276" y="2203806"/>
            <a:ext cx="2460359" cy="30649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1153" t="13886" r="22128" b="4594"/>
          <a:stretch/>
        </p:blipFill>
        <p:spPr>
          <a:xfrm>
            <a:off x="88435" y="2203806"/>
            <a:ext cx="3227088" cy="22943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8435" y="1594577"/>
            <a:ext cx="339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Занимательные картинки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отсутствие данных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32756" t="16691" r="33851" b="7979"/>
          <a:stretch/>
        </p:blipFill>
        <p:spPr>
          <a:xfrm>
            <a:off x="3538180" y="2203806"/>
            <a:ext cx="2666968" cy="33841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37900" t="32176" r="39099" b="15531"/>
          <a:stretch/>
        </p:blipFill>
        <p:spPr>
          <a:xfrm>
            <a:off x="4379877" y="3416495"/>
            <a:ext cx="2363222" cy="302219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981052" y="1750223"/>
            <a:ext cx="37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Слишком много текста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743098" y="1794780"/>
            <a:ext cx="2642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Примитивные иллюстрации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l="36437" t="11531" r="37510" b="30470"/>
          <a:stretch/>
        </p:blipFill>
        <p:spPr>
          <a:xfrm>
            <a:off x="9582384" y="2203806"/>
            <a:ext cx="2512292" cy="314602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582384" y="1750222"/>
            <a:ext cx="251229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Слишком официально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-21436"/>
            <a:ext cx="1183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Общественные консультации через Интернет</a:t>
            </a:r>
            <a:r>
              <a:rPr lang="es-MX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Общественная консультация по «Бюджету для граждан»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18182" y="886691"/>
            <a:ext cx="301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«Бюджет для граждан» в </a:t>
            </a:r>
            <a:r>
              <a:rPr lang="ru-RU" sz="2000" dirty="0" smtClean="0">
                <a:solidFill>
                  <a:schemeClr val="accent2"/>
                </a:solidFill>
              </a:rPr>
              <a:t>настоящее время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1565557"/>
            <a:ext cx="353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Прощай название «Бюджет для граждан», здравствуй «Краткое руководство»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71274" y="1780107"/>
            <a:ext cx="3781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Меньше текста, больше информации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271640" y="1594577"/>
            <a:ext cx="369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Основное внимание наиболее интересующим людей вопросам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VersiÃ³n ciudadana del Presupuesto de Egresos de la FederaciÃ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" y="2114544"/>
            <a:ext cx="2696618" cy="46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1185" t="14850" r="32430" b="7548"/>
          <a:stretch/>
        </p:blipFill>
        <p:spPr>
          <a:xfrm>
            <a:off x="4049181" y="2183579"/>
            <a:ext cx="3349631" cy="40186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31284" t="10646" r="32216" b="11128"/>
          <a:stretch/>
        </p:blipFill>
        <p:spPr>
          <a:xfrm>
            <a:off x="8420061" y="2183579"/>
            <a:ext cx="3325091" cy="40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-21436"/>
            <a:ext cx="1188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Общественные консультации через Интернет</a:t>
            </a:r>
            <a:r>
              <a:rPr lang="es-MX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Общественная консультация по «Бюджету для граждан»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2919" y="602396"/>
            <a:ext cx="58939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2"/>
                </a:solidFill>
              </a:rPr>
              <a:t>«Бюджет для граждан» в настоящее время</a:t>
            </a:r>
            <a:endParaRPr lang="en-US" sz="1600" dirty="0">
              <a:solidFill>
                <a:schemeClr val="accent2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…</a:t>
            </a:r>
            <a:r>
              <a:rPr lang="ru-RU" sz="1600" dirty="0" smtClean="0">
                <a:solidFill>
                  <a:schemeClr val="accent2"/>
                </a:solidFill>
              </a:rPr>
              <a:t>и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своевременность информации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3076" name="Picture 4" descr="Proyecto de Presupuesto de Egresos de la FederaciÃ³n&#10;        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1"/>
          <a:stretch/>
        </p:blipFill>
        <p:spPr bwMode="auto">
          <a:xfrm>
            <a:off x="491269" y="2052806"/>
            <a:ext cx="1682944" cy="21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409374" y="1098699"/>
            <a:ext cx="2117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бюджета для утверждения высшими государственными органами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8" name="Picture 6" descr="Presupuesto de Egresos 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0"/>
          <a:stretch/>
        </p:blipFill>
        <p:spPr bwMode="auto">
          <a:xfrm>
            <a:off x="3272919" y="2052806"/>
            <a:ext cx="1645220" cy="21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3120627" y="1757391"/>
            <a:ext cx="1995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Утвержденный бюджет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Picture 6" descr="Cuenta PÃºblica Ciudada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886" r="19816" b="4378"/>
          <a:stretch/>
        </p:blipFill>
        <p:spPr bwMode="auto">
          <a:xfrm>
            <a:off x="9890899" y="2100010"/>
            <a:ext cx="1613143" cy="20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ransparenciapresupuestaria.gob.mx/work/models/PTP/Presupuesto/Documentos_anteriores/trimestrales_1T_20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45" y="2519638"/>
            <a:ext cx="2866221" cy="12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5962431" y="2094640"/>
            <a:ext cx="3018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Ежеквартальные отчеты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699942" y="1726613"/>
            <a:ext cx="1995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Годовой отчет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3572" y="4845268"/>
            <a:ext cx="1649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Специальные информационные выпуски, например, по важным бюджетным реформам или сокращению бюджета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2" name="Picture 10" descr="Ley de PlaneaciÃ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88" y="4365405"/>
            <a:ext cx="2943696" cy="12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Â° Ajuste Preventi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35" y="5371953"/>
            <a:ext cx="3183369" cy="1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5585604" y="4514715"/>
            <a:ext cx="156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Ежемесячный бюллетень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6" name="Picture 14" descr="BoletÃ­n Febrero 20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45" y="4596444"/>
            <a:ext cx="2413266" cy="10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BoletÃ­n Diciemb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45" y="5697108"/>
            <a:ext cx="2413266" cy="10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BoletÃ­n Octub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942" y="4596443"/>
            <a:ext cx="2413267" cy="10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BoletÃ­n Marz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99" y="5696963"/>
            <a:ext cx="2413610" cy="10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1"/>
            <a:ext cx="12192000" cy="6858001"/>
            <a:chOff x="1524000" y="-1"/>
            <a:chExt cx="9144001" cy="685800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9"/>
            <a:stretch/>
          </p:blipFill>
          <p:spPr>
            <a:xfrm>
              <a:off x="1524794" y="1"/>
              <a:ext cx="9143207" cy="6857999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524000" y="-1"/>
              <a:ext cx="9144001" cy="6857999"/>
            </a:xfrm>
            <a:prstGeom prst="rect">
              <a:avLst/>
            </a:prstGeom>
            <a:solidFill>
              <a:srgbClr val="B3D135">
                <a:alpha val="61176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535193" y="649287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panose="020F0502020204030204"/>
              </a:rPr>
              <a:t>1</a:t>
            </a:r>
            <a:endParaRPr lang="en-US" dirty="0">
              <a:latin typeface="Calibri" panose="020F0502020204030204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20" y="1424773"/>
            <a:ext cx="1955773" cy="354516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335368" y="3077707"/>
            <a:ext cx="81364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rgbClr val="B3D13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3500" b="1" dirty="0">
                <a:solidFill>
                  <a:schemeClr val="bg1"/>
                </a:solidFill>
              </a:rPr>
              <a:t>www.transparenciapresupuestaria.gob.mx</a:t>
            </a:r>
            <a:endParaRPr lang="es-MX" sz="35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Image result for twitter whit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24" y="1687560"/>
            <a:ext cx="667321" cy="6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6812141" y="1745375"/>
            <a:ext cx="505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s-MX" sz="3000" dirty="0" err="1"/>
              <a:t>TransparenciaPresupuestaria</a:t>
            </a:r>
            <a:endParaRPr lang="es-MX" sz="3000" dirty="0"/>
          </a:p>
        </p:txBody>
      </p:sp>
      <p:pic>
        <p:nvPicPr>
          <p:cNvPr id="15" name="Picture 4" descr="Image result for twitter icon white png transparent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55" y="2421209"/>
            <a:ext cx="523584" cy="5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444032" y="2357767"/>
            <a:ext cx="3765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s-MX" sz="3000" dirty="0"/>
              <a:t>@</a:t>
            </a:r>
            <a:r>
              <a:rPr lang="es-MX" sz="3000" dirty="0" err="1"/>
              <a:t>TPresupuestaria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465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Данные представляют собой ценность только в той степени, в которой они используются</a:t>
            </a:r>
            <a:r>
              <a:rPr lang="en-US" sz="4000" dirty="0" smtClean="0"/>
              <a:t>.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9710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Основные участники</a:t>
            </a:r>
            <a:endParaRPr lang="es-MX" sz="2400" b="1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33043557"/>
              </p:ext>
            </p:extLst>
          </p:nvPr>
        </p:nvGraphicFramePr>
        <p:xfrm>
          <a:off x="1566862" y="1063625"/>
          <a:ext cx="9244013" cy="559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1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Поиск эксперта</a:t>
            </a:r>
            <a:endParaRPr lang="es-MX" sz="2400" b="1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1676897"/>
              </p:ext>
            </p:extLst>
          </p:nvPr>
        </p:nvGraphicFramePr>
        <p:xfrm>
          <a:off x="487300" y="1816101"/>
          <a:ext cx="3852863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53051" y="116582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Кто выступает в качестве экспертов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Ученые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Специализированные организации, занимающиеся бюджетом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53051" y="2409736"/>
            <a:ext cx="612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Что необходимо</a:t>
            </a: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Подробные данные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Открытый доступ к данным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Подробная визуализация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следует недооценивать значение хорошей визуализации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Статистика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3050" y="4535537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Как определить спрос</a:t>
            </a: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Информационные запросы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Участие в форумах, ускоренная передача данных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Специализированные консультации через Интернет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Публикации результатов исследований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Привлечение эксперта</a:t>
            </a:r>
            <a:endParaRPr lang="es-MX" sz="24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10575"/>
          <a:stretch/>
        </p:blipFill>
        <p:spPr>
          <a:xfrm>
            <a:off x="835666" y="1496777"/>
            <a:ext cx="10449941" cy="5256447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900151" y="1116378"/>
            <a:ext cx="10649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открытой оценки эффективности деятельности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1400" dirty="0" smtClean="0">
                <a:solidFill>
                  <a:schemeClr val="accent2"/>
                </a:solidFill>
              </a:rPr>
              <a:t>Открытые общественные консультации по показателям эффективности деятельности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25375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Основные участники</a:t>
            </a:r>
            <a:endParaRPr lang="es-MX" sz="2400" b="1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26027106"/>
              </p:ext>
            </p:extLst>
          </p:nvPr>
        </p:nvGraphicFramePr>
        <p:xfrm>
          <a:off x="487300" y="1816101"/>
          <a:ext cx="3852863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53049" y="694829"/>
            <a:ext cx="619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Кто у нас выступает в качестве «не совсем экспертов» или «энтузиастов»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Журналисты</a:t>
            </a: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Общественные организации</a:t>
            </a: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Лица, изучающие соответствующие предметы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высшее образование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Специалисты по обработке данных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в области бюджета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53051" y="2693939"/>
            <a:ext cx="6124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Что необходимо</a:t>
            </a: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Визуализация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Пояснение и интерпретация данных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Открытый доступ к данным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53051" y="4448265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Как определить спрос</a:t>
            </a: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Информационные запросы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Участие в форумах, ускоренная передача данных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Специализированные консультации через Интернет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Сообщение о новостях в системе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42876" y="2638685"/>
            <a:ext cx="4933949" cy="1209416"/>
            <a:chOff x="1540668" y="1864254"/>
            <a:chExt cx="6162675" cy="1864254"/>
          </a:xfrm>
        </p:grpSpPr>
        <p:sp>
          <p:nvSpPr>
            <p:cNvPr id="10" name="Trapecio 9"/>
            <p:cNvSpPr/>
            <p:nvPr/>
          </p:nvSpPr>
          <p:spPr>
            <a:xfrm>
              <a:off x="1540668" y="1864254"/>
              <a:ext cx="6162675" cy="1864254"/>
            </a:xfrm>
            <a:prstGeom prst="trapezoid">
              <a:avLst>
                <a:gd name="adj" fmla="val 82643"/>
              </a:avLst>
            </a:prstGeom>
            <a:solidFill>
              <a:srgbClr val="FF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rapecio 4"/>
            <p:cNvSpPr/>
            <p:nvPr/>
          </p:nvSpPr>
          <p:spPr>
            <a:xfrm>
              <a:off x="2619137" y="1864254"/>
              <a:ext cx="4005738" cy="1864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>
                  <a:solidFill>
                    <a:schemeClr val="bg1"/>
                  </a:solidFill>
                </a:rPr>
                <a:t>Не совсем эксперт</a:t>
              </a:r>
              <a:endParaRPr lang="es-MX" sz="44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6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575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72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Привлечение энтузиастов 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...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Прозрачность не является чем-то новым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6618" y="812800"/>
            <a:ext cx="1012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Информационные запросы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Дело не столько в самом запросе, сколько в том, что за ним стоит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02327" y="1755831"/>
            <a:ext cx="9587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следует выяснять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Какую именно информацию запрашивают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Она уже опубликована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опубликована: Легко ли ее найти? Достаточно ли понятно она изложена? Удобна  ли форма ее представления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1257300" lvl="2" indent="-342900">
              <a:buFont typeface="Calibri" panose="020F0502020204030204" pitchFamily="34" charset="0"/>
              <a:buChar char="ꬾ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не опубликована: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Часто ли запрашивается эта информация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Существуют ли какие-либо трудности с ее опубликованием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именно ее запрашивают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Ошибки в способе запроса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Image result for solicitud de inform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05" y="3625741"/>
            <a:ext cx="3700895" cy="33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982" y="85243"/>
            <a:ext cx="783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Привлечение энтузиастов </a:t>
            </a:r>
            <a:r>
              <a:rPr lang="es-MX" b="1" dirty="0">
                <a:solidFill>
                  <a:schemeClr val="bg1"/>
                </a:solidFill>
              </a:rPr>
              <a:t>... </a:t>
            </a:r>
            <a:r>
              <a:rPr lang="ru-RU" dirty="0">
                <a:solidFill>
                  <a:schemeClr val="bg1"/>
                </a:solidFill>
              </a:rPr>
              <a:t>Прозрачность не является чем-то новым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5694"/>
          <a:stretch/>
        </p:blipFill>
        <p:spPr>
          <a:xfrm>
            <a:off x="1272006" y="1454051"/>
            <a:ext cx="9647986" cy="511549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97425" y="869276"/>
            <a:ext cx="699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Новости о портале налоговой прозрачности и об ИСПОЛЬЗОВАНИИ помещенной на нем информации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11432</TotalTime>
  <Words>694</Words>
  <Application>Microsoft Office PowerPoint</Application>
  <PresentationFormat>Широкоэкранный</PresentationFormat>
  <Paragraphs>126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Soberana Sans</vt:lpstr>
      <vt:lpstr>Wingdings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Olivia Lora Gerardo</dc:creator>
  <cp:lastModifiedBy>Natalia Tsvetayeva</cp:lastModifiedBy>
  <cp:revision>302</cp:revision>
  <dcterms:created xsi:type="dcterms:W3CDTF">2017-07-18T23:43:23Z</dcterms:created>
  <dcterms:modified xsi:type="dcterms:W3CDTF">2018-05-29T18:20:47Z</dcterms:modified>
</cp:coreProperties>
</file>