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0" r:id="rId2"/>
    <p:sldId id="301" r:id="rId3"/>
    <p:sldId id="302" r:id="rId4"/>
    <p:sldId id="303" r:id="rId5"/>
    <p:sldId id="304" r:id="rId6"/>
    <p:sldId id="307" r:id="rId7"/>
    <p:sldId id="300" r:id="rId8"/>
    <p:sldId id="305" r:id="rId9"/>
    <p:sldId id="306" r:id="rId10"/>
    <p:sldId id="308" r:id="rId11"/>
    <p:sldId id="309" r:id="rId12"/>
    <p:sldId id="312" r:id="rId13"/>
    <p:sldId id="310" r:id="rId14"/>
    <p:sldId id="318" r:id="rId15"/>
    <p:sldId id="319" r:id="rId16"/>
    <p:sldId id="311" r:id="rId17"/>
    <p:sldId id="313" r:id="rId18"/>
    <p:sldId id="317" r:id="rId19"/>
    <p:sldId id="314" r:id="rId20"/>
    <p:sldId id="316" r:id="rId21"/>
    <p:sldId id="315" r:id="rId22"/>
    <p:sldId id="277" r:id="rId2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ticia Alejandra Flores Montoya" initials="LAFM" lastIdx="1" clrIdx="0">
    <p:extLst/>
  </p:cmAuthor>
  <p:cmAuthor id="2" name="Victor De Leon Favela" initials="VDLF" lastIdx="15" clrIdx="1">
    <p:extLst/>
  </p:cmAuthor>
  <p:cmAuthor id="3" name="Nadia Olivia Lora Gerardo" initials="NOLG" lastIdx="1" clrIdx="2">
    <p:extLst/>
  </p:cmAuthor>
  <p:cmAuthor id="4" name="Aura Erendira Martinez Oriol" initials="AEMO" lastIdx="2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2258"/>
    <a:srgbClr val="1CB78D"/>
    <a:srgbClr val="1CB68D"/>
    <a:srgbClr val="7F7F7F"/>
    <a:srgbClr val="A66BD3"/>
    <a:srgbClr val="BCCF00"/>
    <a:srgbClr val="12B388"/>
    <a:srgbClr val="008789"/>
    <a:srgbClr val="51366A"/>
    <a:srgbClr val="077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9" autoAdjust="0"/>
    <p:restoredTop sz="93235" autoAdjust="0"/>
  </p:normalViewPr>
  <p:slideViewPr>
    <p:cSldViewPr snapToGrid="0">
      <p:cViewPr varScale="1">
        <p:scale>
          <a:sx n="85" d="100"/>
          <a:sy n="85" d="100"/>
        </p:scale>
        <p:origin x="8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80209-9DB8-455D-9781-D116D0D15A81}" type="datetimeFigureOut">
              <a:rPr lang="es-MX" smtClean="0"/>
              <a:t>29/05/2018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2D092-D0A2-4965-A388-E104249C39A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7082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29/05/2018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8861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29/05/2018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842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29/05/2018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66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079F-7A73-4FE2-ADCE-E9572CC6E374}" type="datetime1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 smtClean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97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29/05/2018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091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29/05/2018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435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29/05/2018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7517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29/05/2018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846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29/05/2018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666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29/05/2018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887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29/05/2018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015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D32E-2233-4462-9439-8F8468450F47}" type="datetimeFigureOut">
              <a:rPr lang="es-MX" smtClean="0"/>
              <a:t>29/05/2018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869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5D32E-2233-4462-9439-8F8468450F47}" type="datetimeFigureOut">
              <a:rPr lang="es-MX" smtClean="0"/>
              <a:t>29/05/2018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1CD84-F17D-4D37-81EF-3DAB0D9A8C7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0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13447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Стратегия привлечения граждан к участию</a:t>
            </a:r>
            <a:endParaRPr lang="es-MX" sz="4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3817857" y="5316717"/>
            <a:ext cx="77645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Лорена </a:t>
            </a:r>
            <a:r>
              <a:rPr lang="ru-RU" sz="1600" dirty="0" err="1" smtClean="0">
                <a:solidFill>
                  <a:schemeClr val="bg1">
                    <a:lumMod val="95000"/>
                  </a:schemeClr>
                </a:solidFill>
              </a:rPr>
              <a:t>Риверо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1">
                    <a:lumMod val="95000"/>
                  </a:schemeClr>
                </a:solidFill>
              </a:rPr>
              <a:t>дель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 Пасо</a:t>
            </a:r>
            <a:endParaRPr lang="en-US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Генеральный директор  по контролю за эффективностью деятельности и анализу информации</a:t>
            </a:r>
            <a:endParaRPr lang="en-US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Отдел оценки эффективности деятельности</a:t>
            </a:r>
            <a:endParaRPr lang="en-US" sz="1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Министерство финансов и государственного кредита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5171185" y="698749"/>
            <a:ext cx="1849630" cy="2021493"/>
            <a:chOff x="5171185" y="698749"/>
            <a:chExt cx="1849630" cy="2021493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</a:blip>
            <a:srcRect b="30185"/>
            <a:stretch/>
          </p:blipFill>
          <p:spPr>
            <a:xfrm>
              <a:off x="5171185" y="698749"/>
              <a:ext cx="1849630" cy="1362063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>
              <a:biLevel thresh="25000"/>
            </a:blip>
            <a:srcRect t="66200"/>
            <a:stretch/>
          </p:blipFill>
          <p:spPr>
            <a:xfrm>
              <a:off x="5171185" y="2060812"/>
              <a:ext cx="1849630" cy="6594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871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996267" y="2810750"/>
            <a:ext cx="8082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1"/>
                </a:solidFill>
                <a:latin typeface="+mj-lt"/>
              </a:rPr>
              <a:t>2. </a:t>
            </a:r>
            <a:r>
              <a:rPr lang="ru-RU" sz="2400" dirty="0" smtClean="0">
                <a:solidFill>
                  <a:schemeClr val="bg1"/>
                </a:solidFill>
              </a:rPr>
              <a:t>Выступления </a:t>
            </a:r>
            <a:r>
              <a:rPr lang="ru-RU" sz="2400" dirty="0">
                <a:solidFill>
                  <a:schemeClr val="bg1"/>
                </a:solidFill>
              </a:rPr>
              <a:t>с требованием 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открытого </a:t>
            </a:r>
            <a:r>
              <a:rPr lang="ru-RU" sz="2400" dirty="0">
                <a:solidFill>
                  <a:schemeClr val="bg1"/>
                </a:solidFill>
              </a:rPr>
              <a:t>доступа к информации</a:t>
            </a:r>
            <a:endParaRPr lang="es-MX" sz="2400" dirty="0">
              <a:solidFill>
                <a:schemeClr val="bg1"/>
              </a:solidFill>
            </a:endParaRPr>
          </a:p>
          <a:p>
            <a:pPr algn="ctr"/>
            <a:endParaRPr lang="es-MX" sz="2400" dirty="0" smtClean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0" y="2326741"/>
            <a:ext cx="3873495" cy="4531259"/>
            <a:chOff x="0" y="2326741"/>
            <a:chExt cx="3873495" cy="4531259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2"/>
            <a:srcRect l="40760" t="25161" r="41080" b="18227"/>
            <a:stretch/>
          </p:blipFill>
          <p:spPr>
            <a:xfrm rot="1200000">
              <a:off x="1625682" y="2993415"/>
              <a:ext cx="1546230" cy="2711366"/>
            </a:xfrm>
            <a:prstGeom prst="rect">
              <a:avLst/>
            </a:prstGeom>
          </p:spPr>
        </p:pic>
        <p:pic>
          <p:nvPicPr>
            <p:cNvPr id="8" name="Picture 4" descr="Image result for hand with smartphone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26741"/>
              <a:ext cx="3873495" cy="4531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134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16908" y="60212"/>
            <a:ext cx="1122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Открытый доступ к информации</a:t>
            </a:r>
            <a:endParaRPr lang="es-MX" sz="24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m_-6241250441230233611A8947F88-C18C-4479-A871-D187AC3DC096" descr="F193AB64-7735-4D9B-BFB8-F345D733D103@fios-rou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11" y="631894"/>
            <a:ext cx="5000383" cy="619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15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16908" y="60212"/>
            <a:ext cx="1122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Открытый доступ к информации</a:t>
            </a:r>
            <a:endParaRPr lang="es-MX" sz="24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40" y="642303"/>
            <a:ext cx="7565521" cy="4530198"/>
          </a:xfrm>
          <a:prstGeom prst="rect">
            <a:avLst/>
          </a:prstGeom>
        </p:spPr>
      </p:pic>
      <p:pic>
        <p:nvPicPr>
          <p:cNvPr id="7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72" y="3153214"/>
            <a:ext cx="5129371" cy="323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16908" y="60212"/>
            <a:ext cx="1122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Открытый доступ к информации</a:t>
            </a:r>
            <a:endParaRPr lang="es-MX" sz="2400" dirty="0">
              <a:solidFill>
                <a:schemeClr val="bg1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281354" y="703384"/>
            <a:ext cx="11451354" cy="6098343"/>
            <a:chOff x="-864075" y="540396"/>
            <a:chExt cx="10844612" cy="5877185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545" y="3910544"/>
              <a:ext cx="2057136" cy="2484724"/>
            </a:xfrm>
            <a:prstGeom prst="rect">
              <a:avLst/>
            </a:prstGeom>
          </p:spPr>
        </p:pic>
        <p:grpSp>
          <p:nvGrpSpPr>
            <p:cNvPr id="8" name="Grupo 7"/>
            <p:cNvGrpSpPr/>
            <p:nvPr/>
          </p:nvGrpSpPr>
          <p:grpSpPr>
            <a:xfrm>
              <a:off x="8712064" y="1592450"/>
              <a:ext cx="1268473" cy="1319308"/>
              <a:chOff x="3600000" y="4705223"/>
              <a:chExt cx="1944000" cy="1944000"/>
            </a:xfrm>
          </p:grpSpPr>
          <p:sp>
            <p:nvSpPr>
              <p:cNvPr id="27" name="Elipse 26"/>
              <p:cNvSpPr/>
              <p:nvPr/>
            </p:nvSpPr>
            <p:spPr>
              <a:xfrm>
                <a:off x="3600000" y="4705223"/>
                <a:ext cx="1944000" cy="1944000"/>
              </a:xfrm>
              <a:prstGeom prst="ellipse">
                <a:avLst/>
              </a:prstGeom>
              <a:solidFill>
                <a:srgbClr val="148B8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MX" sz="1400" b="1" dirty="0">
                    <a:latin typeface="Soberana Sans Light" panose="02000000000000000000" pitchFamily="50" charset="0"/>
                  </a:rPr>
                  <a:t>4</a:t>
                </a:r>
              </a:p>
              <a:p>
                <a:pPr algn="ctr"/>
                <a:r>
                  <a:rPr lang="ru-RU" sz="1400" b="1" dirty="0" smtClean="0">
                    <a:latin typeface="Soberana Sans Light" panose="02000000000000000000" pitchFamily="50" charset="0"/>
                  </a:rPr>
                  <a:t>штата</a:t>
                </a:r>
                <a:endParaRPr lang="es-MX" sz="1400" dirty="0">
                  <a:latin typeface="Soberana Sans Light" panose="02000000000000000000" pitchFamily="50" charset="0"/>
                </a:endParaRPr>
              </a:p>
            </p:txBody>
          </p:sp>
          <p:sp>
            <p:nvSpPr>
              <p:cNvPr id="28" name="Elipse 27"/>
              <p:cNvSpPr/>
              <p:nvPr/>
            </p:nvSpPr>
            <p:spPr>
              <a:xfrm>
                <a:off x="3728783" y="4831222"/>
                <a:ext cx="1691999" cy="1691999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s-MX" sz="1400">
                  <a:noFill/>
                  <a:latin typeface="Soberana Sans Light" panose="02000000000000000000" pitchFamily="50" charset="0"/>
                </a:endParaRPr>
              </a:p>
            </p:txBody>
          </p:sp>
        </p:grpSp>
        <p:grpSp>
          <p:nvGrpSpPr>
            <p:cNvPr id="9" name="Grupo 8"/>
            <p:cNvGrpSpPr/>
            <p:nvPr/>
          </p:nvGrpSpPr>
          <p:grpSpPr>
            <a:xfrm>
              <a:off x="8600683" y="4676912"/>
              <a:ext cx="1364701" cy="1297523"/>
              <a:chOff x="6427035" y="4180592"/>
              <a:chExt cx="1944000" cy="1943999"/>
            </a:xfrm>
          </p:grpSpPr>
          <p:sp>
            <p:nvSpPr>
              <p:cNvPr id="25" name="Elipse 24"/>
              <p:cNvSpPr/>
              <p:nvPr/>
            </p:nvSpPr>
            <p:spPr>
              <a:xfrm>
                <a:off x="6427035" y="4180592"/>
                <a:ext cx="1944000" cy="1943999"/>
              </a:xfrm>
              <a:prstGeom prst="ellipse">
                <a:avLst/>
              </a:prstGeom>
              <a:solidFill>
                <a:srgbClr val="E4252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s-MX" sz="1600" b="1" dirty="0">
                    <a:latin typeface="Soberana Sans Light" panose="02000000000000000000" pitchFamily="50" charset="0"/>
                  </a:rPr>
                  <a:t>14 </a:t>
                </a:r>
                <a:r>
                  <a:rPr lang="ru-RU" sz="1600" b="1" dirty="0" smtClean="0">
                    <a:latin typeface="Soberana Sans Light" panose="02000000000000000000" pitchFamily="50" charset="0"/>
                  </a:rPr>
                  <a:t>штатов</a:t>
                </a:r>
                <a:endParaRPr lang="es-MX" sz="1400" dirty="0">
                  <a:latin typeface="Soberana Sans Light" panose="02000000000000000000" pitchFamily="50" charset="0"/>
                </a:endParaRPr>
              </a:p>
            </p:txBody>
          </p:sp>
          <p:sp>
            <p:nvSpPr>
              <p:cNvPr id="26" name="Elipse 25"/>
              <p:cNvSpPr/>
              <p:nvPr/>
            </p:nvSpPr>
            <p:spPr>
              <a:xfrm>
                <a:off x="6569183" y="4290256"/>
                <a:ext cx="1692000" cy="1692002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s-MX" sz="1400">
                  <a:noFill/>
                  <a:latin typeface="Soberana Sans Light" panose="02000000000000000000" pitchFamily="50" charset="0"/>
                </a:endParaRPr>
              </a:p>
            </p:txBody>
          </p:sp>
        </p:grpSp>
        <p:grpSp>
          <p:nvGrpSpPr>
            <p:cNvPr id="10" name="Grupo 9"/>
            <p:cNvGrpSpPr/>
            <p:nvPr/>
          </p:nvGrpSpPr>
          <p:grpSpPr>
            <a:xfrm>
              <a:off x="6945331" y="3322311"/>
              <a:ext cx="2042613" cy="1944291"/>
              <a:chOff x="177158" y="4575138"/>
              <a:chExt cx="2323896" cy="2247480"/>
            </a:xfrm>
          </p:grpSpPr>
          <p:sp>
            <p:nvSpPr>
              <p:cNvPr id="23" name="Elipse 22"/>
              <p:cNvSpPr/>
              <p:nvPr/>
            </p:nvSpPr>
            <p:spPr>
              <a:xfrm>
                <a:off x="177158" y="4575138"/>
                <a:ext cx="2323896" cy="2247480"/>
              </a:xfrm>
              <a:prstGeom prst="ellipse">
                <a:avLst/>
              </a:prstGeom>
              <a:solidFill>
                <a:srgbClr val="442C6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1600" b="1" dirty="0" smtClean="0">
                    <a:latin typeface="Soberana Sans Light" panose="02000000000000000000" pitchFamily="50" charset="0"/>
                  </a:rPr>
                  <a:t>Посещение </a:t>
                </a:r>
                <a:r>
                  <a:rPr lang="es-MX" sz="1600" b="1" dirty="0" smtClean="0">
                    <a:latin typeface="Soberana Sans Light" panose="02000000000000000000" pitchFamily="50" charset="0"/>
                  </a:rPr>
                  <a:t>190 </a:t>
                </a:r>
                <a:r>
                  <a:rPr lang="ru-RU" sz="1600" b="1" dirty="0" smtClean="0">
                    <a:latin typeface="Soberana Sans Light" panose="02000000000000000000" pitchFamily="50" charset="0"/>
                  </a:rPr>
                  <a:t>объектов</a:t>
                </a:r>
                <a:endParaRPr lang="es-MX" sz="1600" dirty="0">
                  <a:latin typeface="Soberana Sans Light" panose="02000000000000000000" pitchFamily="50" charset="0"/>
                </a:endParaRPr>
              </a:p>
            </p:txBody>
          </p:sp>
          <p:sp>
            <p:nvSpPr>
              <p:cNvPr id="24" name="Elipse 23"/>
              <p:cNvSpPr/>
              <p:nvPr/>
            </p:nvSpPr>
            <p:spPr>
              <a:xfrm>
                <a:off x="298055" y="4704257"/>
                <a:ext cx="2065685" cy="1997763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s-MX" sz="1400">
                  <a:noFill/>
                  <a:latin typeface="Soberana Sans Light" panose="02000000000000000000" pitchFamily="50" charset="0"/>
                </a:endParaRPr>
              </a:p>
            </p:txBody>
          </p:sp>
        </p:grpSp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3920" y="3613284"/>
              <a:ext cx="3627808" cy="2804297"/>
            </a:xfrm>
            <a:prstGeom prst="rect">
              <a:avLst/>
            </a:prstGeom>
          </p:spPr>
        </p:pic>
        <p:sp>
          <p:nvSpPr>
            <p:cNvPr id="12" name="Elipse 11"/>
            <p:cNvSpPr/>
            <p:nvPr/>
          </p:nvSpPr>
          <p:spPr>
            <a:xfrm>
              <a:off x="-864075" y="3369018"/>
              <a:ext cx="1212137" cy="1165389"/>
            </a:xfrm>
            <a:prstGeom prst="ellipse">
              <a:avLst/>
            </a:prstGeom>
            <a:solidFill>
              <a:srgbClr val="148B8C"/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MX" b="1" dirty="0">
                  <a:latin typeface="Soberana Sans Light" panose="02000000000000000000" pitchFamily="50" charset="0"/>
                </a:rPr>
                <a:t>2017</a:t>
              </a:r>
              <a:endParaRPr lang="es-MX" dirty="0">
                <a:latin typeface="Soberana Sans Light" panose="02000000000000000000" pitchFamily="50" charset="0"/>
              </a:endParaRPr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3920" y="1070381"/>
              <a:ext cx="3656668" cy="1664346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0434" y="788963"/>
              <a:ext cx="1545109" cy="1931387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9965" y="848784"/>
              <a:ext cx="1566297" cy="2103752"/>
            </a:xfrm>
            <a:prstGeom prst="rect">
              <a:avLst/>
            </a:prstGeom>
          </p:spPr>
        </p:pic>
        <p:grpSp>
          <p:nvGrpSpPr>
            <p:cNvPr id="16" name="Grupo 15"/>
            <p:cNvGrpSpPr/>
            <p:nvPr/>
          </p:nvGrpSpPr>
          <p:grpSpPr>
            <a:xfrm>
              <a:off x="7112681" y="540396"/>
              <a:ext cx="1772311" cy="1766158"/>
              <a:chOff x="91474" y="3794986"/>
              <a:chExt cx="2323897" cy="2247484"/>
            </a:xfrm>
          </p:grpSpPr>
          <p:sp>
            <p:nvSpPr>
              <p:cNvPr id="21" name="Elipse 20"/>
              <p:cNvSpPr/>
              <p:nvPr/>
            </p:nvSpPr>
            <p:spPr>
              <a:xfrm>
                <a:off x="91474" y="3794986"/>
                <a:ext cx="2323897" cy="2247484"/>
              </a:xfrm>
              <a:prstGeom prst="ellipse">
                <a:avLst/>
              </a:prstGeom>
              <a:solidFill>
                <a:srgbClr val="F47A4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ru-RU" sz="1600" b="1" dirty="0" smtClean="0">
                    <a:latin typeface="Soberana Sans Light" panose="02000000000000000000" pitchFamily="50" charset="0"/>
                  </a:rPr>
                  <a:t>Посещение </a:t>
                </a:r>
                <a:r>
                  <a:rPr lang="es-MX" sz="1600" b="1" dirty="0" smtClean="0">
                    <a:latin typeface="Soberana Sans Light" panose="02000000000000000000" pitchFamily="50" charset="0"/>
                  </a:rPr>
                  <a:t>27 </a:t>
                </a:r>
                <a:r>
                  <a:rPr lang="ru-RU" sz="1600" b="1" dirty="0" smtClean="0">
                    <a:latin typeface="Soberana Sans Light" panose="02000000000000000000" pitchFamily="50" charset="0"/>
                  </a:rPr>
                  <a:t>объектов</a:t>
                </a:r>
                <a:endParaRPr lang="es-MX" sz="1400" dirty="0">
                  <a:latin typeface="Soberana Sans Light" panose="02000000000000000000" pitchFamily="50" charset="0"/>
                </a:endParaRPr>
              </a:p>
            </p:txBody>
          </p:sp>
          <p:sp>
            <p:nvSpPr>
              <p:cNvPr id="22" name="Elipse 21"/>
              <p:cNvSpPr/>
              <p:nvPr/>
            </p:nvSpPr>
            <p:spPr>
              <a:xfrm>
                <a:off x="199473" y="3936707"/>
                <a:ext cx="2065685" cy="1997762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s-MX" sz="1400">
                  <a:noFill/>
                  <a:latin typeface="Soberana Sans Light" panose="02000000000000000000" pitchFamily="50" charset="0"/>
                </a:endParaRPr>
              </a:p>
            </p:txBody>
          </p:sp>
        </p:grp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8816" y="3758397"/>
              <a:ext cx="1878060" cy="2636873"/>
            </a:xfrm>
            <a:prstGeom prst="rect">
              <a:avLst/>
            </a:prstGeom>
          </p:spPr>
        </p:pic>
        <p:sp>
          <p:nvSpPr>
            <p:cNvPr id="19" name="Elipse 18"/>
            <p:cNvSpPr/>
            <p:nvPr/>
          </p:nvSpPr>
          <p:spPr>
            <a:xfrm>
              <a:off x="-864075" y="753466"/>
              <a:ext cx="1212137" cy="1165388"/>
            </a:xfrm>
            <a:prstGeom prst="ellipse">
              <a:avLst/>
            </a:prstGeom>
            <a:solidFill>
              <a:srgbClr val="148B8C"/>
            </a:solidFill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s-MX" b="1" dirty="0">
                  <a:latin typeface="Soberana Sans Light" panose="02000000000000000000" pitchFamily="50" charset="0"/>
                </a:rPr>
                <a:t>2016</a:t>
              </a:r>
              <a:endParaRPr lang="es-MX" dirty="0">
                <a:latin typeface="Soberana Sans Light" panose="02000000000000000000" pitchFamily="50" charset="0"/>
              </a:endParaRPr>
            </a:p>
          </p:txBody>
        </p:sp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1057" y="2612027"/>
              <a:ext cx="1673651" cy="1993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499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16908" y="60212"/>
            <a:ext cx="1122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Открытый доступ к информации – </a:t>
            </a:r>
            <a:r>
              <a:rPr lang="es-MX" sz="2400" dirty="0" smtClean="0">
                <a:solidFill>
                  <a:schemeClr val="bg1"/>
                </a:solidFill>
                <a:latin typeface="+mj-lt"/>
              </a:rPr>
              <a:t>2018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г.</a:t>
            </a:r>
            <a:endParaRPr lang="es-MX" sz="2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24951" y="6002968"/>
            <a:ext cx="6068023" cy="707886"/>
          </a:xfrm>
          <a:prstGeom prst="rect">
            <a:avLst/>
          </a:prstGeom>
          <a:solidFill>
            <a:srgbClr val="F4394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Пригласили к участию другие страны через</a:t>
            </a:r>
            <a:r>
              <a:rPr lang="es-MX" sz="2000" dirty="0" smtClean="0">
                <a:solidFill>
                  <a:schemeClr val="bg1"/>
                </a:solidFill>
              </a:rPr>
              <a:t> GIFT.</a:t>
            </a:r>
          </a:p>
          <a:p>
            <a:pPr algn="ctr"/>
            <a:r>
              <a:rPr lang="es-MX" sz="2000" dirty="0">
                <a:solidFill>
                  <a:schemeClr val="bg1"/>
                </a:solidFill>
              </a:rPr>
              <a:t>	</a:t>
            </a:r>
            <a:r>
              <a:rPr lang="ru-RU" sz="2000" dirty="0" smtClean="0">
                <a:solidFill>
                  <a:schemeClr val="bg1"/>
                </a:solidFill>
              </a:rPr>
              <a:t>К нам присоединились Чили и Колумбия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m_-6241250441230233611A8947F88-C18C-4479-A871-D187AC3DC096" descr="F193AB64-7735-4D9B-BFB8-F345D733D103@fios-rou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111" y="622430"/>
            <a:ext cx="5000383" cy="619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8EE1DE94-68E6-864F-B7FD-AB3EAE374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93" y="764165"/>
            <a:ext cx="1919624" cy="2953267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CDA4639D-467E-6A4D-945E-D61ED4C04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573" y="2596766"/>
            <a:ext cx="1750865" cy="2911077"/>
          </a:xfrm>
          <a:prstGeom prst="rect">
            <a:avLst/>
          </a:prstGeom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07148057-4410-624C-91D9-8FAA4BC840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915" y="2553645"/>
            <a:ext cx="1982908" cy="3311878"/>
          </a:xfrm>
          <a:prstGeom prst="rect">
            <a:avLst/>
          </a:prstGeom>
        </p:spPr>
      </p:pic>
      <p:pic>
        <p:nvPicPr>
          <p:cNvPr id="11" name="Picture 15">
            <a:extLst>
              <a:ext uri="{FF2B5EF4-FFF2-40B4-BE49-F238E27FC236}">
                <a16:creationId xmlns:a16="http://schemas.microsoft.com/office/drawing/2014/main" id="{06809C68-D820-B443-A003-75F7D4327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916" y="845251"/>
            <a:ext cx="2230198" cy="29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D3B279FC-F3AC-1545-B950-46E7C3C5C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5"/>
            <a:ext cx="12192000" cy="6855789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04806E15-7E68-2C46-9211-37CBD525A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6063" y="2825623"/>
            <a:ext cx="2562578" cy="74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4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962399" y="2562578"/>
            <a:ext cx="81170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endParaRPr lang="es-MX" sz="4000" dirty="0" smtClean="0">
              <a:solidFill>
                <a:schemeClr val="bg1"/>
              </a:solidFill>
              <a:latin typeface="+mj-lt"/>
            </a:endParaRPr>
          </a:p>
          <a:p>
            <a:pPr marL="457200" indent="-457200" algn="ctr">
              <a:buFont typeface="+mj-lt"/>
              <a:buAutoNum type="arabicPeriod"/>
            </a:pPr>
            <a:endParaRPr lang="es-MX" sz="40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s-MX" sz="4000" dirty="0" smtClean="0">
                <a:solidFill>
                  <a:schemeClr val="bg1"/>
                </a:solidFill>
                <a:latin typeface="+mj-lt"/>
              </a:rPr>
              <a:t>3. </a:t>
            </a:r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Курсы дистанционного обучения</a:t>
            </a:r>
            <a:endParaRPr lang="es-MX" sz="4000" dirty="0" smtClean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0" y="2326741"/>
            <a:ext cx="3873495" cy="4531259"/>
            <a:chOff x="0" y="2326741"/>
            <a:chExt cx="3873495" cy="4531259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2"/>
            <a:srcRect l="40760" t="25161" r="41080" b="18227"/>
            <a:stretch/>
          </p:blipFill>
          <p:spPr>
            <a:xfrm rot="1200000">
              <a:off x="1625682" y="2993415"/>
              <a:ext cx="1546230" cy="2711366"/>
            </a:xfrm>
            <a:prstGeom prst="rect">
              <a:avLst/>
            </a:prstGeom>
          </p:spPr>
        </p:pic>
        <p:pic>
          <p:nvPicPr>
            <p:cNvPr id="15" name="Picture 4" descr="Image result for hand with smartphone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26741"/>
              <a:ext cx="3873495" cy="4531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507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14184" y="28555"/>
            <a:ext cx="11977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А если наши пользователи 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не очень хорошо разбираются в этих проблемах</a:t>
            </a:r>
            <a:r>
              <a:rPr lang="es-MX" sz="1600" b="1" dirty="0" smtClean="0">
                <a:solidFill>
                  <a:schemeClr val="bg1"/>
                </a:solidFill>
                <a:latin typeface="+mj-lt"/>
              </a:rPr>
              <a:t>?         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Почему бы не научить</a:t>
            </a:r>
            <a:r>
              <a:rPr lang="es-MX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их в них разбираться</a:t>
            </a:r>
            <a:r>
              <a:rPr lang="es-MX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  <a:endParaRPr lang="es-MX" sz="2000" dirty="0">
              <a:solidFill>
                <a:schemeClr val="bg1"/>
              </a:solidFill>
              <a:latin typeface="Soberana Sans Light" panose="02000000000000000000" pitchFamily="50" charset="0"/>
            </a:endParaRPr>
          </a:p>
          <a:p>
            <a:endParaRPr lang="es-MX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ítulo 3"/>
          <p:cNvSpPr txBox="1">
            <a:spLocks/>
          </p:cNvSpPr>
          <p:nvPr/>
        </p:nvSpPr>
        <p:spPr>
          <a:xfrm>
            <a:off x="453123" y="911716"/>
            <a:ext cx="8266641" cy="879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807F83"/>
                </a:solidFill>
                <a:latin typeface="Trajan Pro"/>
                <a:ea typeface="+mj-ea"/>
                <a:cs typeface="Trajan Pro"/>
              </a:defRPr>
            </a:lvl1pPr>
          </a:lstStyle>
          <a:p>
            <a:pPr algn="l"/>
            <a:endParaRPr lang="es-MX" dirty="0">
              <a:solidFill>
                <a:srgbClr val="7C7C7C"/>
              </a:solidFill>
              <a:latin typeface="Soberana Sans Light" panose="02000000000000000000" pitchFamily="50" charset="0"/>
            </a:endParaRPr>
          </a:p>
        </p:txBody>
      </p:sp>
      <p:pic>
        <p:nvPicPr>
          <p:cNvPr id="20" name="Picture 4" descr="https://pbs.twimg.com/profile_images/1812223803/spo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114" y="911716"/>
            <a:ext cx="4649727" cy="581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/>
          <p:cNvSpPr txBox="1"/>
          <p:nvPr/>
        </p:nvSpPr>
        <p:spPr>
          <a:xfrm>
            <a:off x="560699" y="1010432"/>
            <a:ext cx="6069415" cy="1090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>
              <a:spcBef>
                <a:spcPct val="0"/>
              </a:spcBef>
              <a:buNone/>
              <a:defRPr sz="2000">
                <a:solidFill>
                  <a:srgbClr val="7C7C7C"/>
                </a:solidFill>
                <a:latin typeface="Calibri" panose="020F0502020204030204" pitchFamily="34" charset="0"/>
                <a:ea typeface="+mj-ea"/>
                <a:cs typeface="Trajan Pro"/>
              </a:defRPr>
            </a:lvl1pPr>
          </a:lstStyle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/>
              <a:t>В конце</a:t>
            </a:r>
            <a:r>
              <a:rPr lang="es-MX" kern="0" dirty="0" smtClean="0"/>
              <a:t> 2016</a:t>
            </a:r>
            <a:r>
              <a:rPr lang="ru-RU" kern="0" dirty="0" smtClean="0"/>
              <a:t> г. мы открыли курсы по оценке эффективности деятельности, предназначенные для государственных служащих, для широкой публики</a:t>
            </a:r>
            <a:r>
              <a:rPr lang="es-MX" kern="0" dirty="0" smtClean="0"/>
              <a:t>….</a:t>
            </a:r>
            <a:endParaRPr kumimoji="0" lang="es-MX" sz="2000" b="0" i="0" u="none" strike="noStrike" kern="0" cap="none" spc="0" normalizeH="0" baseline="0" noProof="0" dirty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Calibri" panose="020F0502020204030204" pitchFamily="34" charset="0"/>
              <a:ea typeface="+mj-ea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835842" y="4219611"/>
            <a:ext cx="40049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B5C0D"/>
                </a:solidFill>
                <a:effectLst/>
                <a:uLnTx/>
                <a:uFillTx/>
              </a:rPr>
              <a:t>S</a:t>
            </a:r>
            <a:r>
              <a:rPr kumimoji="0" lang="es-MX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mall </a:t>
            </a:r>
            <a:r>
              <a:rPr kumimoji="0" lang="es-MX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B5C0D"/>
                </a:solidFill>
                <a:effectLst/>
                <a:uLnTx/>
                <a:uFillTx/>
              </a:rPr>
              <a:t>P</a:t>
            </a:r>
            <a:r>
              <a:rPr kumimoji="0" lang="es-MX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rivate </a:t>
            </a:r>
            <a:r>
              <a:rPr kumimoji="0" lang="es-MX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B5C0D"/>
                </a:solidFill>
                <a:effectLst/>
                <a:uLnTx/>
                <a:uFillTx/>
              </a:rPr>
              <a:t>O</a:t>
            </a:r>
            <a:r>
              <a:rPr kumimoji="0" lang="es-MX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nline </a:t>
            </a:r>
            <a:r>
              <a:rPr kumimoji="0" lang="es-MX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B5C0D"/>
                </a:solidFill>
                <a:effectLst/>
                <a:uLnTx/>
                <a:uFillTx/>
              </a:rPr>
              <a:t>C</a:t>
            </a:r>
            <a:r>
              <a:rPr kumimoji="0" lang="es-MX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ourse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 smtClean="0">
                <a:solidFill>
                  <a:prstClr val="black"/>
                </a:solidFill>
              </a:rPr>
              <a:t>(краткий частный онлайновый курс)</a:t>
            </a:r>
            <a:endParaRPr kumimoji="0" lang="es-MX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3" name="Picture 6" descr="https://open.edx.org/sites/default/files/wysiwyg/logo-edx-opened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452" y="2632761"/>
            <a:ext cx="2277597" cy="46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/>
          <p:cNvSpPr txBox="1"/>
          <p:nvPr/>
        </p:nvSpPr>
        <p:spPr>
          <a:xfrm>
            <a:off x="2844107" y="3817795"/>
            <a:ext cx="1682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B5C0D"/>
                </a:solidFill>
                <a:effectLst/>
                <a:uLnTx/>
                <a:uFillTx/>
              </a:rPr>
              <a:t>SPOC</a:t>
            </a:r>
            <a:endParaRPr kumimoji="0" lang="es-MX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228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14184" y="106379"/>
            <a:ext cx="8608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</a:rPr>
              <a:t>В </a:t>
            </a:r>
            <a:r>
              <a:rPr lang="es-MX" dirty="0" smtClean="0">
                <a:solidFill>
                  <a:schemeClr val="bg1"/>
                </a:solidFill>
                <a:latin typeface="+mj-lt"/>
              </a:rPr>
              <a:t>2017 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и</a:t>
            </a:r>
            <a:r>
              <a:rPr lang="es-MX" dirty="0" smtClean="0">
                <a:solidFill>
                  <a:schemeClr val="bg1"/>
                </a:solidFill>
                <a:latin typeface="+mj-lt"/>
              </a:rPr>
              <a:t> 2018 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гг. мы сотрудничаем с 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общественностью</a:t>
            </a:r>
            <a:endParaRPr lang="es-MX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"/>
          <a:stretch/>
        </p:blipFill>
        <p:spPr>
          <a:xfrm>
            <a:off x="2247377" y="1252980"/>
            <a:ext cx="7697246" cy="477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o automatic alt text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36" y="1045229"/>
            <a:ext cx="9903505" cy="557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14184" y="106379"/>
            <a:ext cx="562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es-MX" dirty="0">
                <a:solidFill>
                  <a:schemeClr val="bg1"/>
                </a:solidFill>
              </a:rPr>
              <a:t>2017 </a:t>
            </a:r>
            <a:r>
              <a:rPr lang="ru-RU" dirty="0">
                <a:solidFill>
                  <a:schemeClr val="bg1"/>
                </a:solidFill>
              </a:rPr>
              <a:t>и</a:t>
            </a:r>
            <a:r>
              <a:rPr lang="es-MX" dirty="0">
                <a:solidFill>
                  <a:schemeClr val="bg1"/>
                </a:solidFill>
              </a:rPr>
              <a:t> 2018 </a:t>
            </a:r>
            <a:r>
              <a:rPr lang="ru-RU" dirty="0">
                <a:solidFill>
                  <a:schemeClr val="bg1"/>
                </a:solidFill>
              </a:rPr>
              <a:t>гг. мы сотрудничаем с </a:t>
            </a:r>
            <a:r>
              <a:rPr lang="ru-RU" b="1" dirty="0">
                <a:solidFill>
                  <a:schemeClr val="bg1"/>
                </a:solidFill>
              </a:rPr>
              <a:t>общественностью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2258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569553" y="2274838"/>
            <a:ext cx="90528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невозможно привлечь человека к участию в том, что его не интересует</a:t>
            </a:r>
            <a:r>
              <a:rPr lang="es-MX" sz="4800" dirty="0" smtClean="0">
                <a:solidFill>
                  <a:schemeClr val="bg1"/>
                </a:solidFill>
              </a:rPr>
              <a:t>.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00752" y="982859"/>
            <a:ext cx="4681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Считается, что</a:t>
            </a:r>
            <a:r>
              <a:rPr lang="es-MX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284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14184" y="106379"/>
            <a:ext cx="562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es-MX" dirty="0">
                <a:solidFill>
                  <a:schemeClr val="bg1"/>
                </a:solidFill>
              </a:rPr>
              <a:t>2017 </a:t>
            </a:r>
            <a:r>
              <a:rPr lang="ru-RU" dirty="0">
                <a:solidFill>
                  <a:schemeClr val="bg1"/>
                </a:solidFill>
              </a:rPr>
              <a:t>и</a:t>
            </a:r>
            <a:r>
              <a:rPr lang="es-MX" dirty="0">
                <a:solidFill>
                  <a:schemeClr val="bg1"/>
                </a:solidFill>
              </a:rPr>
              <a:t> 2018 </a:t>
            </a:r>
            <a:r>
              <a:rPr lang="ru-RU" dirty="0">
                <a:solidFill>
                  <a:schemeClr val="bg1"/>
                </a:solidFill>
              </a:rPr>
              <a:t>гг. мы сотрудничаем с </a:t>
            </a:r>
            <a:r>
              <a:rPr lang="ru-RU" b="1" dirty="0">
                <a:solidFill>
                  <a:schemeClr val="bg1"/>
                </a:solidFill>
              </a:rPr>
              <a:t>общественностью</a:t>
            </a:r>
            <a:endParaRPr lang="es-MX" b="1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917" y="821520"/>
            <a:ext cx="7422117" cy="560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0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14184" y="106379"/>
            <a:ext cx="562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>
                <a:solidFill>
                  <a:schemeClr val="bg1"/>
                </a:solidFill>
                <a:latin typeface="+mj-lt"/>
              </a:rPr>
              <a:t>Finding</a:t>
            </a:r>
            <a:r>
              <a:rPr lang="es-MX" b="1" dirty="0" smtClean="0">
                <a:solidFill>
                  <a:schemeClr val="bg1"/>
                </a:solidFill>
                <a:latin typeface="+mj-lt"/>
              </a:rPr>
              <a:t> THE </a:t>
            </a:r>
            <a:r>
              <a:rPr lang="es-MX" dirty="0" err="1" smtClean="0">
                <a:solidFill>
                  <a:schemeClr val="bg1"/>
                </a:solidFill>
                <a:latin typeface="+mj-lt"/>
              </a:rPr>
              <a:t>users</a:t>
            </a:r>
            <a:endParaRPr lang="es-MX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0" y="0"/>
            <a:ext cx="12192000" cy="6858000"/>
            <a:chOff x="793" y="-201707"/>
            <a:chExt cx="12192000" cy="6858000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" y="-201707"/>
              <a:ext cx="12192000" cy="6858000"/>
            </a:xfrm>
            <a:prstGeom prst="rect">
              <a:avLst/>
            </a:prstGeom>
          </p:spPr>
        </p:pic>
        <p:sp>
          <p:nvSpPr>
            <p:cNvPr id="7" name="Rectángulo 6"/>
            <p:cNvSpPr/>
            <p:nvPr/>
          </p:nvSpPr>
          <p:spPr>
            <a:xfrm>
              <a:off x="793" y="-201707"/>
              <a:ext cx="12192000" cy="6858000"/>
            </a:xfrm>
            <a:prstGeom prst="rect">
              <a:avLst/>
            </a:prstGeom>
            <a:solidFill>
              <a:srgbClr val="FF9C55">
                <a:alpha val="93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72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6693848" y="2767280"/>
            <a:ext cx="5200241" cy="1323439"/>
          </a:xfrm>
          <a:prstGeom prst="rect">
            <a:avLst/>
          </a:prstGeom>
          <a:solidFill>
            <a:srgbClr val="FF9C55"/>
          </a:solidFill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К нам присоединилось более </a:t>
            </a:r>
            <a:r>
              <a:rPr lang="es-MX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17500 </a:t>
            </a:r>
            <a:r>
              <a:rPr lang="ru-RU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человек</a:t>
            </a:r>
            <a:r>
              <a:rPr lang="es-MX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31176"/>
          <a:stretch/>
        </p:blipFill>
        <p:spPr>
          <a:xfrm>
            <a:off x="0" y="582090"/>
            <a:ext cx="6693849" cy="594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1"/>
            <a:ext cx="12192000" cy="6858001"/>
            <a:chOff x="1524000" y="-1"/>
            <a:chExt cx="9144001" cy="6858001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9"/>
            <a:stretch/>
          </p:blipFill>
          <p:spPr>
            <a:xfrm>
              <a:off x="1524794" y="1"/>
              <a:ext cx="9143207" cy="6857999"/>
            </a:xfrm>
            <a:prstGeom prst="rect">
              <a:avLst/>
            </a:prstGeom>
          </p:spPr>
        </p:pic>
        <p:sp>
          <p:nvSpPr>
            <p:cNvPr id="9" name="Rectángulo 8"/>
            <p:cNvSpPr/>
            <p:nvPr/>
          </p:nvSpPr>
          <p:spPr>
            <a:xfrm>
              <a:off x="1524000" y="-1"/>
              <a:ext cx="9144001" cy="6857999"/>
            </a:xfrm>
            <a:prstGeom prst="rect">
              <a:avLst/>
            </a:prstGeom>
            <a:solidFill>
              <a:srgbClr val="B3D135">
                <a:alpha val="61176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72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1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535193" y="649287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panose="020F0502020204030204"/>
              </a:rPr>
              <a:t>1</a:t>
            </a:r>
            <a:endParaRPr lang="en-US" dirty="0">
              <a:latin typeface="Calibri" panose="020F0502020204030204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5320" y="1424773"/>
            <a:ext cx="1955773" cy="354516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335368" y="3077707"/>
            <a:ext cx="813646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>
                <a:solidFill>
                  <a:srgbClr val="B3D135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z="3500" b="1" dirty="0">
                <a:solidFill>
                  <a:schemeClr val="bg1"/>
                </a:solidFill>
              </a:rPr>
              <a:t>www.transparenciapresupuestaria.gob.mx</a:t>
            </a:r>
            <a:endParaRPr lang="es-MX" sz="35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Image result for twitter whit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624" y="1687560"/>
            <a:ext cx="667321" cy="66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6812141" y="1745375"/>
            <a:ext cx="505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algn="l"/>
            <a:r>
              <a:rPr lang="es-MX" sz="3000" dirty="0" err="1"/>
              <a:t>TransparenciaPresupuestaria</a:t>
            </a:r>
            <a:endParaRPr lang="es-MX" sz="3000" dirty="0"/>
          </a:p>
        </p:txBody>
      </p:sp>
      <p:pic>
        <p:nvPicPr>
          <p:cNvPr id="15" name="Picture 4" descr="Image result for twitter icon white png transparent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555" y="2421209"/>
            <a:ext cx="523584" cy="5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8444032" y="2357767"/>
            <a:ext cx="37651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algn="l"/>
            <a:r>
              <a:rPr lang="es-MX" sz="3000" dirty="0"/>
              <a:t>@</a:t>
            </a:r>
            <a:r>
              <a:rPr lang="es-MX" sz="3000" dirty="0" err="1"/>
              <a:t>TPresupuestaria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46587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2258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569553" y="2796715"/>
            <a:ext cx="9052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Что людей интересует </a:t>
            </a:r>
            <a:r>
              <a:rPr lang="es-MX" sz="4800" dirty="0" smtClean="0">
                <a:solidFill>
                  <a:schemeClr val="bg1"/>
                </a:solidFill>
              </a:rPr>
              <a:t>?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00752" y="982859"/>
            <a:ext cx="7844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MX" dirty="0" smtClean="0"/>
              <a:t>…</a:t>
            </a:r>
            <a:r>
              <a:rPr lang="ru-RU" dirty="0" smtClean="0"/>
              <a:t>а потому необходимо выяснить: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254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2258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248926" y="2473549"/>
            <a:ext cx="60595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Людей волнует то, что им близко и что влияет на их повседневную жизнь</a:t>
            </a:r>
            <a:endParaRPr lang="es-MX" sz="4800" dirty="0" smtClean="0">
              <a:solidFill>
                <a:schemeClr val="bg1"/>
              </a:solidFill>
            </a:endParaRPr>
          </a:p>
        </p:txBody>
      </p:sp>
      <p:pic>
        <p:nvPicPr>
          <p:cNvPr id="5" name="2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71" y="950827"/>
            <a:ext cx="3609737" cy="535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3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58045" y="46167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747003" y="2326742"/>
            <a:ext cx="84102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Программа реформ в 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образовании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Выступления 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с 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требованием открытого 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доступа к информации</a:t>
            </a:r>
            <a:endParaRPr lang="es-MX" sz="2000" dirty="0" smtClean="0">
              <a:solidFill>
                <a:schemeClr val="bg1"/>
              </a:solidFill>
              <a:latin typeface="+mj-lt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Курсы дистанционного обучения</a:t>
            </a:r>
            <a:endParaRPr lang="es-MX" sz="2000" dirty="0" smtClean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0" y="2326741"/>
            <a:ext cx="3873495" cy="4531259"/>
            <a:chOff x="0" y="2326741"/>
            <a:chExt cx="3873495" cy="4531259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2"/>
            <a:srcRect l="40760" t="25161" r="41080" b="18227"/>
            <a:stretch/>
          </p:blipFill>
          <p:spPr>
            <a:xfrm rot="1200000">
              <a:off x="1625682" y="2993415"/>
              <a:ext cx="1546230" cy="2711366"/>
            </a:xfrm>
            <a:prstGeom prst="rect">
              <a:avLst/>
            </a:prstGeom>
          </p:spPr>
        </p:pic>
        <p:pic>
          <p:nvPicPr>
            <p:cNvPr id="15" name="Picture 4" descr="Image result for hand with smartphone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26741"/>
              <a:ext cx="3873495" cy="4531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556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233683" y="2456808"/>
            <a:ext cx="11224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Программа реформ в образовании</a:t>
            </a:r>
            <a:endParaRPr lang="es-MX" sz="4000" dirty="0" smtClean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0" y="2326741"/>
            <a:ext cx="3873495" cy="4531259"/>
            <a:chOff x="0" y="2326741"/>
            <a:chExt cx="3873495" cy="4531259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2"/>
            <a:srcRect l="40760" t="25161" r="41080" b="18227"/>
            <a:stretch/>
          </p:blipFill>
          <p:spPr>
            <a:xfrm rot="1200000">
              <a:off x="1625682" y="2993415"/>
              <a:ext cx="1546230" cy="2711366"/>
            </a:xfrm>
            <a:prstGeom prst="rect">
              <a:avLst/>
            </a:prstGeom>
          </p:spPr>
        </p:pic>
        <p:pic>
          <p:nvPicPr>
            <p:cNvPr id="8" name="Picture 4" descr="Image result for hand with smartphone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26741"/>
              <a:ext cx="3873495" cy="4531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194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16908" y="60212"/>
            <a:ext cx="1122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Программа реформ в образовании</a:t>
            </a:r>
            <a:endParaRPr lang="es-MX" sz="24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1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570" y="3248167"/>
            <a:ext cx="6593925" cy="360983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011565" y="998901"/>
            <a:ext cx="1027513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dirty="0" smtClean="0">
                <a:solidFill>
                  <a:srgbClr val="807F83"/>
                </a:solidFill>
                <a:latin typeface="+mj-lt"/>
              </a:rPr>
              <a:t>Программа строительства объектов школьной инфраструктуры</a:t>
            </a:r>
            <a:r>
              <a:rPr lang="es-MX" sz="2800" dirty="0" smtClean="0">
                <a:solidFill>
                  <a:srgbClr val="807F83"/>
                </a:solidFill>
                <a:latin typeface="+mj-lt"/>
              </a:rPr>
              <a:t> (</a:t>
            </a:r>
            <a:r>
              <a:rPr lang="ru-RU" sz="2800" dirty="0" smtClean="0">
                <a:solidFill>
                  <a:srgbClr val="807F83"/>
                </a:solidFill>
                <a:latin typeface="+mj-lt"/>
              </a:rPr>
              <a:t>значительное и весьма значительное отставание</a:t>
            </a:r>
            <a:r>
              <a:rPr lang="es-MX" sz="2800" dirty="0" smtClean="0">
                <a:solidFill>
                  <a:srgbClr val="807F83"/>
                </a:solidFill>
                <a:latin typeface="+mj-lt"/>
              </a:rPr>
              <a:t>):</a:t>
            </a:r>
          </a:p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2"/>
                </a:solidFill>
                <a:latin typeface="+mj-lt"/>
              </a:rPr>
              <a:t>Родители</a:t>
            </a:r>
            <a:r>
              <a:rPr lang="es-MX" sz="3200" dirty="0" smtClean="0">
                <a:solidFill>
                  <a:schemeClr val="accent2"/>
                </a:solidFill>
                <a:latin typeface="+mj-lt"/>
              </a:rPr>
              <a:t> + </a:t>
            </a:r>
            <a:r>
              <a:rPr lang="ru-RU" sz="3200" dirty="0" smtClean="0">
                <a:solidFill>
                  <a:schemeClr val="accent2"/>
                </a:solidFill>
                <a:latin typeface="+mj-lt"/>
              </a:rPr>
              <a:t>Директора школ</a:t>
            </a:r>
            <a:r>
              <a:rPr lang="es-MX" sz="3200" dirty="0" smtClean="0">
                <a:solidFill>
                  <a:schemeClr val="accent2"/>
                </a:solidFill>
                <a:latin typeface="+mj-lt"/>
              </a:rPr>
              <a:t> = </a:t>
            </a:r>
            <a:r>
              <a:rPr lang="ru-RU" sz="3200" dirty="0" smtClean="0">
                <a:solidFill>
                  <a:schemeClr val="accent2"/>
                </a:solidFill>
                <a:latin typeface="+mj-lt"/>
              </a:rPr>
              <a:t>Решение</a:t>
            </a:r>
            <a:endParaRPr lang="es-MX" sz="3200" dirty="0" smtClean="0">
              <a:solidFill>
                <a:schemeClr val="accent2"/>
              </a:solidFill>
              <a:latin typeface="+mj-lt"/>
            </a:endParaRPr>
          </a:p>
          <a:p>
            <a:pPr algn="ctr">
              <a:spcAft>
                <a:spcPts val="1200"/>
              </a:spcAft>
            </a:pPr>
            <a:r>
              <a:rPr lang="es-MX" sz="3200" dirty="0" smtClean="0">
                <a:solidFill>
                  <a:schemeClr val="accent2"/>
                </a:solidFill>
                <a:latin typeface="+mj-lt"/>
              </a:rPr>
              <a:t>(</a:t>
            </a:r>
            <a:r>
              <a:rPr lang="ru-RU" sz="3200" dirty="0" smtClean="0">
                <a:solidFill>
                  <a:schemeClr val="accent2"/>
                </a:solidFill>
                <a:latin typeface="+mj-lt"/>
              </a:rPr>
              <a:t>совместный бюджет</a:t>
            </a:r>
            <a:r>
              <a:rPr lang="es-MX" sz="3200" dirty="0" smtClean="0">
                <a:solidFill>
                  <a:schemeClr val="accent2"/>
                </a:solidFill>
                <a:latin typeface="+mj-lt"/>
              </a:rPr>
              <a:t>)</a:t>
            </a:r>
          </a:p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MX" sz="3200" dirty="0" smtClean="0">
              <a:solidFill>
                <a:schemeClr val="accent2"/>
              </a:solidFill>
              <a:latin typeface="+mj-lt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Свыше </a:t>
            </a:r>
            <a:r>
              <a:rPr lang="es-MX" sz="2800" dirty="0" smtClean="0">
                <a:solidFill>
                  <a:schemeClr val="accent2"/>
                </a:solidFill>
                <a:latin typeface="+mj-lt"/>
              </a:rPr>
              <a:t>20</a:t>
            </a:r>
            <a:r>
              <a:rPr lang="ru-RU" sz="28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s-MX" sz="2800" dirty="0" smtClean="0">
                <a:solidFill>
                  <a:schemeClr val="accent2"/>
                </a:solidFill>
                <a:latin typeface="+mj-lt"/>
              </a:rPr>
              <a:t>000</a:t>
            </a:r>
            <a:r>
              <a:rPr lang="es-MX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школ</a:t>
            </a:r>
            <a:endParaRPr lang="es-MX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MX" sz="2800" dirty="0" smtClean="0">
              <a:solidFill>
                <a:srgbClr val="E42529"/>
              </a:solidFill>
              <a:latin typeface="+mj-lt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MX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687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53133" y="1325515"/>
            <a:ext cx="34593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chemeClr val="accent2"/>
                </a:solidFill>
                <a:latin typeface="+mj-lt"/>
              </a:rPr>
              <a:t>Прозрачность от планирования до выполнения</a:t>
            </a:r>
            <a:endParaRPr lang="es-MX" sz="2400" dirty="0">
              <a:solidFill>
                <a:schemeClr val="accent2"/>
              </a:solidFill>
              <a:latin typeface="+mj-lt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n-US" dirty="0" smtClean="0">
              <a:solidFill>
                <a:srgbClr val="807F83"/>
              </a:solidFill>
              <a:latin typeface="Calibri" pitchFamily="34" charset="0"/>
              <a:cs typeface="Adobe Caslon Pro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807F83"/>
                </a:solidFill>
                <a:latin typeface="Calibri" pitchFamily="34" charset="0"/>
                <a:cs typeface="Adobe Caslon Pro"/>
              </a:rPr>
              <a:t>Открытость данных</a:t>
            </a:r>
            <a:r>
              <a:rPr lang="en-US" dirty="0" smtClean="0">
                <a:solidFill>
                  <a:srgbClr val="807F83"/>
                </a:solidFill>
                <a:latin typeface="Calibri" pitchFamily="34" charset="0"/>
                <a:cs typeface="Adobe Caslon Pro"/>
              </a:rPr>
              <a:t>+ </a:t>
            </a:r>
            <a:r>
              <a:rPr lang="ru-RU" dirty="0" smtClean="0">
                <a:solidFill>
                  <a:srgbClr val="807F83"/>
                </a:solidFill>
                <a:latin typeface="Calibri" pitchFamily="34" charset="0"/>
                <a:cs typeface="Adobe Caslon Pro"/>
              </a:rPr>
              <a:t>динамические фильтры</a:t>
            </a:r>
            <a:endParaRPr lang="en-US" dirty="0" smtClean="0">
              <a:solidFill>
                <a:srgbClr val="807F83"/>
              </a:solidFill>
              <a:latin typeface="Calibri" pitchFamily="34" charset="0"/>
              <a:cs typeface="Adobe Caslon Pro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807F83"/>
                </a:solidFill>
                <a:latin typeface="Calibri" pitchFamily="34" charset="0"/>
                <a:cs typeface="Adobe Caslon Pro"/>
              </a:rPr>
              <a:t>Общая информация</a:t>
            </a:r>
            <a:endParaRPr lang="en-US" dirty="0" smtClean="0">
              <a:solidFill>
                <a:srgbClr val="807F83"/>
              </a:solidFill>
              <a:latin typeface="Calibri" pitchFamily="34" charset="0"/>
              <a:cs typeface="Adobe Caslon Pro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807F83"/>
                </a:solidFill>
                <a:latin typeface="Calibri" pitchFamily="34" charset="0"/>
                <a:cs typeface="Adobe Caslon Pro"/>
              </a:rPr>
              <a:t>Способ ее получения</a:t>
            </a:r>
            <a:endParaRPr lang="en-US" dirty="0" smtClean="0">
              <a:solidFill>
                <a:srgbClr val="807F83"/>
              </a:solidFill>
              <a:latin typeface="Calibri" pitchFamily="34" charset="0"/>
              <a:cs typeface="Adobe Caslon Pro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807F83"/>
                </a:solidFill>
                <a:latin typeface="Calibri" pitchFamily="34" charset="0"/>
                <a:cs typeface="Adobe Caslon Pro"/>
              </a:rPr>
              <a:t>Результаты</a:t>
            </a:r>
            <a:endParaRPr lang="en-US" dirty="0" smtClean="0">
              <a:solidFill>
                <a:srgbClr val="807F83"/>
              </a:solidFill>
              <a:latin typeface="Calibri" pitchFamily="34" charset="0"/>
              <a:cs typeface="Adobe Caslon Pro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807F83"/>
                </a:solidFill>
                <a:latin typeface="Calibri" pitchFamily="34" charset="0"/>
                <a:cs typeface="Adobe Caslon Pro"/>
              </a:rPr>
              <a:t>Сообщение</a:t>
            </a:r>
            <a:endParaRPr lang="en-US" b="1" dirty="0" smtClean="0">
              <a:solidFill>
                <a:srgbClr val="807F83"/>
              </a:solidFill>
              <a:latin typeface="Calibri" pitchFamily="34" charset="0"/>
              <a:cs typeface="Adobe Caslon Pro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807F83"/>
                </a:solidFill>
                <a:latin typeface="Calibri" pitchFamily="34" charset="0"/>
                <a:cs typeface="Adobe Caslon Pro"/>
              </a:rPr>
              <a:t>Фотографии</a:t>
            </a:r>
            <a:endParaRPr lang="en-US" dirty="0" smtClean="0">
              <a:solidFill>
                <a:srgbClr val="807F83"/>
              </a:solidFill>
              <a:latin typeface="Calibri" pitchFamily="34" charset="0"/>
              <a:cs typeface="Adobe Caslon Pro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n-US" b="1" dirty="0" smtClean="0">
              <a:solidFill>
                <a:srgbClr val="807F83"/>
              </a:solidFill>
              <a:latin typeface="Calibri" pitchFamily="34" charset="0"/>
              <a:cs typeface="Adobe Caslon Pro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n-US" dirty="0" smtClean="0">
              <a:solidFill>
                <a:srgbClr val="807F83"/>
              </a:solidFill>
              <a:latin typeface="Calibri" pitchFamily="34" charset="0"/>
              <a:cs typeface="Adobe Caslon Pro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759" y="1421049"/>
            <a:ext cx="8111411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5" b="7044"/>
          <a:stretch/>
        </p:blipFill>
        <p:spPr bwMode="auto">
          <a:xfrm>
            <a:off x="6553200" y="2928654"/>
            <a:ext cx="2488388" cy="198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316908" y="60212"/>
            <a:ext cx="1122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Программа реформ в образовании</a:t>
            </a:r>
            <a:endParaRPr lang="es-MX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1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582091"/>
          </a:xfrm>
          <a:prstGeom prst="rect">
            <a:avLst/>
          </a:prstGeom>
          <a:gradFill flip="none" rotWithShape="1">
            <a:gsLst>
              <a:gs pos="0">
                <a:srgbClr val="148B8C">
                  <a:shade val="30000"/>
                  <a:satMod val="115000"/>
                </a:srgbClr>
              </a:gs>
              <a:gs pos="50000">
                <a:srgbClr val="148B8C">
                  <a:shade val="67500"/>
                  <a:satMod val="115000"/>
                </a:srgbClr>
              </a:gs>
              <a:gs pos="100000">
                <a:srgbClr val="148B8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4800" b="1">
              <a:solidFill>
                <a:schemeClr val="bg1"/>
              </a:solidFill>
              <a:latin typeface="Soberana Sans" panose="02000000000000000000" pitchFamily="50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78" y="1236860"/>
            <a:ext cx="8701772" cy="47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316908" y="60212"/>
            <a:ext cx="1122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Программа реформ в образовании</a:t>
            </a:r>
            <a:endParaRPr lang="es-MX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3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15987</TotalTime>
  <Words>296</Words>
  <Application>Microsoft Office PowerPoint</Application>
  <PresentationFormat>Широкоэкранный</PresentationFormat>
  <Paragraphs>61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Adobe Caslon Pro</vt:lpstr>
      <vt:lpstr>Arial</vt:lpstr>
      <vt:lpstr>Calibri</vt:lpstr>
      <vt:lpstr>Calibri Light</vt:lpstr>
      <vt:lpstr>Soberana Sans</vt:lpstr>
      <vt:lpstr>Soberana Sans Light</vt:lpstr>
      <vt:lpstr>Trajan Pro</vt:lpstr>
      <vt:lpstr>Wingdings</vt:lpstr>
      <vt:lpstr>Tema de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Nadia Olivia Lora Gerardo</dc:creator>
  <cp:lastModifiedBy>Пользователь Windows</cp:lastModifiedBy>
  <cp:revision>308</cp:revision>
  <dcterms:created xsi:type="dcterms:W3CDTF">2017-07-18T23:43:23Z</dcterms:created>
  <dcterms:modified xsi:type="dcterms:W3CDTF">2018-05-29T16:00:46Z</dcterms:modified>
</cp:coreProperties>
</file>