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1"/>
    <p:sldMasterId id="2147483836" r:id="rId2"/>
  </p:sldMasterIdLst>
  <p:notesMasterIdLst>
    <p:notesMasterId r:id="rId6"/>
  </p:notesMasterIdLst>
  <p:handoutMasterIdLst>
    <p:handoutMasterId r:id="rId7"/>
  </p:handoutMasterIdLst>
  <p:sldIdLst>
    <p:sldId id="601" r:id="rId3"/>
    <p:sldId id="598" r:id="rId4"/>
    <p:sldId id="603" r:id="rId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uliya" initials="YY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D7E"/>
    <a:srgbClr val="73150B"/>
    <a:srgbClr val="DE5A10"/>
    <a:srgbClr val="E86E0A"/>
    <a:srgbClr val="5E8749"/>
    <a:srgbClr val="224996"/>
    <a:srgbClr val="E46C0A"/>
    <a:srgbClr val="F4F8FA"/>
    <a:srgbClr val="091625"/>
    <a:srgbClr val="07101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04" autoAdjust="0"/>
  </p:normalViewPr>
  <p:slideViewPr>
    <p:cSldViewPr>
      <p:cViewPr>
        <p:scale>
          <a:sx n="75" d="100"/>
          <a:sy n="75" d="100"/>
        </p:scale>
        <p:origin x="-143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220"/>
        <p:guide orient="horz" pos="3127"/>
        <p:guide pos="2233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66960-E145-4435-AC2A-232B9676DB1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B020F77-3C99-4136-A7B9-C468432348CC}">
      <dgm:prSet phldrT="[Текст]" custT="1"/>
      <dgm:spPr/>
      <dgm:t>
        <a:bodyPr/>
        <a:lstStyle/>
        <a:p>
          <a:r>
            <a:rPr lang="ru-RU" sz="1800" dirty="0" smtClean="0"/>
            <a:t>1.</a:t>
          </a:r>
        </a:p>
        <a:p>
          <a:endParaRPr lang="ru-RU" sz="1800" dirty="0" smtClean="0"/>
        </a:p>
        <a:p>
          <a:r>
            <a:rPr lang="ru-RU" sz="1800" dirty="0" smtClean="0"/>
            <a:t>Планирование бюджета </a:t>
          </a:r>
        </a:p>
        <a:p>
          <a:r>
            <a:rPr lang="ru-RU" sz="1800" dirty="0" smtClean="0"/>
            <a:t>(ИСБП)</a:t>
          </a:r>
          <a:endParaRPr lang="ru-RU" sz="1800" dirty="0"/>
        </a:p>
      </dgm:t>
    </dgm:pt>
    <dgm:pt modelId="{D25173FD-CEA1-4F9A-87CC-5D2311EAB86E}" type="parTrans" cxnId="{9D776291-5DD5-4CCF-9863-F18FDF895C99}">
      <dgm:prSet/>
      <dgm:spPr/>
      <dgm:t>
        <a:bodyPr/>
        <a:lstStyle/>
        <a:p>
          <a:endParaRPr lang="ru-RU" sz="1800"/>
        </a:p>
      </dgm:t>
    </dgm:pt>
    <dgm:pt modelId="{B20B8C7C-89CC-43A9-AD72-04CE2277FAF0}" type="sibTrans" cxnId="{9D776291-5DD5-4CCF-9863-F18FDF895C99}">
      <dgm:prSet/>
      <dgm:spPr/>
      <dgm:t>
        <a:bodyPr/>
        <a:lstStyle/>
        <a:p>
          <a:endParaRPr lang="ru-RU" sz="1800"/>
        </a:p>
      </dgm:t>
    </dgm:pt>
    <dgm:pt modelId="{6848EBA3-7D2D-4A4B-BB5F-F3C1361D353B}">
      <dgm:prSet phldrT="[Текст]" custT="1"/>
      <dgm:spPr/>
      <dgm:t>
        <a:bodyPr/>
        <a:lstStyle/>
        <a:p>
          <a:r>
            <a:rPr lang="ru-RU" sz="1800" dirty="0" smtClean="0"/>
            <a:t>3.</a:t>
          </a:r>
        </a:p>
        <a:p>
          <a:r>
            <a:rPr lang="ru-RU" sz="1800" dirty="0" smtClean="0"/>
            <a:t>Исполнение (ИС казначейства) и бухгалтерский учет (ИС </a:t>
          </a:r>
          <a:r>
            <a:rPr lang="ru-RU" sz="1800" dirty="0" err="1" smtClean="0"/>
            <a:t>Централиз</a:t>
          </a:r>
          <a:r>
            <a:rPr lang="ru-RU" sz="1800" dirty="0" smtClean="0"/>
            <a:t>. бухучет)</a:t>
          </a:r>
          <a:endParaRPr lang="ru-RU" sz="1800" dirty="0"/>
        </a:p>
      </dgm:t>
    </dgm:pt>
    <dgm:pt modelId="{5B1BDF3A-E102-441C-9E14-7645CD661658}" type="parTrans" cxnId="{4DC17A65-CDDB-4F4B-86BE-13C533AD45EC}">
      <dgm:prSet/>
      <dgm:spPr/>
      <dgm:t>
        <a:bodyPr/>
        <a:lstStyle/>
        <a:p>
          <a:endParaRPr lang="ru-RU" sz="1800"/>
        </a:p>
      </dgm:t>
    </dgm:pt>
    <dgm:pt modelId="{4B93943C-AC05-4335-B9F7-795EDCB11ABF}" type="sibTrans" cxnId="{4DC17A65-CDDB-4F4B-86BE-13C533AD45EC}">
      <dgm:prSet/>
      <dgm:spPr/>
      <dgm:t>
        <a:bodyPr/>
        <a:lstStyle/>
        <a:p>
          <a:endParaRPr lang="ru-RU" sz="1800"/>
        </a:p>
      </dgm:t>
    </dgm:pt>
    <dgm:pt modelId="{5431D682-032F-4627-96FB-92A06AA59BFF}">
      <dgm:prSet phldrT="[Текст]" custT="1"/>
      <dgm:spPr/>
      <dgm:t>
        <a:bodyPr/>
        <a:lstStyle/>
        <a:p>
          <a:r>
            <a:rPr lang="ru-RU" sz="1800" dirty="0" smtClean="0"/>
            <a:t>4.</a:t>
          </a:r>
        </a:p>
        <a:p>
          <a:r>
            <a:rPr lang="ru-RU" sz="1800" dirty="0" smtClean="0"/>
            <a:t>Камеральный контроль («е-Минфин» Финансовый контроль. СУР)</a:t>
          </a:r>
          <a:endParaRPr lang="ru-RU" sz="1800" dirty="0"/>
        </a:p>
      </dgm:t>
    </dgm:pt>
    <dgm:pt modelId="{5CFE9689-E203-4D37-B43F-979B19B50221}" type="parTrans" cxnId="{69333409-5EBA-429B-BDBC-E999273C0721}">
      <dgm:prSet/>
      <dgm:spPr/>
      <dgm:t>
        <a:bodyPr/>
        <a:lstStyle/>
        <a:p>
          <a:endParaRPr lang="ru-RU" sz="1800"/>
        </a:p>
      </dgm:t>
    </dgm:pt>
    <dgm:pt modelId="{D5866BDC-D73D-46CF-A401-018BDB5EA4C9}" type="sibTrans" cxnId="{69333409-5EBA-429B-BDBC-E999273C0721}">
      <dgm:prSet/>
      <dgm:spPr/>
      <dgm:t>
        <a:bodyPr/>
        <a:lstStyle/>
        <a:p>
          <a:endParaRPr lang="ru-RU" sz="1800"/>
        </a:p>
      </dgm:t>
    </dgm:pt>
    <dgm:pt modelId="{6F2F45AA-3D81-424C-9423-DEECE2FE3820}">
      <dgm:prSet phldrT="[Текст]" custT="1"/>
      <dgm:spPr/>
      <dgm:t>
        <a:bodyPr/>
        <a:lstStyle/>
        <a:p>
          <a:r>
            <a:rPr lang="ru-RU" sz="1800" dirty="0" smtClean="0"/>
            <a:t>2.</a:t>
          </a:r>
        </a:p>
        <a:p>
          <a:r>
            <a:rPr lang="ru-RU" sz="1800" dirty="0" smtClean="0"/>
            <a:t>Формирование плана гос. закупок. Осуществление закупок (АИИС «ЭГЗ»)</a:t>
          </a:r>
          <a:endParaRPr lang="ru-RU" sz="1800" dirty="0"/>
        </a:p>
      </dgm:t>
    </dgm:pt>
    <dgm:pt modelId="{928727F0-EC22-4B6F-A5C8-318C3F9A5C66}" type="parTrans" cxnId="{F2ED6D6F-FB83-4A30-AFE4-9BC19CE4478B}">
      <dgm:prSet/>
      <dgm:spPr/>
      <dgm:t>
        <a:bodyPr/>
        <a:lstStyle/>
        <a:p>
          <a:endParaRPr lang="ru-RU" sz="1600"/>
        </a:p>
      </dgm:t>
    </dgm:pt>
    <dgm:pt modelId="{160F6D6F-35FC-40D8-97E6-6F4536ADC5B0}" type="sibTrans" cxnId="{F2ED6D6F-FB83-4A30-AFE4-9BC19CE4478B}">
      <dgm:prSet/>
      <dgm:spPr/>
      <dgm:t>
        <a:bodyPr/>
        <a:lstStyle/>
        <a:p>
          <a:endParaRPr lang="ru-RU" sz="1600"/>
        </a:p>
      </dgm:t>
    </dgm:pt>
    <dgm:pt modelId="{5E7D2E40-BF45-4A3F-A58C-7C1C602822DA}" type="pres">
      <dgm:prSet presAssocID="{C4A66960-E145-4435-AC2A-232B9676DB1C}" presName="CompostProcess" presStyleCnt="0">
        <dgm:presLayoutVars>
          <dgm:dir/>
          <dgm:resizeHandles val="exact"/>
        </dgm:presLayoutVars>
      </dgm:prSet>
      <dgm:spPr/>
    </dgm:pt>
    <dgm:pt modelId="{BFCF006E-235B-40DF-9546-8C30CF33AD30}" type="pres">
      <dgm:prSet presAssocID="{C4A66960-E145-4435-AC2A-232B9676DB1C}" presName="arrow" presStyleLbl="bgShp" presStyleIdx="0" presStyleCnt="1" custScaleX="117647"/>
      <dgm:spPr/>
    </dgm:pt>
    <dgm:pt modelId="{1C7ED34E-EB00-41CC-B903-16B3DAB51DBD}" type="pres">
      <dgm:prSet presAssocID="{C4A66960-E145-4435-AC2A-232B9676DB1C}" presName="linearProcess" presStyleCnt="0"/>
      <dgm:spPr/>
    </dgm:pt>
    <dgm:pt modelId="{A6A1590B-550A-40AC-A3CD-EC8AA740DC11}" type="pres">
      <dgm:prSet presAssocID="{8B020F77-3C99-4136-A7B9-C468432348CC}" presName="textNode" presStyleLbl="node1" presStyleIdx="0" presStyleCnt="4" custScaleY="113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A1236-140F-4585-ACD3-6A4B4A9C1666}" type="pres">
      <dgm:prSet presAssocID="{B20B8C7C-89CC-43A9-AD72-04CE2277FAF0}" presName="sibTrans" presStyleCnt="0"/>
      <dgm:spPr/>
    </dgm:pt>
    <dgm:pt modelId="{2B44FF06-0FC3-47CC-8276-566FBE6D6C50}" type="pres">
      <dgm:prSet presAssocID="{6F2F45AA-3D81-424C-9423-DEECE2FE3820}" presName="textNode" presStyleLbl="node1" presStyleIdx="1" presStyleCnt="4" custScaleY="113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F418A-B9D5-4F0B-A6E7-54A4BF03FCEA}" type="pres">
      <dgm:prSet presAssocID="{160F6D6F-35FC-40D8-97E6-6F4536ADC5B0}" presName="sibTrans" presStyleCnt="0"/>
      <dgm:spPr/>
    </dgm:pt>
    <dgm:pt modelId="{18EFD96C-2958-4CB6-A920-3C587C41754B}" type="pres">
      <dgm:prSet presAssocID="{6848EBA3-7D2D-4A4B-BB5F-F3C1361D353B}" presName="textNode" presStyleLbl="node1" presStyleIdx="2" presStyleCnt="4" custScaleX="109801" custScaleY="113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5594E-62C4-4427-A596-29526A957360}" type="pres">
      <dgm:prSet presAssocID="{4B93943C-AC05-4335-B9F7-795EDCB11ABF}" presName="sibTrans" presStyleCnt="0"/>
      <dgm:spPr/>
    </dgm:pt>
    <dgm:pt modelId="{2A912705-17F9-4FC0-A576-F89876BF3BFF}" type="pres">
      <dgm:prSet presAssocID="{5431D682-032F-4627-96FB-92A06AA59BFF}" presName="textNode" presStyleLbl="node1" presStyleIdx="3" presStyleCnt="4" custScaleY="113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29F216-81D3-4F9C-BE00-09641E7DB749}" type="presOf" srcId="{6848EBA3-7D2D-4A4B-BB5F-F3C1361D353B}" destId="{18EFD96C-2958-4CB6-A920-3C587C41754B}" srcOrd="0" destOrd="0" presId="urn:microsoft.com/office/officeart/2005/8/layout/hProcess9"/>
    <dgm:cxn modelId="{15D32FE2-967B-4032-9D01-7B1A0495ED1A}" type="presOf" srcId="{8B020F77-3C99-4136-A7B9-C468432348CC}" destId="{A6A1590B-550A-40AC-A3CD-EC8AA740DC11}" srcOrd="0" destOrd="0" presId="urn:microsoft.com/office/officeart/2005/8/layout/hProcess9"/>
    <dgm:cxn modelId="{4DC17A65-CDDB-4F4B-86BE-13C533AD45EC}" srcId="{C4A66960-E145-4435-AC2A-232B9676DB1C}" destId="{6848EBA3-7D2D-4A4B-BB5F-F3C1361D353B}" srcOrd="2" destOrd="0" parTransId="{5B1BDF3A-E102-441C-9E14-7645CD661658}" sibTransId="{4B93943C-AC05-4335-B9F7-795EDCB11ABF}"/>
    <dgm:cxn modelId="{69333409-5EBA-429B-BDBC-E999273C0721}" srcId="{C4A66960-E145-4435-AC2A-232B9676DB1C}" destId="{5431D682-032F-4627-96FB-92A06AA59BFF}" srcOrd="3" destOrd="0" parTransId="{5CFE9689-E203-4D37-B43F-979B19B50221}" sibTransId="{D5866BDC-D73D-46CF-A401-018BDB5EA4C9}"/>
    <dgm:cxn modelId="{9B2DB96D-A9F9-4F69-84AA-BF598648375B}" type="presOf" srcId="{C4A66960-E145-4435-AC2A-232B9676DB1C}" destId="{5E7D2E40-BF45-4A3F-A58C-7C1C602822DA}" srcOrd="0" destOrd="0" presId="urn:microsoft.com/office/officeart/2005/8/layout/hProcess9"/>
    <dgm:cxn modelId="{F2ED6D6F-FB83-4A30-AFE4-9BC19CE4478B}" srcId="{C4A66960-E145-4435-AC2A-232B9676DB1C}" destId="{6F2F45AA-3D81-424C-9423-DEECE2FE3820}" srcOrd="1" destOrd="0" parTransId="{928727F0-EC22-4B6F-A5C8-318C3F9A5C66}" sibTransId="{160F6D6F-35FC-40D8-97E6-6F4536ADC5B0}"/>
    <dgm:cxn modelId="{E3CDC57E-D63E-4F6D-B481-6EA9E1D83C2B}" type="presOf" srcId="{6F2F45AA-3D81-424C-9423-DEECE2FE3820}" destId="{2B44FF06-0FC3-47CC-8276-566FBE6D6C50}" srcOrd="0" destOrd="0" presId="urn:microsoft.com/office/officeart/2005/8/layout/hProcess9"/>
    <dgm:cxn modelId="{3CFF2753-0EA4-4258-96F3-C04745A63D8F}" type="presOf" srcId="{5431D682-032F-4627-96FB-92A06AA59BFF}" destId="{2A912705-17F9-4FC0-A576-F89876BF3BFF}" srcOrd="0" destOrd="0" presId="urn:microsoft.com/office/officeart/2005/8/layout/hProcess9"/>
    <dgm:cxn modelId="{9D776291-5DD5-4CCF-9863-F18FDF895C99}" srcId="{C4A66960-E145-4435-AC2A-232B9676DB1C}" destId="{8B020F77-3C99-4136-A7B9-C468432348CC}" srcOrd="0" destOrd="0" parTransId="{D25173FD-CEA1-4F9A-87CC-5D2311EAB86E}" sibTransId="{B20B8C7C-89CC-43A9-AD72-04CE2277FAF0}"/>
    <dgm:cxn modelId="{82B388DB-2C27-406A-B310-A2F40730A521}" type="presParOf" srcId="{5E7D2E40-BF45-4A3F-A58C-7C1C602822DA}" destId="{BFCF006E-235B-40DF-9546-8C30CF33AD30}" srcOrd="0" destOrd="0" presId="urn:microsoft.com/office/officeart/2005/8/layout/hProcess9"/>
    <dgm:cxn modelId="{F0C5AEAA-F135-477E-84F9-F5337967F168}" type="presParOf" srcId="{5E7D2E40-BF45-4A3F-A58C-7C1C602822DA}" destId="{1C7ED34E-EB00-41CC-B903-16B3DAB51DBD}" srcOrd="1" destOrd="0" presId="urn:microsoft.com/office/officeart/2005/8/layout/hProcess9"/>
    <dgm:cxn modelId="{BC2B5DDF-750F-4920-AB2C-97E89C32FCC5}" type="presParOf" srcId="{1C7ED34E-EB00-41CC-B903-16B3DAB51DBD}" destId="{A6A1590B-550A-40AC-A3CD-EC8AA740DC11}" srcOrd="0" destOrd="0" presId="urn:microsoft.com/office/officeart/2005/8/layout/hProcess9"/>
    <dgm:cxn modelId="{E1F08CE6-F0F9-49E5-BBD7-118AAE85942B}" type="presParOf" srcId="{1C7ED34E-EB00-41CC-B903-16B3DAB51DBD}" destId="{E53A1236-140F-4585-ACD3-6A4B4A9C1666}" srcOrd="1" destOrd="0" presId="urn:microsoft.com/office/officeart/2005/8/layout/hProcess9"/>
    <dgm:cxn modelId="{8354C46F-F3B5-4B91-8DAA-2B2995938382}" type="presParOf" srcId="{1C7ED34E-EB00-41CC-B903-16B3DAB51DBD}" destId="{2B44FF06-0FC3-47CC-8276-566FBE6D6C50}" srcOrd="2" destOrd="0" presId="urn:microsoft.com/office/officeart/2005/8/layout/hProcess9"/>
    <dgm:cxn modelId="{279A228A-9198-4EFB-834B-AA790570D3A2}" type="presParOf" srcId="{1C7ED34E-EB00-41CC-B903-16B3DAB51DBD}" destId="{16AF418A-B9D5-4F0B-A6E7-54A4BF03FCEA}" srcOrd="3" destOrd="0" presId="urn:microsoft.com/office/officeart/2005/8/layout/hProcess9"/>
    <dgm:cxn modelId="{88E2A138-A38F-46FC-9B71-EF3E4728F3EB}" type="presParOf" srcId="{1C7ED34E-EB00-41CC-B903-16B3DAB51DBD}" destId="{18EFD96C-2958-4CB6-A920-3C587C41754B}" srcOrd="4" destOrd="0" presId="urn:microsoft.com/office/officeart/2005/8/layout/hProcess9"/>
    <dgm:cxn modelId="{1EB983AB-D934-454A-A341-DF0D9311CF06}" type="presParOf" srcId="{1C7ED34E-EB00-41CC-B903-16B3DAB51DBD}" destId="{EFE5594E-62C4-4427-A596-29526A957360}" srcOrd="5" destOrd="0" presId="urn:microsoft.com/office/officeart/2005/8/layout/hProcess9"/>
    <dgm:cxn modelId="{6EE0C65B-E687-461E-BA4B-C7B83DDD2F7F}" type="presParOf" srcId="{1C7ED34E-EB00-41CC-B903-16B3DAB51DBD}" destId="{2A912705-17F9-4FC0-A576-F89876BF3BFF}" srcOrd="6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F006E-235B-40DF-9546-8C30CF33AD30}">
      <dsp:nvSpPr>
        <dsp:cNvPr id="0" name=""/>
        <dsp:cNvSpPr/>
      </dsp:nvSpPr>
      <dsp:spPr>
        <a:xfrm>
          <a:off x="2" y="0"/>
          <a:ext cx="8889362" cy="509475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1590B-550A-40AC-A3CD-EC8AA740DC11}">
      <dsp:nvSpPr>
        <dsp:cNvPr id="0" name=""/>
        <dsp:cNvSpPr/>
      </dsp:nvSpPr>
      <dsp:spPr>
        <a:xfrm>
          <a:off x="2096" y="1389095"/>
          <a:ext cx="1932395" cy="2316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Планирование бюджета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(ИСБП)</a:t>
          </a:r>
          <a:endParaRPr lang="ru-RU" sz="1800" kern="1200" dirty="0"/>
        </a:p>
      </dsp:txBody>
      <dsp:txXfrm>
        <a:off x="96428" y="1483427"/>
        <a:ext cx="1743731" cy="2127902"/>
      </dsp:txXfrm>
    </dsp:sp>
    <dsp:sp modelId="{2B44FF06-0FC3-47CC-8276-566FBE6D6C50}">
      <dsp:nvSpPr>
        <dsp:cNvPr id="0" name=""/>
        <dsp:cNvSpPr/>
      </dsp:nvSpPr>
      <dsp:spPr>
        <a:xfrm>
          <a:off x="2256557" y="1389095"/>
          <a:ext cx="1932395" cy="2316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Формирование плана гос. закупок. Осуществление закупок (АИИС «ЭГЗ»)</a:t>
          </a:r>
          <a:endParaRPr lang="ru-RU" sz="1800" kern="1200" dirty="0"/>
        </a:p>
      </dsp:txBody>
      <dsp:txXfrm>
        <a:off x="2350889" y="1483427"/>
        <a:ext cx="1743731" cy="2127902"/>
      </dsp:txXfrm>
    </dsp:sp>
    <dsp:sp modelId="{18EFD96C-2958-4CB6-A920-3C587C41754B}">
      <dsp:nvSpPr>
        <dsp:cNvPr id="0" name=""/>
        <dsp:cNvSpPr/>
      </dsp:nvSpPr>
      <dsp:spPr>
        <a:xfrm>
          <a:off x="4511019" y="1389095"/>
          <a:ext cx="2121789" cy="2316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Исполнение (ИС казначейства) и бухгалтерский учет (ИС </a:t>
          </a:r>
          <a:r>
            <a:rPr lang="ru-RU" sz="1800" kern="1200" dirty="0" err="1" smtClean="0"/>
            <a:t>Централиз</a:t>
          </a:r>
          <a:r>
            <a:rPr lang="ru-RU" sz="1800" kern="1200" dirty="0" smtClean="0"/>
            <a:t>. бухучет)</a:t>
          </a:r>
          <a:endParaRPr lang="ru-RU" sz="1800" kern="1200" dirty="0"/>
        </a:p>
      </dsp:txBody>
      <dsp:txXfrm>
        <a:off x="4614596" y="1492672"/>
        <a:ext cx="1914635" cy="2109412"/>
      </dsp:txXfrm>
    </dsp:sp>
    <dsp:sp modelId="{2A912705-17F9-4FC0-A576-F89876BF3BFF}">
      <dsp:nvSpPr>
        <dsp:cNvPr id="0" name=""/>
        <dsp:cNvSpPr/>
      </dsp:nvSpPr>
      <dsp:spPr>
        <a:xfrm>
          <a:off x="6954875" y="1389095"/>
          <a:ext cx="1932395" cy="2316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Камеральный контроль («е-Минфин» Финансовый контроль. СУР)</a:t>
          </a:r>
          <a:endParaRPr lang="ru-RU" sz="1800" kern="1200" dirty="0"/>
        </a:p>
      </dsp:txBody>
      <dsp:txXfrm>
        <a:off x="7049207" y="1483427"/>
        <a:ext cx="1743731" cy="2127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A0C7E24C-24D9-4B32-9F1F-171631EE97CD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643" y="9430308"/>
            <a:ext cx="2945448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047690A8-49C3-4B06-A9FA-3456E9BBE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9400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6" tIns="47783" rIns="95566" bIns="4778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6" tIns="47783" rIns="95566" bIns="4778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6" tIns="47783" rIns="95566" bIns="47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6" tIns="47783" rIns="95566" bIns="4778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6" tIns="47783" rIns="95566" bIns="4778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67D71E-A531-4042-886F-F87B4ED462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1302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67D71E-A531-4042-886F-F87B4ED4626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283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72EC-054B-4CC6-9E12-D2CFC57D3721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771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72EC-054B-4CC6-9E12-D2CFC57D3721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760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72EC-054B-4CC6-9E12-D2CFC57D3721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5500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2293F-602A-45F7-AAC6-AD2DD215D7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5326453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2293F-602A-45F7-AAC6-AD2DD215D7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685080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2293F-602A-45F7-AAC6-AD2DD215D7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0221328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2293F-602A-45F7-AAC6-AD2DD215D7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169315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2293F-602A-45F7-AAC6-AD2DD215D7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734677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2293F-602A-45F7-AAC6-AD2DD215D7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423407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2293F-602A-45F7-AAC6-AD2DD215D7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50745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752293F-602A-45F7-AAC6-AD2DD215D7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503913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72EC-054B-4CC6-9E12-D2CFC57D3721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0457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2293F-602A-45F7-AAC6-AD2DD215D7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879289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2293F-602A-45F7-AAC6-AD2DD215D7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601001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2293F-602A-45F7-AAC6-AD2DD215D7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240559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357950" y="6357958"/>
            <a:ext cx="2347912" cy="357187"/>
          </a:xfrm>
          <a:prstGeom prst="rect">
            <a:avLst/>
          </a:prstGeom>
        </p:spPr>
        <p:txBody>
          <a:bodyPr rtlCol="0"/>
          <a:lstStyle>
            <a:lvl1pPr>
              <a:defRPr sz="1200" b="1" baseline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12BD2CF6-A489-4F52-A5E6-762DBA1B74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199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72EC-054B-4CC6-9E12-D2CFC57D3721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93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72EC-054B-4CC6-9E12-D2CFC57D3721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135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72EC-054B-4CC6-9E12-D2CFC57D3721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067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72EC-054B-4CC6-9E12-D2CFC57D3721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166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72EC-054B-4CC6-9E12-D2CFC57D3721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552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72EC-054B-4CC6-9E12-D2CFC57D3721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423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72EC-054B-4CC6-9E12-D2CFC57D3721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104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E72EC-054B-4CC6-9E12-D2CFC57D3721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434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2E72EC-054B-4CC6-9E12-D2CFC57D3721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A690E4F-3B27-48E3-AC16-550314B7A97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page_up2.png"/>
          <p:cNvPicPr>
            <a:picLocks noChangeAspect="1"/>
          </p:cNvPicPr>
          <p:nvPr userDrawn="1"/>
        </p:nvPicPr>
        <p:blipFill rotWithShape="1">
          <a:blip r:embed="rId14" cstate="print"/>
          <a:srcRect l="83147" r="7902"/>
          <a:stretch/>
        </p:blipFill>
        <p:spPr bwMode="auto">
          <a:xfrm>
            <a:off x="8362280" y="1736"/>
            <a:ext cx="818232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2905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308" y="260648"/>
            <a:ext cx="8352928" cy="40011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70C0"/>
                </a:solidFill>
              </a:rPr>
              <a:t>Формирование Республиканского бюджета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bird\Desktop\Концепция развития еМФ\005-ispr numeracy strany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99" t="18192" r="51528" b="23100"/>
          <a:stretch/>
        </p:blipFill>
        <p:spPr bwMode="auto">
          <a:xfrm>
            <a:off x="395536" y="764704"/>
            <a:ext cx="4104456" cy="3797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rd\Desktop\Концепция развития еМФ\005-ispr numeracy stranyc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695" t="17995" r="5694" b="30256"/>
          <a:stretch/>
        </p:blipFill>
        <p:spPr bwMode="auto">
          <a:xfrm>
            <a:off x="4860032" y="764704"/>
            <a:ext cx="4005458" cy="3797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0482502"/>
              </p:ext>
            </p:extLst>
          </p:nvPr>
        </p:nvGraphicFramePr>
        <p:xfrm>
          <a:off x="395536" y="4797152"/>
          <a:ext cx="8640960" cy="1872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744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МИНУСЫ 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ПЛЮСЫ :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4441">
                <a:tc>
                  <a:txBody>
                    <a:bodyPr/>
                    <a:lstStyle/>
                    <a:p>
                      <a:r>
                        <a:rPr lang="ru-RU" dirty="0" smtClean="0"/>
                        <a:t>Сбор данных вручную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Сокращение</a:t>
                      </a:r>
                      <a:r>
                        <a:rPr lang="ru-RU" baseline="0" dirty="0" smtClean="0"/>
                        <a:t> в 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baseline="0" dirty="0" smtClean="0"/>
                        <a:t> раза сроков </a:t>
                      </a:r>
                      <a:r>
                        <a:rPr lang="ru-RU" sz="1200" baseline="0" dirty="0" smtClean="0"/>
                        <a:t>(с 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мес</a:t>
                      </a:r>
                      <a:r>
                        <a:rPr lang="ru-RU" sz="1200" baseline="0" dirty="0" smtClean="0"/>
                        <a:t> до 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ru-RU" sz="1200" baseline="0" dirty="0" smtClean="0"/>
                        <a:t> мес.)</a:t>
                      </a:r>
                      <a:endParaRPr lang="ru-RU" dirty="0"/>
                    </a:p>
                  </a:txBody>
                  <a:tcPr/>
                </a:tc>
              </a:tr>
              <a:tr h="374441">
                <a:tc>
                  <a:txBody>
                    <a:bodyPr/>
                    <a:lstStyle/>
                    <a:p>
                      <a:r>
                        <a:rPr lang="ru-RU" dirty="0" smtClean="0"/>
                        <a:t>Длительные сроки сбора данных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Точность планирования </a:t>
                      </a:r>
                      <a:r>
                        <a:rPr lang="ru-RU" sz="1600" dirty="0" smtClean="0"/>
                        <a:t>(средние цены ЭГЗ)</a:t>
                      </a:r>
                      <a:endParaRPr lang="ru-RU" dirty="0"/>
                    </a:p>
                  </a:txBody>
                  <a:tcPr/>
                </a:tc>
              </a:tr>
              <a:tr h="374441"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Отсутствие оперативной обратной связи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Прозрачная консолидация</a:t>
                      </a:r>
                      <a:r>
                        <a:rPr lang="kk-KZ" baseline="0" dirty="0" smtClean="0"/>
                        <a:t> бюджетов</a:t>
                      </a:r>
                      <a:endParaRPr lang="ru-RU" dirty="0"/>
                    </a:p>
                  </a:txBody>
                  <a:tcPr/>
                </a:tc>
              </a:tr>
              <a:tr h="37444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Большое количество ошибок на каждом уровне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Прозрачность в расходах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20677" y="6381328"/>
            <a:ext cx="984019" cy="365125"/>
          </a:xfrm>
        </p:spPr>
        <p:txBody>
          <a:bodyPr/>
          <a:lstStyle/>
          <a:p>
            <a:pPr>
              <a:defRPr/>
            </a:pPr>
            <a:fld id="{12BD2CF6-A489-4F52-A5E6-762DBA1B743F}" type="slidenum">
              <a:rPr lang="ru-RU" smtClean="0">
                <a:solidFill>
                  <a:srgbClr val="73150B"/>
                </a:solidFill>
              </a:rPr>
              <a:pPr>
                <a:defRPr/>
              </a:pPr>
              <a:t>1</a:t>
            </a:fld>
            <a:endParaRPr lang="ru-RU" dirty="0">
              <a:solidFill>
                <a:srgbClr val="73150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2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164307"/>
            <a:ext cx="2151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Преимущества ИСБП</a:t>
            </a:r>
            <a:endParaRPr lang="ru-RU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AutoShape 2" descr="https://lh6.googleusercontent.com/G962O7HtwmXsbrulngFjjmr4WxHKHNipZfqgc6z1_Tqjft-YTys8tbK_Cl0KsmI6DnaJwB49KJpU6z6ucNr9eaO4LuaA3duWNygsDdIoULX5mDGp7qaFBohGN0nM0MIrmCU0stJr6Vo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lh6.googleusercontent.com/G962O7HtwmXsbrulngFjjmr4WxHKHNipZfqgc6z1_Tqjft-YTys8tbK_Cl0KsmI6DnaJwB49KJpU6z6ucNr9eaO4LuaA3duWNygsDdIoULX5mDGp7qaFBohGN0nM0MIrmCU0stJr6Vo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lh5.googleusercontent.com/-TtsbVUBql3DjBL1yf_R1tJzsHgq8RjvJTu9LP_-gWCQlrOIs4YTOFMMTcJgit84FDyzlaBBELl8kmsryuWT9FvbVbV9KAlsIwcFsHmvHu0MqwHU2DnbfgfI1_bBGXTdh906AWlr8ZU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https://lh5.googleusercontent.com/-TtsbVUBql3DjBL1yf_R1tJzsHgq8RjvJTu9LP_-gWCQlrOIs4YTOFMMTcJgit84FDyzlaBBELl8kmsryuWT9FvbVbV9KAlsIwcFsHmvHu0MqwHU2DnbfgfI1_bBGXTdh906AWlr8ZU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 descr="https://lh5.googleusercontent.com/-TtsbVUBql3DjBL1yf_R1tJzsHgq8RjvJTu9LP_-gWCQlrOIs4YTOFMMTcJgit84FDyzlaBBELl8kmsryuWT9FvbVbV9KAlsIwcFsHmvHu0MqwHU2DnbfgfI1_bBGXTdh906AWlr8ZU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44408" y="0"/>
            <a:ext cx="1008112" cy="6206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01806" y="980728"/>
            <a:ext cx="1008112" cy="6206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4"/>
          <p:cNvSpPr/>
          <p:nvPr/>
        </p:nvSpPr>
        <p:spPr>
          <a:xfrm>
            <a:off x="2666183" y="3272570"/>
            <a:ext cx="3811635" cy="3128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9" tIns="24003" rIns="24003" bIns="2400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/>
              <a:t>Планирование</a:t>
            </a:r>
            <a:endParaRPr lang="ru-RU" sz="1800" kern="1200" dirty="0"/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020677" y="6381328"/>
            <a:ext cx="984019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12BD2CF6-A489-4F52-A5E6-762DBA1B743F}" type="slidenum">
              <a:rPr lang="ru-RU" sz="1400" smtClean="0">
                <a:solidFill>
                  <a:schemeClr val="bg1"/>
                </a:solidFill>
              </a:rPr>
              <a:pPr algn="r">
                <a:defRPr/>
              </a:p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9518" y="159023"/>
            <a:ext cx="9289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Видение реализации сквозного бизнес-процесса от планирования до исполнения бюджета для учета и последующего камерального контроля</a:t>
            </a: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1863355225"/>
              </p:ext>
            </p:extLst>
          </p:nvPr>
        </p:nvGraphicFramePr>
        <p:xfrm>
          <a:off x="147129" y="998538"/>
          <a:ext cx="8889367" cy="509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035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1" t="9949" r="2361" b="7978"/>
          <a:stretch/>
        </p:blipFill>
        <p:spPr bwMode="auto">
          <a:xfrm>
            <a:off x="107504" y="838721"/>
            <a:ext cx="8922112" cy="539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76" y="294082"/>
            <a:ext cx="8656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Видение централизованного бухучёта для госучреждений</a:t>
            </a:r>
            <a:endParaRPr lang="ru-RU" sz="16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020677" y="6381328"/>
            <a:ext cx="984019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12BD2CF6-A489-4F52-A5E6-762DBA1B743F}" type="slidenum">
              <a:rPr lang="ru-RU" sz="1400" smtClean="0">
                <a:solidFill>
                  <a:srgbClr val="0070C0"/>
                </a:solidFill>
              </a:rPr>
              <a:pPr algn="r">
                <a:defRPr/>
              </a:pPr>
              <a:t>3</a:t>
            </a:fld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884604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25206</TotalTime>
  <Words>127</Words>
  <Application>Microsoft Office PowerPoint</Application>
  <PresentationFormat>Экран (4:3)</PresentationFormat>
  <Paragraphs>29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Специальное оформление</vt:lpstr>
      <vt:lpstr>Ретро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YUST</dc:creator>
  <cp:lastModifiedBy>ZErnazarova</cp:lastModifiedBy>
  <cp:revision>1061</cp:revision>
  <cp:lastPrinted>2017-11-08T08:39:55Z</cp:lastPrinted>
  <dcterms:created xsi:type="dcterms:W3CDTF">2006-12-21T17:14:57Z</dcterms:created>
  <dcterms:modified xsi:type="dcterms:W3CDTF">2018-12-12T09:23:42Z</dcterms:modified>
</cp:coreProperties>
</file>