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  <p:sldMasterId id="2147483836" r:id="rId2"/>
  </p:sldMasterIdLst>
  <p:notesMasterIdLst>
    <p:notesMasterId r:id="rId6"/>
  </p:notesMasterIdLst>
  <p:handoutMasterIdLst>
    <p:handoutMasterId r:id="rId7"/>
  </p:handoutMasterIdLst>
  <p:sldIdLst>
    <p:sldId id="601" r:id="rId3"/>
    <p:sldId id="598" r:id="rId4"/>
    <p:sldId id="603" r:id="rId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  <p15:guide id="5" orient="horz" pos="3220">
          <p15:clr>
            <a:srgbClr val="A4A3A4"/>
          </p15:clr>
        </p15:guide>
        <p15:guide id="6" orient="horz" pos="3127">
          <p15:clr>
            <a:srgbClr val="A4A3A4"/>
          </p15:clr>
        </p15:guide>
        <p15:guide id="7" pos="2233">
          <p15:clr>
            <a:srgbClr val="A4A3A4"/>
          </p15:clr>
        </p15:guide>
        <p15:guide id="8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liya" initials="YY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0A"/>
    <a:srgbClr val="004D7E"/>
    <a:srgbClr val="73150B"/>
    <a:srgbClr val="DE5A10"/>
    <a:srgbClr val="5E8749"/>
    <a:srgbClr val="224996"/>
    <a:srgbClr val="E46C0A"/>
    <a:srgbClr val="F4F8FA"/>
    <a:srgbClr val="091625"/>
    <a:srgbClr val="071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04" autoAdjust="0"/>
  </p:normalViewPr>
  <p:slideViewPr>
    <p:cSldViewPr>
      <p:cViewPr varScale="1">
        <p:scale>
          <a:sx n="87" d="100"/>
          <a:sy n="87" d="100"/>
        </p:scale>
        <p:origin x="27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224"/>
        <p:guide pos="2236"/>
        <p:guide orient="horz" pos="3131"/>
        <p:guide pos="2144"/>
        <p:guide orient="horz" pos="3220"/>
        <p:guide orient="horz" pos="3127"/>
        <p:guide pos="2233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F5187CFB-C941-458D-8C5E-CEEAC4D58556}"/>
    <pc:docChg chg="modSld">
      <pc:chgData name="Yelena Slizhevskaya" userId="c31c118f-cc09-4814-95e2-f268a72c0a23" providerId="ADAL" clId="{F5187CFB-C941-458D-8C5E-CEEAC4D58556}" dt="2018-12-17T15:58:34.543" v="178" actId="1076"/>
      <pc:docMkLst>
        <pc:docMk/>
      </pc:docMkLst>
      <pc:sldChg chg="delSp modSp">
        <pc:chgData name="Yelena Slizhevskaya" userId="c31c118f-cc09-4814-95e2-f268a72c0a23" providerId="ADAL" clId="{F5187CFB-C941-458D-8C5E-CEEAC4D58556}" dt="2018-12-17T15:58:34.543" v="178" actId="1076"/>
        <pc:sldMkLst>
          <pc:docMk/>
          <pc:sldMk cId="1525281693" sldId="601"/>
        </pc:sldMkLst>
        <pc:spChg chg="mod">
          <ac:chgData name="Yelena Slizhevskaya" userId="c31c118f-cc09-4814-95e2-f268a72c0a23" providerId="ADAL" clId="{F5187CFB-C941-458D-8C5E-CEEAC4D58556}" dt="2018-12-17T15:13:04.038" v="16" actId="14100"/>
          <ac:spMkLst>
            <pc:docMk/>
            <pc:sldMk cId="1525281693" sldId="601"/>
            <ac:spMk id="4" creationId="{A688CFF6-6FA9-4C63-8F06-3ED1806DF9D0}"/>
          </ac:spMkLst>
        </pc:spChg>
        <pc:spChg chg="mod">
          <ac:chgData name="Yelena Slizhevskaya" userId="c31c118f-cc09-4814-95e2-f268a72c0a23" providerId="ADAL" clId="{F5187CFB-C941-458D-8C5E-CEEAC4D58556}" dt="2018-12-17T15:52:13.055" v="45" actId="207"/>
          <ac:spMkLst>
            <pc:docMk/>
            <pc:sldMk cId="1525281693" sldId="601"/>
            <ac:spMk id="6" creationId="{BA495BE8-9E66-4586-B26D-8835632679F2}"/>
          </ac:spMkLst>
        </pc:spChg>
        <pc:spChg chg="mod">
          <ac:chgData name="Yelena Slizhevskaya" userId="c31c118f-cc09-4814-95e2-f268a72c0a23" providerId="ADAL" clId="{F5187CFB-C941-458D-8C5E-CEEAC4D58556}" dt="2018-12-17T15:13:53.782" v="39" actId="121"/>
          <ac:spMkLst>
            <pc:docMk/>
            <pc:sldMk cId="1525281693" sldId="601"/>
            <ac:spMk id="7" creationId="{D44AF26E-3AAC-42CE-8C5D-727BC0732A6C}"/>
          </ac:spMkLst>
        </pc:spChg>
        <pc:spChg chg="mod">
          <ac:chgData name="Yelena Slizhevskaya" userId="c31c118f-cc09-4814-95e2-f268a72c0a23" providerId="ADAL" clId="{F5187CFB-C941-458D-8C5E-CEEAC4D58556}" dt="2018-12-17T15:57:03.861" v="161" actId="1076"/>
          <ac:spMkLst>
            <pc:docMk/>
            <pc:sldMk cId="1525281693" sldId="601"/>
            <ac:spMk id="8" creationId="{0C503F77-EDF6-402A-85ED-ADA8FEAE0B5D}"/>
          </ac:spMkLst>
        </pc:spChg>
        <pc:spChg chg="mod">
          <ac:chgData name="Yelena Slizhevskaya" userId="c31c118f-cc09-4814-95e2-f268a72c0a23" providerId="ADAL" clId="{F5187CFB-C941-458D-8C5E-CEEAC4D58556}" dt="2018-12-17T15:58:34.543" v="178" actId="1076"/>
          <ac:spMkLst>
            <pc:docMk/>
            <pc:sldMk cId="1525281693" sldId="601"/>
            <ac:spMk id="9" creationId="{50F106E9-31DF-40D2-9CC3-399A09FBE63F}"/>
          </ac:spMkLst>
        </pc:spChg>
        <pc:spChg chg="mod">
          <ac:chgData name="Yelena Slizhevskaya" userId="c31c118f-cc09-4814-95e2-f268a72c0a23" providerId="ADAL" clId="{F5187CFB-C941-458D-8C5E-CEEAC4D58556}" dt="2018-12-17T15:57:42.729" v="170" actId="207"/>
          <ac:spMkLst>
            <pc:docMk/>
            <pc:sldMk cId="1525281693" sldId="601"/>
            <ac:spMk id="11" creationId="{1524F388-8F4B-4FC7-AE89-783493A09F13}"/>
          </ac:spMkLst>
        </pc:spChg>
        <pc:spChg chg="mod">
          <ac:chgData name="Yelena Slizhevskaya" userId="c31c118f-cc09-4814-95e2-f268a72c0a23" providerId="ADAL" clId="{F5187CFB-C941-458D-8C5E-CEEAC4D58556}" dt="2018-12-17T15:54:14.822" v="124" actId="1038"/>
          <ac:spMkLst>
            <pc:docMk/>
            <pc:sldMk cId="1525281693" sldId="601"/>
            <ac:spMk id="12" creationId="{157FD855-DEFC-4DDE-A3EB-2E61E334CC6C}"/>
          </ac:spMkLst>
        </pc:spChg>
        <pc:spChg chg="mod">
          <ac:chgData name="Yelena Slizhevskaya" userId="c31c118f-cc09-4814-95e2-f268a72c0a23" providerId="ADAL" clId="{F5187CFB-C941-458D-8C5E-CEEAC4D58556}" dt="2018-12-17T15:56:15.173" v="151" actId="1076"/>
          <ac:spMkLst>
            <pc:docMk/>
            <pc:sldMk cId="1525281693" sldId="601"/>
            <ac:spMk id="13" creationId="{3749A4E9-FFAC-40A2-A3E2-587759338CF4}"/>
          </ac:spMkLst>
        </pc:spChg>
        <pc:spChg chg="mod">
          <ac:chgData name="Yelena Slizhevskaya" userId="c31c118f-cc09-4814-95e2-f268a72c0a23" providerId="ADAL" clId="{F5187CFB-C941-458D-8C5E-CEEAC4D58556}" dt="2018-12-17T15:55:31.467" v="141" actId="1037"/>
          <ac:spMkLst>
            <pc:docMk/>
            <pc:sldMk cId="1525281693" sldId="601"/>
            <ac:spMk id="14" creationId="{3513AF92-2387-4BD2-8859-BB40109420E8}"/>
          </ac:spMkLst>
        </pc:spChg>
        <pc:spChg chg="mod">
          <ac:chgData name="Yelena Slizhevskaya" userId="c31c118f-cc09-4814-95e2-f268a72c0a23" providerId="ADAL" clId="{F5187CFB-C941-458D-8C5E-CEEAC4D58556}" dt="2018-12-17T15:55:54.912" v="146" actId="14100"/>
          <ac:spMkLst>
            <pc:docMk/>
            <pc:sldMk cId="1525281693" sldId="601"/>
            <ac:spMk id="15" creationId="{92F95D56-0023-48CB-8E90-AC98FBA86922}"/>
          </ac:spMkLst>
        </pc:spChg>
        <pc:spChg chg="del mod">
          <ac:chgData name="Yelena Slizhevskaya" userId="c31c118f-cc09-4814-95e2-f268a72c0a23" providerId="ADAL" clId="{F5187CFB-C941-458D-8C5E-CEEAC4D58556}" dt="2018-12-17T15:54:26.505" v="125"/>
          <ac:spMkLst>
            <pc:docMk/>
            <pc:sldMk cId="1525281693" sldId="601"/>
            <ac:spMk id="16" creationId="{C332E978-4704-44B1-BEA0-805846ED3FC6}"/>
          </ac:spMkLst>
        </pc:spChg>
        <pc:spChg chg="del">
          <ac:chgData name="Yelena Slizhevskaya" userId="c31c118f-cc09-4814-95e2-f268a72c0a23" providerId="ADAL" clId="{F5187CFB-C941-458D-8C5E-CEEAC4D58556}" dt="2018-12-17T15:54:28.826" v="126"/>
          <ac:spMkLst>
            <pc:docMk/>
            <pc:sldMk cId="1525281693" sldId="601"/>
            <ac:spMk id="17" creationId="{F1DD930C-DA2B-42AD-AD88-DF020D5F6C71}"/>
          </ac:spMkLst>
        </pc:spChg>
        <pc:spChg chg="mod">
          <ac:chgData name="Yelena Slizhevskaya" userId="c31c118f-cc09-4814-95e2-f268a72c0a23" providerId="ADAL" clId="{F5187CFB-C941-458D-8C5E-CEEAC4D58556}" dt="2018-12-17T15:56:37.375" v="155" actId="1076"/>
          <ac:spMkLst>
            <pc:docMk/>
            <pc:sldMk cId="1525281693" sldId="601"/>
            <ac:spMk id="18" creationId="{61C086EC-DBDF-456A-AA96-091240A24352}"/>
          </ac:spMkLst>
        </pc:spChg>
        <pc:picChg chg="mod">
          <ac:chgData name="Yelena Slizhevskaya" userId="c31c118f-cc09-4814-95e2-f268a72c0a23" providerId="ADAL" clId="{F5187CFB-C941-458D-8C5E-CEEAC4D58556}" dt="2018-12-17T15:13:37.709" v="33" actId="1076"/>
          <ac:picMkLst>
            <pc:docMk/>
            <pc:sldMk cId="1525281693" sldId="601"/>
            <ac:picMk id="1027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66960-E145-4435-AC2A-232B9676DB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B020F77-3C99-4136-A7B9-C468432348CC}">
      <dgm:prSet phldrT="[Текст]" custT="1"/>
      <dgm:spPr/>
      <dgm:t>
        <a:bodyPr/>
        <a:lstStyle/>
        <a:p>
          <a:r>
            <a:rPr lang="ru-RU" sz="1800" dirty="0"/>
            <a:t>1.</a:t>
          </a:r>
        </a:p>
        <a:p>
          <a:endParaRPr lang="ru-RU" sz="1800" dirty="0"/>
        </a:p>
        <a:p>
          <a:r>
            <a:rPr lang="en-US" sz="1800" dirty="0"/>
            <a:t>Budget planning</a:t>
          </a:r>
          <a:r>
            <a:rPr lang="ru-RU" sz="1800" dirty="0"/>
            <a:t> </a:t>
          </a:r>
        </a:p>
        <a:p>
          <a:r>
            <a:rPr lang="ru-RU" sz="1800" dirty="0"/>
            <a:t>(</a:t>
          </a:r>
          <a:r>
            <a:rPr lang="en-US" sz="1800" dirty="0"/>
            <a:t>BPIS</a:t>
          </a:r>
          <a:r>
            <a:rPr lang="ru-RU" sz="1800" dirty="0"/>
            <a:t>)</a:t>
          </a:r>
        </a:p>
      </dgm:t>
    </dgm:pt>
    <dgm:pt modelId="{D25173FD-CEA1-4F9A-87CC-5D2311EAB86E}" type="parTrans" cxnId="{9D776291-5DD5-4CCF-9863-F18FDF895C99}">
      <dgm:prSet/>
      <dgm:spPr/>
      <dgm:t>
        <a:bodyPr/>
        <a:lstStyle/>
        <a:p>
          <a:endParaRPr lang="ru-RU" sz="1800"/>
        </a:p>
      </dgm:t>
    </dgm:pt>
    <dgm:pt modelId="{B20B8C7C-89CC-43A9-AD72-04CE2277FAF0}" type="sibTrans" cxnId="{9D776291-5DD5-4CCF-9863-F18FDF895C99}">
      <dgm:prSet/>
      <dgm:spPr/>
      <dgm:t>
        <a:bodyPr/>
        <a:lstStyle/>
        <a:p>
          <a:endParaRPr lang="ru-RU" sz="1800"/>
        </a:p>
      </dgm:t>
    </dgm:pt>
    <dgm:pt modelId="{6848EBA3-7D2D-4A4B-BB5F-F3C1361D353B}">
      <dgm:prSet phldrT="[Текст]" custT="1"/>
      <dgm:spPr/>
      <dgm:t>
        <a:bodyPr/>
        <a:lstStyle/>
        <a:p>
          <a:r>
            <a:rPr lang="ru-RU" sz="1800" dirty="0"/>
            <a:t>3.</a:t>
          </a:r>
        </a:p>
        <a:p>
          <a:r>
            <a:rPr lang="en-US" sz="1800" dirty="0"/>
            <a:t>Execution</a:t>
          </a:r>
          <a:r>
            <a:rPr lang="ru-RU" sz="1800" dirty="0"/>
            <a:t> (</a:t>
          </a:r>
          <a:r>
            <a:rPr lang="en-US" sz="1800" dirty="0"/>
            <a:t>Treasury IS</a:t>
          </a:r>
          <a:r>
            <a:rPr lang="ru-RU" sz="1800" dirty="0"/>
            <a:t>)</a:t>
          </a:r>
          <a:r>
            <a:rPr lang="en-US" sz="1800" dirty="0"/>
            <a:t> and accounting (centralized accounting IS</a:t>
          </a:r>
          <a:r>
            <a:rPr lang="ru-RU" sz="1800" dirty="0"/>
            <a:t>)</a:t>
          </a:r>
        </a:p>
      </dgm:t>
    </dgm:pt>
    <dgm:pt modelId="{5B1BDF3A-E102-441C-9E14-7645CD661658}" type="parTrans" cxnId="{4DC17A65-CDDB-4F4B-86BE-13C533AD45EC}">
      <dgm:prSet/>
      <dgm:spPr/>
      <dgm:t>
        <a:bodyPr/>
        <a:lstStyle/>
        <a:p>
          <a:endParaRPr lang="ru-RU" sz="1800"/>
        </a:p>
      </dgm:t>
    </dgm:pt>
    <dgm:pt modelId="{4B93943C-AC05-4335-B9F7-795EDCB11ABF}" type="sibTrans" cxnId="{4DC17A65-CDDB-4F4B-86BE-13C533AD45EC}">
      <dgm:prSet/>
      <dgm:spPr/>
      <dgm:t>
        <a:bodyPr/>
        <a:lstStyle/>
        <a:p>
          <a:endParaRPr lang="ru-RU" sz="1800"/>
        </a:p>
      </dgm:t>
    </dgm:pt>
    <dgm:pt modelId="{5431D682-032F-4627-96FB-92A06AA59BFF}">
      <dgm:prSet phldrT="[Текст]" custT="1"/>
      <dgm:spPr/>
      <dgm:t>
        <a:bodyPr/>
        <a:lstStyle/>
        <a:p>
          <a:r>
            <a:rPr lang="ru-RU" sz="1800" dirty="0"/>
            <a:t>4.</a:t>
          </a:r>
        </a:p>
        <a:p>
          <a:r>
            <a:rPr lang="en-US" sz="1800" dirty="0"/>
            <a:t>In-house review</a:t>
          </a:r>
          <a:r>
            <a:rPr lang="ru-RU" sz="1800" dirty="0"/>
            <a:t> (</a:t>
          </a:r>
          <a:r>
            <a:rPr lang="en-US" sz="1800" dirty="0"/>
            <a:t>“E-</a:t>
          </a:r>
          <a:r>
            <a:rPr lang="en-US" sz="1800" dirty="0" err="1"/>
            <a:t>MoF</a:t>
          </a:r>
          <a:r>
            <a:rPr lang="en-US" sz="1800" dirty="0"/>
            <a:t>”, Financial Control</a:t>
          </a:r>
          <a:r>
            <a:rPr lang="ru-RU" sz="1800" dirty="0"/>
            <a:t>. </a:t>
          </a:r>
          <a:r>
            <a:rPr lang="en-US" sz="1800" dirty="0"/>
            <a:t>RMS</a:t>
          </a:r>
          <a:r>
            <a:rPr lang="ru-RU" sz="1800" dirty="0"/>
            <a:t>)</a:t>
          </a:r>
        </a:p>
      </dgm:t>
    </dgm:pt>
    <dgm:pt modelId="{5CFE9689-E203-4D37-B43F-979B19B50221}" type="parTrans" cxnId="{69333409-5EBA-429B-BDBC-E999273C0721}">
      <dgm:prSet/>
      <dgm:spPr/>
      <dgm:t>
        <a:bodyPr/>
        <a:lstStyle/>
        <a:p>
          <a:endParaRPr lang="ru-RU" sz="1800"/>
        </a:p>
      </dgm:t>
    </dgm:pt>
    <dgm:pt modelId="{D5866BDC-D73D-46CF-A401-018BDB5EA4C9}" type="sibTrans" cxnId="{69333409-5EBA-429B-BDBC-E999273C0721}">
      <dgm:prSet/>
      <dgm:spPr/>
      <dgm:t>
        <a:bodyPr/>
        <a:lstStyle/>
        <a:p>
          <a:endParaRPr lang="ru-RU" sz="1800"/>
        </a:p>
      </dgm:t>
    </dgm:pt>
    <dgm:pt modelId="{6F2F45AA-3D81-424C-9423-DEECE2FE3820}">
      <dgm:prSet phldrT="[Текст]" custT="1"/>
      <dgm:spPr/>
      <dgm:t>
        <a:bodyPr/>
        <a:lstStyle/>
        <a:p>
          <a:r>
            <a:rPr lang="ru-RU" sz="1800" dirty="0"/>
            <a:t>2.</a:t>
          </a:r>
        </a:p>
        <a:p>
          <a:r>
            <a:rPr lang="en-US" sz="1800" dirty="0"/>
            <a:t>Public procurement plan development. Procurement implementation</a:t>
          </a:r>
          <a:r>
            <a:rPr lang="ru-RU" sz="1800" dirty="0"/>
            <a:t> (</a:t>
          </a:r>
          <a:r>
            <a:rPr lang="en-US" sz="1800" dirty="0"/>
            <a:t>EPP AIS</a:t>
          </a:r>
          <a:r>
            <a:rPr lang="ru-RU" sz="1800" dirty="0"/>
            <a:t>)</a:t>
          </a:r>
        </a:p>
      </dgm:t>
    </dgm:pt>
    <dgm:pt modelId="{928727F0-EC22-4B6F-A5C8-318C3F9A5C66}" type="parTrans" cxnId="{F2ED6D6F-FB83-4A30-AFE4-9BC19CE4478B}">
      <dgm:prSet/>
      <dgm:spPr/>
      <dgm:t>
        <a:bodyPr/>
        <a:lstStyle/>
        <a:p>
          <a:endParaRPr lang="ru-RU" sz="1600"/>
        </a:p>
      </dgm:t>
    </dgm:pt>
    <dgm:pt modelId="{160F6D6F-35FC-40D8-97E6-6F4536ADC5B0}" type="sibTrans" cxnId="{F2ED6D6F-FB83-4A30-AFE4-9BC19CE4478B}">
      <dgm:prSet/>
      <dgm:spPr/>
      <dgm:t>
        <a:bodyPr/>
        <a:lstStyle/>
        <a:p>
          <a:endParaRPr lang="ru-RU" sz="1600"/>
        </a:p>
      </dgm:t>
    </dgm:pt>
    <dgm:pt modelId="{5E7D2E40-BF45-4A3F-A58C-7C1C602822DA}" type="pres">
      <dgm:prSet presAssocID="{C4A66960-E145-4435-AC2A-232B9676DB1C}" presName="CompostProcess" presStyleCnt="0">
        <dgm:presLayoutVars>
          <dgm:dir/>
          <dgm:resizeHandles val="exact"/>
        </dgm:presLayoutVars>
      </dgm:prSet>
      <dgm:spPr/>
    </dgm:pt>
    <dgm:pt modelId="{BFCF006E-235B-40DF-9546-8C30CF33AD30}" type="pres">
      <dgm:prSet presAssocID="{C4A66960-E145-4435-AC2A-232B9676DB1C}" presName="arrow" presStyleLbl="bgShp" presStyleIdx="0" presStyleCnt="1" custScaleX="117647"/>
      <dgm:spPr/>
    </dgm:pt>
    <dgm:pt modelId="{1C7ED34E-EB00-41CC-B903-16B3DAB51DBD}" type="pres">
      <dgm:prSet presAssocID="{C4A66960-E145-4435-AC2A-232B9676DB1C}" presName="linearProcess" presStyleCnt="0"/>
      <dgm:spPr/>
    </dgm:pt>
    <dgm:pt modelId="{A6A1590B-550A-40AC-A3CD-EC8AA740DC11}" type="pres">
      <dgm:prSet presAssocID="{8B020F77-3C99-4136-A7B9-C468432348CC}" presName="textNode" presStyleLbl="node1" presStyleIdx="0" presStyleCnt="4" custScaleY="113674">
        <dgm:presLayoutVars>
          <dgm:bulletEnabled val="1"/>
        </dgm:presLayoutVars>
      </dgm:prSet>
      <dgm:spPr/>
    </dgm:pt>
    <dgm:pt modelId="{E53A1236-140F-4585-ACD3-6A4B4A9C1666}" type="pres">
      <dgm:prSet presAssocID="{B20B8C7C-89CC-43A9-AD72-04CE2277FAF0}" presName="sibTrans" presStyleCnt="0"/>
      <dgm:spPr/>
    </dgm:pt>
    <dgm:pt modelId="{2B44FF06-0FC3-47CC-8276-566FBE6D6C50}" type="pres">
      <dgm:prSet presAssocID="{6F2F45AA-3D81-424C-9423-DEECE2FE3820}" presName="textNode" presStyleLbl="node1" presStyleIdx="1" presStyleCnt="4" custScaleY="113674">
        <dgm:presLayoutVars>
          <dgm:bulletEnabled val="1"/>
        </dgm:presLayoutVars>
      </dgm:prSet>
      <dgm:spPr/>
    </dgm:pt>
    <dgm:pt modelId="{16AF418A-B9D5-4F0B-A6E7-54A4BF03FCEA}" type="pres">
      <dgm:prSet presAssocID="{160F6D6F-35FC-40D8-97E6-6F4536ADC5B0}" presName="sibTrans" presStyleCnt="0"/>
      <dgm:spPr/>
    </dgm:pt>
    <dgm:pt modelId="{18EFD96C-2958-4CB6-A920-3C587C41754B}" type="pres">
      <dgm:prSet presAssocID="{6848EBA3-7D2D-4A4B-BB5F-F3C1361D353B}" presName="textNode" presStyleLbl="node1" presStyleIdx="2" presStyleCnt="4" custScaleX="109801" custScaleY="113674">
        <dgm:presLayoutVars>
          <dgm:bulletEnabled val="1"/>
        </dgm:presLayoutVars>
      </dgm:prSet>
      <dgm:spPr/>
    </dgm:pt>
    <dgm:pt modelId="{EFE5594E-62C4-4427-A596-29526A957360}" type="pres">
      <dgm:prSet presAssocID="{4B93943C-AC05-4335-B9F7-795EDCB11ABF}" presName="sibTrans" presStyleCnt="0"/>
      <dgm:spPr/>
    </dgm:pt>
    <dgm:pt modelId="{2A912705-17F9-4FC0-A576-F89876BF3BFF}" type="pres">
      <dgm:prSet presAssocID="{5431D682-032F-4627-96FB-92A06AA59BFF}" presName="textNode" presStyleLbl="node1" presStyleIdx="3" presStyleCnt="4" custScaleY="113674">
        <dgm:presLayoutVars>
          <dgm:bulletEnabled val="1"/>
        </dgm:presLayoutVars>
      </dgm:prSet>
      <dgm:spPr/>
    </dgm:pt>
  </dgm:ptLst>
  <dgm:cxnLst>
    <dgm:cxn modelId="{69333409-5EBA-429B-BDBC-E999273C0721}" srcId="{C4A66960-E145-4435-AC2A-232B9676DB1C}" destId="{5431D682-032F-4627-96FB-92A06AA59BFF}" srcOrd="3" destOrd="0" parTransId="{5CFE9689-E203-4D37-B43F-979B19B50221}" sibTransId="{D5866BDC-D73D-46CF-A401-018BDB5EA4C9}"/>
    <dgm:cxn modelId="{C129F216-81D3-4F9C-BE00-09641E7DB749}" type="presOf" srcId="{6848EBA3-7D2D-4A4B-BB5F-F3C1361D353B}" destId="{18EFD96C-2958-4CB6-A920-3C587C41754B}" srcOrd="0" destOrd="0" presId="urn:microsoft.com/office/officeart/2005/8/layout/hProcess9"/>
    <dgm:cxn modelId="{4DC17A65-CDDB-4F4B-86BE-13C533AD45EC}" srcId="{C4A66960-E145-4435-AC2A-232B9676DB1C}" destId="{6848EBA3-7D2D-4A4B-BB5F-F3C1361D353B}" srcOrd="2" destOrd="0" parTransId="{5B1BDF3A-E102-441C-9E14-7645CD661658}" sibTransId="{4B93943C-AC05-4335-B9F7-795EDCB11ABF}"/>
    <dgm:cxn modelId="{9B2DB96D-A9F9-4F69-84AA-BF598648375B}" type="presOf" srcId="{C4A66960-E145-4435-AC2A-232B9676DB1C}" destId="{5E7D2E40-BF45-4A3F-A58C-7C1C602822DA}" srcOrd="0" destOrd="0" presId="urn:microsoft.com/office/officeart/2005/8/layout/hProcess9"/>
    <dgm:cxn modelId="{F2ED6D6F-FB83-4A30-AFE4-9BC19CE4478B}" srcId="{C4A66960-E145-4435-AC2A-232B9676DB1C}" destId="{6F2F45AA-3D81-424C-9423-DEECE2FE3820}" srcOrd="1" destOrd="0" parTransId="{928727F0-EC22-4B6F-A5C8-318C3F9A5C66}" sibTransId="{160F6D6F-35FC-40D8-97E6-6F4536ADC5B0}"/>
    <dgm:cxn modelId="{3CFF2753-0EA4-4258-96F3-C04745A63D8F}" type="presOf" srcId="{5431D682-032F-4627-96FB-92A06AA59BFF}" destId="{2A912705-17F9-4FC0-A576-F89876BF3BFF}" srcOrd="0" destOrd="0" presId="urn:microsoft.com/office/officeart/2005/8/layout/hProcess9"/>
    <dgm:cxn modelId="{E3CDC57E-D63E-4F6D-B481-6EA9E1D83C2B}" type="presOf" srcId="{6F2F45AA-3D81-424C-9423-DEECE2FE3820}" destId="{2B44FF06-0FC3-47CC-8276-566FBE6D6C50}" srcOrd="0" destOrd="0" presId="urn:microsoft.com/office/officeart/2005/8/layout/hProcess9"/>
    <dgm:cxn modelId="{9D776291-5DD5-4CCF-9863-F18FDF895C99}" srcId="{C4A66960-E145-4435-AC2A-232B9676DB1C}" destId="{8B020F77-3C99-4136-A7B9-C468432348CC}" srcOrd="0" destOrd="0" parTransId="{D25173FD-CEA1-4F9A-87CC-5D2311EAB86E}" sibTransId="{B20B8C7C-89CC-43A9-AD72-04CE2277FAF0}"/>
    <dgm:cxn modelId="{15D32FE2-967B-4032-9D01-7B1A0495ED1A}" type="presOf" srcId="{8B020F77-3C99-4136-A7B9-C468432348CC}" destId="{A6A1590B-550A-40AC-A3CD-EC8AA740DC11}" srcOrd="0" destOrd="0" presId="urn:microsoft.com/office/officeart/2005/8/layout/hProcess9"/>
    <dgm:cxn modelId="{82B388DB-2C27-406A-B310-A2F40730A521}" type="presParOf" srcId="{5E7D2E40-BF45-4A3F-A58C-7C1C602822DA}" destId="{BFCF006E-235B-40DF-9546-8C30CF33AD30}" srcOrd="0" destOrd="0" presId="urn:microsoft.com/office/officeart/2005/8/layout/hProcess9"/>
    <dgm:cxn modelId="{F0C5AEAA-F135-477E-84F9-F5337967F168}" type="presParOf" srcId="{5E7D2E40-BF45-4A3F-A58C-7C1C602822DA}" destId="{1C7ED34E-EB00-41CC-B903-16B3DAB51DBD}" srcOrd="1" destOrd="0" presId="urn:microsoft.com/office/officeart/2005/8/layout/hProcess9"/>
    <dgm:cxn modelId="{BC2B5DDF-750F-4920-AB2C-97E89C32FCC5}" type="presParOf" srcId="{1C7ED34E-EB00-41CC-B903-16B3DAB51DBD}" destId="{A6A1590B-550A-40AC-A3CD-EC8AA740DC11}" srcOrd="0" destOrd="0" presId="urn:microsoft.com/office/officeart/2005/8/layout/hProcess9"/>
    <dgm:cxn modelId="{E1F08CE6-F0F9-49E5-BBD7-118AAE85942B}" type="presParOf" srcId="{1C7ED34E-EB00-41CC-B903-16B3DAB51DBD}" destId="{E53A1236-140F-4585-ACD3-6A4B4A9C1666}" srcOrd="1" destOrd="0" presId="urn:microsoft.com/office/officeart/2005/8/layout/hProcess9"/>
    <dgm:cxn modelId="{8354C46F-F3B5-4B91-8DAA-2B2995938382}" type="presParOf" srcId="{1C7ED34E-EB00-41CC-B903-16B3DAB51DBD}" destId="{2B44FF06-0FC3-47CC-8276-566FBE6D6C50}" srcOrd="2" destOrd="0" presId="urn:microsoft.com/office/officeart/2005/8/layout/hProcess9"/>
    <dgm:cxn modelId="{279A228A-9198-4EFB-834B-AA790570D3A2}" type="presParOf" srcId="{1C7ED34E-EB00-41CC-B903-16B3DAB51DBD}" destId="{16AF418A-B9D5-4F0B-A6E7-54A4BF03FCEA}" srcOrd="3" destOrd="0" presId="urn:microsoft.com/office/officeart/2005/8/layout/hProcess9"/>
    <dgm:cxn modelId="{88E2A138-A38F-46FC-9B71-EF3E4728F3EB}" type="presParOf" srcId="{1C7ED34E-EB00-41CC-B903-16B3DAB51DBD}" destId="{18EFD96C-2958-4CB6-A920-3C587C41754B}" srcOrd="4" destOrd="0" presId="urn:microsoft.com/office/officeart/2005/8/layout/hProcess9"/>
    <dgm:cxn modelId="{1EB983AB-D934-454A-A341-DF0D9311CF06}" type="presParOf" srcId="{1C7ED34E-EB00-41CC-B903-16B3DAB51DBD}" destId="{EFE5594E-62C4-4427-A596-29526A957360}" srcOrd="5" destOrd="0" presId="urn:microsoft.com/office/officeart/2005/8/layout/hProcess9"/>
    <dgm:cxn modelId="{6EE0C65B-E687-461E-BA4B-C7B83DDD2F7F}" type="presParOf" srcId="{1C7ED34E-EB00-41CC-B903-16B3DAB51DBD}" destId="{2A912705-17F9-4FC0-A576-F89876BF3BF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F006E-235B-40DF-9546-8C30CF33AD30}">
      <dsp:nvSpPr>
        <dsp:cNvPr id="0" name=""/>
        <dsp:cNvSpPr/>
      </dsp:nvSpPr>
      <dsp:spPr>
        <a:xfrm>
          <a:off x="2" y="0"/>
          <a:ext cx="8889362" cy="50947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1590B-550A-40AC-A3CD-EC8AA740DC11}">
      <dsp:nvSpPr>
        <dsp:cNvPr id="0" name=""/>
        <dsp:cNvSpPr/>
      </dsp:nvSpPr>
      <dsp:spPr>
        <a:xfrm>
          <a:off x="2096" y="1389095"/>
          <a:ext cx="1932395" cy="2316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Budget planning</a:t>
          </a:r>
          <a:r>
            <a:rPr lang="ru-RU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(</a:t>
          </a:r>
          <a:r>
            <a:rPr lang="en-US" sz="1800" kern="1200" dirty="0"/>
            <a:t>BPIS</a:t>
          </a:r>
          <a:r>
            <a:rPr lang="ru-RU" sz="1800" kern="1200" dirty="0"/>
            <a:t>)</a:t>
          </a:r>
        </a:p>
      </dsp:txBody>
      <dsp:txXfrm>
        <a:off x="96428" y="1483427"/>
        <a:ext cx="1743731" cy="2127902"/>
      </dsp:txXfrm>
    </dsp:sp>
    <dsp:sp modelId="{2B44FF06-0FC3-47CC-8276-566FBE6D6C50}">
      <dsp:nvSpPr>
        <dsp:cNvPr id="0" name=""/>
        <dsp:cNvSpPr/>
      </dsp:nvSpPr>
      <dsp:spPr>
        <a:xfrm>
          <a:off x="2256557" y="1389095"/>
          <a:ext cx="1932395" cy="2316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2.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 procurement plan development. Procurement implementation</a:t>
          </a:r>
          <a:r>
            <a:rPr lang="ru-RU" sz="1800" kern="1200" dirty="0"/>
            <a:t> (</a:t>
          </a:r>
          <a:r>
            <a:rPr lang="en-US" sz="1800" kern="1200" dirty="0"/>
            <a:t>EPP AIS</a:t>
          </a:r>
          <a:r>
            <a:rPr lang="ru-RU" sz="1800" kern="1200" dirty="0"/>
            <a:t>)</a:t>
          </a:r>
        </a:p>
      </dsp:txBody>
      <dsp:txXfrm>
        <a:off x="2350889" y="1483427"/>
        <a:ext cx="1743731" cy="2127902"/>
      </dsp:txXfrm>
    </dsp:sp>
    <dsp:sp modelId="{18EFD96C-2958-4CB6-A920-3C587C41754B}">
      <dsp:nvSpPr>
        <dsp:cNvPr id="0" name=""/>
        <dsp:cNvSpPr/>
      </dsp:nvSpPr>
      <dsp:spPr>
        <a:xfrm>
          <a:off x="4511019" y="1389095"/>
          <a:ext cx="2121789" cy="2316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3.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Execution</a:t>
          </a:r>
          <a:r>
            <a:rPr lang="ru-RU" sz="1800" kern="1200" dirty="0"/>
            <a:t> (</a:t>
          </a:r>
          <a:r>
            <a:rPr lang="en-US" sz="1800" kern="1200" dirty="0"/>
            <a:t>Treasury IS</a:t>
          </a:r>
          <a:r>
            <a:rPr lang="ru-RU" sz="1800" kern="1200" dirty="0"/>
            <a:t>)</a:t>
          </a:r>
          <a:r>
            <a:rPr lang="en-US" sz="1800" kern="1200" dirty="0"/>
            <a:t> and accounting (centralized accounting IS</a:t>
          </a:r>
          <a:r>
            <a:rPr lang="ru-RU" sz="1800" kern="1200" dirty="0"/>
            <a:t>)</a:t>
          </a:r>
        </a:p>
      </dsp:txBody>
      <dsp:txXfrm>
        <a:off x="4614596" y="1492672"/>
        <a:ext cx="1914635" cy="2109412"/>
      </dsp:txXfrm>
    </dsp:sp>
    <dsp:sp modelId="{2A912705-17F9-4FC0-A576-F89876BF3BFF}">
      <dsp:nvSpPr>
        <dsp:cNvPr id="0" name=""/>
        <dsp:cNvSpPr/>
      </dsp:nvSpPr>
      <dsp:spPr>
        <a:xfrm>
          <a:off x="6954875" y="1389095"/>
          <a:ext cx="1932395" cy="2316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4.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In-house review</a:t>
          </a:r>
          <a:r>
            <a:rPr lang="ru-RU" sz="1800" kern="1200" dirty="0"/>
            <a:t> (</a:t>
          </a:r>
          <a:r>
            <a:rPr lang="en-US" sz="1800" kern="1200" dirty="0"/>
            <a:t>“E-</a:t>
          </a:r>
          <a:r>
            <a:rPr lang="en-US" sz="1800" kern="1200" dirty="0" err="1"/>
            <a:t>MoF</a:t>
          </a:r>
          <a:r>
            <a:rPr lang="en-US" sz="1800" kern="1200" dirty="0"/>
            <a:t>”, Financial Control</a:t>
          </a:r>
          <a:r>
            <a:rPr lang="ru-RU" sz="1800" kern="1200" dirty="0"/>
            <a:t>. </a:t>
          </a:r>
          <a:r>
            <a:rPr lang="en-US" sz="1800" kern="1200" dirty="0"/>
            <a:t>RMS</a:t>
          </a:r>
          <a:r>
            <a:rPr lang="ru-RU" sz="1800" kern="1200" dirty="0"/>
            <a:t>)</a:t>
          </a:r>
        </a:p>
      </dsp:txBody>
      <dsp:txXfrm>
        <a:off x="7049207" y="1483427"/>
        <a:ext cx="1743731" cy="2127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A0C7E24C-24D9-4B32-9F1F-171631EE97C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47690A8-49C3-4B06-A9FA-3456E9BBE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0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6" tIns="47783" rIns="95566" bIns="4778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6" tIns="47783" rIns="95566" bIns="4778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67D71E-A531-4042-886F-F87B4ED462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302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7D71E-A531-4042-886F-F87B4ED4626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83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1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0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26453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8508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132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69315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34677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23407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0745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03913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5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79289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01001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40559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357950" y="6357958"/>
            <a:ext cx="2347912" cy="357187"/>
          </a:xfrm>
          <a:prstGeom prst="rect">
            <a:avLst/>
          </a:prstGeom>
        </p:spPr>
        <p:txBody>
          <a:bodyPr rtlCol="0"/>
          <a:lstStyle>
            <a:lvl1pPr>
              <a:defRPr sz="1200" b="1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2BD2CF6-A489-4F52-A5E6-762DBA1B74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99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35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7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6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2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3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4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72EC-054B-4CC6-9E12-D2CFC57D372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4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2E72EC-054B-4CC6-9E12-D2CFC57D372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page_up2.png"/>
          <p:cNvPicPr>
            <a:picLocks noChangeAspect="1"/>
          </p:cNvPicPr>
          <p:nvPr userDrawn="1"/>
        </p:nvPicPr>
        <p:blipFill rotWithShape="1">
          <a:blip r:embed="rId14" cstate="print"/>
          <a:srcRect l="83147" r="7902"/>
          <a:stretch/>
        </p:blipFill>
        <p:spPr bwMode="auto">
          <a:xfrm>
            <a:off x="8362280" y="1736"/>
            <a:ext cx="818232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905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08" y="260648"/>
            <a:ext cx="8352928" cy="40011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National Budget Development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bird\Desktop\Концепция развития еМФ\005-ispr numeracy strany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9" t="18192" r="51528" b="23100"/>
          <a:stretch/>
        </p:blipFill>
        <p:spPr bwMode="auto">
          <a:xfrm>
            <a:off x="384675" y="764704"/>
            <a:ext cx="4104456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rd\Desktop\Концепция развития еМФ\005-ispr numeracy strany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17995" r="5694" b="30256"/>
          <a:stretch/>
        </p:blipFill>
        <p:spPr bwMode="auto">
          <a:xfrm>
            <a:off x="4979979" y="722873"/>
            <a:ext cx="4005458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4165"/>
              </p:ext>
            </p:extLst>
          </p:nvPr>
        </p:nvGraphicFramePr>
        <p:xfrm>
          <a:off x="395536" y="4562004"/>
          <a:ext cx="864096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6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</a:t>
                      </a:r>
                      <a:r>
                        <a:rPr lang="ru-RU" dirty="0"/>
                        <a:t>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</a:t>
                      </a:r>
                      <a:r>
                        <a:rPr lang="ru-RU" dirty="0"/>
                        <a:t> :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45">
                <a:tc>
                  <a:txBody>
                    <a:bodyPr/>
                    <a:lstStyle/>
                    <a:p>
                      <a:r>
                        <a:rPr lang="en-US" dirty="0"/>
                        <a:t>Manual data collection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reduced</a:t>
                      </a:r>
                      <a:r>
                        <a:rPr lang="ru-RU" baseline="0" dirty="0"/>
                        <a:t> </a:t>
                      </a:r>
                      <a:r>
                        <a:rPr lang="ru-RU" b="1" baseline="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baseline="0" dirty="0"/>
                        <a:t> </a:t>
                      </a:r>
                      <a:r>
                        <a:rPr lang="en-US" baseline="0" dirty="0"/>
                        <a:t>times</a:t>
                      </a:r>
                      <a:r>
                        <a:rPr lang="ru-RU" baseline="0" dirty="0"/>
                        <a:t> </a:t>
                      </a:r>
                      <a:r>
                        <a:rPr lang="ru-RU" sz="1200" baseline="0" dirty="0"/>
                        <a:t>(</a:t>
                      </a:r>
                      <a:r>
                        <a:rPr lang="en-US" sz="1200" baseline="0" dirty="0"/>
                        <a:t>from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sz="1200" baseline="0" dirty="0"/>
                        <a:t> </a:t>
                      </a:r>
                      <a:r>
                        <a:rPr lang="en-US" sz="1200" baseline="0" dirty="0"/>
                        <a:t> to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sz="1200" baseline="0" dirty="0"/>
                        <a:t> </a:t>
                      </a:r>
                      <a:r>
                        <a:rPr lang="en-US" sz="1200" baseline="0" dirty="0"/>
                        <a:t> months</a:t>
                      </a:r>
                      <a:r>
                        <a:rPr lang="ru-RU" sz="1200" baseline="0" dirty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68">
                <a:tc>
                  <a:txBody>
                    <a:bodyPr/>
                    <a:lstStyle/>
                    <a:p>
                      <a:r>
                        <a:rPr lang="en-US" dirty="0"/>
                        <a:t>Long data processing 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Precise planning</a:t>
                      </a:r>
                      <a:r>
                        <a:rPr lang="ru-RU" dirty="0"/>
                        <a:t> </a:t>
                      </a:r>
                      <a:r>
                        <a:rPr lang="ru-RU" sz="1600" dirty="0"/>
                        <a:t>(</a:t>
                      </a:r>
                      <a:r>
                        <a:rPr lang="en-US" sz="1600" dirty="0"/>
                        <a:t>average e-procurement prices</a:t>
                      </a:r>
                      <a:r>
                        <a:rPr lang="ru-RU" sz="1600" dirty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45">
                <a:tc>
                  <a:txBody>
                    <a:bodyPr/>
                    <a:lstStyle/>
                    <a:p>
                      <a:r>
                        <a:rPr lang="en-US" dirty="0"/>
                        <a:t>No fast feedback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Transparent budget consolidation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45">
                <a:tc>
                  <a:txBody>
                    <a:bodyPr/>
                    <a:lstStyle/>
                    <a:p>
                      <a:r>
                        <a:rPr lang="en-US" sz="1800" dirty="0"/>
                        <a:t>Many errors at each level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Transparent expenditures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20677" y="6381328"/>
            <a:ext cx="984019" cy="365125"/>
          </a:xfrm>
        </p:spPr>
        <p:txBody>
          <a:bodyPr/>
          <a:lstStyle/>
          <a:p>
            <a:pPr>
              <a:defRPr/>
            </a:pPr>
            <a:fld id="{12BD2CF6-A489-4F52-A5E6-762DBA1B743F}" type="slidenum">
              <a:rPr lang="ru-RU" smtClean="0">
                <a:solidFill>
                  <a:srgbClr val="73150B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73150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8CFF6-6FA9-4C63-8F06-3ED1806DF9D0}"/>
              </a:ext>
            </a:extLst>
          </p:cNvPr>
          <p:cNvSpPr txBox="1"/>
          <p:nvPr/>
        </p:nvSpPr>
        <p:spPr>
          <a:xfrm>
            <a:off x="499658" y="790706"/>
            <a:ext cx="104800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AS 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95BE8-9E66-4586-B26D-8835632679F2}"/>
              </a:ext>
            </a:extLst>
          </p:cNvPr>
          <p:cNvSpPr txBox="1"/>
          <p:nvPr/>
        </p:nvSpPr>
        <p:spPr>
          <a:xfrm>
            <a:off x="1495367" y="1030299"/>
            <a:ext cx="188307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National Budget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AF26E-3AAC-42CE-8C5D-727BC0732A6C}"/>
              </a:ext>
            </a:extLst>
          </p:cNvPr>
          <p:cNvSpPr txBox="1"/>
          <p:nvPr/>
        </p:nvSpPr>
        <p:spPr>
          <a:xfrm>
            <a:off x="6958739" y="722873"/>
            <a:ext cx="193374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TO 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503F77-EDF6-402A-85ED-ADA8FEAE0B5D}"/>
              </a:ext>
            </a:extLst>
          </p:cNvPr>
          <p:cNvSpPr txBox="1"/>
          <p:nvPr/>
        </p:nvSpPr>
        <p:spPr>
          <a:xfrm>
            <a:off x="6265648" y="1123131"/>
            <a:ext cx="1906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National Budget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106E9-31DF-40D2-9CC3-399A09FBE63F}"/>
              </a:ext>
            </a:extLst>
          </p:cNvPr>
          <p:cNvSpPr txBox="1"/>
          <p:nvPr/>
        </p:nvSpPr>
        <p:spPr>
          <a:xfrm>
            <a:off x="7696641" y="3669252"/>
            <a:ext cx="648072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District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4F388-8F4B-4FC7-AE89-783493A09F13}"/>
              </a:ext>
            </a:extLst>
          </p:cNvPr>
          <p:cNvSpPr txBox="1"/>
          <p:nvPr/>
        </p:nvSpPr>
        <p:spPr>
          <a:xfrm>
            <a:off x="6084168" y="3669252"/>
            <a:ext cx="792089" cy="461665"/>
          </a:xfrm>
          <a:prstGeom prst="rect">
            <a:avLst/>
          </a:prstGeom>
          <a:solidFill>
            <a:srgbClr val="E86E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Regional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FD855-DEFC-4DDE-A3EB-2E61E334CC6C}"/>
              </a:ext>
            </a:extLst>
          </p:cNvPr>
          <p:cNvSpPr txBox="1"/>
          <p:nvPr/>
        </p:nvSpPr>
        <p:spPr>
          <a:xfrm>
            <a:off x="2051720" y="2636912"/>
            <a:ext cx="648072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Ministry</a:t>
            </a:r>
          </a:p>
          <a:p>
            <a:pPr algn="ctr"/>
            <a:r>
              <a:rPr lang="en-US" sz="1000" dirty="0"/>
              <a:t>of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9A4E9-FFAC-40A2-A3E2-587759338CF4}"/>
              </a:ext>
            </a:extLst>
          </p:cNvPr>
          <p:cNvSpPr txBox="1"/>
          <p:nvPr/>
        </p:nvSpPr>
        <p:spPr>
          <a:xfrm>
            <a:off x="2694361" y="3853918"/>
            <a:ext cx="1368153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Committees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3AF92-2387-4BD2-8859-BB40109420E8}"/>
              </a:ext>
            </a:extLst>
          </p:cNvPr>
          <p:cNvSpPr txBox="1"/>
          <p:nvPr/>
        </p:nvSpPr>
        <p:spPr>
          <a:xfrm>
            <a:off x="539552" y="3826263"/>
            <a:ext cx="1368153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Gov. institutions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F95D56-0023-48CB-8E90-AC98FBA86922}"/>
              </a:ext>
            </a:extLst>
          </p:cNvPr>
          <p:cNvSpPr txBox="1"/>
          <p:nvPr/>
        </p:nvSpPr>
        <p:spPr>
          <a:xfrm>
            <a:off x="544264" y="4207208"/>
            <a:ext cx="157946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Regional offices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C086EC-DBDF-456A-AA96-091240A24352}"/>
              </a:ext>
            </a:extLst>
          </p:cNvPr>
          <p:cNvSpPr txBox="1"/>
          <p:nvPr/>
        </p:nvSpPr>
        <p:spPr>
          <a:xfrm>
            <a:off x="2385467" y="4207208"/>
            <a:ext cx="2016225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Subordinate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52528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164307"/>
            <a:ext cx="2151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Преимущества ИСБП</a:t>
            </a:r>
          </a:p>
        </p:txBody>
      </p:sp>
      <p:sp>
        <p:nvSpPr>
          <p:cNvPr id="6" name="AutoShape 2" descr="https://lh6.googleusercontent.com/G962O7HtwmXsbrulngFjjmr4WxHKHNipZfqgc6z1_Tqjft-YTys8tbK_Cl0KsmI6DnaJwB49KJpU6z6ucNr9eaO4LuaA3duWNygsDdIoULX5mDGp7qaFBohGN0nM0MIrmCU0stJr6Vo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lh6.googleusercontent.com/G962O7HtwmXsbrulngFjjmr4WxHKHNipZfqgc6z1_Tqjft-YTys8tbK_Cl0KsmI6DnaJwB49KJpU6z6ucNr9eaO4LuaA3duWNygsDdIoULX5mDGp7qaFBohGN0nM0MIrmCU0stJr6Vo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lh5.googleusercontent.com/-TtsbVUBql3DjBL1yf_R1tJzsHgq8RjvJTu9LP_-gWCQlrOIs4YTOFMMTcJgit84FDyzlaBBELl8kmsryuWT9FvbVbV9KAlsIwcFsHmvHu0MqwHU2DnbfgfI1_bBGXTdh906AWlr8ZU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https://lh5.googleusercontent.com/-TtsbVUBql3DjBL1yf_R1tJzsHgq8RjvJTu9LP_-gWCQlrOIs4YTOFMMTcJgit84FDyzlaBBELl8kmsryuWT9FvbVbV9KAlsIwcFsHmvHu0MqwHU2DnbfgfI1_bBGXTdh906AWlr8ZU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s://lh5.googleusercontent.com/-TtsbVUBql3DjBL1yf_R1tJzsHgq8RjvJTu9LP_-gWCQlrOIs4YTOFMMTcJgit84FDyzlaBBELl8kmsryuWT9FvbVbV9KAlsIwcFsHmvHu0MqwHU2DnbfgfI1_bBGXTdh906AWlr8ZU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44408" y="0"/>
            <a:ext cx="1008112" cy="620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01806" y="980728"/>
            <a:ext cx="1008112" cy="620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4"/>
          <p:cNvSpPr/>
          <p:nvPr/>
        </p:nvSpPr>
        <p:spPr>
          <a:xfrm>
            <a:off x="2666183" y="3272570"/>
            <a:ext cx="3811635" cy="3128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9" tIns="24003" rIns="24003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/>
              <a:t>Планирование</a:t>
            </a: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20677" y="6381328"/>
            <a:ext cx="984019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2BD2CF6-A489-4F52-A5E6-762DBA1B743F}" type="slidenum">
              <a:rPr lang="ru-RU" sz="1400" smtClean="0">
                <a:solidFill>
                  <a:schemeClr val="bg1"/>
                </a:solidFill>
              </a:rPr>
              <a:pPr algn="r"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9518" y="159023"/>
            <a:ext cx="928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 Vision of Cross-Cutting Business Process: From Planning to Budget Execution for the Purposes of Accounting and Follow-Up In-House Review</a:t>
            </a:r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69204752"/>
              </p:ext>
            </p:extLst>
          </p:nvPr>
        </p:nvGraphicFramePr>
        <p:xfrm>
          <a:off x="147129" y="998538"/>
          <a:ext cx="8889367" cy="509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50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9949" r="2361" b="7978"/>
          <a:stretch/>
        </p:blipFill>
        <p:spPr bwMode="auto">
          <a:xfrm>
            <a:off x="107504" y="838721"/>
            <a:ext cx="8922112" cy="55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6" y="294082"/>
            <a:ext cx="8656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Centralized Accounting for Public Institutions</a:t>
            </a:r>
            <a:r>
              <a:rPr lang="ru-RU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Vision</a:t>
            </a:r>
            <a:endParaRPr lang="ru-RU" sz="1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20677" y="6381328"/>
            <a:ext cx="984019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2BD2CF6-A489-4F52-A5E6-762DBA1B743F}" type="slidenum">
              <a:rPr lang="ru-RU" sz="1400" smtClean="0">
                <a:solidFill>
                  <a:srgbClr val="0070C0"/>
                </a:solidFill>
              </a:rPr>
              <a:pPr algn="r">
                <a:defRPr/>
              </a:pPr>
              <a:t>3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13F4C-F180-4BFB-9928-B6A72583E8E6}"/>
              </a:ext>
            </a:extLst>
          </p:cNvPr>
          <p:cNvSpPr txBox="1"/>
          <p:nvPr/>
        </p:nvSpPr>
        <p:spPr>
          <a:xfrm>
            <a:off x="307976" y="980728"/>
            <a:ext cx="14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BENEFITS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C6AFE-A372-4DFF-BD80-B97F485E8C1C}"/>
              </a:ext>
            </a:extLst>
          </p:cNvPr>
          <p:cNvSpPr txBox="1"/>
          <p:nvPr/>
        </p:nvSpPr>
        <p:spPr>
          <a:xfrm>
            <a:off x="1763688" y="838721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IS of Government Revenues Committee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02280-A8ED-4519-A566-40615A238E82}"/>
              </a:ext>
            </a:extLst>
          </p:cNvPr>
          <p:cNvSpPr txBox="1"/>
          <p:nvPr/>
        </p:nvSpPr>
        <p:spPr>
          <a:xfrm>
            <a:off x="5580112" y="838721"/>
            <a:ext cx="159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E-</a:t>
            </a:r>
            <a:r>
              <a:rPr lang="en-US" dirty="0" err="1">
                <a:solidFill>
                  <a:srgbClr val="FF0000"/>
                </a:solidFill>
              </a:rPr>
              <a:t>MoF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76010-697F-4657-8900-48DBA21F90CF}"/>
              </a:ext>
            </a:extLst>
          </p:cNvPr>
          <p:cNvSpPr txBox="1"/>
          <p:nvPr/>
        </p:nvSpPr>
        <p:spPr>
          <a:xfrm>
            <a:off x="3995936" y="20608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E-Accounting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FD642-14CE-45F0-8588-D905B23280C2}"/>
              </a:ext>
            </a:extLst>
          </p:cNvPr>
          <p:cNvSpPr txBox="1"/>
          <p:nvPr/>
        </p:nvSpPr>
        <p:spPr>
          <a:xfrm>
            <a:off x="251520" y="17008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In-House Review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891C4B-4C87-48DA-BD83-CEB0A639C681}"/>
              </a:ext>
            </a:extLst>
          </p:cNvPr>
          <p:cNvSpPr txBox="1"/>
          <p:nvPr/>
        </p:nvSpPr>
        <p:spPr>
          <a:xfrm>
            <a:off x="6444207" y="1054165"/>
            <a:ext cx="1800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BPIS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EBD27-B461-4F46-BF8B-AFE39E4AF0B2}"/>
              </a:ext>
            </a:extLst>
          </p:cNvPr>
          <p:cNvSpPr txBox="1"/>
          <p:nvPr/>
        </p:nvSpPr>
        <p:spPr>
          <a:xfrm>
            <a:off x="7624261" y="157738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Second-tier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banks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CEB32-A396-4F7B-877D-D7BB0C016449}"/>
              </a:ext>
            </a:extLst>
          </p:cNvPr>
          <p:cNvSpPr txBox="1"/>
          <p:nvPr/>
        </p:nvSpPr>
        <p:spPr>
          <a:xfrm>
            <a:off x="1547664" y="32849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Cloud Accounting Components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B9CE5-FB0D-4A28-BB73-92A58AAE6FBE}"/>
              </a:ext>
            </a:extLst>
          </p:cNvPr>
          <p:cNvSpPr txBox="1"/>
          <p:nvPr/>
        </p:nvSpPr>
        <p:spPr>
          <a:xfrm>
            <a:off x="307976" y="5085184"/>
            <a:ext cx="152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Authorization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D8697C-7F40-4846-B3F1-F0500649FC1F}"/>
              </a:ext>
            </a:extLst>
          </p:cNvPr>
          <p:cNvSpPr txBox="1"/>
          <p:nvPr/>
        </p:nvSpPr>
        <p:spPr>
          <a:xfrm>
            <a:off x="3923928" y="486916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Payroll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2C3C10-16EF-4DB3-83BF-1281D1466DC6}"/>
              </a:ext>
            </a:extLst>
          </p:cNvPr>
          <p:cNvSpPr txBox="1"/>
          <p:nvPr/>
        </p:nvSpPr>
        <p:spPr>
          <a:xfrm>
            <a:off x="3419872" y="551723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E-Personnel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8F7C47-EA45-43B6-ABE6-A61078F07547}"/>
              </a:ext>
            </a:extLst>
          </p:cNvPr>
          <p:cNvSpPr txBox="1"/>
          <p:nvPr/>
        </p:nvSpPr>
        <p:spPr>
          <a:xfrm>
            <a:off x="4932040" y="5589240"/>
            <a:ext cx="151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E-Procurement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945A1A-EB5E-4B12-B3D0-D937130C89AE}"/>
              </a:ext>
            </a:extLst>
          </p:cNvPr>
          <p:cNvSpPr txBox="1"/>
          <p:nvPr/>
        </p:nvSpPr>
        <p:spPr>
          <a:xfrm>
            <a:off x="6220476" y="5003304"/>
            <a:ext cx="1800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Counterparties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6F2051-D636-4DBF-8ABD-AC3A2D868E92}"/>
              </a:ext>
            </a:extLst>
          </p:cNvPr>
          <p:cNvSpPr txBox="1"/>
          <p:nvPr/>
        </p:nvSpPr>
        <p:spPr>
          <a:xfrm>
            <a:off x="6300190" y="1361942"/>
            <a:ext cx="108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planning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4BA8D3-8E0E-46D9-AAC8-7E2AA2A340C1}"/>
              </a:ext>
            </a:extLst>
          </p:cNvPr>
          <p:cNvSpPr txBox="1"/>
          <p:nvPr/>
        </p:nvSpPr>
        <p:spPr>
          <a:xfrm>
            <a:off x="6156176" y="1946718"/>
            <a:ext cx="102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Client bank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7C242B-A5C4-470B-B74C-7325F62B9DB9}"/>
              </a:ext>
            </a:extLst>
          </p:cNvPr>
          <p:cNvSpPr txBox="1"/>
          <p:nvPr/>
        </p:nvSpPr>
        <p:spPr>
          <a:xfrm>
            <a:off x="4499992" y="146240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Budget and financial reporting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238CC2-E746-445C-986D-C6CEF667BC77}"/>
              </a:ext>
            </a:extLst>
          </p:cNvPr>
          <p:cNvSpPr txBox="1"/>
          <p:nvPr/>
        </p:nvSpPr>
        <p:spPr>
          <a:xfrm>
            <a:off x="3851920" y="126876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Tax reporting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66EDCC-7E35-4C67-A77B-F952CC4F5855}"/>
              </a:ext>
            </a:extLst>
          </p:cNvPr>
          <p:cNvSpPr txBox="1"/>
          <p:nvPr/>
        </p:nvSpPr>
        <p:spPr>
          <a:xfrm>
            <a:off x="307976" y="2708920"/>
            <a:ext cx="2031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With remote access to supporting primary documents of any government institution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68B909-A9D0-46D7-80C5-AD86AC315708}"/>
              </a:ext>
            </a:extLst>
          </p:cNvPr>
          <p:cNvSpPr txBox="1"/>
          <p:nvPr/>
        </p:nvSpPr>
        <p:spPr>
          <a:xfrm>
            <a:off x="1547664" y="604277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Common CoA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A04ABC-E045-4429-B1E6-384CD8CDEF3A}"/>
              </a:ext>
            </a:extLst>
          </p:cNvPr>
          <p:cNvSpPr txBox="1"/>
          <p:nvPr/>
        </p:nvSpPr>
        <p:spPr>
          <a:xfrm>
            <a:off x="5940152" y="5897017"/>
            <a:ext cx="1684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Registry of Government Property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157148-D494-42B7-BE54-CB8EE848B41C}"/>
              </a:ext>
            </a:extLst>
          </p:cNvPr>
          <p:cNvSpPr txBox="1"/>
          <p:nvPr/>
        </p:nvSpPr>
        <p:spPr>
          <a:xfrm>
            <a:off x="7884368" y="4653136"/>
            <a:ext cx="984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E-Bidding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75F720-25E5-48AE-830A-614D4D22C7A3}"/>
              </a:ext>
            </a:extLst>
          </p:cNvPr>
          <p:cNvSpPr txBox="1"/>
          <p:nvPr/>
        </p:nvSpPr>
        <p:spPr>
          <a:xfrm>
            <a:off x="5076056" y="469584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Warehouse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598AC3-FE64-4586-B0DB-DE05F911220C}"/>
              </a:ext>
            </a:extLst>
          </p:cNvPr>
          <p:cNvSpPr txBox="1"/>
          <p:nvPr/>
        </p:nvSpPr>
        <p:spPr>
          <a:xfrm>
            <a:off x="4283968" y="436510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A30517-E48B-425C-9E5D-94D967D6F204}"/>
              </a:ext>
            </a:extLst>
          </p:cNvPr>
          <p:cNvSpPr txBox="1"/>
          <p:nvPr/>
        </p:nvSpPr>
        <p:spPr>
          <a:xfrm>
            <a:off x="7524327" y="5803836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Sale of Government Property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EB8648-4905-4FCD-861C-699204D6B55B}"/>
              </a:ext>
            </a:extLst>
          </p:cNvPr>
          <p:cNvSpPr txBox="1"/>
          <p:nvPr/>
        </p:nvSpPr>
        <p:spPr>
          <a:xfrm>
            <a:off x="6300191" y="5618544"/>
            <a:ext cx="1224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IT IS (GDB LE)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45E1FC-EBBF-4DE0-BCC9-A6CEA7999357}"/>
              </a:ext>
            </a:extLst>
          </p:cNvPr>
          <p:cNvSpPr txBox="1"/>
          <p:nvPr/>
        </p:nvSpPr>
        <p:spPr>
          <a:xfrm>
            <a:off x="114384" y="5661248"/>
            <a:ext cx="143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National Certification Center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1C8BF3-78D2-4B45-88A7-842F29A7E856}"/>
              </a:ext>
            </a:extLst>
          </p:cNvPr>
          <p:cNvSpPr txBox="1"/>
          <p:nvPr/>
        </p:nvSpPr>
        <p:spPr>
          <a:xfrm>
            <a:off x="3347863" y="6265501"/>
            <a:ext cx="309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(</a:t>
            </a:r>
            <a:r>
              <a:rPr lang="en-US" sz="1200" dirty="0">
                <a:solidFill>
                  <a:srgbClr val="FF0000"/>
                </a:solidFill>
              </a:rPr>
              <a:t>single property operator - Committee on Government Property and Privatization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9782C8-9320-42A2-90E2-E3324674D6C9}"/>
              </a:ext>
            </a:extLst>
          </p:cNvPr>
          <p:cNvSpPr txBox="1"/>
          <p:nvPr/>
        </p:nvSpPr>
        <p:spPr>
          <a:xfrm>
            <a:off x="2195736" y="1946718"/>
            <a:ext cx="2265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Treasury client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11AF68-FEE8-4053-AAC6-8844EC99ACD8}"/>
              </a:ext>
            </a:extLst>
          </p:cNvPr>
          <p:cNvSpPr txBox="1"/>
          <p:nvPr/>
        </p:nvSpPr>
        <p:spPr>
          <a:xfrm>
            <a:off x="1331640" y="142206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KTIS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63D246-2393-45D1-9F04-FAEAAD303C57}"/>
              </a:ext>
            </a:extLst>
          </p:cNvPr>
          <p:cNvSpPr txBox="1"/>
          <p:nvPr/>
        </p:nvSpPr>
        <p:spPr>
          <a:xfrm>
            <a:off x="1763688" y="450912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General Ledger </a:t>
            </a:r>
          </a:p>
        </p:txBody>
      </p:sp>
    </p:spTree>
    <p:extLst>
      <p:ext uri="{BB962C8B-B14F-4D97-AF65-F5344CB8AC3E}">
        <p14:creationId xmlns:p14="http://schemas.microsoft.com/office/powerpoint/2010/main" val="14388460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25297</TotalTime>
  <Words>229</Words>
  <Application>Microsoft Office PowerPoint</Application>
  <PresentationFormat>On-screen Show (4:3)</PresentationFormat>
  <Paragraphs>72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Специальное оформление</vt:lpstr>
      <vt:lpstr>Ретро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YUST</dc:creator>
  <cp:lastModifiedBy>Yelena Slizhevskaya</cp:lastModifiedBy>
  <cp:revision>1071</cp:revision>
  <cp:lastPrinted>2017-11-08T08:39:55Z</cp:lastPrinted>
  <dcterms:created xsi:type="dcterms:W3CDTF">2006-12-21T17:14:57Z</dcterms:created>
  <dcterms:modified xsi:type="dcterms:W3CDTF">2018-12-18T05:43:59Z</dcterms:modified>
</cp:coreProperties>
</file>