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handoutMasterIdLst>
    <p:handoutMasterId r:id="rId16"/>
  </p:handoutMasterIdLst>
  <p:sldIdLst>
    <p:sldId id="336" r:id="rId2"/>
    <p:sldId id="461" r:id="rId3"/>
    <p:sldId id="462" r:id="rId4"/>
    <p:sldId id="458" r:id="rId5"/>
    <p:sldId id="463" r:id="rId6"/>
    <p:sldId id="469" r:id="rId7"/>
    <p:sldId id="468" r:id="rId8"/>
    <p:sldId id="460" r:id="rId9"/>
    <p:sldId id="472" r:id="rId10"/>
    <p:sldId id="473" r:id="rId11"/>
    <p:sldId id="474" r:id="rId12"/>
    <p:sldId id="475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CC"/>
    <a:srgbClr val="0099CC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0118" autoAdjust="0"/>
    <p:restoredTop sz="89784" autoAdjust="0"/>
  </p:normalViewPr>
  <p:slideViewPr>
    <p:cSldViewPr>
      <p:cViewPr varScale="1">
        <p:scale>
          <a:sx n="58" d="100"/>
          <a:sy n="58" d="100"/>
        </p:scale>
        <p:origin x="1908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Book1(AutoRecover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Book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54267\Documents\Documents\Documents\PEMPAL\2017closing%20report\charts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91-4B99-B132-116287A9BFE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91-4B99-B132-116287A9BF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Sheet1!$A$3:$C$3</c:f>
              <c:strCache>
                <c:ptCount val="3"/>
                <c:pt idx="0">
                  <c:v>MoF</c:v>
                </c:pt>
                <c:pt idx="1">
                  <c:v>Dedicated Procurement Agency</c:v>
                </c:pt>
                <c:pt idx="2">
                  <c:v>MoE / Planning / Development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91-4B99-B132-116287A9BF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9974863"/>
        <c:axId val="283826543"/>
      </c:barChart>
      <c:catAx>
        <c:axId val="379974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826543"/>
        <c:crosses val="autoZero"/>
        <c:auto val="1"/>
        <c:lblAlgn val="ctr"/>
        <c:lblOffset val="100"/>
        <c:noMultiLvlLbl val="0"/>
      </c:catAx>
      <c:valAx>
        <c:axId val="283826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974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240330775611789E-2"/>
          <c:y val="6.5305880759520124E-2"/>
          <c:w val="0.57977732268768145"/>
          <c:h val="0.88061236912453777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5658-498A-BB7E-1158AFDCFFA1}"/>
              </c:ext>
            </c:extLst>
          </c:dPt>
          <c:dPt>
            <c:idx val="1"/>
            <c:bubble3D val="0"/>
            <c:spPr>
              <a:solidFill>
                <a:srgbClr val="BB1BB3"/>
              </a:solidFill>
            </c:spPr>
            <c:extLst>
              <c:ext xmlns:c16="http://schemas.microsoft.com/office/drawing/2014/chart" uri="{C3380CC4-5D6E-409C-BE32-E72D297353CC}">
                <c16:uniqueId val="{00000001-5658-498A-BB7E-1158AFDCFFA1}"/>
              </c:ext>
            </c:extLst>
          </c:dPt>
          <c:dPt>
            <c:idx val="2"/>
            <c:bubble3D val="0"/>
            <c:spPr>
              <a:solidFill>
                <a:srgbClr val="0099CC"/>
              </a:solidFill>
            </c:spPr>
            <c:extLst>
              <c:ext xmlns:c16="http://schemas.microsoft.com/office/drawing/2014/chart" uri="{C3380CC4-5D6E-409C-BE32-E72D297353CC}">
                <c16:uniqueId val="{00000004-5658-498A-BB7E-1158AFDCFFA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5658-498A-BB7E-1158AFDCFFA1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5658-498A-BB7E-1158AFDCFF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Лист2!$B$2:$B$6</c:f>
              <c:strCache>
                <c:ptCount val="5"/>
                <c:pt idx="0">
                  <c:v>Do not know ( Turkey)</c:v>
                </c:pt>
                <c:pt idx="1">
                  <c:v>Yes, Web Service/ API (Armenia, Georgia, Kazakhstan, Kyrgyz Republic, Moldova, Ukraine)</c:v>
                </c:pt>
                <c:pt idx="2">
                  <c:v>Yes, FTP exchange (Uzbekistan)</c:v>
                </c:pt>
                <c:pt idx="3">
                  <c:v>Yes, Web Service / API and FTP exchange (Russia)</c:v>
                </c:pt>
                <c:pt idx="4">
                  <c:v>No (Albania, Belarus, Croatia, Kosovo, North Macedonia)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58-498A-BB7E-1158AFDCF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19628784736627"/>
          <c:y val="1.9939957799962854E-2"/>
          <c:w val="0.33692710493571132"/>
          <c:h val="0.96520277950320521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Sheet1!$C$3:$J$3</c:f>
              <c:strCache>
                <c:ptCount val="8"/>
                <c:pt idx="0">
                  <c:v>Russia</c:v>
                </c:pt>
                <c:pt idx="1">
                  <c:v>Kazakhstan</c:v>
                </c:pt>
                <c:pt idx="2">
                  <c:v>Uzbekistan</c:v>
                </c:pt>
                <c:pt idx="3">
                  <c:v>Armenia </c:v>
                </c:pt>
                <c:pt idx="4">
                  <c:v>Georgia</c:v>
                </c:pt>
                <c:pt idx="5">
                  <c:v>Kyrgyz Republic</c:v>
                </c:pt>
                <c:pt idx="6">
                  <c:v>Ukraine</c:v>
                </c:pt>
                <c:pt idx="7">
                  <c:v>Moldova</c:v>
                </c:pt>
              </c:strCache>
            </c:strRef>
          </c:cat>
          <c:val>
            <c:numRef>
              <c:f>Sheet1!$C$4:$J$4</c:f>
              <c:numCache>
                <c:formatCode>General</c:formatCode>
                <c:ptCount val="8"/>
                <c:pt idx="0">
                  <c:v>12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2-4F58-A515-E0CD9D039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9457424"/>
        <c:axId val="227491888"/>
      </c:barChart>
      <c:catAx>
        <c:axId val="37945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491888"/>
        <c:crosses val="autoZero"/>
        <c:auto val="1"/>
        <c:lblAlgn val="ctr"/>
        <c:lblOffset val="100"/>
        <c:noMultiLvlLbl val="0"/>
      </c:catAx>
      <c:valAx>
        <c:axId val="227491888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45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Overall Satisfaction with Events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8905903"/>
        <c:axId val="2091793599"/>
      </c:barChart>
      <c:catAx>
        <c:axId val="2289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93599"/>
        <c:crosses val="autoZero"/>
        <c:auto val="1"/>
        <c:lblAlgn val="ctr"/>
        <c:lblOffset val="100"/>
        <c:noMultiLvlLbl val="0"/>
      </c:catAx>
      <c:valAx>
        <c:axId val="2091793599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9059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70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11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26270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268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B88A3AD-B000-4EC8-B3C5-4B0A4CD72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77C149C-D77E-4342-A750-C5260B782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8C1677B-1410-42D9-9318-B2D2FC8C6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7F7C171-E066-4248-97E7-20A0FBAD629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05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21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3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220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8949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884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6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5728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7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03973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8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591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01617F1B-CEBA-4DBF-91F4-B2EBEE06E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7BF312CF-97B3-4F69-9447-B25297BD42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C93C6C4-221F-4DC8-B8CD-56A6DCFE4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A5CBE4-3E9C-43D0-B7A3-EB1720B18B92}" type="slidenum">
              <a:rPr lang="ru-RU" altLang="en-US"/>
              <a:pPr/>
              <a:t>9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7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31.07.2019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15456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673283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rgbClr val="0070C0"/>
                </a:solidFill>
                <a:latin typeface="Arial" panose="020B0604020202020204" pitchFamily="34" charset="0"/>
              </a:rPr>
              <a:t>Elena Nikulina, the World Bank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Budapest, Hungary</a:t>
            </a:r>
            <a:endParaRPr lang="ru-RU" altLang="en-US" sz="18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</a:rPr>
              <a:t>June 5, 2019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1403648" y="1310121"/>
            <a:ext cx="7128792" cy="36587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C00000"/>
                </a:solidFill>
              </a:rPr>
              <a:t>Links Between Public Procurement and Financial Management Information Systems in PEMPAL Countries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</a:rPr>
              <a:t>Treasury COP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</a:rPr>
              <a:t> Thematic Survey Results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C00000"/>
                </a:solidFill>
              </a:rPr>
              <a:t>Purpose of Information Exchange between </a:t>
            </a:r>
            <a:br>
              <a:rPr lang="en-US" altLang="en-US" sz="2400" b="1" dirty="0">
                <a:solidFill>
                  <a:srgbClr val="C00000"/>
                </a:solidFill>
              </a:rPr>
            </a:br>
            <a:r>
              <a:rPr lang="en-US" altLang="en-US" sz="2400" b="1" dirty="0">
                <a:solidFill>
                  <a:srgbClr val="C00000"/>
                </a:solidFill>
              </a:rPr>
              <a:t>the E-Procurement and FMIS Systems (1)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80178"/>
              </p:ext>
            </p:extLst>
          </p:nvPr>
        </p:nvGraphicFramePr>
        <p:xfrm>
          <a:off x="971756" y="900782"/>
          <a:ext cx="7787209" cy="5531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304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Kazakstan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Uzbekistan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Armenia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Georgia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Kyrgyz Republic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Ukraine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Moldova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Past procurement data made available in e-Procurement system to prepare forecasts for future spending in FMIS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2085139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Creation (online via e-Procurement system) or transfer from FMIS of the procurement plans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77880457"/>
                  </a:ext>
                </a:extLst>
              </a:tr>
              <a:tr h="63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Restricting the publication of tenders that exceed budget (appropriations) available to the spending unit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980572573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Restricting the publication of tenders that exceed budget (appropriations) available to a spending unit under specific budget activities/codes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07588647"/>
                  </a:ext>
                </a:extLst>
              </a:tr>
              <a:tr h="7828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Initiating the workflow for revision of the spending unit’s budget in FMIS before contract signature, if estimated value of the tender exceeds available budget appropriation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241535742"/>
                  </a:ext>
                </a:extLst>
              </a:tr>
              <a:tr h="774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Verification whether potential budget revisions during the procurement process have not rendered a particular procurement beyond budget allocations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4094960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61915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34" y="261370"/>
            <a:ext cx="8198254" cy="263344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C00000"/>
                </a:solidFill>
              </a:rPr>
              <a:t>Purpose of Information Exchange between </a:t>
            </a:r>
            <a:br>
              <a:rPr lang="en-US" altLang="en-US" sz="2400" b="1" dirty="0">
                <a:solidFill>
                  <a:srgbClr val="C00000"/>
                </a:solidFill>
              </a:rPr>
            </a:br>
            <a:r>
              <a:rPr lang="en-US" altLang="en-US" sz="2400" b="1" dirty="0">
                <a:solidFill>
                  <a:srgbClr val="C00000"/>
                </a:solidFill>
              </a:rPr>
              <a:t>the E-Procurement and FMIS Systems (2)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25FCDF-9609-46A3-A32A-BE541F06F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06829"/>
              </p:ext>
            </p:extLst>
          </p:nvPr>
        </p:nvGraphicFramePr>
        <p:xfrm>
          <a:off x="895472" y="836712"/>
          <a:ext cx="7787209" cy="5642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8656">
                  <a:extLst>
                    <a:ext uri="{9D8B030D-6E8A-4147-A177-3AD203B41FA5}">
                      <a16:colId xmlns:a16="http://schemas.microsoft.com/office/drawing/2014/main" val="134248579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956694002"/>
                    </a:ext>
                  </a:extLst>
                </a:gridCol>
                <a:gridCol w="355920">
                  <a:extLst>
                    <a:ext uri="{9D8B030D-6E8A-4147-A177-3AD203B41FA5}">
                      <a16:colId xmlns:a16="http://schemas.microsoft.com/office/drawing/2014/main" val="74952319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3255788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2703427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789931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6137587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24527303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99999167"/>
                    </a:ext>
                  </a:extLst>
                </a:gridCol>
                <a:gridCol w="298377">
                  <a:extLst>
                    <a:ext uri="{9D8B030D-6E8A-4147-A177-3AD203B41FA5}">
                      <a16:colId xmlns:a16="http://schemas.microsoft.com/office/drawing/2014/main" val="2395507930"/>
                    </a:ext>
                  </a:extLst>
                </a:gridCol>
              </a:tblGrid>
              <a:tr h="1330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Kazakstan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Uzbekistan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Armenia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Georgia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Kyrgyz Republic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 anchor="b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Ukraine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Moldova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 vert="vert270"/>
                </a:tc>
                <a:extLst>
                  <a:ext uri="{0D108BD9-81ED-4DB2-BD59-A6C34878D82A}">
                    <a16:rowId xmlns:a16="http://schemas.microsoft.com/office/drawing/2014/main" val="1478470720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Verification that the awarded contract price is not above the estimated contract value and hence beyond budget allocation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507111007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Automatic recording of all newly signed contracts (unique ids) with respective payment schedules in relevant FMIS modules ensuring registration of annual commitments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3389851550"/>
                  </a:ext>
                </a:extLst>
              </a:tr>
              <a:tr h="906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Automatic recording of all newly signed contracts (unique ids) with respective payment schedules in relevant FMIS modules ensuring registration of multiannual commitments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29518314"/>
                  </a:ext>
                </a:extLst>
              </a:tr>
              <a:tr h="598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Facilitating preparation, processing and verification of payments related to tenders between public authorities and their vendors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936883797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Recording of all contract amendments and delivery of outputs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2359672818"/>
                  </a:ext>
                </a:extLst>
              </a:tr>
              <a:tr h="601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Facilitating preparation of detailed information reports to inform auditing, reporting and decision making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1683966060"/>
                  </a:ext>
                </a:extLst>
              </a:tr>
              <a:tr h="2892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71" marR="56571" marT="0" marB="0"/>
                </a:tc>
                <a:extLst>
                  <a:ext uri="{0D108BD9-81ED-4DB2-BD59-A6C34878D82A}">
                    <a16:rowId xmlns:a16="http://schemas.microsoft.com/office/drawing/2014/main" val="88396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72053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Conclusions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259633" y="1237338"/>
            <a:ext cx="71675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Responsibility for public procurement is clearly defined in all the countries and in many countries it is part of the mandate of the Ministry of Finance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E-procurement systems are operational in the majority of countries and their coverage and use is expanding, so there is a strong rationale to develop information linkages with </a:t>
            </a:r>
            <a:r>
              <a:rPr lang="en-US"/>
              <a:t>the FMISs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Linkages are already established only in some countries and in most cases are limited, there is a room to develop and expand them further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There are countries within the TCOP that are very advanced in this area and their experience could be useful for the others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topic is well chosen and has a potential to be explored further at the future meetings</a:t>
            </a:r>
            <a:endParaRPr lang="en-US" sz="16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8338226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5D6F4B4E-F931-48B5-83B5-9DA9E2B8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1BFD2D-57E3-4C3D-8913-FE28ADE305DB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33795" name="Рисунок 11" descr="pempal-logo.jpg">
            <a:extLst>
              <a:ext uri="{FF2B5EF4-FFF2-40B4-BE49-F238E27FC236}">
                <a16:creationId xmlns:a16="http://schemas.microsoft.com/office/drawing/2014/main" id="{F01876FF-D650-48FB-8AF0-D48BF7643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9D8DE4E-EF02-420C-B342-7A296E6D1061}"/>
              </a:ext>
            </a:extLst>
          </p:cNvPr>
          <p:cNvSpPr/>
          <p:nvPr/>
        </p:nvSpPr>
        <p:spPr>
          <a:xfrm>
            <a:off x="1357290" y="2000240"/>
            <a:ext cx="6715172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  <a:cs typeface="Arial" charset="0"/>
              </a:rPr>
              <a:t>Thank you for your attention!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116434"/>
            <a:ext cx="8136830" cy="452140"/>
          </a:xfrm>
        </p:spPr>
        <p:txBody>
          <a:bodyPr/>
          <a:lstStyle/>
          <a:p>
            <a:br>
              <a:rPr lang="ru-RU" altLang="en-US" sz="3200" dirty="0"/>
            </a:br>
            <a:r>
              <a:rPr lang="en-US" altLang="en-US" sz="3200" b="1" dirty="0">
                <a:solidFill>
                  <a:srgbClr val="C00000"/>
                </a:solidFill>
              </a:rPr>
              <a:t>Survey Objectives and Coverage</a:t>
            </a:r>
            <a:br>
              <a:rPr lang="en-US" altLang="en-US" sz="2800" b="1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517" y="788202"/>
            <a:ext cx="7859712" cy="5544617"/>
          </a:xfrm>
        </p:spPr>
        <p:txBody>
          <a:bodyPr/>
          <a:lstStyle/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2400" b="1" dirty="0">
                <a:solidFill>
                  <a:srgbClr val="C00000"/>
                </a:solidFill>
              </a:rPr>
              <a:t>Objectives</a:t>
            </a:r>
            <a:r>
              <a:rPr lang="en-US" sz="2400" dirty="0"/>
              <a:t> 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1800" dirty="0"/>
              <a:t>-   s</a:t>
            </a:r>
            <a:r>
              <a:rPr lang="en-US" altLang="en-US" sz="1800" dirty="0"/>
              <a:t>urvey undertaken in preparation for the ongoing Annual Plenary Meeting, used as input to the event agenda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1800" dirty="0"/>
              <a:t>-  served the basis for this presentation, expected </a:t>
            </a:r>
            <a:r>
              <a:rPr lang="en-US" sz="1800" dirty="0"/>
              <a:t>to establish a common ground for today’s discussion on interaction between the e-procurement and treasury information systems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sz="1800" dirty="0"/>
              <a:t>- contribution to PEMPAL knowledge bank of methodological, legal and analytical documentation</a:t>
            </a:r>
            <a:endParaRPr lang="en-US" altLang="en-US" sz="1800" dirty="0"/>
          </a:p>
          <a:p>
            <a:pPr marL="57150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Coverage</a:t>
            </a:r>
          </a:p>
          <a:p>
            <a:pPr marL="742950" indent="-285750" algn="just">
              <a:lnSpc>
                <a:spcPct val="115000"/>
              </a:lnSpc>
              <a:spcBef>
                <a:spcPts val="1200"/>
              </a:spcBef>
              <a:buFontTx/>
              <a:buChar char="-"/>
            </a:pPr>
            <a:r>
              <a:rPr lang="en-US" altLang="en-US" sz="1800" dirty="0"/>
              <a:t>responses received during April 29 – May 16 from all </a:t>
            </a:r>
            <a:r>
              <a:rPr lang="en-US" altLang="en-US" sz="1800" b="1" dirty="0"/>
              <a:t>16 TCOP countries </a:t>
            </a:r>
            <a:r>
              <a:rPr lang="en-US" altLang="en-US" sz="1800" dirty="0"/>
              <a:t>attending the meeting</a:t>
            </a:r>
          </a:p>
          <a:p>
            <a:pPr marL="457200" lvl="1"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en-US" altLang="en-US" sz="2400" dirty="0"/>
              <a:t>                            </a:t>
            </a:r>
            <a:r>
              <a:rPr lang="en-US" altLang="en-US" b="1" dirty="0">
                <a:solidFill>
                  <a:srgbClr val="C00000"/>
                </a:solidFill>
              </a:rPr>
              <a:t>THANKS TO EVERYONE!!!</a:t>
            </a:r>
          </a:p>
          <a:p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8197" name="Рисунок 11" descr="pempal-logo.jpg">
            <a:extLst>
              <a:ext uri="{FF2B5EF4-FFF2-40B4-BE49-F238E27FC236}">
                <a16:creationId xmlns:a16="http://schemas.microsoft.com/office/drawing/2014/main" id="{482DAF98-075E-44AC-90D7-8F86552CA5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-17463"/>
            <a:ext cx="7461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E0ABD1-C3F8-4568-997C-C4A04609FAEA}"/>
              </a:ext>
            </a:extLst>
          </p:cNvPr>
          <p:cNvSpPr txBox="1"/>
          <p:nvPr/>
        </p:nvSpPr>
        <p:spPr>
          <a:xfrm>
            <a:off x="1331640" y="6093296"/>
            <a:ext cx="7651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</a:rPr>
              <a:t>Only primary processing and analysis of the data undertaken,  no deeper quality assurance </a:t>
            </a:r>
          </a:p>
        </p:txBody>
      </p:sp>
    </p:spTree>
    <p:extLst>
      <p:ext uri="{BB962C8B-B14F-4D97-AF65-F5344CB8AC3E}">
        <p14:creationId xmlns:p14="http://schemas.microsoft.com/office/powerpoint/2010/main" val="166733818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00961"/>
            <a:ext cx="8136904" cy="935509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Which body is in charge of regulating public procurement in your country?</a:t>
            </a: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5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CA5D76-A0A9-478E-87B8-34016A77651E}"/>
              </a:ext>
            </a:extLst>
          </p:cNvPr>
          <p:cNvSpPr txBox="1"/>
          <p:nvPr/>
        </p:nvSpPr>
        <p:spPr>
          <a:xfrm>
            <a:off x="6081889" y="1264975"/>
            <a:ext cx="279796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r>
              <a:rPr lang="en-US" sz="1600" b="1" dirty="0"/>
              <a:t>Georgia</a:t>
            </a:r>
            <a:r>
              <a:rPr lang="en-US" sz="1600" dirty="0"/>
              <a:t> – Public Procurement Agency under the Government</a:t>
            </a:r>
          </a:p>
          <a:p>
            <a:endParaRPr lang="en-US" sz="1600" b="1" dirty="0"/>
          </a:p>
          <a:p>
            <a:r>
              <a:rPr lang="en-US" sz="1600" b="1" dirty="0"/>
              <a:t>Kyrgyz Republic</a:t>
            </a:r>
            <a:r>
              <a:rPr lang="en-US" sz="1600" dirty="0"/>
              <a:t> - Department of State Procurement under the MOF</a:t>
            </a:r>
          </a:p>
          <a:p>
            <a:endParaRPr lang="en-US" sz="1600" dirty="0"/>
          </a:p>
          <a:p>
            <a:r>
              <a:rPr lang="en-US" sz="1600" b="1" dirty="0"/>
              <a:t>Tajikistan</a:t>
            </a:r>
            <a:r>
              <a:rPr lang="en-US" sz="1600" dirty="0"/>
              <a:t> - Agency for State Procurement of Goods, Works and Services under the Government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FB30D27-9B9A-409B-A435-B750DE7793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654053"/>
              </p:ext>
            </p:extLst>
          </p:nvPr>
        </p:nvGraphicFramePr>
        <p:xfrm>
          <a:off x="827584" y="1340768"/>
          <a:ext cx="5182297" cy="33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9A8770-EAC7-48B0-96C7-511657617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58927"/>
              </p:ext>
            </p:extLst>
          </p:nvPr>
        </p:nvGraphicFramePr>
        <p:xfrm>
          <a:off x="1403648" y="4986034"/>
          <a:ext cx="4241800" cy="149161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73200">
                  <a:extLst>
                    <a:ext uri="{9D8B030D-6E8A-4147-A177-3AD203B41FA5}">
                      <a16:colId xmlns:a16="http://schemas.microsoft.com/office/drawing/2014/main" val="105780037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417135221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7439092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Armenia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Azerbaijan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Belarus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37027582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Kazakhstan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Albania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Croatia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9103789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Kosovo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Georgia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Russia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02006363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Moldova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Kyrgyz Republic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Ukraine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696858116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North Macedonia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>
                          <a:solidFill>
                            <a:srgbClr val="0066FF"/>
                          </a:solidFill>
                          <a:effectLst/>
                        </a:rPr>
                        <a:t>Tajikistan</a:t>
                      </a:r>
                      <a:endParaRPr lang="en-US" sz="1400" b="1" i="1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1" u="none" strike="noStrike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084065857"/>
                  </a:ext>
                </a:extLst>
              </a:tr>
              <a:tr h="2813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Uzbekistan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1" u="none" strike="noStrike" dirty="0">
                          <a:solidFill>
                            <a:srgbClr val="0066FF"/>
                          </a:solidFill>
                          <a:effectLst/>
                        </a:rPr>
                        <a:t>Turkey</a:t>
                      </a:r>
                      <a:endParaRPr lang="en-US" sz="1400" b="1" i="1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1" u="none" strike="noStrike" dirty="0"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6240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85099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01538"/>
            <a:ext cx="7715200" cy="935509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C00000"/>
                </a:solidFill>
              </a:rPr>
              <a:t>Availability of Operational </a:t>
            </a:r>
            <a:br>
              <a:rPr lang="en-US" altLang="en-US" sz="3200" b="1" dirty="0">
                <a:solidFill>
                  <a:srgbClr val="C00000"/>
                </a:solidFill>
              </a:rPr>
            </a:br>
            <a:r>
              <a:rPr lang="en-US" altLang="en-US" sz="3200" b="1" dirty="0">
                <a:solidFill>
                  <a:srgbClr val="C00000"/>
                </a:solidFill>
              </a:rPr>
              <a:t>E-Procurement Systems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553200" y="1988840"/>
            <a:ext cx="23184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E-procurement systems are operational in the majority of countries (</a:t>
            </a:r>
            <a:r>
              <a:rPr lang="en-US" b="1" dirty="0">
                <a:solidFill>
                  <a:srgbClr val="C00000"/>
                </a:solidFill>
              </a:rPr>
              <a:t>14</a:t>
            </a:r>
            <a:r>
              <a:rPr lang="en-US" dirty="0"/>
              <a:t>).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Azerbaijan and Tajikistan have plans to develop such systems. </a:t>
            </a:r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BA0FA6-8434-4877-92B6-25DEE994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516248-6BE9-475C-A19F-33A60E55A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407322"/>
              </p:ext>
            </p:extLst>
          </p:nvPr>
        </p:nvGraphicFramePr>
        <p:xfrm>
          <a:off x="1352973" y="1257897"/>
          <a:ext cx="5015408" cy="5293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5015">
                  <a:extLst>
                    <a:ext uri="{9D8B030D-6E8A-4147-A177-3AD203B41FA5}">
                      <a16:colId xmlns:a16="http://schemas.microsoft.com/office/drawing/2014/main" val="3459392700"/>
                    </a:ext>
                  </a:extLst>
                </a:gridCol>
                <a:gridCol w="3310393">
                  <a:extLst>
                    <a:ext uri="{9D8B030D-6E8A-4147-A177-3AD203B41FA5}">
                      <a16:colId xmlns:a16="http://schemas.microsoft.com/office/drawing/2014/main" val="1392953604"/>
                    </a:ext>
                  </a:extLst>
                </a:gridCol>
              </a:tblGrid>
              <a:tr h="3072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URL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3374385398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</a:t>
                      </a:r>
                      <a:r>
                        <a:rPr lang="ru-RU" sz="1600" dirty="0" err="1">
                          <a:effectLst/>
                        </a:rPr>
                        <a:t>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app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al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02723709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https://armeps.am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37129615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http://www.icetrade.by/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41169227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 err="1">
                          <a:effectLst/>
                        </a:rPr>
                        <a:t>eojn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nn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hr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Oglasnik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231746562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http://procurement.gov.ge/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781107464"/>
                  </a:ext>
                </a:extLst>
              </a:tr>
              <a:tr h="2792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Kazakstan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goszakup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kz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365149091"/>
                  </a:ext>
                </a:extLst>
              </a:tr>
              <a:tr h="491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Kosovo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 err="1">
                          <a:effectLst/>
                        </a:rPr>
                        <a:t>prokurimi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rks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net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>
                          <a:effectLst/>
                        </a:rPr>
                        <a:t>Home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ClanakItemNew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aspx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823838254"/>
                  </a:ext>
                </a:extLst>
              </a:tr>
              <a:tr h="1477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Kyrgyz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Republic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zakupki.gov.kg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31880484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Moldova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mtender@gov.md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1429191776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North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 err="1">
                          <a:effectLst/>
                        </a:rPr>
                        <a:t>nabavki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mk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156569801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Russia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www.zakupki.gov.ru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2917450478"/>
                  </a:ext>
                </a:extLst>
              </a:tr>
              <a:tr h="514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Turkey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https://ekap.kik.gov.tr/EKAP/Default.aspx?ReturnUrl=%2fEKAP%2f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856901380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https</a:t>
                      </a:r>
                      <a:r>
                        <a:rPr lang="ru-RU" sz="1600" dirty="0">
                          <a:effectLst/>
                        </a:rPr>
                        <a:t>://</a:t>
                      </a:r>
                      <a:r>
                        <a:rPr lang="en-US" sz="1600" dirty="0">
                          <a:effectLst/>
                        </a:rPr>
                        <a:t>www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prozorro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>
                          <a:effectLst/>
                        </a:rPr>
                        <a:t>gov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r>
                        <a:rPr lang="en-US" sz="1600" dirty="0" err="1">
                          <a:effectLst/>
                        </a:rPr>
                        <a:t>ua</a:t>
                      </a:r>
                      <a:r>
                        <a:rPr lang="ru-RU" sz="1600" dirty="0">
                          <a:effectLst/>
                        </a:rPr>
                        <a:t>/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3954454914"/>
                  </a:ext>
                </a:extLst>
              </a:tr>
              <a:tr h="3072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Uzbekistan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www.xarid.uz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extLst>
                  <a:ext uri="{0D108BD9-81ED-4DB2-BD59-A6C34878D82A}">
                    <a16:rowId xmlns:a16="http://schemas.microsoft.com/office/drawing/2014/main" val="4210794614"/>
                  </a:ext>
                </a:extLst>
              </a:tr>
              <a:tr h="2586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104" marR="44104" marT="0" marB="0"/>
                </a:tc>
                <a:extLst>
                  <a:ext uri="{0D108BD9-81ED-4DB2-BD59-A6C34878D82A}">
                    <a16:rowId xmlns:a16="http://schemas.microsoft.com/office/drawing/2014/main" val="169207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65315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Coverage and Use of E-Procurement Systems 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6444208" y="1057374"/>
            <a:ext cx="24482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E- tendering</a:t>
            </a:r>
            <a:r>
              <a:rPr lang="en-US" dirty="0"/>
              <a:t> – acquisition of goods, works and services that are of high value and low volume </a:t>
            </a:r>
          </a:p>
          <a:p>
            <a:endParaRPr lang="en-US" dirty="0"/>
          </a:p>
          <a:p>
            <a:r>
              <a:rPr lang="en-US" b="1" dirty="0"/>
              <a:t>E-purchasing or </a:t>
            </a:r>
          </a:p>
          <a:p>
            <a:r>
              <a:rPr lang="en-US" b="1" dirty="0"/>
              <a:t>E-catalogues</a:t>
            </a:r>
            <a:r>
              <a:rPr lang="en-US" dirty="0"/>
              <a:t> – procurement of goods and services of low value and high volume</a:t>
            </a:r>
          </a:p>
          <a:p>
            <a:endParaRPr lang="en-US" sz="1600" i="1" dirty="0">
              <a:solidFill>
                <a:srgbClr val="0070C0"/>
              </a:solidFill>
            </a:endParaRPr>
          </a:p>
          <a:p>
            <a:r>
              <a:rPr lang="en-US" b="1" dirty="0"/>
              <a:t>E-shopping or </a:t>
            </a:r>
          </a:p>
          <a:p>
            <a:r>
              <a:rPr lang="en-US" b="1" dirty="0"/>
              <a:t>E-quotations</a:t>
            </a:r>
            <a:r>
              <a:rPr lang="en-US" dirty="0"/>
              <a:t> – low value and low volume items</a:t>
            </a:r>
          </a:p>
          <a:p>
            <a:endParaRPr lang="en-US" sz="16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A68235-8549-45FF-87E8-B8FE0FAD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938282"/>
              </p:ext>
            </p:extLst>
          </p:nvPr>
        </p:nvGraphicFramePr>
        <p:xfrm>
          <a:off x="978851" y="827523"/>
          <a:ext cx="5279066" cy="5794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2642">
                  <a:extLst>
                    <a:ext uri="{9D8B030D-6E8A-4147-A177-3AD203B41FA5}">
                      <a16:colId xmlns:a16="http://schemas.microsoft.com/office/drawing/2014/main" val="7540934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5099202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2050181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36272358"/>
                    </a:ext>
                  </a:extLst>
                </a:gridCol>
              </a:tblGrid>
              <a:tr h="6897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e-Purchasing or e-Catalog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e-Tendering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e-Quotations or e-Shopping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/>
                </a:tc>
                <a:extLst>
                  <a:ext uri="{0D108BD9-81ED-4DB2-BD59-A6C34878D82A}">
                    <a16:rowId xmlns:a16="http://schemas.microsoft.com/office/drawing/2014/main" val="315130566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</a:t>
                      </a:r>
                      <a:r>
                        <a:rPr lang="ru-RU" sz="1600" dirty="0" err="1">
                          <a:effectLst/>
                        </a:rPr>
                        <a:t>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904395371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57682426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64342187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14203936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06725489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Kazakstan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255504457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Kosovo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68031863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Kyrgyz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Republic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32971471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Moldova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737072237"/>
                  </a:ext>
                </a:extLst>
              </a:tr>
              <a:tr h="22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North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307311198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Russia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198134418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Turkey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54510165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x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91806563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Uzbekistan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1716896684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80" marR="56780" marT="0" marB="0" anchor="b"/>
                </a:tc>
                <a:extLst>
                  <a:ext uri="{0D108BD9-81ED-4DB2-BD59-A6C34878D82A}">
                    <a16:rowId xmlns:a16="http://schemas.microsoft.com/office/drawing/2014/main" val="347928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04146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1370"/>
            <a:ext cx="7427168" cy="764704"/>
          </a:xfrm>
        </p:spPr>
        <p:txBody>
          <a:bodyPr/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Coverage and Use of E-Procurement Systems – </a:t>
            </a:r>
            <a:r>
              <a:rPr lang="en-US" altLang="en-US" sz="2400" b="1" i="1" dirty="0">
                <a:solidFill>
                  <a:srgbClr val="C00000"/>
                </a:solidFill>
              </a:rPr>
              <a:t>Type / Size of Tenders / Contracts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1B829D-BB3E-487D-860E-EA7B53CEAEDF}"/>
              </a:ext>
            </a:extLst>
          </p:cNvPr>
          <p:cNvSpPr txBox="1"/>
          <p:nvPr/>
        </p:nvSpPr>
        <p:spPr>
          <a:xfrm>
            <a:off x="1514437" y="1237338"/>
            <a:ext cx="69127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use of E-procurement systems is mandatory for all types of contracts / tenders in </a:t>
            </a:r>
            <a:r>
              <a:rPr lang="en-US" sz="1600" b="1" dirty="0"/>
              <a:t>Georgia, Kazakhstan, Kosovo, Kyrgyz Republic, and Russia</a:t>
            </a:r>
            <a:r>
              <a:rPr lang="en-US" sz="1600" dirty="0"/>
              <a:t> </a:t>
            </a:r>
          </a:p>
          <a:p>
            <a:endParaRPr lang="en-US" sz="1600" dirty="0"/>
          </a:p>
          <a:p>
            <a:r>
              <a:rPr lang="en-US" sz="1600" dirty="0"/>
              <a:t>In 6 countries it is mandatory for contracts above certain value.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A41FD92-08B4-4569-92A2-B83CD4246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98103"/>
              </p:ext>
            </p:extLst>
          </p:nvPr>
        </p:nvGraphicFramePr>
        <p:xfrm>
          <a:off x="1516475" y="2549153"/>
          <a:ext cx="6768752" cy="379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938">
                  <a:extLst>
                    <a:ext uri="{9D8B030D-6E8A-4147-A177-3AD203B41FA5}">
                      <a16:colId xmlns:a16="http://schemas.microsoft.com/office/drawing/2014/main" val="2496318266"/>
                    </a:ext>
                  </a:extLst>
                </a:gridCol>
                <a:gridCol w="5080814">
                  <a:extLst>
                    <a:ext uri="{9D8B030D-6E8A-4147-A177-3AD203B41FA5}">
                      <a16:colId xmlns:a16="http://schemas.microsoft.com/office/drawing/2014/main" val="2104185226"/>
                    </a:ext>
                  </a:extLst>
                </a:gridCol>
              </a:tblGrid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Contracts / tenders of certain type /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value above a set amount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023162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more than 800,000 ALL or 6,400 EUR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900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more than 1 million drams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1227220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more than 300 base values (base value -25.5 BYN)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2625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procurement of goods and services set at an estimated value equal to or above HRK 200,000 ($ 30,200) and for all works set at an estimated value equal to or above HRK 500,000 ($ 75,600)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817394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North 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all contracts above 1,000 euros for goods and services, 5,000 euros for works and 10,000 euros for special services on annual level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62150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7,500 USD and above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322769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7104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37693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2007"/>
            <a:ext cx="7427168" cy="764704"/>
          </a:xfrm>
        </p:spPr>
        <p:txBody>
          <a:bodyPr/>
          <a:lstStyle/>
          <a:p>
            <a:r>
              <a:rPr lang="en-US" sz="2400" b="1" dirty="0">
                <a:solidFill>
                  <a:srgbClr val="C00000"/>
                </a:solidFill>
              </a:rPr>
              <a:t> The use of the E-Procurement system is mandatory for contracts financed from…</a:t>
            </a:r>
            <a:endParaRPr lang="en-US" altLang="en-US" sz="24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517643-7947-4A05-949F-123A968A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86501"/>
              </p:ext>
            </p:extLst>
          </p:nvPr>
        </p:nvGraphicFramePr>
        <p:xfrm>
          <a:off x="1331640" y="1078957"/>
          <a:ext cx="6984776" cy="5276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67263141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7486447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97420052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2482726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71990774"/>
                    </a:ext>
                  </a:extLst>
                </a:gridCol>
              </a:tblGrid>
              <a:tr h="7745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Central government budget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Subnational government budgets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Extrabudgetary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Donor financed projects and grants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960200192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Alban</a:t>
                      </a:r>
                      <a:r>
                        <a:rPr lang="ru-RU" sz="1600" dirty="0" err="1">
                          <a:effectLst/>
                        </a:rPr>
                        <a:t>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40069908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Armenia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3311492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Belarus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775755971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Croatia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4204207905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Georgia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882193274"/>
                  </a:ext>
                </a:extLst>
              </a:tr>
              <a:tr h="2089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Kazakstan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319182623"/>
                  </a:ext>
                </a:extLst>
              </a:tr>
              <a:tr h="1111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Kosovo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3407838910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Kyrgyz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Republic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1213851689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Moldova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720228799"/>
                  </a:ext>
                </a:extLst>
              </a:tr>
              <a:tr h="348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North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Macedonia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216727782"/>
                  </a:ext>
                </a:extLst>
              </a:tr>
              <a:tr h="117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Russia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852268330"/>
                  </a:ext>
                </a:extLst>
              </a:tr>
              <a:tr h="111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Turkey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333936770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Ukraine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539480953"/>
                  </a:ext>
                </a:extLst>
              </a:tr>
              <a:tr h="22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Uzbekistan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extLst>
                  <a:ext uri="{0D108BD9-81ED-4DB2-BD59-A6C34878D82A}">
                    <a16:rowId xmlns:a16="http://schemas.microsoft.com/office/drawing/2014/main" val="2189933754"/>
                  </a:ext>
                </a:extLst>
              </a:tr>
              <a:tr h="1935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9" marR="43919" marT="0" marB="0"/>
                </a:tc>
                <a:extLst>
                  <a:ext uri="{0D108BD9-81ED-4DB2-BD59-A6C34878D82A}">
                    <a16:rowId xmlns:a16="http://schemas.microsoft.com/office/drawing/2014/main" val="218864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26451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648395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Existence and Type of Data Exchange Interface between the E-Procurement System and FMIS</a:t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altLang="en-US" sz="2800" b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en-US" sz="1200" dirty="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Диаграмма 1">
            <a:extLst>
              <a:ext uri="{FF2B5EF4-FFF2-40B4-BE49-F238E27FC236}">
                <a16:creationId xmlns:a16="http://schemas.microsoft.com/office/drawing/2014/main" id="{760635BC-5300-4B94-847B-50F9344A4B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756635"/>
              </p:ext>
            </p:extLst>
          </p:nvPr>
        </p:nvGraphicFramePr>
        <p:xfrm>
          <a:off x="971600" y="1600200"/>
          <a:ext cx="77152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5849152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3D39B9E2-5EA2-4090-B4F6-A2F4C931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037" y="302479"/>
            <a:ext cx="7427168" cy="764704"/>
          </a:xfrm>
        </p:spPr>
        <p:txBody>
          <a:bodyPr/>
          <a:lstStyle/>
          <a:p>
            <a:r>
              <a:rPr lang="en-US" altLang="en-US" sz="2400" b="1" dirty="0">
                <a:solidFill>
                  <a:srgbClr val="C00000"/>
                </a:solidFill>
              </a:rPr>
              <a:t>Level of Development of Information Exchange between the E-Procurement and FMIS Systems</a:t>
            </a:r>
            <a:endParaRPr lang="en-US" alt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57EAA733-DA55-49DC-9189-5A8EA4C5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AF957A-AA06-4499-895B-E31991E72C6C}" type="slidenum">
              <a:rPr lang="ru-RU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29701" name="Рисунок 11" descr="pempal-logo.jpg">
            <a:extLst>
              <a:ext uri="{FF2B5EF4-FFF2-40B4-BE49-F238E27FC236}">
                <a16:creationId xmlns:a16="http://schemas.microsoft.com/office/drawing/2014/main" id="{8868C415-81C2-48B2-A287-23812C7E87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356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79A03E-274C-434A-B149-461D05B280F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66234" y="908719"/>
          <a:ext cx="5482952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6CA28-A68E-4D5F-85D7-6BFB07FFAAC5}"/>
              </a:ext>
            </a:extLst>
          </p:cNvPr>
          <p:cNvSpPr txBox="1"/>
          <p:nvPr/>
        </p:nvSpPr>
        <p:spPr>
          <a:xfrm>
            <a:off x="1239037" y="3969423"/>
            <a:ext cx="744776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The most common purposes of information exchange</a:t>
            </a:r>
            <a:r>
              <a:rPr lang="en-US" sz="1400" dirty="0"/>
              <a:t>:</a:t>
            </a:r>
          </a:p>
          <a:p>
            <a:r>
              <a:rPr lang="en-US" sz="1400" dirty="0"/>
              <a:t> </a:t>
            </a:r>
          </a:p>
          <a:p>
            <a:pPr marL="283464" indent="-457200"/>
            <a:r>
              <a:rPr lang="en-US" sz="1400" dirty="0"/>
              <a:t>-    automatic </a:t>
            </a:r>
            <a:r>
              <a:rPr lang="en-US" sz="1400" b="1" dirty="0"/>
              <a:t>recording of all newly signed contracts</a:t>
            </a:r>
            <a:r>
              <a:rPr lang="en-US" sz="1400" dirty="0"/>
              <a:t> (unique IDs) with respective payment schedules in relevant FMIS modules to ensure </a:t>
            </a:r>
            <a:r>
              <a:rPr lang="en-US" sz="1400" b="1" dirty="0"/>
              <a:t>registration of annual commitments</a:t>
            </a:r>
            <a:r>
              <a:rPr lang="en-US" sz="1400" dirty="0"/>
              <a:t> (7 countries), </a:t>
            </a:r>
          </a:p>
          <a:p>
            <a:r>
              <a:rPr lang="en-US" sz="1400" dirty="0"/>
              <a:t>-    recording of all </a:t>
            </a:r>
            <a:r>
              <a:rPr lang="en-US" sz="1400" b="1" dirty="0"/>
              <a:t>contract amendments and delivery of outputs</a:t>
            </a:r>
            <a:r>
              <a:rPr lang="en-US" sz="1400" dirty="0"/>
              <a:t> (6),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creation (online via e-Procurement system) or transfer from FMIS of the </a:t>
            </a:r>
            <a:r>
              <a:rPr lang="en-US" sz="1400" b="1" dirty="0"/>
              <a:t>procurement plans</a:t>
            </a:r>
            <a:r>
              <a:rPr lang="en-US" sz="1400" dirty="0"/>
              <a:t> (5)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facilitating </a:t>
            </a:r>
            <a:r>
              <a:rPr lang="en-US" sz="1400" b="1" dirty="0"/>
              <a:t>preparation, processing and verification of payments</a:t>
            </a:r>
            <a:r>
              <a:rPr lang="en-US" sz="1400" dirty="0"/>
              <a:t> related to tenders between public authorities and their vendors (5)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facilitating preparation of detailed information </a:t>
            </a:r>
            <a:r>
              <a:rPr lang="en-US" sz="1400" b="1" dirty="0"/>
              <a:t>reports</a:t>
            </a:r>
            <a:r>
              <a:rPr lang="en-US" sz="1400" dirty="0"/>
              <a:t> to inform auditing, reporting and decision making (5)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C8D4A5-D783-45BA-91D5-B8834507A4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243089"/>
              </p:ext>
            </p:extLst>
          </p:nvPr>
        </p:nvGraphicFramePr>
        <p:xfrm>
          <a:off x="1475656" y="1146703"/>
          <a:ext cx="655272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671741837"/>
      </p:ext>
    </p:extLst>
  </p:cSld>
  <p:clrMapOvr>
    <a:masterClrMapping/>
  </p:clrMapOvr>
  <p:transition spd="slow">
    <p:wipe dir="r"/>
    <p:sndAc>
      <p:stSnd>
        <p:snd r:embed="rId3" name="coin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27415</TotalTime>
  <Words>1356</Words>
  <Application>Microsoft Office PowerPoint</Application>
  <PresentationFormat>On-screen Show (4:3)</PresentationFormat>
  <Paragraphs>457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 Survey Objectives and Coverage </vt:lpstr>
      <vt:lpstr>Which body is in charge of regulating public procurement in your country?</vt:lpstr>
      <vt:lpstr>Availability of Operational  E-Procurement Systems</vt:lpstr>
      <vt:lpstr>Coverage and Use of E-Procurement Systems </vt:lpstr>
      <vt:lpstr>Coverage and Use of E-Procurement Systems – Type / Size of Tenders / Contracts</vt:lpstr>
      <vt:lpstr> The use of the E-Procurement system is mandatory for contracts financed from…</vt:lpstr>
      <vt:lpstr>Existence and Type of Data Exchange Interface between the E-Procurement System and FMIS </vt:lpstr>
      <vt:lpstr>Level of Development of Information Exchange between the E-Procurement and FMIS Systems</vt:lpstr>
      <vt:lpstr>Purpose of Information Exchange between  the E-Procurement and FMIS Systems (1)</vt:lpstr>
      <vt:lpstr>Purpose of Information Exchange between  the E-Procurement and FMIS Systems (2)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Elena Nikulina</cp:lastModifiedBy>
  <cp:revision>655</cp:revision>
  <dcterms:created xsi:type="dcterms:W3CDTF">2013-05-14T13:14:50Z</dcterms:created>
  <dcterms:modified xsi:type="dcterms:W3CDTF">2019-07-31T17:40:19Z</dcterms:modified>
</cp:coreProperties>
</file>