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2.xml" ContentType="application/vnd.openxmlformats-officedocument.presentationml.notesSlid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handoutMasterIdLst>
    <p:handoutMasterId r:id="rId16"/>
  </p:handoutMasterIdLst>
  <p:sldIdLst>
    <p:sldId id="336" r:id="rId2"/>
    <p:sldId id="461" r:id="rId3"/>
    <p:sldId id="462" r:id="rId4"/>
    <p:sldId id="458" r:id="rId5"/>
    <p:sldId id="463" r:id="rId6"/>
    <p:sldId id="469" r:id="rId7"/>
    <p:sldId id="468" r:id="rId8"/>
    <p:sldId id="460" r:id="rId9"/>
    <p:sldId id="472" r:id="rId10"/>
    <p:sldId id="473" r:id="rId11"/>
    <p:sldId id="474" r:id="rId12"/>
    <p:sldId id="475" r:id="rId13"/>
    <p:sldId id="288" r:id="rId1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00CC"/>
    <a:srgbClr val="0099CC"/>
    <a:srgbClr val="BB1BB3"/>
    <a:srgbClr val="FF7C80"/>
    <a:srgbClr val="E26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0118" autoAdjust="0"/>
    <p:restoredTop sz="89784" autoAdjust="0"/>
  </p:normalViewPr>
  <p:slideViewPr>
    <p:cSldViewPr>
      <p:cViewPr varScale="1">
        <p:scale>
          <a:sx n="58" d="100"/>
          <a:sy n="58" d="100"/>
        </p:scale>
        <p:origin x="1908" y="3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Book1(AutoRecovered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2017closing%20report\charts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2017closing%20report\charts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2017closing%20report\charts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Book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2017closing%20report\charts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2017closing%20report\charts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2017closing%20report\charts1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A91-4B99-B132-116287A9BFE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A91-4B99-B132-116287A9BFE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Sheet1!$A$3:$C$3</c:f>
              <c:strCache>
                <c:ptCount val="3"/>
                <c:pt idx="0">
                  <c:v>MoF</c:v>
                </c:pt>
                <c:pt idx="1">
                  <c:v>Dedicated Procurement Agency</c:v>
                </c:pt>
                <c:pt idx="2">
                  <c:v>MoE / Planning / Development</c:v>
                </c:pt>
              </c:strCache>
            </c:strRef>
          </c:cat>
          <c:val>
            <c:numRef>
              <c:f>Sheet1!$A$4:$C$4</c:f>
              <c:numCache>
                <c:formatCode>General</c:formatCode>
                <c:ptCount val="3"/>
                <c:pt idx="0">
                  <c:v>6</c:v>
                </c:pt>
                <c:pt idx="1">
                  <c:v>6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A91-4B99-B132-116287A9BFE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79974863"/>
        <c:axId val="283826543"/>
      </c:barChart>
      <c:catAx>
        <c:axId val="3799748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3826543"/>
        <c:crosses val="autoZero"/>
        <c:auto val="1"/>
        <c:lblAlgn val="ctr"/>
        <c:lblOffset val="100"/>
        <c:noMultiLvlLbl val="0"/>
      </c:catAx>
      <c:valAx>
        <c:axId val="2838265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99748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Overall Satisfaction with Events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28905903"/>
        <c:axId val="2091793599"/>
      </c:barChart>
      <c:catAx>
        <c:axId val="228905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1793599"/>
        <c:crosses val="autoZero"/>
        <c:auto val="1"/>
        <c:lblAlgn val="ctr"/>
        <c:lblOffset val="100"/>
        <c:noMultiLvlLbl val="0"/>
      </c:catAx>
      <c:valAx>
        <c:axId val="2091793599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89059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Overall Satisfaction with Events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28905903"/>
        <c:axId val="2091793599"/>
      </c:barChart>
      <c:catAx>
        <c:axId val="228905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1793599"/>
        <c:crosses val="autoZero"/>
        <c:auto val="1"/>
        <c:lblAlgn val="ctr"/>
        <c:lblOffset val="100"/>
        <c:noMultiLvlLbl val="0"/>
      </c:catAx>
      <c:valAx>
        <c:axId val="2091793599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89059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4240330775611789E-2"/>
          <c:y val="6.5305880759520124E-2"/>
          <c:w val="0.57977732268768145"/>
          <c:h val="0.88061236912453777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5-5658-498A-BB7E-1158AFDCFFA1}"/>
              </c:ext>
            </c:extLst>
          </c:dPt>
          <c:dPt>
            <c:idx val="1"/>
            <c:bubble3D val="0"/>
            <c:spPr>
              <a:solidFill>
                <a:srgbClr val="BB1BB3"/>
              </a:solidFill>
            </c:spPr>
            <c:extLst>
              <c:ext xmlns:c16="http://schemas.microsoft.com/office/drawing/2014/chart" uri="{C3380CC4-5D6E-409C-BE32-E72D297353CC}">
                <c16:uniqueId val="{00000001-5658-498A-BB7E-1158AFDCFFA1}"/>
              </c:ext>
            </c:extLst>
          </c:dPt>
          <c:dPt>
            <c:idx val="2"/>
            <c:bubble3D val="0"/>
            <c:spPr>
              <a:solidFill>
                <a:srgbClr val="0099CC"/>
              </a:solidFill>
            </c:spPr>
            <c:extLst>
              <c:ext xmlns:c16="http://schemas.microsoft.com/office/drawing/2014/chart" uri="{C3380CC4-5D6E-409C-BE32-E72D297353CC}">
                <c16:uniqueId val="{00000004-5658-498A-BB7E-1158AFDCFFA1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3-5658-498A-BB7E-1158AFDCFFA1}"/>
              </c:ext>
            </c:extLst>
          </c:dPt>
          <c:dPt>
            <c:idx val="4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2-5658-498A-BB7E-1158AFDCFFA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Лист2!$B$2:$B$6</c:f>
              <c:strCache>
                <c:ptCount val="5"/>
                <c:pt idx="0">
                  <c:v>Do not know ( Turkey)</c:v>
                </c:pt>
                <c:pt idx="1">
                  <c:v>Yes, Web Service/ API (Armenia, Georgia, Kazakhstan, Kyrgyz Republic, Moldova, Ukraine)</c:v>
                </c:pt>
                <c:pt idx="2">
                  <c:v>Yes, FTP exchange (Uzbekistan)</c:v>
                </c:pt>
                <c:pt idx="3">
                  <c:v>Yes, Web Service / API and FTP exchange (Russia)</c:v>
                </c:pt>
                <c:pt idx="4">
                  <c:v>No (Albania, Belarus, Croatia, Kosovo, North Macedonia)</c:v>
                </c:pt>
              </c:strCache>
            </c:strRef>
          </c:cat>
          <c:val>
            <c:numRef>
              <c:f>Лист2!$C$2:$C$6</c:f>
              <c:numCache>
                <c:formatCode>General</c:formatCode>
                <c:ptCount val="5"/>
                <c:pt idx="0">
                  <c:v>1</c:v>
                </c:pt>
                <c:pt idx="1">
                  <c:v>6</c:v>
                </c:pt>
                <c:pt idx="2">
                  <c:v>1</c:v>
                </c:pt>
                <c:pt idx="3">
                  <c:v>1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58-498A-BB7E-1158AFDCFF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319628784736627"/>
          <c:y val="1.9939957799962854E-2"/>
          <c:w val="0.33692710493571132"/>
          <c:h val="0.96520277950320521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Overall Satisfaction with Events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28905903"/>
        <c:axId val="2091793599"/>
      </c:barChart>
      <c:catAx>
        <c:axId val="228905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1793599"/>
        <c:crosses val="autoZero"/>
        <c:auto val="1"/>
        <c:lblAlgn val="ctr"/>
        <c:lblOffset val="100"/>
        <c:noMultiLvlLbl val="0"/>
      </c:catAx>
      <c:valAx>
        <c:axId val="2091793599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89059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Sheet1!$C$3:$J$3</c:f>
              <c:strCache>
                <c:ptCount val="8"/>
                <c:pt idx="0">
                  <c:v>Russia</c:v>
                </c:pt>
                <c:pt idx="1">
                  <c:v>Kazakhstan</c:v>
                </c:pt>
                <c:pt idx="2">
                  <c:v>Uzbekistan</c:v>
                </c:pt>
                <c:pt idx="3">
                  <c:v>Armenia </c:v>
                </c:pt>
                <c:pt idx="4">
                  <c:v>Georgia</c:v>
                </c:pt>
                <c:pt idx="5">
                  <c:v>Kyrgyz Republic</c:v>
                </c:pt>
                <c:pt idx="6">
                  <c:v>Ukraine</c:v>
                </c:pt>
                <c:pt idx="7">
                  <c:v>Moldova</c:v>
                </c:pt>
              </c:strCache>
            </c:strRef>
          </c:cat>
          <c:val>
            <c:numRef>
              <c:f>Sheet1!$C$4:$J$4</c:f>
              <c:numCache>
                <c:formatCode>General</c:formatCode>
                <c:ptCount val="8"/>
                <c:pt idx="0">
                  <c:v>12</c:v>
                </c:pt>
                <c:pt idx="1">
                  <c:v>9</c:v>
                </c:pt>
                <c:pt idx="2">
                  <c:v>9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3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F2-4F58-A515-E0CD9D0393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9457424"/>
        <c:axId val="227491888"/>
      </c:barChart>
      <c:catAx>
        <c:axId val="379457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491888"/>
        <c:crosses val="autoZero"/>
        <c:auto val="1"/>
        <c:lblAlgn val="ctr"/>
        <c:lblOffset val="100"/>
        <c:noMultiLvlLbl val="0"/>
      </c:catAx>
      <c:valAx>
        <c:axId val="227491888"/>
        <c:scaling>
          <c:orientation val="minMax"/>
          <c:max val="1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9457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Overall Satisfaction with Events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28905903"/>
        <c:axId val="2091793599"/>
      </c:barChart>
      <c:catAx>
        <c:axId val="228905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1793599"/>
        <c:crosses val="autoZero"/>
        <c:auto val="1"/>
        <c:lblAlgn val="ctr"/>
        <c:lblOffset val="100"/>
        <c:noMultiLvlLbl val="0"/>
      </c:catAx>
      <c:valAx>
        <c:axId val="2091793599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89059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Overall Satisfaction with Events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28905903"/>
        <c:axId val="2091793599"/>
      </c:barChart>
      <c:catAx>
        <c:axId val="228905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1793599"/>
        <c:crosses val="autoZero"/>
        <c:auto val="1"/>
        <c:lblAlgn val="ctr"/>
        <c:lblOffset val="100"/>
        <c:noMultiLvlLbl val="0"/>
      </c:catAx>
      <c:valAx>
        <c:axId val="2091793599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89059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Overall Satisfaction with Events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28905903"/>
        <c:axId val="2091793599"/>
      </c:barChart>
      <c:catAx>
        <c:axId val="228905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1793599"/>
        <c:crosses val="autoZero"/>
        <c:auto val="1"/>
        <c:lblAlgn val="ctr"/>
        <c:lblOffset val="100"/>
        <c:noMultiLvlLbl val="0"/>
      </c:catAx>
      <c:valAx>
        <c:axId val="2091793599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89059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965568-4B26-4E76-9FFE-A0C1EB8123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3BF504-35D5-4AA8-8135-5308B8D93A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5A7E4FF-6F7D-4EFC-94B8-25408FF614E4}" type="datetimeFigureOut">
              <a:rPr lang="en-US"/>
              <a:pPr>
                <a:defRPr/>
              </a:pPr>
              <a:t>7/31/2019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EC86B-6301-4841-8D54-1FF92ADE20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A2FCF0-A9D2-4AB9-B2AF-DAFC878B55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23AB57-73ED-4646-BA41-AF6CA58E6A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7328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83B9CC-795D-4465-B669-4917F9AC48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A46252-E9B0-4FDC-842B-D7F9BEA37D5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E72D9E6-38EE-45E6-9C81-B4D91A002BEE}" type="datetimeFigureOut">
              <a:rPr lang="ru-RU"/>
              <a:pPr>
                <a:defRPr/>
              </a:pPr>
              <a:t>31.07.2019</a:t>
            </a:fld>
            <a:endParaRPr lang="ru-RU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C19525E-C953-4653-B69E-40DA2DD626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2B0B63E-2F93-435B-950A-2F3AF57FFA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ru-RU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3D671-061C-4FE4-9F3B-82F8552F3F7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413705-6F84-4987-AE37-9784306FCA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9DF7E5C-DC66-4C1C-B4FB-0CAAA5882F0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83184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DE81DE58-5716-4EAE-B481-0C7BBE8645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5E1B36BA-56C9-444E-8090-37788583EF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ED49A56A-488B-42B8-BC48-79128528A0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E071FE-9F4F-43F2-90E8-3E9B042A45C2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18357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10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29706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11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262704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12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026802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3B88A3AD-B000-4EC8-B3C5-4B0A4CD7211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C77C149C-D77E-4342-A750-C5260B782F8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D8C1677B-1410-42D9-9318-B2D2FC8C65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7F7C171-E066-4248-97E7-20A0FBAD6290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3055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2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31213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3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922076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4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989491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5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38848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6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957281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7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039732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8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15916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9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378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43642-FB17-48D7-803C-219FF3D6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35A7A-1FE8-4D4B-A430-54AB1835E4B2}" type="datetime1">
              <a:rPr lang="ru-RU"/>
              <a:pPr>
                <a:defRPr/>
              </a:pPr>
              <a:t>31.07.2019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011A5-AA64-461C-90C2-77C7BF042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5D668-49B4-4318-A13F-A0283E4B0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9D797-9F56-4AE8-A74E-42CF7EF471E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08114503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04BBF-A9F7-4F89-8EAA-A35EE109F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F2E29-1A85-4EF0-B9D1-22B1B169E09E}" type="datetime1">
              <a:rPr lang="ru-RU"/>
              <a:pPr>
                <a:defRPr/>
              </a:pPr>
              <a:t>31.07.2019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D511C-0118-4CB9-9C72-7841DEEB7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435D6-AEE4-4F23-B1B8-39052ED5F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C14C8-053A-47ED-A7C2-E42550A6AE4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3936207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00DA8-9E8C-4074-81DC-E333BACEB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4ED00-5DD7-4A7C-9626-6AAF77450D7A}" type="datetime1">
              <a:rPr lang="ru-RU"/>
              <a:pPr>
                <a:defRPr/>
              </a:pPr>
              <a:t>31.07.2019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1E923-A684-4D96-9CD5-23A502812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24E27-857D-4ADA-81E2-264C602F2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C2AC7-BC8A-4658-A615-E08F026C6B8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85769401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E1371-6BB2-49BB-9AE0-14A23F04A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484DE-9C7A-44A7-A0DA-8BD06BCA19EA}" type="datetime1">
              <a:rPr lang="ru-RU"/>
              <a:pPr>
                <a:defRPr/>
              </a:pPr>
              <a:t>31.07.2019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012B0-E4BD-4C82-8AB2-152E7D0A1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38B9B-6C09-42AE-8840-3265E1B62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4BA1C-9A8B-436B-A337-6A2CE014F20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13769266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D5AEE-4435-4ACE-900E-F67FB8C3F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C76F5-B9FA-46EA-AEED-19AA729F8067}" type="datetime1">
              <a:rPr lang="ru-RU"/>
              <a:pPr>
                <a:defRPr/>
              </a:pPr>
              <a:t>31.07.2019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01E367-DFB8-4FCE-AFC8-439DEBAF2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3357E-28B8-4BA4-8546-2766B9FBB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83698-28FF-4065-AC9A-207A8CB5EBC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86305286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A194372-DC83-4BFB-BAFA-FB91F973C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50702-D5C5-4B7E-B60E-B5DC0865EFBF}" type="datetime1">
              <a:rPr lang="ru-RU"/>
              <a:pPr>
                <a:defRPr/>
              </a:pPr>
              <a:t>31.07.2019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4248320-515C-4425-9250-9E0114E18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DFFC55-0B97-4C68-86B0-18F95CCCA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418F8-84FD-42E0-B491-ADE85CC8EC4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27796653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56A3ED-CC2E-4EE9-832B-FFFE5AE57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D90CD-9806-404D-B311-33D92C88CCF4}" type="datetime1">
              <a:rPr lang="ru-RU"/>
              <a:pPr>
                <a:defRPr/>
              </a:pPr>
              <a:t>31.07.2019</a:t>
            </a:fld>
            <a:endParaRPr lang="ru-R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D8CB449-5A5C-4757-B581-B6F97B727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8568A1-CF8F-40AB-85CF-1DD294E0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1F442-4DE3-428D-A66D-F30CB2634F7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3963995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DF81F96-05DC-40AE-873F-01C173210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194E8-7B69-489D-8072-3BC09E24720C}" type="datetime1">
              <a:rPr lang="ru-RU"/>
              <a:pPr>
                <a:defRPr/>
              </a:pPr>
              <a:t>31.07.2019</a:t>
            </a:fld>
            <a:endParaRPr lang="ru-RU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87CED54-580B-45A5-9AF9-560167AED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EA1CC6F-9496-4031-B774-1DDF46F75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362E0-FDCA-47E4-960D-E662169949D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3086794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EABF9AF-8CDB-43C5-8262-7892F9303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D5F88-590A-4335-8949-E6B64C77D23A}" type="datetime1">
              <a:rPr lang="ru-RU"/>
              <a:pPr>
                <a:defRPr/>
              </a:pPr>
              <a:t>31.07.2019</a:t>
            </a:fld>
            <a:endParaRPr lang="ru-RU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4856491-1FBD-4CFF-8A07-47971B20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F9C3611-9C79-44E9-B521-6A4822BD7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108D4-C678-4E98-A71C-22CA1C22B5B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9618515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B7CA46-7ABE-45EF-ACB1-0A1941CC1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E02A2-3C46-4430-A403-38FCBC11EB3D}" type="datetime1">
              <a:rPr lang="ru-RU"/>
              <a:pPr>
                <a:defRPr/>
              </a:pPr>
              <a:t>31.07.2019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C0A4B39-0D77-4F96-9DFA-DE1380C66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F9D8E61-0B07-4353-9E7F-3B476A764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18A1A-4226-4868-9C6C-355BD25A3F5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86051702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48A80E-EBE2-4661-ABE9-20A7778C6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15386-E553-4C6C-9F65-43A280330DB8}" type="datetime1">
              <a:rPr lang="ru-RU"/>
              <a:pPr>
                <a:defRPr/>
              </a:pPr>
              <a:t>31.07.2019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78689A4-F474-4864-A74C-A43A9E2B4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0CA169-376F-4433-91D0-789528BF6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6CBC5-D85D-4A10-A4EC-6B25584D667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3233764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814A80D-FAF6-49FE-B61F-74E88BDBDEC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ru-RU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E359D2A-813A-4B2F-A5F1-229F899130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ru-RU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605D9-E884-4DF1-8592-FFF919CA4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29B569-7426-41FA-8FC3-7F4FE12D0646}" type="datetime1">
              <a:rPr lang="ru-RU"/>
              <a:pPr>
                <a:defRPr/>
              </a:pPr>
              <a:t>31.07.2019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FCEE1-1BA8-4BC0-9398-40D09E972C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F3ADE-E208-4798-8699-389EBCB7C3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541A2D-ED5A-4864-A429-27F6C096175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wipe dir="r"/>
    <p:sndAc>
      <p:stSnd>
        <p:snd r:embed="rId13" name="coin.wav"/>
      </p:stSnd>
    </p:sndAc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9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4392E03-9C3B-4BED-8145-D7F5A69722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1714500"/>
            <a:ext cx="4114800" cy="3429000"/>
          </a:xfrm>
        </p:spPr>
        <p:txBody>
          <a:bodyPr>
            <a:normAutofit/>
          </a:bodyPr>
          <a:lstStyle/>
          <a:p>
            <a:pPr lvl="1">
              <a:buFont typeface="Arial" charset="0"/>
              <a:buNone/>
              <a:defRPr/>
            </a:pPr>
            <a:r>
              <a:rPr lang="bs-Latn-BA" sz="4400" b="1" dirty="0">
                <a:solidFill>
                  <a:srgbClr val="C00000"/>
                </a:solidFill>
              </a:rPr>
              <a:t> </a:t>
            </a:r>
            <a:endParaRPr lang="en-US" dirty="0"/>
          </a:p>
        </p:txBody>
      </p:sp>
      <p:pic>
        <p:nvPicPr>
          <p:cNvPr id="4100" name="Picture 3">
            <a:extLst>
              <a:ext uri="{FF2B5EF4-FFF2-40B4-BE49-F238E27FC236}">
                <a16:creationId xmlns:a16="http://schemas.microsoft.com/office/drawing/2014/main" id="{0A846D1C-4D34-422A-AB57-1623F7D30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015456" y="3015456"/>
            <a:ext cx="68580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Slide Number Placeholder 5">
            <a:extLst>
              <a:ext uri="{FF2B5EF4-FFF2-40B4-BE49-F238E27FC236}">
                <a16:creationId xmlns:a16="http://schemas.microsoft.com/office/drawing/2014/main" id="{06D23B3B-B00F-4167-82F0-8E3080C3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9C0696-35EC-4ED9-9338-679E99A76DFC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4102" name="TextBox 6">
            <a:extLst>
              <a:ext uri="{FF2B5EF4-FFF2-40B4-BE49-F238E27FC236}">
                <a16:creationId xmlns:a16="http://schemas.microsoft.com/office/drawing/2014/main" id="{3706F680-8173-4884-9241-E3A0CC9AA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648" y="5673283"/>
            <a:ext cx="759301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i="1" dirty="0">
                <a:solidFill>
                  <a:srgbClr val="0070C0"/>
                </a:solidFill>
                <a:latin typeface="Arial" panose="020B0604020202020204" pitchFamily="34" charset="0"/>
              </a:rPr>
              <a:t>Elena Nikulina, the World Bank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8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Budapest, Hungary</a:t>
            </a:r>
            <a:endParaRPr lang="ru-RU" altLang="en-US" sz="18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June 5, 2019</a:t>
            </a:r>
            <a:endParaRPr lang="en-US" altLang="en-US" sz="1800" dirty="0">
              <a:latin typeface="Arial" panose="020B0604020202020204" pitchFamily="34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3F8E707-FDBD-4B53-8F18-2F8ED28E0D3D}"/>
              </a:ext>
            </a:extLst>
          </p:cNvPr>
          <p:cNvSpPr/>
          <p:nvPr/>
        </p:nvSpPr>
        <p:spPr>
          <a:xfrm>
            <a:off x="1403648" y="1310121"/>
            <a:ext cx="7128792" cy="36587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rgbClr val="C00000"/>
                </a:solidFill>
              </a:rPr>
              <a:t>Links Between Public Procurement and Financial Management Information Systems in PEMPAL Countries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bg1"/>
                </a:solidFill>
              </a:rPr>
              <a:t>Treasury COP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bg1"/>
                </a:solidFill>
              </a:rPr>
              <a:t> Thematic Survey Results</a:t>
            </a:r>
            <a:endParaRPr lang="ru-RU" sz="20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234" y="261370"/>
            <a:ext cx="8198254" cy="263344"/>
          </a:xfrm>
        </p:spPr>
        <p:txBody>
          <a:bodyPr/>
          <a:lstStyle/>
          <a:p>
            <a:r>
              <a:rPr lang="en-US" altLang="en-US" sz="2400" b="1" dirty="0">
                <a:solidFill>
                  <a:srgbClr val="C00000"/>
                </a:solidFill>
              </a:rPr>
              <a:t>Purpose of Information Exchange between </a:t>
            </a:r>
            <a:br>
              <a:rPr lang="en-US" altLang="en-US" sz="2400" b="1" dirty="0">
                <a:solidFill>
                  <a:srgbClr val="C00000"/>
                </a:solidFill>
              </a:rPr>
            </a:br>
            <a:r>
              <a:rPr lang="en-US" altLang="en-US" sz="2400" b="1" dirty="0">
                <a:solidFill>
                  <a:srgbClr val="C00000"/>
                </a:solidFill>
              </a:rPr>
              <a:t>the E-Procurement and FMIS Systems (1)</a:t>
            </a:r>
            <a:endParaRPr lang="en-US" altLang="en-US" sz="2400" b="1" i="1" dirty="0">
              <a:solidFill>
                <a:srgbClr val="C0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F79A03E-274C-434A-B149-461D05B280F2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766234" y="908719"/>
          <a:ext cx="5482952" cy="2808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D25FCDF-9609-46A3-A32A-BE541F06FE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180178"/>
              </p:ext>
            </p:extLst>
          </p:nvPr>
        </p:nvGraphicFramePr>
        <p:xfrm>
          <a:off x="971756" y="900782"/>
          <a:ext cx="7787209" cy="55313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0560">
                  <a:extLst>
                    <a:ext uri="{9D8B030D-6E8A-4147-A177-3AD203B41FA5}">
                      <a16:colId xmlns:a16="http://schemas.microsoft.com/office/drawing/2014/main" val="1342485799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956694002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749523197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325578884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627034276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097899316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61375871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245273039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199999167"/>
                    </a:ext>
                  </a:extLst>
                </a:gridCol>
                <a:gridCol w="298377">
                  <a:extLst>
                    <a:ext uri="{9D8B030D-6E8A-4147-A177-3AD203B41FA5}">
                      <a16:colId xmlns:a16="http://schemas.microsoft.com/office/drawing/2014/main" val="2395507930"/>
                    </a:ext>
                  </a:extLst>
                </a:gridCol>
              </a:tblGrid>
              <a:tr h="1304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Russia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Kazakstan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 anchor="b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Uzbekistan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Armenia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Georgia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Kyrgyz Republic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 anchor="b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Ukraine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Moldova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/>
                </a:tc>
                <a:extLst>
                  <a:ext uri="{0D108BD9-81ED-4DB2-BD59-A6C34878D82A}">
                    <a16:rowId xmlns:a16="http://schemas.microsoft.com/office/drawing/2014/main" val="1478470720"/>
                  </a:ext>
                </a:extLst>
              </a:tr>
              <a:tr h="6318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Past procurement data made available in e-Procurement system to prepare forecasts for future spending in FMIS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402085139"/>
                  </a:ext>
                </a:extLst>
              </a:tr>
              <a:tr h="6318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Creation (online via e-Procurement system) or transfer from FMIS of the procurement plans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2377880457"/>
                  </a:ext>
                </a:extLst>
              </a:tr>
              <a:tr h="6318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Restricting the publication of tenders that exceed budget (appropriations) available to the spending unit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1980572573"/>
                  </a:ext>
                </a:extLst>
              </a:tr>
              <a:tr h="7745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Restricting the publication of tenders that exceed budget (appropriations) available to a spending unit under specific budget activities/codes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3207588647"/>
                  </a:ext>
                </a:extLst>
              </a:tr>
              <a:tr h="7828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Initiating the workflow for revision of the spending unit’s budget in FMIS before contract signature, if estimated value of the tender exceeds available budget appropriation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3241535742"/>
                  </a:ext>
                </a:extLst>
              </a:tr>
              <a:tr h="7745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Verification whether potential budget revisions during the procurement process have not rendered a particular procurement beyond budget allocations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40949602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1619159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234" y="261370"/>
            <a:ext cx="8198254" cy="263344"/>
          </a:xfrm>
        </p:spPr>
        <p:txBody>
          <a:bodyPr/>
          <a:lstStyle/>
          <a:p>
            <a:r>
              <a:rPr lang="en-US" altLang="en-US" sz="2400" b="1" dirty="0">
                <a:solidFill>
                  <a:srgbClr val="C00000"/>
                </a:solidFill>
              </a:rPr>
              <a:t>Purpose of Information Exchange between </a:t>
            </a:r>
            <a:br>
              <a:rPr lang="en-US" altLang="en-US" sz="2400" b="1" dirty="0">
                <a:solidFill>
                  <a:srgbClr val="C00000"/>
                </a:solidFill>
              </a:rPr>
            </a:br>
            <a:r>
              <a:rPr lang="en-US" altLang="en-US" sz="2400" b="1" dirty="0">
                <a:solidFill>
                  <a:srgbClr val="C00000"/>
                </a:solidFill>
              </a:rPr>
              <a:t>the E-Procurement and FMIS Systems (2)</a:t>
            </a:r>
            <a:endParaRPr lang="en-US" altLang="en-US" sz="2400" b="1" i="1" dirty="0">
              <a:solidFill>
                <a:srgbClr val="C0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F79A03E-274C-434A-B149-461D05B280F2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766234" y="908719"/>
          <a:ext cx="5482952" cy="2808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D25FCDF-9609-46A3-A32A-BE541F06FE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706829"/>
              </p:ext>
            </p:extLst>
          </p:nvPr>
        </p:nvGraphicFramePr>
        <p:xfrm>
          <a:off x="895472" y="836712"/>
          <a:ext cx="7787209" cy="56421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8656">
                  <a:extLst>
                    <a:ext uri="{9D8B030D-6E8A-4147-A177-3AD203B41FA5}">
                      <a16:colId xmlns:a16="http://schemas.microsoft.com/office/drawing/2014/main" val="1342485799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956694002"/>
                    </a:ext>
                  </a:extLst>
                </a:gridCol>
                <a:gridCol w="355920">
                  <a:extLst>
                    <a:ext uri="{9D8B030D-6E8A-4147-A177-3AD203B41FA5}">
                      <a16:colId xmlns:a16="http://schemas.microsoft.com/office/drawing/2014/main" val="749523197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325578884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627034276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097899316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61375871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245273039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199999167"/>
                    </a:ext>
                  </a:extLst>
                </a:gridCol>
                <a:gridCol w="298377">
                  <a:extLst>
                    <a:ext uri="{9D8B030D-6E8A-4147-A177-3AD203B41FA5}">
                      <a16:colId xmlns:a16="http://schemas.microsoft.com/office/drawing/2014/main" val="2395507930"/>
                    </a:ext>
                  </a:extLst>
                </a:gridCol>
              </a:tblGrid>
              <a:tr h="13301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Russia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Kazakstan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 anchor="b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Uzbekistan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Armenia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Georgia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Kyrgyz Republic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 anchor="b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Ukraine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Moldova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/>
                </a:tc>
                <a:extLst>
                  <a:ext uri="{0D108BD9-81ED-4DB2-BD59-A6C34878D82A}">
                    <a16:rowId xmlns:a16="http://schemas.microsoft.com/office/drawing/2014/main" val="1478470720"/>
                  </a:ext>
                </a:extLst>
              </a:tr>
              <a:tr h="5980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Verification that the awarded contract price is not above the estimated contract value and hence beyond budget allocation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3507111007"/>
                  </a:ext>
                </a:extLst>
              </a:tr>
              <a:tr h="906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Automatic recording of all newly signed contracts (unique ids) with respective payment schedules in relevant FMIS modules ensuring registration of annual commitments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3389851550"/>
                  </a:ext>
                </a:extLst>
              </a:tr>
              <a:tr h="906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Automatic recording of all newly signed contracts (unique ids) with respective payment schedules in relevant FMIS modules ensuring registration of multiannual commitments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229518314"/>
                  </a:ext>
                </a:extLst>
              </a:tr>
              <a:tr h="5980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Facilitating preparation, processing and verification of payments related to tenders between public authorities and their vendors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936883797"/>
                  </a:ext>
                </a:extLst>
              </a:tr>
              <a:tr h="2892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Recording of all contract amendments and delivery of outputs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2359672818"/>
                  </a:ext>
                </a:extLst>
              </a:tr>
              <a:tr h="6013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Facilitating preparation of detailed information reports to inform auditing, reporting and decision making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1683966060"/>
                  </a:ext>
                </a:extLst>
              </a:tr>
              <a:tr h="2892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883968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720536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261370"/>
            <a:ext cx="7427168" cy="764704"/>
          </a:xfrm>
        </p:spPr>
        <p:txBody>
          <a:bodyPr/>
          <a:lstStyle/>
          <a:p>
            <a:r>
              <a:rPr lang="en-US" altLang="en-US" sz="2800" b="1" dirty="0">
                <a:solidFill>
                  <a:srgbClr val="C00000"/>
                </a:solidFill>
              </a:rPr>
              <a:t>Conclusions</a:t>
            </a:r>
            <a:endParaRPr lang="en-US" altLang="en-US" sz="2400" b="1" i="1" dirty="0">
              <a:solidFill>
                <a:srgbClr val="C0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1B829D-BB3E-487D-860E-EA7B53CEAEDF}"/>
              </a:ext>
            </a:extLst>
          </p:cNvPr>
          <p:cNvSpPr txBox="1"/>
          <p:nvPr/>
        </p:nvSpPr>
        <p:spPr>
          <a:xfrm>
            <a:off x="1259633" y="1237338"/>
            <a:ext cx="716754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Responsibility for public procurement is clearly defined in all the countries and in many countries it is part of the mandate of the Ministry of Finance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E-procurement systems are operational in the majority of countries and their coverage and use is expanding, so there is a strong rationale to develop information linkages with </a:t>
            </a:r>
            <a:r>
              <a:rPr lang="en-US"/>
              <a:t>the FMISs 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Linkages are already established only in some countries and in most cases are limited, there is a room to develop and expand them further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There are countries within the TCOP that are very advanced in this area and their experience could be useful for the others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The topic is well chosen and has a potential to be explored further at the future meetings</a:t>
            </a:r>
            <a:endParaRPr lang="en-US" sz="1600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F79A03E-274C-434A-B149-461D05B280F2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766234" y="908719"/>
          <a:ext cx="5482952" cy="2808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83382269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>
            <a:extLst>
              <a:ext uri="{FF2B5EF4-FFF2-40B4-BE49-F238E27FC236}">
                <a16:creationId xmlns:a16="http://schemas.microsoft.com/office/drawing/2014/main" id="{5D6F4B4E-F931-48B5-83B5-9DA9E2B8C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1BFD2D-57E3-4C3D-8913-FE28ADE305DB}" type="slidenum">
              <a:rPr lang="ru-RU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33795" name="Рисунок 11" descr="pempal-logo.jpg">
            <a:extLst>
              <a:ext uri="{FF2B5EF4-FFF2-40B4-BE49-F238E27FC236}">
                <a16:creationId xmlns:a16="http://schemas.microsoft.com/office/drawing/2014/main" id="{F01876FF-D650-48FB-8AF0-D48BF76430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9D8DE4E-EF02-420C-B342-7A296E6D1061}"/>
              </a:ext>
            </a:extLst>
          </p:cNvPr>
          <p:cNvSpPr/>
          <p:nvPr/>
        </p:nvSpPr>
        <p:spPr>
          <a:xfrm>
            <a:off x="1357290" y="2000240"/>
            <a:ext cx="6715172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7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  <a:cs typeface="Arial" charset="0"/>
              </a:rPr>
              <a:t>Thank you for your attention!</a:t>
            </a:r>
          </a:p>
        </p:txBody>
      </p:sp>
    </p:spTree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679BE839-DE99-41C9-A547-240D876C1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650" y="116434"/>
            <a:ext cx="8136830" cy="452140"/>
          </a:xfrm>
        </p:spPr>
        <p:txBody>
          <a:bodyPr/>
          <a:lstStyle/>
          <a:p>
            <a:br>
              <a:rPr lang="ru-RU" altLang="en-US" sz="3200" dirty="0"/>
            </a:br>
            <a:r>
              <a:rPr lang="en-US" altLang="en-US" sz="3200" b="1" dirty="0">
                <a:solidFill>
                  <a:srgbClr val="C00000"/>
                </a:solidFill>
              </a:rPr>
              <a:t>Survey Objectives and Coverage</a:t>
            </a:r>
            <a:br>
              <a:rPr lang="en-US" altLang="en-US" sz="2800" b="1" dirty="0">
                <a:solidFill>
                  <a:srgbClr val="C00000"/>
                </a:solidFill>
              </a:rPr>
            </a:br>
            <a:endParaRPr lang="en-US" altLang="en-US" sz="2800" b="1" dirty="0">
              <a:solidFill>
                <a:srgbClr val="C00000"/>
              </a:solidFill>
            </a:endParaRP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5A5C8270-49C8-4AB9-A0A0-F653C8402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517" y="788202"/>
            <a:ext cx="7859712" cy="5544617"/>
          </a:xfrm>
        </p:spPr>
        <p:txBody>
          <a:bodyPr/>
          <a:lstStyle/>
          <a:p>
            <a:pPr marL="57150"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en-US" sz="2400" b="1" dirty="0">
                <a:solidFill>
                  <a:srgbClr val="C00000"/>
                </a:solidFill>
              </a:rPr>
              <a:t>Objectives</a:t>
            </a:r>
            <a:r>
              <a:rPr lang="en-US" sz="2400" dirty="0"/>
              <a:t> </a:t>
            </a:r>
          </a:p>
          <a:p>
            <a:pPr marL="457200" lvl="1"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en-US" sz="1800" dirty="0"/>
              <a:t>-   s</a:t>
            </a:r>
            <a:r>
              <a:rPr lang="en-US" altLang="en-US" sz="1800" dirty="0"/>
              <a:t>urvey undertaken in preparation for the ongoing Annual Plenary Meeting, used as input to the event agenda</a:t>
            </a:r>
          </a:p>
          <a:p>
            <a:pPr marL="457200" lvl="1"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en-US" altLang="en-US" sz="1800" dirty="0"/>
              <a:t>-  served the basis for this presentation, expected </a:t>
            </a:r>
            <a:r>
              <a:rPr lang="en-US" sz="1800" dirty="0"/>
              <a:t>to establish a common ground for today’s discussion on interaction between the e-procurement and treasury information systems</a:t>
            </a:r>
          </a:p>
          <a:p>
            <a:pPr marL="457200" lvl="1"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en-US" sz="1800" dirty="0"/>
              <a:t>- contribution to PEMPAL knowledge bank of methodological, legal and analytical documentation</a:t>
            </a:r>
            <a:endParaRPr lang="en-US" altLang="en-US" sz="1800" dirty="0"/>
          </a:p>
          <a:p>
            <a:pPr marL="57150"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en-US" altLang="en-US" sz="2400" b="1" dirty="0">
                <a:solidFill>
                  <a:srgbClr val="C00000"/>
                </a:solidFill>
              </a:rPr>
              <a:t>Coverage</a:t>
            </a:r>
          </a:p>
          <a:p>
            <a:pPr marL="742950" indent="-285750" algn="just">
              <a:lnSpc>
                <a:spcPct val="115000"/>
              </a:lnSpc>
              <a:spcBef>
                <a:spcPts val="1200"/>
              </a:spcBef>
              <a:buFontTx/>
              <a:buChar char="-"/>
            </a:pPr>
            <a:r>
              <a:rPr lang="en-US" altLang="en-US" sz="1800" dirty="0"/>
              <a:t>responses received during April 29 – May 16 from all </a:t>
            </a:r>
            <a:r>
              <a:rPr lang="en-US" altLang="en-US" sz="1800" b="1" dirty="0"/>
              <a:t>16 TCOP countries </a:t>
            </a:r>
            <a:r>
              <a:rPr lang="en-US" altLang="en-US" sz="1800" dirty="0"/>
              <a:t>attending the meeting</a:t>
            </a:r>
          </a:p>
          <a:p>
            <a:pPr marL="457200" lvl="1"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en-US" altLang="en-US" sz="2400" dirty="0"/>
              <a:t>                            </a:t>
            </a:r>
            <a:r>
              <a:rPr lang="en-US" altLang="en-US" b="1" dirty="0">
                <a:solidFill>
                  <a:srgbClr val="C00000"/>
                </a:solidFill>
              </a:rPr>
              <a:t>THANKS TO EVERYONE!!!</a:t>
            </a:r>
          </a:p>
          <a:p>
            <a:endParaRPr lang="en-US" altLang="en-US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9F929DC2-6554-45DE-BC82-5242C857D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36213B7-9E50-4E08-8C8A-4FFC372B3896}" type="slidenum">
              <a:rPr lang="ru-RU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8197" name="Рисунок 11" descr="pempal-logo.jpg">
            <a:extLst>
              <a:ext uri="{FF2B5EF4-FFF2-40B4-BE49-F238E27FC236}">
                <a16:creationId xmlns:a16="http://schemas.microsoft.com/office/drawing/2014/main" id="{482DAF98-075E-44AC-90D7-8F86552CA5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-17463"/>
            <a:ext cx="746125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EE0ABD1-C3F8-4568-997C-C4A04609FAEA}"/>
              </a:ext>
            </a:extLst>
          </p:cNvPr>
          <p:cNvSpPr txBox="1"/>
          <p:nvPr/>
        </p:nvSpPr>
        <p:spPr>
          <a:xfrm>
            <a:off x="1331640" y="6093296"/>
            <a:ext cx="7651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</a:rPr>
              <a:t>Only primary processing and analysis of the data undertaken,  no deeper quality assurance </a:t>
            </a:r>
          </a:p>
        </p:txBody>
      </p:sp>
    </p:spTree>
    <p:extLst>
      <p:ext uri="{BB962C8B-B14F-4D97-AF65-F5344CB8AC3E}">
        <p14:creationId xmlns:p14="http://schemas.microsoft.com/office/powerpoint/2010/main" val="166733818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100961"/>
            <a:ext cx="8136904" cy="935509"/>
          </a:xfrm>
        </p:spPr>
        <p:txBody>
          <a:bodyPr/>
          <a:lstStyle/>
          <a:p>
            <a:r>
              <a:rPr lang="en-US" sz="2800" b="1" dirty="0">
                <a:solidFill>
                  <a:srgbClr val="C00000"/>
                </a:solidFill>
              </a:rPr>
              <a:t>Which body is in charge of regulating public procurement in your country?</a:t>
            </a:r>
            <a:endParaRPr lang="en-US" altLang="en-US" sz="2800" b="1" dirty="0">
              <a:solidFill>
                <a:srgbClr val="C0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156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6CA5D76-A0A9-478E-87B8-34016A77651E}"/>
              </a:ext>
            </a:extLst>
          </p:cNvPr>
          <p:cNvSpPr txBox="1"/>
          <p:nvPr/>
        </p:nvSpPr>
        <p:spPr>
          <a:xfrm>
            <a:off x="6081889" y="1264975"/>
            <a:ext cx="2797968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/>
          </a:p>
          <a:p>
            <a:r>
              <a:rPr lang="en-US" sz="1600" b="1" dirty="0"/>
              <a:t>Georgia</a:t>
            </a:r>
            <a:r>
              <a:rPr lang="en-US" sz="1600" dirty="0"/>
              <a:t> – Public Procurement Agency under the Government</a:t>
            </a:r>
          </a:p>
          <a:p>
            <a:endParaRPr lang="en-US" sz="1600" b="1" dirty="0"/>
          </a:p>
          <a:p>
            <a:r>
              <a:rPr lang="en-US" sz="1600" b="1" dirty="0"/>
              <a:t>Kyrgyz Republic</a:t>
            </a:r>
            <a:r>
              <a:rPr lang="en-US" sz="1600" dirty="0"/>
              <a:t> - Department of State Procurement under the MOF</a:t>
            </a:r>
          </a:p>
          <a:p>
            <a:endParaRPr lang="en-US" sz="1600" dirty="0"/>
          </a:p>
          <a:p>
            <a:r>
              <a:rPr lang="en-US" sz="1600" b="1" dirty="0"/>
              <a:t>Tajikistan</a:t>
            </a:r>
            <a:r>
              <a:rPr lang="en-US" sz="1600" dirty="0"/>
              <a:t> - Agency for State Procurement of Goods, Works and Services under the Government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CFB30D27-9B9A-409B-A435-B750DE7793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8654053"/>
              </p:ext>
            </p:extLst>
          </p:nvPr>
        </p:nvGraphicFramePr>
        <p:xfrm>
          <a:off x="827584" y="1340768"/>
          <a:ext cx="5182297" cy="3340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39A8770-EAC7-48B0-96C7-511657617D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158927"/>
              </p:ext>
            </p:extLst>
          </p:nvPr>
        </p:nvGraphicFramePr>
        <p:xfrm>
          <a:off x="1403648" y="4986034"/>
          <a:ext cx="4241800" cy="149161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473200">
                  <a:extLst>
                    <a:ext uri="{9D8B030D-6E8A-4147-A177-3AD203B41FA5}">
                      <a16:colId xmlns:a16="http://schemas.microsoft.com/office/drawing/2014/main" val="105780037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417135221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97439092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1" u="none" strike="noStrike" dirty="0">
                          <a:solidFill>
                            <a:srgbClr val="0066FF"/>
                          </a:solidFill>
                          <a:effectLst/>
                        </a:rPr>
                        <a:t>Armenia</a:t>
                      </a:r>
                      <a:endParaRPr lang="en-US" sz="1400" b="1" i="1" u="none" strike="noStrike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1" u="none" strike="noStrike">
                          <a:solidFill>
                            <a:srgbClr val="0066FF"/>
                          </a:solidFill>
                          <a:effectLst/>
                        </a:rPr>
                        <a:t>Azerbaijan</a:t>
                      </a:r>
                      <a:endParaRPr lang="en-US" sz="1400" b="1" i="1" u="none" strike="noStrike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1" u="none" strike="noStrike">
                          <a:solidFill>
                            <a:srgbClr val="0066FF"/>
                          </a:solidFill>
                          <a:effectLst/>
                        </a:rPr>
                        <a:t>Belarus</a:t>
                      </a:r>
                      <a:endParaRPr lang="en-US" sz="1400" b="1" i="1" u="none" strike="noStrike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37027582"/>
                  </a:ext>
                </a:extLst>
              </a:tr>
              <a:tr h="2432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1" u="none" strike="noStrike" dirty="0">
                          <a:solidFill>
                            <a:srgbClr val="0066FF"/>
                          </a:solidFill>
                          <a:effectLst/>
                        </a:rPr>
                        <a:t>Kazakhstan</a:t>
                      </a:r>
                      <a:endParaRPr lang="en-US" sz="1400" b="1" i="1" u="none" strike="noStrike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1" u="none" strike="noStrike">
                          <a:solidFill>
                            <a:srgbClr val="0066FF"/>
                          </a:solidFill>
                          <a:effectLst/>
                        </a:rPr>
                        <a:t>Albania</a:t>
                      </a:r>
                      <a:endParaRPr lang="en-US" sz="1400" b="1" i="1" u="none" strike="noStrike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1" u="none" strike="noStrike">
                          <a:solidFill>
                            <a:srgbClr val="0066FF"/>
                          </a:solidFill>
                          <a:effectLst/>
                        </a:rPr>
                        <a:t>Croatia</a:t>
                      </a:r>
                      <a:endParaRPr lang="en-US" sz="1400" b="1" i="1" u="none" strike="noStrike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69103789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1" u="none" strike="noStrike" dirty="0">
                          <a:solidFill>
                            <a:srgbClr val="0066FF"/>
                          </a:solidFill>
                          <a:effectLst/>
                        </a:rPr>
                        <a:t>Kosovo</a:t>
                      </a:r>
                      <a:endParaRPr lang="en-US" sz="1400" b="1" i="1" u="none" strike="noStrike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1" u="none" strike="noStrike">
                          <a:solidFill>
                            <a:srgbClr val="0066FF"/>
                          </a:solidFill>
                          <a:effectLst/>
                        </a:rPr>
                        <a:t>Georgia</a:t>
                      </a:r>
                      <a:endParaRPr lang="en-US" sz="1400" b="1" i="1" u="none" strike="noStrike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1" u="none" strike="noStrike">
                          <a:solidFill>
                            <a:srgbClr val="0066FF"/>
                          </a:solidFill>
                          <a:effectLst/>
                        </a:rPr>
                        <a:t>Russia</a:t>
                      </a:r>
                      <a:endParaRPr lang="en-US" sz="1400" b="1" i="1" u="none" strike="noStrike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02006363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1" u="none" strike="noStrike" dirty="0">
                          <a:solidFill>
                            <a:srgbClr val="0066FF"/>
                          </a:solidFill>
                          <a:effectLst/>
                        </a:rPr>
                        <a:t>Moldova</a:t>
                      </a:r>
                      <a:endParaRPr lang="en-US" sz="1400" b="1" i="1" u="none" strike="noStrike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1" u="none" strike="noStrike">
                          <a:solidFill>
                            <a:srgbClr val="0066FF"/>
                          </a:solidFill>
                          <a:effectLst/>
                        </a:rPr>
                        <a:t>Kyrgyz Republic</a:t>
                      </a:r>
                      <a:endParaRPr lang="en-US" sz="1400" b="1" i="1" u="none" strike="noStrike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1" u="none" strike="noStrike">
                          <a:solidFill>
                            <a:srgbClr val="0066FF"/>
                          </a:solidFill>
                          <a:effectLst/>
                        </a:rPr>
                        <a:t>Ukraine</a:t>
                      </a:r>
                      <a:endParaRPr lang="en-US" sz="1400" b="1" i="1" u="none" strike="noStrike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696858116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1" u="none" strike="noStrike" dirty="0">
                          <a:solidFill>
                            <a:srgbClr val="0066FF"/>
                          </a:solidFill>
                          <a:effectLst/>
                        </a:rPr>
                        <a:t>North Macedonia</a:t>
                      </a:r>
                      <a:endParaRPr lang="en-US" sz="1400" b="1" i="1" u="none" strike="noStrike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1" u="none" strike="noStrike">
                          <a:solidFill>
                            <a:srgbClr val="0066FF"/>
                          </a:solidFill>
                          <a:effectLst/>
                        </a:rPr>
                        <a:t>Tajikistan</a:t>
                      </a:r>
                      <a:endParaRPr lang="en-US" sz="1400" b="1" i="1" u="none" strike="noStrike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1" u="none" strike="noStrike">
                        <a:solidFill>
                          <a:srgbClr val="0066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084065857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1" u="none" strike="noStrike" dirty="0">
                          <a:solidFill>
                            <a:srgbClr val="0066FF"/>
                          </a:solidFill>
                          <a:effectLst/>
                        </a:rPr>
                        <a:t>Uzbekistan</a:t>
                      </a:r>
                      <a:endParaRPr lang="en-US" sz="1400" b="1" i="1" u="none" strike="noStrike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1" u="none" strike="noStrike" dirty="0">
                          <a:solidFill>
                            <a:srgbClr val="0066FF"/>
                          </a:solidFill>
                          <a:effectLst/>
                        </a:rPr>
                        <a:t>Turkey</a:t>
                      </a:r>
                      <a:endParaRPr lang="en-US" sz="1400" b="1" i="1" u="none" strike="noStrike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1" u="none" strike="noStrike" dirty="0">
                        <a:solidFill>
                          <a:srgbClr val="0066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962404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4185099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101538"/>
            <a:ext cx="7715200" cy="935509"/>
          </a:xfrm>
        </p:spPr>
        <p:txBody>
          <a:bodyPr/>
          <a:lstStyle/>
          <a:p>
            <a:r>
              <a:rPr lang="en-US" altLang="en-US" sz="3200" b="1" dirty="0">
                <a:solidFill>
                  <a:srgbClr val="C00000"/>
                </a:solidFill>
              </a:rPr>
              <a:t>Availability of Operational </a:t>
            </a:r>
            <a:br>
              <a:rPr lang="en-US" altLang="en-US" sz="3200" b="1" dirty="0">
                <a:solidFill>
                  <a:srgbClr val="C00000"/>
                </a:solidFill>
              </a:rPr>
            </a:br>
            <a:r>
              <a:rPr lang="en-US" altLang="en-US" sz="3200" b="1" dirty="0">
                <a:solidFill>
                  <a:srgbClr val="C00000"/>
                </a:solidFill>
              </a:rPr>
              <a:t>E-Procurement Systems</a:t>
            </a: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1B829D-BB3E-487D-860E-EA7B53CEAEDF}"/>
              </a:ext>
            </a:extLst>
          </p:cNvPr>
          <p:cNvSpPr txBox="1"/>
          <p:nvPr/>
        </p:nvSpPr>
        <p:spPr>
          <a:xfrm>
            <a:off x="6553200" y="1988840"/>
            <a:ext cx="231841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E-procurement systems are operational in the majority of countries (</a:t>
            </a:r>
            <a:r>
              <a:rPr lang="en-US" b="1" dirty="0">
                <a:solidFill>
                  <a:srgbClr val="C00000"/>
                </a:solidFill>
              </a:rPr>
              <a:t>14</a:t>
            </a:r>
            <a:r>
              <a:rPr lang="en-US" dirty="0"/>
              <a:t>).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Azerbaijan and Tajikistan have plans to develop such systems. </a:t>
            </a:r>
          </a:p>
          <a:p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0BA0FA6-8434-4877-92B6-25DEE994C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1516248-6BE9-475C-A19F-33A60E55A9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407322"/>
              </p:ext>
            </p:extLst>
          </p:nvPr>
        </p:nvGraphicFramePr>
        <p:xfrm>
          <a:off x="1352973" y="1257897"/>
          <a:ext cx="5015408" cy="52938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5015">
                  <a:extLst>
                    <a:ext uri="{9D8B030D-6E8A-4147-A177-3AD203B41FA5}">
                      <a16:colId xmlns:a16="http://schemas.microsoft.com/office/drawing/2014/main" val="3459392700"/>
                    </a:ext>
                  </a:extLst>
                </a:gridCol>
                <a:gridCol w="3310393">
                  <a:extLst>
                    <a:ext uri="{9D8B030D-6E8A-4147-A177-3AD203B41FA5}">
                      <a16:colId xmlns:a16="http://schemas.microsoft.com/office/drawing/2014/main" val="1392953604"/>
                    </a:ext>
                  </a:extLst>
                </a:gridCol>
              </a:tblGrid>
              <a:tr h="3072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Country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URL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/>
                </a:tc>
                <a:extLst>
                  <a:ext uri="{0D108BD9-81ED-4DB2-BD59-A6C34878D82A}">
                    <a16:rowId xmlns:a16="http://schemas.microsoft.com/office/drawing/2014/main" val="3374385398"/>
                  </a:ext>
                </a:extLst>
              </a:tr>
              <a:tr h="30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Alban</a:t>
                      </a:r>
                      <a:r>
                        <a:rPr lang="ru-RU" sz="1600" dirty="0" err="1">
                          <a:effectLst/>
                        </a:rPr>
                        <a:t>ia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https</a:t>
                      </a:r>
                      <a:r>
                        <a:rPr lang="ru-RU" sz="1600" dirty="0">
                          <a:effectLst/>
                        </a:rPr>
                        <a:t>://</a:t>
                      </a:r>
                      <a:r>
                        <a:rPr lang="en-US" sz="1600" dirty="0">
                          <a:effectLst/>
                        </a:rPr>
                        <a:t>www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r>
                        <a:rPr lang="en-US" sz="1600" dirty="0">
                          <a:effectLst/>
                        </a:rPr>
                        <a:t>app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r>
                        <a:rPr lang="en-US" sz="1600" dirty="0">
                          <a:effectLst/>
                        </a:rPr>
                        <a:t>gov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r>
                        <a:rPr lang="en-US" sz="1600" dirty="0">
                          <a:effectLst/>
                        </a:rPr>
                        <a:t>al</a:t>
                      </a:r>
                      <a:r>
                        <a:rPr lang="ru-RU" sz="1600" dirty="0">
                          <a:effectLst/>
                        </a:rPr>
                        <a:t>/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1027237094"/>
                  </a:ext>
                </a:extLst>
              </a:tr>
              <a:tr h="30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Armenia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https://armeps.am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3371296150"/>
                  </a:ext>
                </a:extLst>
              </a:tr>
              <a:tr h="30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Belarus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http://www.icetrade.by/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3411692272"/>
                  </a:ext>
                </a:extLst>
              </a:tr>
              <a:tr h="30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Croatia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https</a:t>
                      </a:r>
                      <a:r>
                        <a:rPr lang="ru-RU" sz="1600" dirty="0">
                          <a:effectLst/>
                        </a:rPr>
                        <a:t>://</a:t>
                      </a:r>
                      <a:r>
                        <a:rPr lang="en-US" sz="1600" dirty="0" err="1">
                          <a:effectLst/>
                        </a:rPr>
                        <a:t>eojn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r>
                        <a:rPr lang="en-US" sz="1600" dirty="0" err="1">
                          <a:effectLst/>
                        </a:rPr>
                        <a:t>nn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r>
                        <a:rPr lang="en-US" sz="1600" dirty="0" err="1">
                          <a:effectLst/>
                        </a:rPr>
                        <a:t>hr</a:t>
                      </a:r>
                      <a:r>
                        <a:rPr lang="ru-RU" sz="1600" dirty="0">
                          <a:effectLst/>
                        </a:rPr>
                        <a:t>/</a:t>
                      </a:r>
                      <a:r>
                        <a:rPr lang="en-US" sz="1600" dirty="0" err="1">
                          <a:effectLst/>
                        </a:rPr>
                        <a:t>Oglasnik</a:t>
                      </a:r>
                      <a:r>
                        <a:rPr lang="ru-RU" sz="1600" dirty="0">
                          <a:effectLst/>
                        </a:rPr>
                        <a:t>/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1231746562"/>
                  </a:ext>
                </a:extLst>
              </a:tr>
              <a:tr h="30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Georgia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http://procurement.gov.ge/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1781107464"/>
                  </a:ext>
                </a:extLst>
              </a:tr>
              <a:tr h="2792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Kazakstan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https</a:t>
                      </a:r>
                      <a:r>
                        <a:rPr lang="ru-RU" sz="1600" dirty="0">
                          <a:effectLst/>
                        </a:rPr>
                        <a:t>://</a:t>
                      </a:r>
                      <a:r>
                        <a:rPr lang="en-US" sz="1600" dirty="0">
                          <a:effectLst/>
                        </a:rPr>
                        <a:t>www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r>
                        <a:rPr lang="en-US" sz="1600" dirty="0" err="1">
                          <a:effectLst/>
                        </a:rPr>
                        <a:t>goszakup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r>
                        <a:rPr lang="en-US" sz="1600" dirty="0">
                          <a:effectLst/>
                        </a:rPr>
                        <a:t>gov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r>
                        <a:rPr lang="en-US" sz="1600" dirty="0" err="1">
                          <a:effectLst/>
                        </a:rPr>
                        <a:t>kz</a:t>
                      </a:r>
                      <a:r>
                        <a:rPr lang="ru-RU" sz="1600" dirty="0">
                          <a:effectLst/>
                        </a:rPr>
                        <a:t>/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1365149091"/>
                  </a:ext>
                </a:extLst>
              </a:tr>
              <a:tr h="4910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Kosovo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https</a:t>
                      </a:r>
                      <a:r>
                        <a:rPr lang="ru-RU" sz="1600" dirty="0">
                          <a:effectLst/>
                        </a:rPr>
                        <a:t>://</a:t>
                      </a:r>
                      <a:r>
                        <a:rPr lang="en-US" sz="1600" dirty="0">
                          <a:effectLst/>
                        </a:rPr>
                        <a:t>e</a:t>
                      </a:r>
                      <a:r>
                        <a:rPr lang="ru-RU" sz="1600" dirty="0">
                          <a:effectLst/>
                        </a:rPr>
                        <a:t>-</a:t>
                      </a:r>
                      <a:r>
                        <a:rPr lang="en-US" sz="1600" dirty="0" err="1">
                          <a:effectLst/>
                        </a:rPr>
                        <a:t>prokurimi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r>
                        <a:rPr lang="en-US" sz="1600" dirty="0" err="1">
                          <a:effectLst/>
                        </a:rPr>
                        <a:t>rks</a:t>
                      </a:r>
                      <a:r>
                        <a:rPr lang="ru-RU" sz="1600" dirty="0">
                          <a:effectLst/>
                        </a:rPr>
                        <a:t>-</a:t>
                      </a:r>
                      <a:r>
                        <a:rPr lang="en-US" sz="1600" dirty="0">
                          <a:effectLst/>
                        </a:rPr>
                        <a:t>gov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r>
                        <a:rPr lang="en-US" sz="1600" dirty="0">
                          <a:effectLst/>
                        </a:rPr>
                        <a:t>net</a:t>
                      </a:r>
                      <a:r>
                        <a:rPr lang="ru-RU" sz="1600" dirty="0">
                          <a:effectLst/>
                        </a:rPr>
                        <a:t>/</a:t>
                      </a:r>
                      <a:r>
                        <a:rPr lang="en-US" sz="1600" dirty="0">
                          <a:effectLst/>
                        </a:rPr>
                        <a:t>Home</a:t>
                      </a:r>
                      <a:r>
                        <a:rPr lang="ru-RU" sz="1600" dirty="0">
                          <a:effectLst/>
                        </a:rPr>
                        <a:t>/</a:t>
                      </a:r>
                      <a:r>
                        <a:rPr lang="en-US" sz="1600" dirty="0" err="1">
                          <a:effectLst/>
                        </a:rPr>
                        <a:t>ClanakItemNew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r>
                        <a:rPr lang="en-US" sz="1600" dirty="0" err="1">
                          <a:effectLst/>
                        </a:rPr>
                        <a:t>aspx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3823838254"/>
                  </a:ext>
                </a:extLst>
              </a:tr>
              <a:tr h="1477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Kyrgyz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Republic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zakupki.gov.kg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2318804840"/>
                  </a:ext>
                </a:extLst>
              </a:tr>
              <a:tr h="30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Moldova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mtender@gov.md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1429191776"/>
                  </a:ext>
                </a:extLst>
              </a:tr>
              <a:tr h="3259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North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Macedonia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https</a:t>
                      </a:r>
                      <a:r>
                        <a:rPr lang="ru-RU" sz="1600" dirty="0">
                          <a:effectLst/>
                        </a:rPr>
                        <a:t>://</a:t>
                      </a:r>
                      <a:r>
                        <a:rPr lang="en-US" sz="1600" dirty="0">
                          <a:effectLst/>
                        </a:rPr>
                        <a:t>e</a:t>
                      </a:r>
                      <a:r>
                        <a:rPr lang="ru-RU" sz="1600" dirty="0">
                          <a:effectLst/>
                        </a:rPr>
                        <a:t>-</a:t>
                      </a:r>
                      <a:r>
                        <a:rPr lang="en-US" sz="1600" dirty="0" err="1">
                          <a:effectLst/>
                        </a:rPr>
                        <a:t>nabavki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r>
                        <a:rPr lang="en-US" sz="1600" dirty="0">
                          <a:effectLst/>
                        </a:rPr>
                        <a:t>gov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r>
                        <a:rPr lang="en-US" sz="1600" dirty="0" err="1">
                          <a:effectLst/>
                        </a:rPr>
                        <a:t>mk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4156569801"/>
                  </a:ext>
                </a:extLst>
              </a:tr>
              <a:tr h="30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Russia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www.zakupki.gov.ru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2917450478"/>
                  </a:ext>
                </a:extLst>
              </a:tr>
              <a:tr h="5143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Turkey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https://ekap.kik.gov.tr/EKAP/Default.aspx?ReturnUrl=%2fEKAP%2f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856901380"/>
                  </a:ext>
                </a:extLst>
              </a:tr>
              <a:tr h="30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Ukraine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https</a:t>
                      </a:r>
                      <a:r>
                        <a:rPr lang="ru-RU" sz="1600" dirty="0">
                          <a:effectLst/>
                        </a:rPr>
                        <a:t>://</a:t>
                      </a:r>
                      <a:r>
                        <a:rPr lang="en-US" sz="1600" dirty="0">
                          <a:effectLst/>
                        </a:rPr>
                        <a:t>www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r>
                        <a:rPr lang="en-US" sz="1600" dirty="0" err="1">
                          <a:effectLst/>
                        </a:rPr>
                        <a:t>prozorro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r>
                        <a:rPr lang="en-US" sz="1600" dirty="0">
                          <a:effectLst/>
                        </a:rPr>
                        <a:t>gov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r>
                        <a:rPr lang="en-US" sz="1600" dirty="0" err="1">
                          <a:effectLst/>
                        </a:rPr>
                        <a:t>ua</a:t>
                      </a:r>
                      <a:r>
                        <a:rPr lang="ru-RU" sz="1600" dirty="0">
                          <a:effectLst/>
                        </a:rPr>
                        <a:t>/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3954454914"/>
                  </a:ext>
                </a:extLst>
              </a:tr>
              <a:tr h="30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Uzbekistan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www.xarid.uz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4210794614"/>
                  </a:ext>
                </a:extLst>
              </a:tr>
              <a:tr h="2586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Total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/>
                </a:tc>
                <a:extLst>
                  <a:ext uri="{0D108BD9-81ED-4DB2-BD59-A6C34878D82A}">
                    <a16:rowId xmlns:a16="http://schemas.microsoft.com/office/drawing/2014/main" val="1692076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65315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72007"/>
            <a:ext cx="7427168" cy="764704"/>
          </a:xfrm>
        </p:spPr>
        <p:txBody>
          <a:bodyPr/>
          <a:lstStyle/>
          <a:p>
            <a:r>
              <a:rPr lang="en-US" altLang="en-US" sz="2800" b="1" dirty="0">
                <a:solidFill>
                  <a:srgbClr val="C00000"/>
                </a:solidFill>
              </a:rPr>
              <a:t>Coverage and Use of E-Procurement Systems </a:t>
            </a: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1B829D-BB3E-487D-860E-EA7B53CEAEDF}"/>
              </a:ext>
            </a:extLst>
          </p:cNvPr>
          <p:cNvSpPr txBox="1"/>
          <p:nvPr/>
        </p:nvSpPr>
        <p:spPr>
          <a:xfrm>
            <a:off x="6444208" y="1057374"/>
            <a:ext cx="244824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E- tendering</a:t>
            </a:r>
            <a:r>
              <a:rPr lang="en-US" dirty="0"/>
              <a:t> – acquisition of goods, works and services that are of high value and low volume </a:t>
            </a:r>
          </a:p>
          <a:p>
            <a:endParaRPr lang="en-US" dirty="0"/>
          </a:p>
          <a:p>
            <a:r>
              <a:rPr lang="en-US" b="1" dirty="0"/>
              <a:t>E-purchasing or </a:t>
            </a:r>
          </a:p>
          <a:p>
            <a:r>
              <a:rPr lang="en-US" b="1" dirty="0"/>
              <a:t>E-catalogues</a:t>
            </a:r>
            <a:r>
              <a:rPr lang="en-US" dirty="0"/>
              <a:t> – procurement of goods and services of low value and high volume</a:t>
            </a:r>
          </a:p>
          <a:p>
            <a:endParaRPr lang="en-US" sz="1600" i="1" dirty="0">
              <a:solidFill>
                <a:srgbClr val="0070C0"/>
              </a:solidFill>
            </a:endParaRPr>
          </a:p>
          <a:p>
            <a:r>
              <a:rPr lang="en-US" b="1" dirty="0"/>
              <a:t>E-shopping or </a:t>
            </a:r>
          </a:p>
          <a:p>
            <a:r>
              <a:rPr lang="en-US" b="1" dirty="0"/>
              <a:t>E-quotations</a:t>
            </a:r>
            <a:r>
              <a:rPr lang="en-US" dirty="0"/>
              <a:t> – low value and low volume items</a:t>
            </a:r>
          </a:p>
          <a:p>
            <a:endParaRPr lang="en-US" sz="1600" i="1" dirty="0">
              <a:solidFill>
                <a:srgbClr val="0070C0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AA68235-8549-45FF-87E8-B8FE0FAD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938282"/>
              </p:ext>
            </p:extLst>
          </p:nvPr>
        </p:nvGraphicFramePr>
        <p:xfrm>
          <a:off x="978851" y="827523"/>
          <a:ext cx="5279066" cy="57940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2642">
                  <a:extLst>
                    <a:ext uri="{9D8B030D-6E8A-4147-A177-3AD203B41FA5}">
                      <a16:colId xmlns:a16="http://schemas.microsoft.com/office/drawing/2014/main" val="754093436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5099202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205018166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936272358"/>
                    </a:ext>
                  </a:extLst>
                </a:gridCol>
              </a:tblGrid>
              <a:tr h="6897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Country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e-Purchasing or e-Catalog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e-Tendering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e-Quotations or e-Shopping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/>
                </a:tc>
                <a:extLst>
                  <a:ext uri="{0D108BD9-81ED-4DB2-BD59-A6C34878D82A}">
                    <a16:rowId xmlns:a16="http://schemas.microsoft.com/office/drawing/2014/main" val="315130566"/>
                  </a:ext>
                </a:extLst>
              </a:tr>
              <a:tr h="183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Alban</a:t>
                      </a:r>
                      <a:r>
                        <a:rPr lang="ru-RU" sz="1600" dirty="0" err="1">
                          <a:effectLst/>
                        </a:rPr>
                        <a:t>ia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904395371"/>
                  </a:ext>
                </a:extLst>
              </a:tr>
              <a:tr h="183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Armenia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576824264"/>
                  </a:ext>
                </a:extLst>
              </a:tr>
              <a:tr h="183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Belarus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3464342187"/>
                  </a:ext>
                </a:extLst>
              </a:tr>
              <a:tr h="183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Croatia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2142039365"/>
                  </a:ext>
                </a:extLst>
              </a:tr>
              <a:tr h="183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Georgia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1067254890"/>
                  </a:ext>
                </a:extLst>
              </a:tr>
              <a:tr h="183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Kazakstan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x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2555044570"/>
                  </a:ext>
                </a:extLst>
              </a:tr>
              <a:tr h="183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Kosovo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1680318639"/>
                  </a:ext>
                </a:extLst>
              </a:tr>
              <a:tr h="183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Kyrgyz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Republic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1329714712"/>
                  </a:ext>
                </a:extLst>
              </a:tr>
              <a:tr h="183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Moldova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3737072237"/>
                  </a:ext>
                </a:extLst>
              </a:tr>
              <a:tr h="2266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North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Macedonia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3307311198"/>
                  </a:ext>
                </a:extLst>
              </a:tr>
              <a:tr h="183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Russia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1198134418"/>
                  </a:ext>
                </a:extLst>
              </a:tr>
              <a:tr h="183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Turkey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3545101652"/>
                  </a:ext>
                </a:extLst>
              </a:tr>
              <a:tr h="183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Ukraine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3918065634"/>
                  </a:ext>
                </a:extLst>
              </a:tr>
              <a:tr h="183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Uzbekistan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1716896684"/>
                  </a:ext>
                </a:extLst>
              </a:tr>
              <a:tr h="1373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Total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3479287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7604146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261370"/>
            <a:ext cx="7427168" cy="764704"/>
          </a:xfrm>
        </p:spPr>
        <p:txBody>
          <a:bodyPr/>
          <a:lstStyle/>
          <a:p>
            <a:r>
              <a:rPr lang="en-US" altLang="en-US" sz="2800" b="1" dirty="0">
                <a:solidFill>
                  <a:srgbClr val="C00000"/>
                </a:solidFill>
              </a:rPr>
              <a:t>Coverage and Use of E-Procurement Systems – </a:t>
            </a:r>
            <a:r>
              <a:rPr lang="en-US" altLang="en-US" sz="2400" b="1" i="1" dirty="0">
                <a:solidFill>
                  <a:srgbClr val="C00000"/>
                </a:solidFill>
              </a:rPr>
              <a:t>Type / Size of Tenders / Contracts</a:t>
            </a: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1B829D-BB3E-487D-860E-EA7B53CEAEDF}"/>
              </a:ext>
            </a:extLst>
          </p:cNvPr>
          <p:cNvSpPr txBox="1"/>
          <p:nvPr/>
        </p:nvSpPr>
        <p:spPr>
          <a:xfrm>
            <a:off x="1514437" y="1237338"/>
            <a:ext cx="69127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The use of E-procurement systems is mandatory for all types of contracts / tenders in </a:t>
            </a:r>
            <a:r>
              <a:rPr lang="en-US" sz="1600" b="1" dirty="0"/>
              <a:t>Georgia, Kazakhstan, Kosovo, Kyrgyz Republic, and Russia</a:t>
            </a:r>
            <a:r>
              <a:rPr lang="en-US" sz="1600" dirty="0"/>
              <a:t> </a:t>
            </a:r>
          </a:p>
          <a:p>
            <a:endParaRPr lang="en-US" sz="1600" dirty="0"/>
          </a:p>
          <a:p>
            <a:r>
              <a:rPr lang="en-US" sz="1600" dirty="0"/>
              <a:t>In 6 countries it is mandatory for contracts above certain value.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F79A03E-274C-434A-B149-461D05B280F2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766234" y="908719"/>
          <a:ext cx="5482952" cy="2808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A41FD92-08B4-4569-92A2-B83CD4246B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98103"/>
              </p:ext>
            </p:extLst>
          </p:nvPr>
        </p:nvGraphicFramePr>
        <p:xfrm>
          <a:off x="1516475" y="2549153"/>
          <a:ext cx="6768752" cy="37937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7938">
                  <a:extLst>
                    <a:ext uri="{9D8B030D-6E8A-4147-A177-3AD203B41FA5}">
                      <a16:colId xmlns:a16="http://schemas.microsoft.com/office/drawing/2014/main" val="2496318266"/>
                    </a:ext>
                  </a:extLst>
                </a:gridCol>
                <a:gridCol w="5080814">
                  <a:extLst>
                    <a:ext uri="{9D8B030D-6E8A-4147-A177-3AD203B41FA5}">
                      <a16:colId xmlns:a16="http://schemas.microsoft.com/office/drawing/2014/main" val="2104185226"/>
                    </a:ext>
                  </a:extLst>
                </a:gridCol>
              </a:tblGrid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Country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Contracts / tenders of certain type /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value above a set amount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5023162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Albania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more than 800,000 ALL or 6,400 EUR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7900220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Armenia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more than 1 million drams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1227220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Belarus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more than 300 base values (base value -25.5 BYN)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226251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Croatia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procurement of goods and services set at an estimated value equal to or above HRK 200,000 ($ 30,200) and for all works set at an estimated value equal to or above HRK 500,000 ($ 75,600)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6817394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North Macedonia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all contracts above 1,000 euros for goods and services, 5,000 euros for works and 10,000 euros for special services on annual level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6215069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Ukraine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7,500 USD and above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0322769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Total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7104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376931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72007"/>
            <a:ext cx="7427168" cy="764704"/>
          </a:xfrm>
        </p:spPr>
        <p:txBody>
          <a:bodyPr/>
          <a:lstStyle/>
          <a:p>
            <a:r>
              <a:rPr lang="en-US" sz="2400" b="1" dirty="0">
                <a:solidFill>
                  <a:srgbClr val="C00000"/>
                </a:solidFill>
              </a:rPr>
              <a:t> The use of the E-Procurement system is mandatory for contracts financed from…</a:t>
            </a:r>
            <a:endParaRPr lang="en-US" altLang="en-US" sz="2400" b="1" dirty="0">
              <a:solidFill>
                <a:srgbClr val="C0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F79A03E-274C-434A-B149-461D05B280F2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766234" y="908719"/>
          <a:ext cx="5482952" cy="2808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C517643-7947-4A05-949F-123A968A59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286501"/>
              </p:ext>
            </p:extLst>
          </p:nvPr>
        </p:nvGraphicFramePr>
        <p:xfrm>
          <a:off x="1331640" y="1078957"/>
          <a:ext cx="6984776" cy="52761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67263141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74864475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974200529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024827264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71990774"/>
                    </a:ext>
                  </a:extLst>
                </a:gridCol>
              </a:tblGrid>
              <a:tr h="7745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Country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Central government budget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Subnational government budgets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Extrabudgetary resources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Donor financed projects and grants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1960200192"/>
                  </a:ext>
                </a:extLst>
              </a:tr>
              <a:tr h="2298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Alban</a:t>
                      </a:r>
                      <a:r>
                        <a:rPr lang="ru-RU" sz="1600" dirty="0" err="1">
                          <a:effectLst/>
                        </a:rPr>
                        <a:t>ia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1400699080"/>
                  </a:ext>
                </a:extLst>
              </a:tr>
              <a:tr h="2298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Armenia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1233114925"/>
                  </a:ext>
                </a:extLst>
              </a:tr>
              <a:tr h="2298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Belarus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775755971"/>
                  </a:ext>
                </a:extLst>
              </a:tr>
              <a:tr h="2298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Croatia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4204207905"/>
                  </a:ext>
                </a:extLst>
              </a:tr>
              <a:tr h="2298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Georgia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882193274"/>
                  </a:ext>
                </a:extLst>
              </a:tr>
              <a:tr h="2089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Kazakstan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1319182623"/>
                  </a:ext>
                </a:extLst>
              </a:tr>
              <a:tr h="1111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Kosovo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3407838910"/>
                  </a:ext>
                </a:extLst>
              </a:tr>
              <a:tr h="3485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Kyrgyz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Republic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1213851689"/>
                  </a:ext>
                </a:extLst>
              </a:tr>
              <a:tr h="2298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Moldova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2720228799"/>
                  </a:ext>
                </a:extLst>
              </a:tr>
              <a:tr h="3485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North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Macedonia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2216727782"/>
                  </a:ext>
                </a:extLst>
              </a:tr>
              <a:tr h="1172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Russia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2852268330"/>
                  </a:ext>
                </a:extLst>
              </a:tr>
              <a:tr h="1118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Turkey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2333936770"/>
                  </a:ext>
                </a:extLst>
              </a:tr>
              <a:tr h="2298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Ukraine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539480953"/>
                  </a:ext>
                </a:extLst>
              </a:tr>
              <a:tr h="2298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Uzbekistan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2189933754"/>
                  </a:ext>
                </a:extLst>
              </a:tr>
              <a:tr h="1935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Total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extLst>
                  <a:ext uri="{0D108BD9-81ED-4DB2-BD59-A6C34878D82A}">
                    <a16:rowId xmlns:a16="http://schemas.microsoft.com/office/drawing/2014/main" val="2188645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0826451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620688"/>
            <a:ext cx="8229600" cy="648395"/>
          </a:xfrm>
        </p:spPr>
        <p:txBody>
          <a:bodyPr/>
          <a:lstStyle/>
          <a:p>
            <a:r>
              <a:rPr lang="en-US" sz="2800" b="1" dirty="0">
                <a:solidFill>
                  <a:srgbClr val="C00000"/>
                </a:solidFill>
              </a:rPr>
              <a:t>Existence and Type of Data Exchange Interface between the E-Procurement System and FMIS</a:t>
            </a:r>
            <a:br>
              <a:rPr lang="en-US" sz="2800" dirty="0">
                <a:solidFill>
                  <a:srgbClr val="C00000"/>
                </a:solidFill>
              </a:rPr>
            </a:br>
            <a:endParaRPr lang="en-US" altLang="en-US" sz="2800" b="1" dirty="0">
              <a:solidFill>
                <a:srgbClr val="C0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ru-RU" altLang="en-US" sz="1200" dirty="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Диаграмма 1">
            <a:extLst>
              <a:ext uri="{FF2B5EF4-FFF2-40B4-BE49-F238E27FC236}">
                <a16:creationId xmlns:a16="http://schemas.microsoft.com/office/drawing/2014/main" id="{760635BC-5300-4B94-847B-50F9344A4B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5756635"/>
              </p:ext>
            </p:extLst>
          </p:nvPr>
        </p:nvGraphicFramePr>
        <p:xfrm>
          <a:off x="971600" y="1600200"/>
          <a:ext cx="7715200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065849152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9037" y="302479"/>
            <a:ext cx="7427168" cy="764704"/>
          </a:xfrm>
        </p:spPr>
        <p:txBody>
          <a:bodyPr/>
          <a:lstStyle/>
          <a:p>
            <a:r>
              <a:rPr lang="en-US" altLang="en-US" sz="2400" b="1" dirty="0">
                <a:solidFill>
                  <a:srgbClr val="C00000"/>
                </a:solidFill>
              </a:rPr>
              <a:t>Level of Development of Information Exchange between the E-Procurement and FMIS Systems</a:t>
            </a:r>
            <a:endParaRPr lang="en-US" altLang="en-US" sz="2400" b="1" i="1" dirty="0">
              <a:solidFill>
                <a:srgbClr val="C0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F79A03E-274C-434A-B149-461D05B280F2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766234" y="908719"/>
          <a:ext cx="5482952" cy="2808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126CA28-A68E-4D5F-85D7-6BFB07FFAAC5}"/>
              </a:ext>
            </a:extLst>
          </p:cNvPr>
          <p:cNvSpPr txBox="1"/>
          <p:nvPr/>
        </p:nvSpPr>
        <p:spPr>
          <a:xfrm>
            <a:off x="1239037" y="3969423"/>
            <a:ext cx="7447763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</a:rPr>
              <a:t>The most common purposes of information exchange</a:t>
            </a:r>
            <a:r>
              <a:rPr lang="en-US" sz="1400" dirty="0"/>
              <a:t>:</a:t>
            </a:r>
          </a:p>
          <a:p>
            <a:r>
              <a:rPr lang="en-US" sz="1400" dirty="0"/>
              <a:t> </a:t>
            </a:r>
          </a:p>
          <a:p>
            <a:pPr marL="283464" indent="-457200"/>
            <a:r>
              <a:rPr lang="en-US" sz="1400" dirty="0"/>
              <a:t>-    automatic </a:t>
            </a:r>
            <a:r>
              <a:rPr lang="en-US" sz="1400" b="1" dirty="0"/>
              <a:t>recording of all newly signed contracts</a:t>
            </a:r>
            <a:r>
              <a:rPr lang="en-US" sz="1400" dirty="0"/>
              <a:t> (unique IDs) with respective payment schedules in relevant FMIS modules to ensure </a:t>
            </a:r>
            <a:r>
              <a:rPr lang="en-US" sz="1400" b="1" dirty="0"/>
              <a:t>registration of annual commitments</a:t>
            </a:r>
            <a:r>
              <a:rPr lang="en-US" sz="1400" dirty="0"/>
              <a:t> (7 countries), </a:t>
            </a:r>
          </a:p>
          <a:p>
            <a:r>
              <a:rPr lang="en-US" sz="1400" dirty="0"/>
              <a:t>-    recording of all </a:t>
            </a:r>
            <a:r>
              <a:rPr lang="en-US" sz="1400" b="1" dirty="0"/>
              <a:t>contract amendments and delivery of outputs</a:t>
            </a:r>
            <a:r>
              <a:rPr lang="en-US" sz="1400" dirty="0"/>
              <a:t> (6),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creation (online via e-Procurement system) or transfer from FMIS of the </a:t>
            </a:r>
            <a:r>
              <a:rPr lang="en-US" sz="1400" b="1" dirty="0"/>
              <a:t>procurement plans</a:t>
            </a:r>
            <a:r>
              <a:rPr lang="en-US" sz="1400" dirty="0"/>
              <a:t> (5)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facilitating </a:t>
            </a:r>
            <a:r>
              <a:rPr lang="en-US" sz="1400" b="1" dirty="0"/>
              <a:t>preparation, processing and verification of payments</a:t>
            </a:r>
            <a:r>
              <a:rPr lang="en-US" sz="1400" dirty="0"/>
              <a:t> related to tenders between public authorities and their vendors (5)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facilitating preparation of detailed information </a:t>
            </a:r>
            <a:r>
              <a:rPr lang="en-US" sz="1400" b="1" dirty="0"/>
              <a:t>reports</a:t>
            </a:r>
            <a:r>
              <a:rPr lang="en-US" sz="1400" dirty="0"/>
              <a:t> to inform auditing, reporting and decision making (5)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AFC8D4A5-D783-45BA-91D5-B8834507A4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3243089"/>
              </p:ext>
            </p:extLst>
          </p:nvPr>
        </p:nvGraphicFramePr>
        <p:xfrm>
          <a:off x="1475656" y="1146703"/>
          <a:ext cx="655272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671741837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theme/theme1.xml><?xml version="1.0" encoding="utf-8"?>
<a:theme xmlns:a="http://schemas.openxmlformats.org/drawingml/2006/main" name="Office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27415</TotalTime>
  <Words>1356</Words>
  <Application>Microsoft Office PowerPoint</Application>
  <PresentationFormat>On-screen Show (4:3)</PresentationFormat>
  <Paragraphs>457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Office Theme</vt:lpstr>
      <vt:lpstr>PowerPoint Presentation</vt:lpstr>
      <vt:lpstr> Survey Objectives and Coverage </vt:lpstr>
      <vt:lpstr>Which body is in charge of regulating public procurement in your country?</vt:lpstr>
      <vt:lpstr>Availability of Operational  E-Procurement Systems</vt:lpstr>
      <vt:lpstr>Coverage and Use of E-Procurement Systems </vt:lpstr>
      <vt:lpstr>Coverage and Use of E-Procurement Systems – Type / Size of Tenders / Contracts</vt:lpstr>
      <vt:lpstr> The use of the E-Procurement system is mandatory for contracts financed from…</vt:lpstr>
      <vt:lpstr>Existence and Type of Data Exchange Interface between the E-Procurement System and FMIS </vt:lpstr>
      <vt:lpstr>Level of Development of Information Exchange between the E-Procurement and FMIS Systems</vt:lpstr>
      <vt:lpstr>Purpose of Information Exchange between  the E-Procurement and FMIS Systems (1)</vt:lpstr>
      <vt:lpstr>Purpose of Information Exchange between  the E-Procurement and FMIS Systems (2)</vt:lpstr>
      <vt:lpstr>Conclusions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Treasury Community of Practice</dc:title>
  <dc:creator>Ion</dc:creator>
  <cp:lastModifiedBy>Elena Nikulina</cp:lastModifiedBy>
  <cp:revision>655</cp:revision>
  <dcterms:created xsi:type="dcterms:W3CDTF">2013-05-14T13:14:50Z</dcterms:created>
  <dcterms:modified xsi:type="dcterms:W3CDTF">2019-07-31T17:40:19Z</dcterms:modified>
</cp:coreProperties>
</file>