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1.xml" ContentType="application/vnd.openxmlformats-officedocument.drawingml.chartshapes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5"/>
  </p:notesMasterIdLst>
  <p:handoutMasterIdLst>
    <p:handoutMasterId r:id="rId16"/>
  </p:handoutMasterIdLst>
  <p:sldIdLst>
    <p:sldId id="336" r:id="rId2"/>
    <p:sldId id="461" r:id="rId3"/>
    <p:sldId id="462" r:id="rId4"/>
    <p:sldId id="458" r:id="rId5"/>
    <p:sldId id="463" r:id="rId6"/>
    <p:sldId id="469" r:id="rId7"/>
    <p:sldId id="468" r:id="rId8"/>
    <p:sldId id="460" r:id="rId9"/>
    <p:sldId id="472" r:id="rId10"/>
    <p:sldId id="473" r:id="rId11"/>
    <p:sldId id="474" r:id="rId12"/>
    <p:sldId id="475" r:id="rId13"/>
    <p:sldId id="288" r:id="rId14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0099CC"/>
    <a:srgbClr val="BB1BB3"/>
    <a:srgbClr val="FF7C80"/>
    <a:srgbClr val="E26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0118" autoAdjust="0"/>
    <p:restoredTop sz="89784" autoAdjust="0"/>
  </p:normalViewPr>
  <p:slideViewPr>
    <p:cSldViewPr>
      <p:cViewPr varScale="1">
        <p:scale>
          <a:sx n="58" d="100"/>
          <a:sy n="58" d="100"/>
        </p:scale>
        <p:origin x="1908" y="3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b154267\Documents\Book1(AutoRecovered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b154267\Documents\Documents\Documents\PEMPAL\2017closing%20report\charts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b154267\Documents\Documents\Documents\PEMPAL\2017closing%20report\charts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Book2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1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b154267\Documents\Documents\Documents\PEMPAL\2017closing%20report\charts1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b154267\Documents\Documents\Documents\PEMPAL\2017closing%20report\charts1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b154267\Documents\Documents\Documents\PEMPAL\2017closing%20report\charts1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9F1-469A-AF0E-9426FD01518D}"/>
              </c:ext>
            </c:extLst>
          </c:dPt>
          <c:dPt>
            <c:idx val="2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C9F1-469A-AF0E-9426FD01518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Sheet1!$A$9:$C$9</c:f>
              <c:strCache>
                <c:ptCount val="3"/>
                <c:pt idx="0">
                  <c:v>MF</c:v>
                </c:pt>
                <c:pt idx="1">
                  <c:v>Imenovana agencija za nabavu</c:v>
                </c:pt>
                <c:pt idx="2">
                  <c:v>MG / planiranje / razvoj</c:v>
                </c:pt>
              </c:strCache>
            </c:strRef>
          </c:cat>
          <c:val>
            <c:numRef>
              <c:f>Sheet1!$A$10:$C$10</c:f>
              <c:numCache>
                <c:formatCode>General</c:formatCode>
                <c:ptCount val="3"/>
                <c:pt idx="0">
                  <c:v>6</c:v>
                </c:pt>
                <c:pt idx="1">
                  <c:v>6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9F1-469A-AF0E-9426FD01518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411788847"/>
        <c:axId val="1411795135"/>
      </c:barChart>
      <c:catAx>
        <c:axId val="14117888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11795135"/>
        <c:crosses val="autoZero"/>
        <c:auto val="1"/>
        <c:lblAlgn val="ctr"/>
        <c:lblOffset val="100"/>
        <c:noMultiLvlLbl val="0"/>
      </c:catAx>
      <c:valAx>
        <c:axId val="141179513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1178884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/>
              <a:t>Overall Satisfaction with Events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28905903"/>
        <c:axId val="2091793599"/>
      </c:barChart>
      <c:catAx>
        <c:axId val="2289059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91793599"/>
        <c:crosses val="autoZero"/>
        <c:auto val="1"/>
        <c:lblAlgn val="ctr"/>
        <c:lblOffset val="100"/>
        <c:noMultiLvlLbl val="0"/>
      </c:catAx>
      <c:valAx>
        <c:axId val="2091793599"/>
        <c:scaling>
          <c:orientation val="minMax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890590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/>
              <a:t>Overall Satisfaction with Events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28905903"/>
        <c:axId val="2091793599"/>
      </c:barChart>
      <c:catAx>
        <c:axId val="2289059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91793599"/>
        <c:crosses val="autoZero"/>
        <c:auto val="1"/>
        <c:lblAlgn val="ctr"/>
        <c:lblOffset val="100"/>
        <c:noMultiLvlLbl val="0"/>
      </c:catAx>
      <c:valAx>
        <c:axId val="2091793599"/>
        <c:scaling>
          <c:orientation val="minMax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890590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7965821617727087E-2"/>
          <c:y val="7.275249839964873E-2"/>
          <c:w val="0.93203417838227287"/>
          <c:h val="0.74010030631517132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Sheet1!$C$3:$J$3</c:f>
              <c:strCache>
                <c:ptCount val="8"/>
                <c:pt idx="0">
                  <c:v>Russia</c:v>
                </c:pt>
                <c:pt idx="1">
                  <c:v>Kazakstan</c:v>
                </c:pt>
                <c:pt idx="2">
                  <c:v>Uzbekistan</c:v>
                </c:pt>
                <c:pt idx="3">
                  <c:v>Armenia </c:v>
                </c:pt>
                <c:pt idx="4">
                  <c:v>Georgia</c:v>
                </c:pt>
                <c:pt idx="5">
                  <c:v>Kyrgyz Republic</c:v>
                </c:pt>
                <c:pt idx="6">
                  <c:v>Ukraine</c:v>
                </c:pt>
                <c:pt idx="7">
                  <c:v>Moldova</c:v>
                </c:pt>
              </c:strCache>
            </c:strRef>
          </c:cat>
          <c:val>
            <c:numRef>
              <c:f>Sheet1!$C$4:$J$4</c:f>
              <c:numCache>
                <c:formatCode>General</c:formatCode>
                <c:ptCount val="8"/>
                <c:pt idx="0">
                  <c:v>12</c:v>
                </c:pt>
                <c:pt idx="1">
                  <c:v>9</c:v>
                </c:pt>
                <c:pt idx="2">
                  <c:v>9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3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E8B-4F1D-AC68-AD7C7D2480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79457424"/>
        <c:axId val="227491888"/>
      </c:barChart>
      <c:catAx>
        <c:axId val="379457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7491888"/>
        <c:crosses val="autoZero"/>
        <c:auto val="1"/>
        <c:lblAlgn val="ctr"/>
        <c:lblOffset val="100"/>
        <c:noMultiLvlLbl val="0"/>
      </c:catAx>
      <c:valAx>
        <c:axId val="227491888"/>
        <c:scaling>
          <c:orientation val="minMax"/>
          <c:max val="1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945742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="1"/>
      </a:pPr>
      <a:endParaRPr lang="en-US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/>
              <a:t>Overall Satisfaction with Events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28905903"/>
        <c:axId val="2091793599"/>
      </c:barChart>
      <c:catAx>
        <c:axId val="2289059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91793599"/>
        <c:crosses val="autoZero"/>
        <c:auto val="1"/>
        <c:lblAlgn val="ctr"/>
        <c:lblOffset val="100"/>
        <c:noMultiLvlLbl val="0"/>
      </c:catAx>
      <c:valAx>
        <c:axId val="2091793599"/>
        <c:scaling>
          <c:orientation val="minMax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890590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/>
              <a:t>Overall Satisfaction with Events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28905903"/>
        <c:axId val="2091793599"/>
      </c:barChart>
      <c:catAx>
        <c:axId val="2289059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91793599"/>
        <c:crosses val="autoZero"/>
        <c:auto val="1"/>
        <c:lblAlgn val="ctr"/>
        <c:lblOffset val="100"/>
        <c:noMultiLvlLbl val="0"/>
      </c:catAx>
      <c:valAx>
        <c:axId val="2091793599"/>
        <c:scaling>
          <c:orientation val="minMax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890590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/>
              <a:t>Overall Satisfaction with Events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28905903"/>
        <c:axId val="2091793599"/>
      </c:barChart>
      <c:catAx>
        <c:axId val="2289059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91793599"/>
        <c:crosses val="autoZero"/>
        <c:auto val="1"/>
        <c:lblAlgn val="ctr"/>
        <c:lblOffset val="100"/>
        <c:noMultiLvlLbl val="0"/>
      </c:catAx>
      <c:valAx>
        <c:axId val="2091793599"/>
        <c:scaling>
          <c:orientation val="minMax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890590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0.00666</cdr:x>
      <cdr:y>0.02416</cdr:y>
    </cdr:from>
    <cdr:to>
      <cdr:x>1</cdr:x>
      <cdr:y>1</cdr:y>
    </cdr:to>
    <cdr:pic>
      <cdr:nvPicPr>
        <cdr:cNvPr id="2" name="Picture 1">
          <a:extLst xmlns:a="http://schemas.openxmlformats.org/drawingml/2006/main">
            <a:ext uri="{FF2B5EF4-FFF2-40B4-BE49-F238E27FC236}">
              <a16:creationId xmlns:a16="http://schemas.microsoft.com/office/drawing/2014/main" id="{D1F14ED6-AD7E-4978-B508-C2714CFE2BD3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50799" y="73075"/>
          <a:ext cx="7571797" cy="295126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</cdr:pic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B965568-4B26-4E76-9FFE-A0C1EB81232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3BF504-35D5-4AA8-8135-5308B8D93AC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5A7E4FF-6F7D-4EFC-94B8-25408FF614E4}" type="datetimeFigureOut">
              <a:rPr lang="en-US"/>
              <a:pPr>
                <a:defRPr/>
              </a:pPr>
              <a:t>8/2/2019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BEC86B-6301-4841-8D54-1FF92ADE205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A2FCF0-A9D2-4AB9-B2AF-DAFC878B550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923AB57-73ED-4646-BA41-AF6CA58E6A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73286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883B9CC-795D-4465-B669-4917F9AC483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A46252-E9B0-4FDC-842B-D7F9BEA37D5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E72D9E6-38EE-45E6-9C81-B4D91A002BEE}" type="datetimeFigureOut">
              <a:rPr lang="ru-RU"/>
              <a:pPr>
                <a:defRPr/>
              </a:pPr>
              <a:t>02.08.2019</a:t>
            </a:fld>
            <a:endParaRPr lang="ru-RU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3C19525E-C953-4653-B69E-40DA2DD6265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2B0B63E-2F93-435B-950A-2F3AF57FFA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ru-RU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D3D671-061C-4FE4-9F3B-82F8552F3F7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413705-6F84-4987-AE37-9784306FCA6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9DF7E5C-DC66-4C1C-B4FB-0CAAA5882F0D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483184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DE81DE58-5716-4EAE-B481-0C7BBE86454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id="{5E1B36BA-56C9-444E-8090-37788583EF1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Tx/>
              <a:buChar char="•"/>
            </a:pPr>
            <a:endParaRPr lang="en-US" alt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ED49A56A-488B-42B8-BC48-79128528A02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1E071FE-9F4F-43F2-90E8-3E9B042A45C2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18357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01617F1B-CEBA-4DBF-91F4-B2EBEE06E37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7BF312CF-97B3-4F69-9447-B25297BD42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FC93C6C4-221F-4DC8-B8CD-56A6DCFE46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AA5CBE4-3E9C-43D0-B7A3-EB1720B18B92}" type="slidenum">
              <a:rPr lang="ru-RU" altLang="en-US"/>
              <a:pPr/>
              <a:t>10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629706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01617F1B-CEBA-4DBF-91F4-B2EBEE06E37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7BF312CF-97B3-4F69-9447-B25297BD42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FC93C6C4-221F-4DC8-B8CD-56A6DCFE46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AA5CBE4-3E9C-43D0-B7A3-EB1720B18B92}" type="slidenum">
              <a:rPr lang="ru-RU" altLang="en-US"/>
              <a:pPr/>
              <a:t>11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1262704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01617F1B-CEBA-4DBF-91F4-B2EBEE06E37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7BF312CF-97B3-4F69-9447-B25297BD42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FC93C6C4-221F-4DC8-B8CD-56A6DCFE46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AA5CBE4-3E9C-43D0-B7A3-EB1720B18B92}" type="slidenum">
              <a:rPr lang="ru-RU" altLang="en-US"/>
              <a:pPr/>
              <a:t>12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3026802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>
            <a:extLst>
              <a:ext uri="{FF2B5EF4-FFF2-40B4-BE49-F238E27FC236}">
                <a16:creationId xmlns:a16="http://schemas.microsoft.com/office/drawing/2014/main" id="{3B88A3AD-B000-4EC8-B3C5-4B0A4CD7211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>
            <a:extLst>
              <a:ext uri="{FF2B5EF4-FFF2-40B4-BE49-F238E27FC236}">
                <a16:creationId xmlns:a16="http://schemas.microsoft.com/office/drawing/2014/main" id="{C77C149C-D77E-4342-A750-C5260B782F8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34820" name="Slide Number Placeholder 3">
            <a:extLst>
              <a:ext uri="{FF2B5EF4-FFF2-40B4-BE49-F238E27FC236}">
                <a16:creationId xmlns:a16="http://schemas.microsoft.com/office/drawing/2014/main" id="{D8C1677B-1410-42D9-9318-B2D2FC8C65F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7F7C171-E066-4248-97E7-20A0FBAD6290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30553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DF7E5C-DC66-4C1C-B4FB-0CAAA5882F0D}" type="slidenum">
              <a:rPr lang="ru-RU" altLang="en-US" smtClean="0"/>
              <a:pPr>
                <a:defRPr/>
              </a:pPr>
              <a:t>2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4312133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01617F1B-CEBA-4DBF-91F4-B2EBEE06E37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7BF312CF-97B3-4F69-9447-B25297BD42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FC93C6C4-221F-4DC8-B8CD-56A6DCFE46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AA5CBE4-3E9C-43D0-B7A3-EB1720B18B92}" type="slidenum">
              <a:rPr lang="ru-RU" altLang="en-US"/>
              <a:pPr/>
              <a:t>3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1922076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01617F1B-CEBA-4DBF-91F4-B2EBEE06E37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7BF312CF-97B3-4F69-9447-B25297BD42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FC93C6C4-221F-4DC8-B8CD-56A6DCFE46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AA5CBE4-3E9C-43D0-B7A3-EB1720B18B92}" type="slidenum">
              <a:rPr lang="ru-RU" altLang="en-US"/>
              <a:pPr/>
              <a:t>4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5989491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01617F1B-CEBA-4DBF-91F4-B2EBEE06E37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7BF312CF-97B3-4F69-9447-B25297BD42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FC93C6C4-221F-4DC8-B8CD-56A6DCFE46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AA5CBE4-3E9C-43D0-B7A3-EB1720B18B92}" type="slidenum">
              <a:rPr lang="ru-RU" altLang="en-US"/>
              <a:pPr/>
              <a:t>5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5388483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01617F1B-CEBA-4DBF-91F4-B2EBEE06E37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7BF312CF-97B3-4F69-9447-B25297BD42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FC93C6C4-221F-4DC8-B8CD-56A6DCFE46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AA5CBE4-3E9C-43D0-B7A3-EB1720B18B92}" type="slidenum">
              <a:rPr lang="ru-RU" altLang="en-US"/>
              <a:pPr/>
              <a:t>6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6957281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01617F1B-CEBA-4DBF-91F4-B2EBEE06E37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7BF312CF-97B3-4F69-9447-B25297BD42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FC93C6C4-221F-4DC8-B8CD-56A6DCFE46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AA5CBE4-3E9C-43D0-B7A3-EB1720B18B92}" type="slidenum">
              <a:rPr lang="ru-RU" altLang="en-US"/>
              <a:pPr/>
              <a:t>7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2039732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01617F1B-CEBA-4DBF-91F4-B2EBEE06E37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7BF312CF-97B3-4F69-9447-B25297BD42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FC93C6C4-221F-4DC8-B8CD-56A6DCFE46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AA5CBE4-3E9C-43D0-B7A3-EB1720B18B92}" type="slidenum">
              <a:rPr lang="ru-RU" altLang="en-US"/>
              <a:pPr/>
              <a:t>8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8159169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01617F1B-CEBA-4DBF-91F4-B2EBEE06E37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7BF312CF-97B3-4F69-9447-B25297BD42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FC93C6C4-221F-4DC8-B8CD-56A6DCFE46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AA5CBE4-3E9C-43D0-B7A3-EB1720B18B92}" type="slidenum">
              <a:rPr lang="ru-RU" altLang="en-US"/>
              <a:pPr/>
              <a:t>9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43781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A43642-FB17-48D7-803C-219FF3D60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35A7A-1FE8-4D4B-A430-54AB1835E4B2}" type="datetime1">
              <a:rPr lang="ru-RU"/>
              <a:pPr>
                <a:defRPr/>
              </a:pPr>
              <a:t>02.08.2019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B011A5-AA64-461C-90C2-77C7BF042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D5D668-49B4-4318-A13F-A0283E4B0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99D797-9F56-4AE8-A74E-42CF7EF471EB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108114503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A04BBF-A9F7-4F89-8EAA-A35EE109F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F2E29-1A85-4EF0-B9D1-22B1B169E09E}" type="datetime1">
              <a:rPr lang="ru-RU"/>
              <a:pPr>
                <a:defRPr/>
              </a:pPr>
              <a:t>02.08.2019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7D511C-0118-4CB9-9C72-7841DEEB7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3435D6-AEE4-4F23-B1B8-39052ED5F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C14C8-053A-47ED-A7C2-E42550A6AE45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239362078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E00DA8-9E8C-4074-81DC-E333BACEB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4ED00-5DD7-4A7C-9626-6AAF77450D7A}" type="datetime1">
              <a:rPr lang="ru-RU"/>
              <a:pPr>
                <a:defRPr/>
              </a:pPr>
              <a:t>02.08.2019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E1E923-A684-4D96-9CD5-23A502812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024E27-857D-4ADA-81E2-264C602F2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C2AC7-BC8A-4658-A615-E08F026C6B8A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885769401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AE1371-6BB2-49BB-9AE0-14A23F04A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F484DE-9C7A-44A7-A0DA-8BD06BCA19EA}" type="datetime1">
              <a:rPr lang="ru-RU"/>
              <a:pPr>
                <a:defRPr/>
              </a:pPr>
              <a:t>02.08.2019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0012B0-E4BD-4C82-8AB2-152E7D0A1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138B9B-6C09-42AE-8840-3265E1B62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D4BA1C-9A8B-436B-A337-6A2CE014F201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913769266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2D5AEE-4435-4ACE-900E-F67FB8C3F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C76F5-B9FA-46EA-AEED-19AA729F8067}" type="datetime1">
              <a:rPr lang="ru-RU"/>
              <a:pPr>
                <a:defRPr/>
              </a:pPr>
              <a:t>02.08.2019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01E367-DFB8-4FCE-AFC8-439DEBAF2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E3357E-28B8-4BA4-8546-2766B9FBB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83698-28FF-4065-AC9A-207A8CB5EBC5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786305286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A194372-DC83-4BFB-BAFA-FB91F973C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350702-D5C5-4B7E-B60E-B5DC0865EFBF}" type="datetime1">
              <a:rPr lang="ru-RU"/>
              <a:pPr>
                <a:defRPr/>
              </a:pPr>
              <a:t>02.08.2019</a:t>
            </a:fld>
            <a:endParaRPr 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4248320-515C-4425-9250-9E0114E18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7DFFC55-0B97-4C68-86B0-18F95CCCA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8418F8-84FD-42E0-B491-ADE85CC8EC47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427796653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D56A3ED-CC2E-4EE9-832B-FFFE5AE57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ED90CD-9806-404D-B311-33D92C88CCF4}" type="datetime1">
              <a:rPr lang="ru-RU"/>
              <a:pPr>
                <a:defRPr/>
              </a:pPr>
              <a:t>02.08.2019</a:t>
            </a:fld>
            <a:endParaRPr lang="ru-RU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D8CB449-5A5C-4757-B581-B6F97B727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98568A1-CF8F-40AB-85CF-1DD294E02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41F442-4DE3-428D-A66D-F30CB2634F79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839639958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DF81F96-05DC-40AE-873F-01C173210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A194E8-7B69-489D-8072-3BC09E24720C}" type="datetime1">
              <a:rPr lang="ru-RU"/>
              <a:pPr>
                <a:defRPr/>
              </a:pPr>
              <a:t>02.08.2019</a:t>
            </a:fld>
            <a:endParaRPr lang="ru-RU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87CED54-580B-45A5-9AF9-560167AED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EA1CC6F-9496-4031-B774-1DDF46F75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362E0-FDCA-47E4-960D-E662169949D1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630867948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EABF9AF-8CDB-43C5-8262-7892F9303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D5F88-590A-4335-8949-E6B64C77D23A}" type="datetime1">
              <a:rPr lang="ru-RU"/>
              <a:pPr>
                <a:defRPr/>
              </a:pPr>
              <a:t>02.08.2019</a:t>
            </a:fld>
            <a:endParaRPr lang="ru-RU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64856491-1FBD-4CFF-8A07-47971B205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3F9C3611-9C79-44E9-B521-6A4822BD7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2108D4-C678-4E98-A71C-22CA1C22B5B9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496185158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8B7CA46-7ABE-45EF-ACB1-0A1941CC1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E02A2-3C46-4430-A403-38FCBC11EB3D}" type="datetime1">
              <a:rPr lang="ru-RU"/>
              <a:pPr>
                <a:defRPr/>
              </a:pPr>
              <a:t>02.08.2019</a:t>
            </a:fld>
            <a:endParaRPr 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C0A4B39-0D77-4F96-9DFA-DE1380C66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F9D8E61-0B07-4353-9E7F-3B476A764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18A1A-4226-4868-9C6C-355BD25A3F52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286051702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548A80E-EBE2-4661-ABE9-20A7778C6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15386-E553-4C6C-9F65-43A280330DB8}" type="datetime1">
              <a:rPr lang="ru-RU"/>
              <a:pPr>
                <a:defRPr/>
              </a:pPr>
              <a:t>02.08.2019</a:t>
            </a:fld>
            <a:endParaRPr 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78689A4-F474-4864-A74C-A43A9E2B4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20CA169-376F-4433-91D0-789528BF6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26CBC5-D85D-4A10-A4EC-6B25584D667E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33233764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2814A80D-FAF6-49FE-B61F-74E88BDBDEC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ru-RU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FE359D2A-813A-4B2F-A5F1-229F899130B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ru-RU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A605D9-E884-4DF1-8592-FFF919CA48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429B569-7426-41FA-8FC3-7F4FE12D0646}" type="datetime1">
              <a:rPr lang="ru-RU"/>
              <a:pPr>
                <a:defRPr/>
              </a:pPr>
              <a:t>02.08.2019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8FCEE1-1BA8-4BC0-9398-40D09E972C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0F3ADE-E208-4798-8699-389EBCB7C3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A541A2D-ED5A-4864-A429-27F6C096175A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slow">
    <p:wipe dir="r"/>
    <p:sndAc>
      <p:stSnd>
        <p:snd r:embed="rId13" name="coin.wav"/>
      </p:stSnd>
    </p:sndAc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5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6.x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7.xml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4392E03-9C3B-4BED-8145-D7F5A69722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67000" y="1714500"/>
            <a:ext cx="4114800" cy="3429000"/>
          </a:xfrm>
        </p:spPr>
        <p:txBody>
          <a:bodyPr>
            <a:normAutofit/>
          </a:bodyPr>
          <a:lstStyle/>
          <a:p>
            <a:pPr lvl="1">
              <a:buFont typeface="Arial" charset="0"/>
              <a:buNone/>
              <a:defRPr/>
            </a:pPr>
            <a:r>
              <a:rPr lang="hr-HR" sz="4400" b="1">
                <a:solidFill>
                  <a:srgbClr val="C00000"/>
                </a:solidFill>
              </a:rPr>
              <a:t> </a:t>
            </a:r>
          </a:p>
        </p:txBody>
      </p:sp>
      <p:pic>
        <p:nvPicPr>
          <p:cNvPr id="4100" name="Picture 3">
            <a:extLst>
              <a:ext uri="{FF2B5EF4-FFF2-40B4-BE49-F238E27FC236}">
                <a16:creationId xmlns:a16="http://schemas.microsoft.com/office/drawing/2014/main" id="{0A846D1C-4D34-422A-AB57-1623F7D30A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3015456" y="3015456"/>
            <a:ext cx="6858000" cy="827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Slide Number Placeholder 5">
            <a:extLst>
              <a:ext uri="{FF2B5EF4-FFF2-40B4-BE49-F238E27FC236}">
                <a16:creationId xmlns:a16="http://schemas.microsoft.com/office/drawing/2014/main" id="{06D23B3B-B00F-4167-82F0-8E3080C3E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F9C0696-35EC-4ED9-9338-679E99A76DFC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4102" name="TextBox 6">
            <a:extLst>
              <a:ext uri="{FF2B5EF4-FFF2-40B4-BE49-F238E27FC236}">
                <a16:creationId xmlns:a16="http://schemas.microsoft.com/office/drawing/2014/main" id="{3706F680-8173-4884-9241-E3A0CC9AA5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648" y="5673283"/>
            <a:ext cx="7593013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hr-HR" sz="1800" b="1" i="1">
                <a:solidFill>
                  <a:srgbClr val="0070C0"/>
                </a:solidFill>
                <a:latin typeface="Arial" panose="020B0604020202020204" pitchFamily="34" charset="0"/>
              </a:rPr>
              <a:t>Elena Nikulina, Svjetska banka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n-US" altLang="en-US" sz="1800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hr-HR" sz="1800" b="1">
                <a:solidFill>
                  <a:srgbClr val="0070C0"/>
                </a:solidFill>
                <a:latin typeface="Arial" panose="020B0604020202020204" pitchFamily="34" charset="0"/>
              </a:rPr>
              <a:t>Budimpešta, Mađarska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hr-HR" sz="1800" b="1">
                <a:solidFill>
                  <a:srgbClr val="0070C0"/>
                </a:solidFill>
                <a:latin typeface="Arial" panose="020B0604020202020204" pitchFamily="34" charset="0"/>
              </a:rPr>
              <a:t>5. lipnja 2019.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A3F8E707-FDBD-4B53-8F18-2F8ED28E0D3D}"/>
              </a:ext>
            </a:extLst>
          </p:cNvPr>
          <p:cNvSpPr/>
          <p:nvPr/>
        </p:nvSpPr>
        <p:spPr>
          <a:xfrm>
            <a:off x="1403648" y="1310121"/>
            <a:ext cx="7128792" cy="36587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2800">
                <a:solidFill>
                  <a:srgbClr val="C00000"/>
                </a:solidFill>
              </a:rPr>
              <a:t>Poveznice javne nabave i informacijskih sustava za financijsko upravljanje u zemljama PEMPAL-a za 2019.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/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2000" i="1">
                <a:solidFill>
                  <a:schemeClr val="bg1"/>
                </a:solidFill>
              </a:rPr>
              <a:t>Zajednica prakse za riznicu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2000" i="1">
                <a:solidFill>
                  <a:schemeClr val="bg1"/>
                </a:solidFill>
              </a:rPr>
              <a:t> Rezultati tematske ankete</a:t>
            </a:r>
          </a:p>
        </p:txBody>
      </p:sp>
    </p:spTree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3D39B9E2-5EA2-4090-B4F6-A2F4C9318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6234" y="261370"/>
            <a:ext cx="8198254" cy="263344"/>
          </a:xfrm>
        </p:spPr>
        <p:txBody>
          <a:bodyPr/>
          <a:lstStyle/>
          <a:p>
            <a:r>
              <a:rPr lang="hr-HR" sz="2400" b="1">
                <a:solidFill>
                  <a:srgbClr val="C00000"/>
                </a:solidFill>
              </a:rPr>
              <a:t>Svrha razmjene informacija između </a:t>
            </a:r>
            <a:br>
              <a:rPr lang="hr-HR" sz="2400" b="1">
                <a:solidFill>
                  <a:srgbClr val="C00000"/>
                </a:solidFill>
              </a:rPr>
            </a:br>
            <a:r>
              <a:rPr lang="hr-HR" sz="2400" b="1">
                <a:solidFill>
                  <a:srgbClr val="C00000"/>
                </a:solidFill>
              </a:rPr>
              <a:t>sustava e-Nabave i ISFU-a (1)</a:t>
            </a:r>
          </a:p>
        </p:txBody>
      </p:sp>
      <p:sp>
        <p:nvSpPr>
          <p:cNvPr id="29699" name="Slide Number Placeholder 3">
            <a:extLst>
              <a:ext uri="{FF2B5EF4-FFF2-40B4-BE49-F238E27FC236}">
                <a16:creationId xmlns:a16="http://schemas.microsoft.com/office/drawing/2014/main" id="{57EAA733-DA55-49DC-9189-5A8EA4C5D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5AF957A-AA06-4499-895B-E31991E72C6C}" type="slidenum">
              <a:rPr lang="ru-RU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ru-RU" altLang="en-US" sz="1200">
              <a:solidFill>
                <a:srgbClr val="898989"/>
              </a:solidFill>
            </a:endParaRPr>
          </a:p>
        </p:txBody>
      </p:sp>
      <p:pic>
        <p:nvPicPr>
          <p:cNvPr id="29701" name="Рисунок 11" descr="pempal-logo.jpg">
            <a:extLst>
              <a:ext uri="{FF2B5EF4-FFF2-40B4-BE49-F238E27FC236}">
                <a16:creationId xmlns:a16="http://schemas.microsoft.com/office/drawing/2014/main" id="{8868C415-81C2-48B2-A287-23812C7E87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356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EF79A03E-274C-434A-B149-461D05B280F2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766234" y="908719"/>
          <a:ext cx="5482952" cy="2808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D25FCDF-9609-46A3-A32A-BE541F06FE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4061620"/>
              </p:ext>
            </p:extLst>
          </p:nvPr>
        </p:nvGraphicFramePr>
        <p:xfrm>
          <a:off x="971756" y="900782"/>
          <a:ext cx="7843269" cy="55313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40560">
                  <a:extLst>
                    <a:ext uri="{9D8B030D-6E8A-4147-A177-3AD203B41FA5}">
                      <a16:colId xmlns:a16="http://schemas.microsoft.com/office/drawing/2014/main" val="1342485799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3956694002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749523197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2325578884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627034276"/>
                    </a:ext>
                  </a:extLst>
                </a:gridCol>
                <a:gridCol w="344092">
                  <a:extLst>
                    <a:ext uri="{9D8B030D-6E8A-4147-A177-3AD203B41FA5}">
                      <a16:colId xmlns:a16="http://schemas.microsoft.com/office/drawing/2014/main" val="1097899316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361375871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1245273039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3199999167"/>
                    </a:ext>
                  </a:extLst>
                </a:gridCol>
                <a:gridCol w="298377">
                  <a:extLst>
                    <a:ext uri="{9D8B030D-6E8A-4147-A177-3AD203B41FA5}">
                      <a16:colId xmlns:a16="http://schemas.microsoft.com/office/drawing/2014/main" val="2395507930"/>
                    </a:ext>
                  </a:extLst>
                </a:gridCol>
              </a:tblGrid>
              <a:tr h="130408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800"/>
                        <a:t> 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Rusija</a:t>
                      </a:r>
                    </a:p>
                  </a:txBody>
                  <a:tcPr marL="56571" marR="56571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Kazahstan</a:t>
                      </a:r>
                    </a:p>
                  </a:txBody>
                  <a:tcPr marL="56571" marR="56571" marT="0" marB="0" vert="vert270" anchor="b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Uzbekistan</a:t>
                      </a:r>
                    </a:p>
                  </a:txBody>
                  <a:tcPr marL="56571" marR="56571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Armenija </a:t>
                      </a:r>
                    </a:p>
                  </a:txBody>
                  <a:tcPr marL="56571" marR="56571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 dirty="0"/>
                        <a:t>Gruzija</a:t>
                      </a:r>
                    </a:p>
                  </a:txBody>
                  <a:tcPr marL="56571" marR="56571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200" dirty="0"/>
                        <a:t>Kirgiska Republika</a:t>
                      </a:r>
                    </a:p>
                  </a:txBody>
                  <a:tcPr marL="56571" marR="56571" marT="0" marB="0" vert="vert270" anchor="b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Ukrajina</a:t>
                      </a:r>
                    </a:p>
                  </a:txBody>
                  <a:tcPr marL="56571" marR="56571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Moldova</a:t>
                      </a:r>
                    </a:p>
                  </a:txBody>
                  <a:tcPr marL="56571" marR="56571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Ukupno</a:t>
                      </a:r>
                    </a:p>
                  </a:txBody>
                  <a:tcPr marL="56571" marR="56571" marT="0" marB="0" vert="vert270"/>
                </a:tc>
                <a:extLst>
                  <a:ext uri="{0D108BD9-81ED-4DB2-BD59-A6C34878D82A}">
                    <a16:rowId xmlns:a16="http://schemas.microsoft.com/office/drawing/2014/main" val="1478470720"/>
                  </a:ext>
                </a:extLst>
              </a:tr>
              <a:tr h="6318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Podatci o prošlim nabavama dostupni su u sustavu e-Nabave radi pripreme projekcija za buduću potrošnju u ISFU-u 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X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X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 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 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 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X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 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X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4</a:t>
                      </a:r>
                    </a:p>
                  </a:txBody>
                  <a:tcPr marL="56571" marR="56571" marT="0" marB="0"/>
                </a:tc>
                <a:extLst>
                  <a:ext uri="{0D108BD9-81ED-4DB2-BD59-A6C34878D82A}">
                    <a16:rowId xmlns:a16="http://schemas.microsoft.com/office/drawing/2014/main" val="402085139"/>
                  </a:ext>
                </a:extLst>
              </a:tr>
              <a:tr h="6318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Izrada (s pomoću interneta i sustava e-Nabave) </a:t>
                      </a:r>
                      <a:r>
                        <a:rPr lang="hr-HR" sz="1400" b="0"/>
                        <a:t>planova nabave</a:t>
                      </a:r>
                      <a:r>
                        <a:rPr lang="hr-HR" sz="1400"/>
                        <a:t> ili njihov prijenos iz ISFU-a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X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X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 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X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 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X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 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 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5</a:t>
                      </a:r>
                    </a:p>
                  </a:txBody>
                  <a:tcPr marL="56571" marR="56571" marT="0" marB="0"/>
                </a:tc>
                <a:extLst>
                  <a:ext uri="{0D108BD9-81ED-4DB2-BD59-A6C34878D82A}">
                    <a16:rowId xmlns:a16="http://schemas.microsoft.com/office/drawing/2014/main" val="2377880457"/>
                  </a:ext>
                </a:extLst>
              </a:tr>
              <a:tr h="6318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Ograničavanje objave natječaja koji premašuju proračun (odobrena sredstva) dostupan potrošačkoj jedinici 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X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X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X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X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 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 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 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 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4</a:t>
                      </a:r>
                    </a:p>
                  </a:txBody>
                  <a:tcPr marL="56571" marR="56571" marT="0" marB="0"/>
                </a:tc>
                <a:extLst>
                  <a:ext uri="{0D108BD9-81ED-4DB2-BD59-A6C34878D82A}">
                    <a16:rowId xmlns:a16="http://schemas.microsoft.com/office/drawing/2014/main" val="1980572573"/>
                  </a:ext>
                </a:extLst>
              </a:tr>
              <a:tr h="7745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Ograničavanje objave natječaja koji premašuju proračun (odobrena sredstva) dostupan potrošačkoj jedinici prema određenim proračunskim aktivnostima/šiframa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X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X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X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 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 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 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 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 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3</a:t>
                      </a:r>
                    </a:p>
                  </a:txBody>
                  <a:tcPr marL="56571" marR="56571" marT="0" marB="0"/>
                </a:tc>
                <a:extLst>
                  <a:ext uri="{0D108BD9-81ED-4DB2-BD59-A6C34878D82A}">
                    <a16:rowId xmlns:a16="http://schemas.microsoft.com/office/drawing/2014/main" val="3207588647"/>
                  </a:ext>
                </a:extLst>
              </a:tr>
              <a:tr h="78285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Pokretanje aktivnosti za rebalans proračuna potrošačke jedinice u ISFU-u prije potpisivanja ugovora ako procijenjena vrijednost natječaja premašuje odobrena proračunska sredstva 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X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 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 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 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X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 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 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 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2</a:t>
                      </a:r>
                    </a:p>
                  </a:txBody>
                  <a:tcPr marL="56571" marR="56571" marT="0" marB="0"/>
                </a:tc>
                <a:extLst>
                  <a:ext uri="{0D108BD9-81ED-4DB2-BD59-A6C34878D82A}">
                    <a16:rowId xmlns:a16="http://schemas.microsoft.com/office/drawing/2014/main" val="3241535742"/>
                  </a:ext>
                </a:extLst>
              </a:tr>
              <a:tr h="7745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Provjera je li potencijalni rebalans proračuna tijekom procesa nabave rezultirao time da određena nabava više nije u sklopu proračunskih alokacija 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X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 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X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X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 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X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 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 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 dirty="0"/>
                        <a:t>4</a:t>
                      </a:r>
                    </a:p>
                  </a:txBody>
                  <a:tcPr marL="56571" marR="56571" marT="0" marB="0"/>
                </a:tc>
                <a:extLst>
                  <a:ext uri="{0D108BD9-81ED-4DB2-BD59-A6C34878D82A}">
                    <a16:rowId xmlns:a16="http://schemas.microsoft.com/office/drawing/2014/main" val="40949602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1619159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3D39B9E2-5EA2-4090-B4F6-A2F4C9318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6234" y="261370"/>
            <a:ext cx="8198254" cy="263344"/>
          </a:xfrm>
        </p:spPr>
        <p:txBody>
          <a:bodyPr/>
          <a:lstStyle/>
          <a:p>
            <a:r>
              <a:rPr lang="hr-HR" sz="2400" b="1">
                <a:solidFill>
                  <a:srgbClr val="C00000"/>
                </a:solidFill>
              </a:rPr>
              <a:t>Svrha razmjene informacija između </a:t>
            </a:r>
            <a:br>
              <a:rPr lang="hr-HR" sz="2400" b="1">
                <a:solidFill>
                  <a:srgbClr val="C00000"/>
                </a:solidFill>
              </a:rPr>
            </a:br>
            <a:r>
              <a:rPr lang="hr-HR" sz="2400" b="1">
                <a:solidFill>
                  <a:srgbClr val="C00000"/>
                </a:solidFill>
              </a:rPr>
              <a:t>sustava e-Nabave i ISFU-a (2)</a:t>
            </a:r>
          </a:p>
        </p:txBody>
      </p:sp>
      <p:sp>
        <p:nvSpPr>
          <p:cNvPr id="29699" name="Slide Number Placeholder 3">
            <a:extLst>
              <a:ext uri="{FF2B5EF4-FFF2-40B4-BE49-F238E27FC236}">
                <a16:creationId xmlns:a16="http://schemas.microsoft.com/office/drawing/2014/main" id="{57EAA733-DA55-49DC-9189-5A8EA4C5D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5AF957A-AA06-4499-895B-E31991E72C6C}" type="slidenum">
              <a:rPr lang="ru-RU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ru-RU" altLang="en-US" sz="1200">
              <a:solidFill>
                <a:srgbClr val="898989"/>
              </a:solidFill>
            </a:endParaRPr>
          </a:p>
        </p:txBody>
      </p:sp>
      <p:pic>
        <p:nvPicPr>
          <p:cNvPr id="29701" name="Рисунок 11" descr="pempal-logo.jpg">
            <a:extLst>
              <a:ext uri="{FF2B5EF4-FFF2-40B4-BE49-F238E27FC236}">
                <a16:creationId xmlns:a16="http://schemas.microsoft.com/office/drawing/2014/main" id="{8868C415-81C2-48B2-A287-23812C7E87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356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EF79A03E-274C-434A-B149-461D05B280F2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766234" y="908719"/>
          <a:ext cx="5482952" cy="2808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D25FCDF-9609-46A3-A32A-BE541F06FE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3904284"/>
              </p:ext>
            </p:extLst>
          </p:nvPr>
        </p:nvGraphicFramePr>
        <p:xfrm>
          <a:off x="895472" y="836712"/>
          <a:ext cx="7787209" cy="58271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28656">
                  <a:extLst>
                    <a:ext uri="{9D8B030D-6E8A-4147-A177-3AD203B41FA5}">
                      <a16:colId xmlns:a16="http://schemas.microsoft.com/office/drawing/2014/main" val="1342485799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956694002"/>
                    </a:ext>
                  </a:extLst>
                </a:gridCol>
                <a:gridCol w="355920">
                  <a:extLst>
                    <a:ext uri="{9D8B030D-6E8A-4147-A177-3AD203B41FA5}">
                      <a16:colId xmlns:a16="http://schemas.microsoft.com/office/drawing/2014/main" val="749523197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2325578884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627034276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1097899316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361375871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1245273039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3199999167"/>
                    </a:ext>
                  </a:extLst>
                </a:gridCol>
                <a:gridCol w="298377">
                  <a:extLst>
                    <a:ext uri="{9D8B030D-6E8A-4147-A177-3AD203B41FA5}">
                      <a16:colId xmlns:a16="http://schemas.microsoft.com/office/drawing/2014/main" val="2395507930"/>
                    </a:ext>
                  </a:extLst>
                </a:gridCol>
              </a:tblGrid>
              <a:tr h="13301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800"/>
                        <a:t> 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Rusija</a:t>
                      </a:r>
                    </a:p>
                  </a:txBody>
                  <a:tcPr marL="56571" marR="56571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Kazahstan</a:t>
                      </a:r>
                    </a:p>
                  </a:txBody>
                  <a:tcPr marL="56571" marR="56571" marT="0" marB="0" vert="vert270" anchor="b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Uzbekistan</a:t>
                      </a:r>
                    </a:p>
                  </a:txBody>
                  <a:tcPr marL="56571" marR="56571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Armenija </a:t>
                      </a:r>
                    </a:p>
                  </a:txBody>
                  <a:tcPr marL="56571" marR="56571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Gruzija</a:t>
                      </a:r>
                    </a:p>
                  </a:txBody>
                  <a:tcPr marL="56571" marR="56571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200" dirty="0"/>
                        <a:t>Kirgiska Republika</a:t>
                      </a:r>
                    </a:p>
                  </a:txBody>
                  <a:tcPr marL="56571" marR="56571" marT="0" marB="0" vert="vert270" anchor="b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Ukrajina</a:t>
                      </a:r>
                    </a:p>
                  </a:txBody>
                  <a:tcPr marL="56571" marR="56571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Moldova</a:t>
                      </a:r>
                    </a:p>
                  </a:txBody>
                  <a:tcPr marL="56571" marR="56571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Ukupno</a:t>
                      </a:r>
                    </a:p>
                  </a:txBody>
                  <a:tcPr marL="56571" marR="56571" marT="0" marB="0" vert="vert270"/>
                </a:tc>
                <a:extLst>
                  <a:ext uri="{0D108BD9-81ED-4DB2-BD59-A6C34878D82A}">
                    <a16:rowId xmlns:a16="http://schemas.microsoft.com/office/drawing/2014/main" val="1478470720"/>
                  </a:ext>
                </a:extLst>
              </a:tr>
              <a:tr h="5980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Provjera je li dodijeljena ugovorna cijena izvan procijenjene ugovorne vrijednosti te time izvan proračunskih alokacija 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X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X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X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 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X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 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 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 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4</a:t>
                      </a:r>
                    </a:p>
                  </a:txBody>
                  <a:tcPr marL="56571" marR="56571" marT="0" marB="0"/>
                </a:tc>
                <a:extLst>
                  <a:ext uri="{0D108BD9-81ED-4DB2-BD59-A6C34878D82A}">
                    <a16:rowId xmlns:a16="http://schemas.microsoft.com/office/drawing/2014/main" val="3507111007"/>
                  </a:ext>
                </a:extLst>
              </a:tr>
              <a:tr h="9068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Automatsko bilježenje svih novopotpisanih ugovora (jedinstvena identifikacija) s predmetnim rasporedom plaćanja u relevantnim modulima ISFU-a, čime se osigurava registracija </a:t>
                      </a:r>
                      <a:r>
                        <a:rPr lang="hr-HR" sz="1400" i="1"/>
                        <a:t>godišnjih </a:t>
                      </a:r>
                      <a:r>
                        <a:rPr lang="hr-HR" sz="1400"/>
                        <a:t>preuzetih obveza 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X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X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X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X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X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X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X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 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7</a:t>
                      </a:r>
                    </a:p>
                  </a:txBody>
                  <a:tcPr marL="56571" marR="56571" marT="0" marB="0"/>
                </a:tc>
                <a:extLst>
                  <a:ext uri="{0D108BD9-81ED-4DB2-BD59-A6C34878D82A}">
                    <a16:rowId xmlns:a16="http://schemas.microsoft.com/office/drawing/2014/main" val="3389851550"/>
                  </a:ext>
                </a:extLst>
              </a:tr>
              <a:tr h="9068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Automatsko bilježenje svih novopotpisanih ugovora (jedinstvena identifikacija) s predmetnim rasporedom plaćanja u relevantnim modulima ISFU-a, čime se osigurava registracija višegodišnjih</a:t>
                      </a:r>
                      <a:r>
                        <a:rPr lang="hr-HR" sz="1400" i="1"/>
                        <a:t> </a:t>
                      </a:r>
                      <a:r>
                        <a:rPr lang="hr-HR" sz="1400"/>
                        <a:t>preuzetih obveza 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X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X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 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 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X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 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 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 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3</a:t>
                      </a:r>
                    </a:p>
                  </a:txBody>
                  <a:tcPr marL="56571" marR="56571" marT="0" marB="0"/>
                </a:tc>
                <a:extLst>
                  <a:ext uri="{0D108BD9-81ED-4DB2-BD59-A6C34878D82A}">
                    <a16:rowId xmlns:a16="http://schemas.microsoft.com/office/drawing/2014/main" val="229518314"/>
                  </a:ext>
                </a:extLst>
              </a:tr>
              <a:tr h="5980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Omogućavanje </a:t>
                      </a:r>
                      <a:r>
                        <a:rPr lang="hr-HR" sz="1400" b="0"/>
                        <a:t>izrade, obrade i provjere plaćanja</a:t>
                      </a:r>
                      <a:r>
                        <a:rPr lang="hr-HR" sz="1400"/>
                        <a:t> koja se odnose na natječaje između javnih tijela i njihovih dobavljača 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X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X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X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X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 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 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X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 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5</a:t>
                      </a:r>
                    </a:p>
                  </a:txBody>
                  <a:tcPr marL="56571" marR="56571" marT="0" marB="0"/>
                </a:tc>
                <a:extLst>
                  <a:ext uri="{0D108BD9-81ED-4DB2-BD59-A6C34878D82A}">
                    <a16:rowId xmlns:a16="http://schemas.microsoft.com/office/drawing/2014/main" val="936883797"/>
                  </a:ext>
                </a:extLst>
              </a:tr>
              <a:tr h="28924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Bilježenje svih </a:t>
                      </a:r>
                      <a:r>
                        <a:rPr lang="hr-HR" sz="1400" b="0"/>
                        <a:t>izmjena i dopuna ugovora i dostavljanje izlaznih rezultata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X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X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X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X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X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 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X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 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6</a:t>
                      </a:r>
                    </a:p>
                  </a:txBody>
                  <a:tcPr marL="56571" marR="56571" marT="0" marB="0"/>
                </a:tc>
                <a:extLst>
                  <a:ext uri="{0D108BD9-81ED-4DB2-BD59-A6C34878D82A}">
                    <a16:rowId xmlns:a16="http://schemas.microsoft.com/office/drawing/2014/main" val="2359672818"/>
                  </a:ext>
                </a:extLst>
              </a:tr>
              <a:tr h="60139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Olakšavanje pripreme detaljnih informacijskih </a:t>
                      </a:r>
                      <a:r>
                        <a:rPr lang="hr-HR" sz="1400" b="0"/>
                        <a:t>izvješća</a:t>
                      </a:r>
                      <a:r>
                        <a:rPr lang="hr-HR" sz="1400"/>
                        <a:t> za potrebe izvještavanja o reviziji, izvješćima i donošenju odluka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X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 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X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X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X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X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 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 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5</a:t>
                      </a:r>
                    </a:p>
                  </a:txBody>
                  <a:tcPr marL="56571" marR="56571" marT="0" marB="0"/>
                </a:tc>
                <a:extLst>
                  <a:ext uri="{0D108BD9-81ED-4DB2-BD59-A6C34878D82A}">
                    <a16:rowId xmlns:a16="http://schemas.microsoft.com/office/drawing/2014/main" val="1683966060"/>
                  </a:ext>
                </a:extLst>
              </a:tr>
              <a:tr h="28924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Ukupno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12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9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9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7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6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5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3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1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 dirty="0"/>
                        <a:t> </a:t>
                      </a:r>
                    </a:p>
                  </a:txBody>
                  <a:tcPr marL="56571" marR="56571" marT="0" marB="0"/>
                </a:tc>
                <a:extLst>
                  <a:ext uri="{0D108BD9-81ED-4DB2-BD59-A6C34878D82A}">
                    <a16:rowId xmlns:a16="http://schemas.microsoft.com/office/drawing/2014/main" val="8839687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8720536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3D39B9E2-5EA2-4090-B4F6-A2F4C9318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632" y="261370"/>
            <a:ext cx="7427168" cy="764704"/>
          </a:xfrm>
        </p:spPr>
        <p:txBody>
          <a:bodyPr/>
          <a:lstStyle/>
          <a:p>
            <a:r>
              <a:rPr lang="hr-HR" sz="2800" b="1">
                <a:solidFill>
                  <a:srgbClr val="C00000"/>
                </a:solidFill>
              </a:rPr>
              <a:t>Zaključci</a:t>
            </a:r>
          </a:p>
        </p:txBody>
      </p:sp>
      <p:sp>
        <p:nvSpPr>
          <p:cNvPr id="29699" name="Slide Number Placeholder 3">
            <a:extLst>
              <a:ext uri="{FF2B5EF4-FFF2-40B4-BE49-F238E27FC236}">
                <a16:creationId xmlns:a16="http://schemas.microsoft.com/office/drawing/2014/main" id="{57EAA733-DA55-49DC-9189-5A8EA4C5D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5AF957A-AA06-4499-895B-E31991E72C6C}" type="slidenum">
              <a:rPr lang="ru-RU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ru-RU" altLang="en-US" sz="1200">
              <a:solidFill>
                <a:srgbClr val="898989"/>
              </a:solidFill>
            </a:endParaRPr>
          </a:p>
        </p:txBody>
      </p:sp>
      <p:pic>
        <p:nvPicPr>
          <p:cNvPr id="29701" name="Рисунок 11" descr="pempal-logo.jpg">
            <a:extLst>
              <a:ext uri="{FF2B5EF4-FFF2-40B4-BE49-F238E27FC236}">
                <a16:creationId xmlns:a16="http://schemas.microsoft.com/office/drawing/2014/main" id="{8868C415-81C2-48B2-A287-23812C7E87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356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61B829D-BB3E-487D-860E-EA7B53CEAEDF}"/>
              </a:ext>
            </a:extLst>
          </p:cNvPr>
          <p:cNvSpPr txBox="1"/>
          <p:nvPr/>
        </p:nvSpPr>
        <p:spPr>
          <a:xfrm>
            <a:off x="1259633" y="1237338"/>
            <a:ext cx="716754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hr-HR"/>
              <a:t>Odgovornost za javnu nabavu jasno je utvrđena u svim zemljama, a u mnogim zemljama ona je obveza Ministarstva financija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hr-HR"/>
              <a:t>Sustavi e-Nabave operativni su u većini zemalja, a njihova se pokrivenost i uporaba šire, tako da postoji dobar razlog za razvoj informacijskih veza s ISFU-ovima.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hr-HR"/>
              <a:t>Veze su već uspostavljene u nekim zemljama te su u većini slučajeva ograničene, postoji prostor za daljnji razvoj i širenje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hr-HR"/>
              <a:t>U okviru TCOP-a postoje zemlje koje su vrlo napredne u ovom području i njihovo iskustvo može biti korisno drugima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hr-HR"/>
              <a:t>Tema je dobro odabrana i ima potencijal za dodatno razmatranje na budućim sjednicama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EF79A03E-274C-434A-B149-461D05B280F2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766234" y="908719"/>
          <a:ext cx="5482952" cy="2808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983382269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3">
            <a:extLst>
              <a:ext uri="{FF2B5EF4-FFF2-40B4-BE49-F238E27FC236}">
                <a16:creationId xmlns:a16="http://schemas.microsoft.com/office/drawing/2014/main" id="{5D6F4B4E-F931-48B5-83B5-9DA9E2B8C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41BFD2D-57E3-4C3D-8913-FE28ADE305DB}" type="slidenum">
              <a:rPr lang="ru-RU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ru-RU" altLang="en-US" sz="1200">
              <a:solidFill>
                <a:srgbClr val="898989"/>
              </a:solidFill>
            </a:endParaRPr>
          </a:p>
        </p:txBody>
      </p:sp>
      <p:pic>
        <p:nvPicPr>
          <p:cNvPr id="33795" name="Рисунок 11" descr="pempal-logo.jpg">
            <a:extLst>
              <a:ext uri="{FF2B5EF4-FFF2-40B4-BE49-F238E27FC236}">
                <a16:creationId xmlns:a16="http://schemas.microsoft.com/office/drawing/2014/main" id="{F01876FF-D650-48FB-8AF0-D48BF76430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048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09D8DE4E-EF02-420C-B342-7A296E6D1061}"/>
              </a:ext>
            </a:extLst>
          </p:cNvPr>
          <p:cNvSpPr/>
          <p:nvPr/>
        </p:nvSpPr>
        <p:spPr>
          <a:xfrm>
            <a:off x="1357290" y="2000240"/>
            <a:ext cx="6715172" cy="230832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hr-HR" sz="7200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  <a:cs typeface="Arial" charset="0"/>
              </a:rPr>
              <a:t>Hvala na pozornosti!</a:t>
            </a:r>
          </a:p>
        </p:txBody>
      </p:sp>
    </p:spTree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679BE839-DE99-41C9-A547-240D876C16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650" y="116434"/>
            <a:ext cx="8136830" cy="452140"/>
          </a:xfrm>
        </p:spPr>
        <p:txBody>
          <a:bodyPr/>
          <a:lstStyle/>
          <a:p>
            <a:br>
              <a:rPr lang="hr-HR" sz="3200"/>
            </a:br>
            <a:r>
              <a:rPr lang="hr-HR" sz="3200" b="1">
                <a:solidFill>
                  <a:srgbClr val="C00000"/>
                </a:solidFill>
              </a:rPr>
              <a:t>Ciljevi ankete i sudjelovanje</a:t>
            </a:r>
            <a:br>
              <a:rPr lang="hr-HR" sz="2800" b="1">
                <a:solidFill>
                  <a:srgbClr val="C00000"/>
                </a:solidFill>
              </a:rPr>
            </a:br>
            <a:endParaRPr lang="hr-HR" sz="2800" b="1">
              <a:solidFill>
                <a:srgbClr val="C00000"/>
              </a:solidFill>
            </a:endParaRP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5A5C8270-49C8-4AB9-A0A0-F653C8402F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650" y="811733"/>
            <a:ext cx="7859712" cy="5544617"/>
          </a:xfrm>
        </p:spPr>
        <p:txBody>
          <a:bodyPr/>
          <a:lstStyle/>
          <a:p>
            <a:pPr marL="57150" indent="0" algn="just">
              <a:lnSpc>
                <a:spcPct val="115000"/>
              </a:lnSpc>
              <a:spcBef>
                <a:spcPts val="1200"/>
              </a:spcBef>
              <a:buNone/>
            </a:pPr>
            <a:r>
              <a:rPr lang="hr-HR" sz="2400" b="1">
                <a:solidFill>
                  <a:srgbClr val="C00000"/>
                </a:solidFill>
              </a:rPr>
              <a:t>Ciljevi</a:t>
            </a:r>
            <a:r>
              <a:rPr lang="hr-HR" sz="2400"/>
              <a:t> </a:t>
            </a:r>
          </a:p>
          <a:p>
            <a:pPr marL="457200" lvl="1" indent="0" algn="just">
              <a:lnSpc>
                <a:spcPct val="115000"/>
              </a:lnSpc>
              <a:spcBef>
                <a:spcPts val="1200"/>
              </a:spcBef>
              <a:buNone/>
            </a:pPr>
            <a:r>
              <a:rPr lang="hr-HR" sz="2000"/>
              <a:t>-   anketa je provedena u svrhu pripreme za Godišnju plenarnu sjednicu koja je tijeku te su njome osigurani ulazni podatci za dnevni red</a:t>
            </a:r>
          </a:p>
          <a:p>
            <a:pPr marL="457200" lvl="1" indent="0" algn="just">
              <a:lnSpc>
                <a:spcPct val="115000"/>
              </a:lnSpc>
              <a:spcBef>
                <a:spcPts val="1200"/>
              </a:spcBef>
              <a:buNone/>
            </a:pPr>
            <a:r>
              <a:rPr lang="hr-HR" sz="2000"/>
              <a:t>-  predstavlja temelj za pripremu ove prezentacije, očekuje se utvrđivanje zajedničkih načela za današnju raspravu u pogledu interakcije između e-nabave i informacijskih sustava riznice</a:t>
            </a:r>
          </a:p>
          <a:p>
            <a:pPr marL="457200" lvl="1" indent="0" algn="just">
              <a:lnSpc>
                <a:spcPct val="115000"/>
              </a:lnSpc>
              <a:spcBef>
                <a:spcPts val="1200"/>
              </a:spcBef>
              <a:buNone/>
            </a:pPr>
            <a:r>
              <a:rPr lang="hr-HR" sz="2000"/>
              <a:t>- doprinos PEMPAL-ovoj bazi znanja koja uključuje metodološku, pravnu i analitičku dokumentaciju</a:t>
            </a:r>
          </a:p>
          <a:p>
            <a:pPr marL="457200" lvl="1" indent="0" algn="just">
              <a:lnSpc>
                <a:spcPct val="115000"/>
              </a:lnSpc>
              <a:spcBef>
                <a:spcPts val="1200"/>
              </a:spcBef>
              <a:buNone/>
            </a:pPr>
            <a:endParaRPr lang="en-US" altLang="en-US" sz="2400" b="1" dirty="0">
              <a:solidFill>
                <a:srgbClr val="C00000"/>
              </a:solidFill>
            </a:endParaRPr>
          </a:p>
          <a:p>
            <a:pPr marL="57150" indent="0" algn="just">
              <a:lnSpc>
                <a:spcPct val="115000"/>
              </a:lnSpc>
              <a:spcBef>
                <a:spcPts val="1200"/>
              </a:spcBef>
              <a:buNone/>
            </a:pPr>
            <a:r>
              <a:rPr lang="hr-HR" sz="2400"/>
              <a:t>Zaprimljeni su </a:t>
            </a:r>
            <a:r>
              <a:rPr lang="hr-HR" sz="2400" b="1">
                <a:solidFill>
                  <a:srgbClr val="C00000"/>
                </a:solidFill>
              </a:rPr>
              <a:t>odgovori</a:t>
            </a:r>
            <a:r>
              <a:rPr lang="hr-HR" sz="2400"/>
              <a:t> od svih </a:t>
            </a:r>
            <a:r>
              <a:rPr lang="hr-HR" sz="2400" b="1"/>
              <a:t>16 zemalja TCOP-a</a:t>
            </a:r>
            <a:r>
              <a:rPr lang="hr-HR" sz="2400"/>
              <a:t> koje sudjeluju na sjednici              </a:t>
            </a:r>
          </a:p>
          <a:p>
            <a:pPr marL="457200" lvl="1" indent="0" algn="just">
              <a:lnSpc>
                <a:spcPct val="115000"/>
              </a:lnSpc>
              <a:spcBef>
                <a:spcPts val="1200"/>
              </a:spcBef>
              <a:buNone/>
            </a:pPr>
            <a:r>
              <a:rPr lang="hr-HR" sz="2400"/>
              <a:t>                            </a:t>
            </a:r>
            <a:r>
              <a:rPr lang="hr-HR" b="1">
                <a:solidFill>
                  <a:srgbClr val="C00000"/>
                </a:solidFill>
              </a:rPr>
              <a:t>HVALA SVIMA!</a:t>
            </a:r>
          </a:p>
          <a:p>
            <a:endParaRPr lang="en-US" altLang="en-US" dirty="0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9F929DC2-6554-45DE-BC82-5242C857D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36213B7-9E50-4E08-8C8A-4FFC372B3896}" type="slidenum">
              <a:rPr lang="ru-RU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ru-RU" altLang="en-US" sz="1200">
              <a:solidFill>
                <a:srgbClr val="898989"/>
              </a:solidFill>
            </a:endParaRPr>
          </a:p>
        </p:txBody>
      </p:sp>
      <p:pic>
        <p:nvPicPr>
          <p:cNvPr id="8197" name="Рисунок 11" descr="pempal-logo.jpg">
            <a:extLst>
              <a:ext uri="{FF2B5EF4-FFF2-40B4-BE49-F238E27FC236}">
                <a16:creationId xmlns:a16="http://schemas.microsoft.com/office/drawing/2014/main" id="{482DAF98-075E-44AC-90D7-8F86552CA59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" y="-17463"/>
            <a:ext cx="746125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733818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3D39B9E2-5EA2-4090-B4F6-A2F4C9318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576" y="100961"/>
            <a:ext cx="8136904" cy="935509"/>
          </a:xfrm>
        </p:spPr>
        <p:txBody>
          <a:bodyPr/>
          <a:lstStyle/>
          <a:p>
            <a:r>
              <a:rPr lang="hr-HR" sz="2800" b="1">
                <a:solidFill>
                  <a:srgbClr val="C00000"/>
                </a:solidFill>
              </a:rPr>
              <a:t>Koje je tijelo zaduženo za regulaciju javne nabave u vašoj zemlji?</a:t>
            </a:r>
          </a:p>
        </p:txBody>
      </p:sp>
      <p:sp>
        <p:nvSpPr>
          <p:cNvPr id="29699" name="Slide Number Placeholder 3">
            <a:extLst>
              <a:ext uri="{FF2B5EF4-FFF2-40B4-BE49-F238E27FC236}">
                <a16:creationId xmlns:a16="http://schemas.microsoft.com/office/drawing/2014/main" id="{57EAA733-DA55-49DC-9189-5A8EA4C5D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5AF957A-AA06-4499-895B-E31991E72C6C}" type="slidenum">
              <a:rPr lang="ru-RU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ru-RU" altLang="en-US" sz="1200">
              <a:solidFill>
                <a:srgbClr val="898989"/>
              </a:solidFill>
            </a:endParaRPr>
          </a:p>
        </p:txBody>
      </p:sp>
      <p:pic>
        <p:nvPicPr>
          <p:cNvPr id="29701" name="Рисунок 11" descr="pempal-logo.jpg">
            <a:extLst>
              <a:ext uri="{FF2B5EF4-FFF2-40B4-BE49-F238E27FC236}">
                <a16:creationId xmlns:a16="http://schemas.microsoft.com/office/drawing/2014/main" id="{8868C415-81C2-48B2-A287-23812C7E87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1156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6CA5D76-A0A9-478E-87B8-34016A77651E}"/>
              </a:ext>
            </a:extLst>
          </p:cNvPr>
          <p:cNvSpPr txBox="1"/>
          <p:nvPr/>
        </p:nvSpPr>
        <p:spPr>
          <a:xfrm>
            <a:off x="6094512" y="1757417"/>
            <a:ext cx="2797968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 dirty="0"/>
              <a:t> </a:t>
            </a:r>
          </a:p>
          <a:p>
            <a:r>
              <a:rPr lang="hr-HR" sz="1600" b="1" dirty="0"/>
              <a:t>Kirgiska Republika</a:t>
            </a:r>
            <a:r>
              <a:rPr lang="hr-HR" sz="1600" dirty="0"/>
              <a:t> – Odjel za nabavu na razini države MF-a</a:t>
            </a:r>
          </a:p>
          <a:p>
            <a:endParaRPr lang="en-US" sz="1600" dirty="0"/>
          </a:p>
          <a:p>
            <a:r>
              <a:rPr lang="hr-HR" sz="1600" b="1" dirty="0"/>
              <a:t>Gruzija</a:t>
            </a:r>
            <a:r>
              <a:rPr lang="hr-HR" sz="1600" dirty="0"/>
              <a:t> – državna agencija za javnu nabavu</a:t>
            </a:r>
          </a:p>
          <a:p>
            <a:endParaRPr lang="en-US" sz="1600" dirty="0"/>
          </a:p>
          <a:p>
            <a:r>
              <a:rPr lang="hr-HR" sz="1600" b="1" dirty="0"/>
              <a:t>Tadžikistan </a:t>
            </a:r>
            <a:r>
              <a:rPr lang="hr-HR" sz="1600" dirty="0"/>
              <a:t>– državna agencija za nabavu robe, radova i usluga na razini države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055AF634-EA91-4F77-9F5F-7031F540A6D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2195873"/>
              </p:ext>
            </p:extLst>
          </p:nvPr>
        </p:nvGraphicFramePr>
        <p:xfrm>
          <a:off x="856916" y="1300031"/>
          <a:ext cx="4896544" cy="28966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69CCBAD-E230-48FF-A227-0E90EA6932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9546189"/>
              </p:ext>
            </p:extLst>
          </p:nvPr>
        </p:nvGraphicFramePr>
        <p:xfrm>
          <a:off x="1270360" y="4693616"/>
          <a:ext cx="4483100" cy="152400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587500">
                  <a:extLst>
                    <a:ext uri="{9D8B030D-6E8A-4147-A177-3AD203B41FA5}">
                      <a16:colId xmlns:a16="http://schemas.microsoft.com/office/drawing/2014/main" val="1950491334"/>
                    </a:ext>
                  </a:extLst>
                </a:gridCol>
                <a:gridCol w="1511300">
                  <a:extLst>
                    <a:ext uri="{9D8B030D-6E8A-4147-A177-3AD203B41FA5}">
                      <a16:colId xmlns:a16="http://schemas.microsoft.com/office/drawing/2014/main" val="1221481736"/>
                    </a:ext>
                  </a:extLst>
                </a:gridCol>
                <a:gridCol w="1384300">
                  <a:extLst>
                    <a:ext uri="{9D8B030D-6E8A-4147-A177-3AD203B41FA5}">
                      <a16:colId xmlns:a16="http://schemas.microsoft.com/office/drawing/2014/main" val="103836818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1" u="none" strike="noStrike" dirty="0" err="1">
                          <a:solidFill>
                            <a:srgbClr val="0066FF"/>
                          </a:solidFill>
                          <a:effectLst/>
                          <a:latin typeface="+mn-lt"/>
                        </a:rPr>
                        <a:t>Armenija</a:t>
                      </a:r>
                      <a:endParaRPr lang="en-US" sz="1400" b="1" i="1" u="none" strike="noStrike" dirty="0">
                        <a:solidFill>
                          <a:srgbClr val="0066FF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1" u="none" strike="noStrike">
                          <a:solidFill>
                            <a:srgbClr val="0066FF"/>
                          </a:solidFill>
                          <a:effectLst/>
                          <a:latin typeface="+mn-lt"/>
                        </a:rPr>
                        <a:t>Azerbajdžan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1" u="none" strike="noStrike">
                          <a:solidFill>
                            <a:srgbClr val="0066FF"/>
                          </a:solidFill>
                          <a:effectLst/>
                          <a:latin typeface="+mn-lt"/>
                        </a:rPr>
                        <a:t>Bjelarus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23308179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1" u="none" strike="noStrike" dirty="0" err="1">
                          <a:solidFill>
                            <a:srgbClr val="0066FF"/>
                          </a:solidFill>
                          <a:effectLst/>
                          <a:latin typeface="+mn-lt"/>
                        </a:rPr>
                        <a:t>Kazahstan</a:t>
                      </a:r>
                      <a:endParaRPr lang="en-US" sz="1400" b="1" i="1" u="none" strike="noStrike" dirty="0">
                        <a:solidFill>
                          <a:srgbClr val="0066FF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1" u="none" strike="noStrike">
                          <a:solidFill>
                            <a:srgbClr val="0066FF"/>
                          </a:solidFill>
                          <a:effectLst/>
                          <a:latin typeface="+mn-lt"/>
                        </a:rPr>
                        <a:t>Albanija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1" u="none" strike="noStrike">
                          <a:solidFill>
                            <a:srgbClr val="0066FF"/>
                          </a:solidFill>
                          <a:effectLst/>
                          <a:latin typeface="+mn-lt"/>
                        </a:rPr>
                        <a:t>Hrvatska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359727001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1" u="none" strike="noStrike" dirty="0">
                          <a:solidFill>
                            <a:srgbClr val="0066FF"/>
                          </a:solidFill>
                          <a:effectLst/>
                          <a:latin typeface="+mn-lt"/>
                        </a:rPr>
                        <a:t>Kosovo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1" u="none" strike="noStrike">
                          <a:solidFill>
                            <a:srgbClr val="0066FF"/>
                          </a:solidFill>
                          <a:effectLst/>
                          <a:latin typeface="+mn-lt"/>
                        </a:rPr>
                        <a:t>Gruzija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1" u="none" strike="noStrike">
                          <a:solidFill>
                            <a:srgbClr val="0066FF"/>
                          </a:solidFill>
                          <a:effectLst/>
                          <a:latin typeface="+mn-lt"/>
                        </a:rPr>
                        <a:t>Rusija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345706960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1" u="none" strike="noStrike" dirty="0">
                          <a:solidFill>
                            <a:srgbClr val="0066FF"/>
                          </a:solidFill>
                          <a:effectLst/>
                          <a:latin typeface="+mn-lt"/>
                        </a:rPr>
                        <a:t>Moldova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1" u="none" strike="noStrike">
                          <a:solidFill>
                            <a:srgbClr val="0066FF"/>
                          </a:solidFill>
                          <a:effectLst/>
                          <a:latin typeface="+mn-lt"/>
                        </a:rPr>
                        <a:t>Kirgiska Republika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1" u="none" strike="noStrike">
                          <a:solidFill>
                            <a:srgbClr val="0066FF"/>
                          </a:solidFill>
                          <a:effectLst/>
                          <a:latin typeface="+mn-lt"/>
                        </a:rPr>
                        <a:t>Ukrajina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22236351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1" u="none" strike="noStrike" dirty="0" err="1">
                          <a:solidFill>
                            <a:srgbClr val="0066FF"/>
                          </a:solidFill>
                          <a:effectLst/>
                          <a:latin typeface="+mn-lt"/>
                        </a:rPr>
                        <a:t>Sjeverna</a:t>
                      </a:r>
                      <a:r>
                        <a:rPr lang="en-US" sz="1400" b="1" i="1" u="none" strike="noStrike" dirty="0">
                          <a:solidFill>
                            <a:srgbClr val="0066FF"/>
                          </a:solidFill>
                          <a:effectLst/>
                          <a:latin typeface="+mn-lt"/>
                        </a:rPr>
                        <a:t> Makedonija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1" u="none" strike="noStrike">
                          <a:solidFill>
                            <a:srgbClr val="0066FF"/>
                          </a:solidFill>
                          <a:effectLst/>
                          <a:latin typeface="+mn-lt"/>
                        </a:rPr>
                        <a:t>Tadžikistan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400" b="1" i="1" u="none" strike="noStrike">
                        <a:solidFill>
                          <a:srgbClr val="0066FF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401665443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1" u="none" strike="noStrike" dirty="0">
                          <a:solidFill>
                            <a:srgbClr val="0066FF"/>
                          </a:solidFill>
                          <a:effectLst/>
                          <a:latin typeface="+mn-lt"/>
                        </a:rPr>
                        <a:t>Uzbekistan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1" u="none" strike="noStrike" dirty="0" err="1">
                          <a:solidFill>
                            <a:srgbClr val="0066FF"/>
                          </a:solidFill>
                          <a:effectLst/>
                          <a:latin typeface="+mn-lt"/>
                        </a:rPr>
                        <a:t>Turska</a:t>
                      </a:r>
                      <a:endParaRPr lang="en-US" sz="1400" b="1" i="1" u="none" strike="noStrike" dirty="0">
                        <a:solidFill>
                          <a:srgbClr val="0066FF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400" b="1" i="1" u="none" strike="noStrike" dirty="0">
                        <a:solidFill>
                          <a:srgbClr val="0066FF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6253687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4185099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3D39B9E2-5EA2-4090-B4F6-A2F4C9318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08" y="101538"/>
            <a:ext cx="7715200" cy="935509"/>
          </a:xfrm>
        </p:spPr>
        <p:txBody>
          <a:bodyPr/>
          <a:lstStyle/>
          <a:p>
            <a:r>
              <a:rPr lang="hr-HR" sz="3200" b="1">
                <a:solidFill>
                  <a:srgbClr val="C00000"/>
                </a:solidFill>
              </a:rPr>
              <a:t>Dostupnost operativnih </a:t>
            </a:r>
            <a:br>
              <a:rPr lang="hr-HR" sz="3200" b="1">
                <a:solidFill>
                  <a:srgbClr val="C00000"/>
                </a:solidFill>
              </a:rPr>
            </a:br>
            <a:r>
              <a:rPr lang="hr-HR" sz="3200" b="1">
                <a:solidFill>
                  <a:srgbClr val="C00000"/>
                </a:solidFill>
              </a:rPr>
              <a:t>sustava e-Nabave</a:t>
            </a:r>
          </a:p>
        </p:txBody>
      </p:sp>
      <p:sp>
        <p:nvSpPr>
          <p:cNvPr id="29699" name="Slide Number Placeholder 3">
            <a:extLst>
              <a:ext uri="{FF2B5EF4-FFF2-40B4-BE49-F238E27FC236}">
                <a16:creationId xmlns:a16="http://schemas.microsoft.com/office/drawing/2014/main" id="{57EAA733-DA55-49DC-9189-5A8EA4C5D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5AF957A-AA06-4499-895B-E31991E72C6C}" type="slidenum">
              <a:rPr lang="ru-RU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ru-RU" altLang="en-US" sz="1200">
              <a:solidFill>
                <a:srgbClr val="898989"/>
              </a:solidFill>
            </a:endParaRPr>
          </a:p>
        </p:txBody>
      </p:sp>
      <p:pic>
        <p:nvPicPr>
          <p:cNvPr id="29701" name="Рисунок 11" descr="pempal-logo.jpg">
            <a:extLst>
              <a:ext uri="{FF2B5EF4-FFF2-40B4-BE49-F238E27FC236}">
                <a16:creationId xmlns:a16="http://schemas.microsoft.com/office/drawing/2014/main" id="{8868C415-81C2-48B2-A287-23812C7E87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356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61B829D-BB3E-487D-860E-EA7B53CEAEDF}"/>
              </a:ext>
            </a:extLst>
          </p:cNvPr>
          <p:cNvSpPr txBox="1"/>
          <p:nvPr/>
        </p:nvSpPr>
        <p:spPr>
          <a:xfrm>
            <a:off x="6553200" y="1988840"/>
            <a:ext cx="231841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/>
              <a:t>Sustavi e-Nabave operativni su u većini zemalja (</a:t>
            </a:r>
            <a:r>
              <a:rPr lang="hr-HR" b="1">
                <a:solidFill>
                  <a:srgbClr val="C00000"/>
                </a:solidFill>
              </a:rPr>
              <a:t>14</a:t>
            </a:r>
            <a:r>
              <a:rPr lang="hr-HR"/>
              <a:t>).</a:t>
            </a:r>
          </a:p>
          <a:p>
            <a:r>
              <a:rPr lang="hr-HR"/>
              <a:t> </a:t>
            </a:r>
          </a:p>
          <a:p>
            <a:r>
              <a:rPr lang="hr-HR"/>
              <a:t>Azerbajdžan i Tadžikistan planiraju razvoj takvih sustava. </a:t>
            </a:r>
          </a:p>
          <a:p>
            <a:endParaRPr 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0BA0FA6-8434-4877-92B6-25DEE994C8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1516248-6BE9-475C-A19F-33A60E55A9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3407322"/>
              </p:ext>
            </p:extLst>
          </p:nvPr>
        </p:nvGraphicFramePr>
        <p:xfrm>
          <a:off x="1352973" y="1257897"/>
          <a:ext cx="5015408" cy="55122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05015">
                  <a:extLst>
                    <a:ext uri="{9D8B030D-6E8A-4147-A177-3AD203B41FA5}">
                      <a16:colId xmlns:a16="http://schemas.microsoft.com/office/drawing/2014/main" val="3459392700"/>
                    </a:ext>
                  </a:extLst>
                </a:gridCol>
                <a:gridCol w="3310393">
                  <a:extLst>
                    <a:ext uri="{9D8B030D-6E8A-4147-A177-3AD203B41FA5}">
                      <a16:colId xmlns:a16="http://schemas.microsoft.com/office/drawing/2014/main" val="1392953604"/>
                    </a:ext>
                  </a:extLst>
                </a:gridCol>
              </a:tblGrid>
              <a:tr h="30721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600"/>
                        <a:t>Zemlja</a:t>
                      </a:r>
                    </a:p>
                  </a:txBody>
                  <a:tcPr marL="44104" marR="4410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hr-HR" sz="1600"/>
                        <a:t>URL</a:t>
                      </a:r>
                    </a:p>
                  </a:txBody>
                  <a:tcPr marL="44104" marR="44104" marT="0" marB="0"/>
                </a:tc>
                <a:extLst>
                  <a:ext uri="{0D108BD9-81ED-4DB2-BD59-A6C34878D82A}">
                    <a16:rowId xmlns:a16="http://schemas.microsoft.com/office/drawing/2014/main" val="3374385398"/>
                  </a:ext>
                </a:extLst>
              </a:tr>
              <a:tr h="3072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600"/>
                        <a:t>Albanija</a:t>
                      </a:r>
                    </a:p>
                  </a:txBody>
                  <a:tcPr marL="44104" marR="4410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600"/>
                        <a:t>https://www.app.gov.al/</a:t>
                      </a:r>
                    </a:p>
                  </a:txBody>
                  <a:tcPr marL="44104" marR="44104" marT="0" marB="0" anchor="b"/>
                </a:tc>
                <a:extLst>
                  <a:ext uri="{0D108BD9-81ED-4DB2-BD59-A6C34878D82A}">
                    <a16:rowId xmlns:a16="http://schemas.microsoft.com/office/drawing/2014/main" val="1027237094"/>
                  </a:ext>
                </a:extLst>
              </a:tr>
              <a:tr h="3072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600"/>
                        <a:t>Armenija</a:t>
                      </a:r>
                    </a:p>
                  </a:txBody>
                  <a:tcPr marL="44104" marR="4410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600"/>
                        <a:t>https://armeps.am </a:t>
                      </a:r>
                    </a:p>
                  </a:txBody>
                  <a:tcPr marL="44104" marR="44104" marT="0" marB="0" anchor="b"/>
                </a:tc>
                <a:extLst>
                  <a:ext uri="{0D108BD9-81ED-4DB2-BD59-A6C34878D82A}">
                    <a16:rowId xmlns:a16="http://schemas.microsoft.com/office/drawing/2014/main" val="3371296150"/>
                  </a:ext>
                </a:extLst>
              </a:tr>
              <a:tr h="3072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600"/>
                        <a:t>Bjelarus</a:t>
                      </a:r>
                    </a:p>
                  </a:txBody>
                  <a:tcPr marL="44104" marR="4410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600"/>
                        <a:t>http://www.icetrade.by/</a:t>
                      </a:r>
                    </a:p>
                  </a:txBody>
                  <a:tcPr marL="44104" marR="44104" marT="0" marB="0" anchor="b"/>
                </a:tc>
                <a:extLst>
                  <a:ext uri="{0D108BD9-81ED-4DB2-BD59-A6C34878D82A}">
                    <a16:rowId xmlns:a16="http://schemas.microsoft.com/office/drawing/2014/main" val="3411692272"/>
                  </a:ext>
                </a:extLst>
              </a:tr>
              <a:tr h="3072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600"/>
                        <a:t>Hrvatska</a:t>
                      </a:r>
                    </a:p>
                  </a:txBody>
                  <a:tcPr marL="44104" marR="4410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600"/>
                        <a:t>https://eojn.nn.hr/Oglasnik/</a:t>
                      </a:r>
                    </a:p>
                  </a:txBody>
                  <a:tcPr marL="44104" marR="44104" marT="0" marB="0" anchor="b"/>
                </a:tc>
                <a:extLst>
                  <a:ext uri="{0D108BD9-81ED-4DB2-BD59-A6C34878D82A}">
                    <a16:rowId xmlns:a16="http://schemas.microsoft.com/office/drawing/2014/main" val="1231746562"/>
                  </a:ext>
                </a:extLst>
              </a:tr>
              <a:tr h="3072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600"/>
                        <a:t>Gruzija</a:t>
                      </a:r>
                    </a:p>
                  </a:txBody>
                  <a:tcPr marL="44104" marR="4410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600"/>
                        <a:t>http://procurement.gov.ge/</a:t>
                      </a:r>
                    </a:p>
                  </a:txBody>
                  <a:tcPr marL="44104" marR="44104" marT="0" marB="0" anchor="b"/>
                </a:tc>
                <a:extLst>
                  <a:ext uri="{0D108BD9-81ED-4DB2-BD59-A6C34878D82A}">
                    <a16:rowId xmlns:a16="http://schemas.microsoft.com/office/drawing/2014/main" val="1781107464"/>
                  </a:ext>
                </a:extLst>
              </a:tr>
              <a:tr h="27926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600"/>
                        <a:t>Kazahstan</a:t>
                      </a:r>
                    </a:p>
                  </a:txBody>
                  <a:tcPr marL="44104" marR="44104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600"/>
                        <a:t>https://www.goszakup.gov.kz/</a:t>
                      </a:r>
                    </a:p>
                  </a:txBody>
                  <a:tcPr marL="44104" marR="44104" marT="0" marB="0" anchor="b"/>
                </a:tc>
                <a:extLst>
                  <a:ext uri="{0D108BD9-81ED-4DB2-BD59-A6C34878D82A}">
                    <a16:rowId xmlns:a16="http://schemas.microsoft.com/office/drawing/2014/main" val="1365149091"/>
                  </a:ext>
                </a:extLst>
              </a:tr>
              <a:tr h="49101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600"/>
                        <a:t>Kosovo</a:t>
                      </a:r>
                    </a:p>
                  </a:txBody>
                  <a:tcPr marL="44104" marR="4410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600"/>
                        <a:t>https://e-prokurimi.rks-gov.net/Home/ClanakItemNew.aspx</a:t>
                      </a:r>
                    </a:p>
                  </a:txBody>
                  <a:tcPr marL="44104" marR="44104" marT="0" marB="0" anchor="b"/>
                </a:tc>
                <a:extLst>
                  <a:ext uri="{0D108BD9-81ED-4DB2-BD59-A6C34878D82A}">
                    <a16:rowId xmlns:a16="http://schemas.microsoft.com/office/drawing/2014/main" val="3823838254"/>
                  </a:ext>
                </a:extLst>
              </a:tr>
              <a:tr h="14778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600"/>
                        <a:t>Kirgiska Republika</a:t>
                      </a:r>
                    </a:p>
                  </a:txBody>
                  <a:tcPr marL="44104" marR="4410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600"/>
                        <a:t>zakupki.gov.kg</a:t>
                      </a:r>
                    </a:p>
                  </a:txBody>
                  <a:tcPr marL="44104" marR="44104" marT="0" marB="0" anchor="b"/>
                </a:tc>
                <a:extLst>
                  <a:ext uri="{0D108BD9-81ED-4DB2-BD59-A6C34878D82A}">
                    <a16:rowId xmlns:a16="http://schemas.microsoft.com/office/drawing/2014/main" val="2318804840"/>
                  </a:ext>
                </a:extLst>
              </a:tr>
              <a:tr h="3072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600"/>
                        <a:t>Moldova</a:t>
                      </a:r>
                    </a:p>
                  </a:txBody>
                  <a:tcPr marL="44104" marR="4410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600"/>
                        <a:t>mtender@gov.md</a:t>
                      </a:r>
                    </a:p>
                  </a:txBody>
                  <a:tcPr marL="44104" marR="44104" marT="0" marB="0" anchor="b"/>
                </a:tc>
                <a:extLst>
                  <a:ext uri="{0D108BD9-81ED-4DB2-BD59-A6C34878D82A}">
                    <a16:rowId xmlns:a16="http://schemas.microsoft.com/office/drawing/2014/main" val="1429191776"/>
                  </a:ext>
                </a:extLst>
              </a:tr>
              <a:tr h="32593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600"/>
                        <a:t>Sjeverna Makedonija</a:t>
                      </a:r>
                    </a:p>
                  </a:txBody>
                  <a:tcPr marL="44104" marR="4410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600"/>
                        <a:t>https://e-nabavki.gov.mk</a:t>
                      </a:r>
                    </a:p>
                  </a:txBody>
                  <a:tcPr marL="44104" marR="44104" marT="0" marB="0" anchor="b"/>
                </a:tc>
                <a:extLst>
                  <a:ext uri="{0D108BD9-81ED-4DB2-BD59-A6C34878D82A}">
                    <a16:rowId xmlns:a16="http://schemas.microsoft.com/office/drawing/2014/main" val="4156569801"/>
                  </a:ext>
                </a:extLst>
              </a:tr>
              <a:tr h="3072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600"/>
                        <a:t>Rusija</a:t>
                      </a:r>
                    </a:p>
                  </a:txBody>
                  <a:tcPr marL="44104" marR="4410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600"/>
                        <a:t>www.zakupki.gov.ru</a:t>
                      </a:r>
                    </a:p>
                  </a:txBody>
                  <a:tcPr marL="44104" marR="44104" marT="0" marB="0" anchor="b"/>
                </a:tc>
                <a:extLst>
                  <a:ext uri="{0D108BD9-81ED-4DB2-BD59-A6C34878D82A}">
                    <a16:rowId xmlns:a16="http://schemas.microsoft.com/office/drawing/2014/main" val="2917450478"/>
                  </a:ext>
                </a:extLst>
              </a:tr>
              <a:tr h="51438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600"/>
                        <a:t>Turska</a:t>
                      </a:r>
                    </a:p>
                  </a:txBody>
                  <a:tcPr marL="44104" marR="4410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600"/>
                        <a:t>https://ekap.kik.gov.tr/EKAP/Default.aspx?ReturnUrl=%2fEKAP%2f</a:t>
                      </a:r>
                    </a:p>
                  </a:txBody>
                  <a:tcPr marL="44104" marR="44104" marT="0" marB="0" anchor="b"/>
                </a:tc>
                <a:extLst>
                  <a:ext uri="{0D108BD9-81ED-4DB2-BD59-A6C34878D82A}">
                    <a16:rowId xmlns:a16="http://schemas.microsoft.com/office/drawing/2014/main" val="856901380"/>
                  </a:ext>
                </a:extLst>
              </a:tr>
              <a:tr h="3072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600"/>
                        <a:t>Ukrajina</a:t>
                      </a:r>
                    </a:p>
                  </a:txBody>
                  <a:tcPr marL="44104" marR="4410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600"/>
                        <a:t>https://www.prozorro.gov.ua/</a:t>
                      </a:r>
                    </a:p>
                  </a:txBody>
                  <a:tcPr marL="44104" marR="44104" marT="0" marB="0" anchor="b"/>
                </a:tc>
                <a:extLst>
                  <a:ext uri="{0D108BD9-81ED-4DB2-BD59-A6C34878D82A}">
                    <a16:rowId xmlns:a16="http://schemas.microsoft.com/office/drawing/2014/main" val="3954454914"/>
                  </a:ext>
                </a:extLst>
              </a:tr>
              <a:tr h="3072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600"/>
                        <a:t>Uzbekistan</a:t>
                      </a:r>
                    </a:p>
                  </a:txBody>
                  <a:tcPr marL="44104" marR="4410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600"/>
                        <a:t>www.xarid.uz</a:t>
                      </a:r>
                    </a:p>
                  </a:txBody>
                  <a:tcPr marL="44104" marR="44104" marT="0" marB="0" anchor="b"/>
                </a:tc>
                <a:extLst>
                  <a:ext uri="{0D108BD9-81ED-4DB2-BD59-A6C34878D82A}">
                    <a16:rowId xmlns:a16="http://schemas.microsoft.com/office/drawing/2014/main" val="4210794614"/>
                  </a:ext>
                </a:extLst>
              </a:tr>
              <a:tr h="25862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600"/>
                        <a:t>Ukupno</a:t>
                      </a:r>
                    </a:p>
                  </a:txBody>
                  <a:tcPr marL="44104" marR="4410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14</a:t>
                      </a:r>
                    </a:p>
                  </a:txBody>
                  <a:tcPr marL="44104" marR="44104" marT="0" marB="0"/>
                </a:tc>
                <a:extLst>
                  <a:ext uri="{0D108BD9-81ED-4DB2-BD59-A6C34878D82A}">
                    <a16:rowId xmlns:a16="http://schemas.microsoft.com/office/drawing/2014/main" val="16920765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965315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3D39B9E2-5EA2-4090-B4F6-A2F4C9318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632" y="72007"/>
            <a:ext cx="7427168" cy="764704"/>
          </a:xfrm>
        </p:spPr>
        <p:txBody>
          <a:bodyPr/>
          <a:lstStyle/>
          <a:p>
            <a:r>
              <a:rPr lang="hr-HR" sz="2800" b="1">
                <a:solidFill>
                  <a:srgbClr val="C00000"/>
                </a:solidFill>
              </a:rPr>
              <a:t>Pokrivenost i uporaba sustava e-Nabave </a:t>
            </a:r>
          </a:p>
        </p:txBody>
      </p:sp>
      <p:sp>
        <p:nvSpPr>
          <p:cNvPr id="29699" name="Slide Number Placeholder 3">
            <a:extLst>
              <a:ext uri="{FF2B5EF4-FFF2-40B4-BE49-F238E27FC236}">
                <a16:creationId xmlns:a16="http://schemas.microsoft.com/office/drawing/2014/main" id="{57EAA733-DA55-49DC-9189-5A8EA4C5D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5AF957A-AA06-4499-895B-E31991E72C6C}" type="slidenum">
              <a:rPr lang="ru-RU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ru-RU" altLang="en-US" sz="1200">
              <a:solidFill>
                <a:srgbClr val="898989"/>
              </a:solidFill>
            </a:endParaRPr>
          </a:p>
        </p:txBody>
      </p:sp>
      <p:pic>
        <p:nvPicPr>
          <p:cNvPr id="29701" name="Рисунок 11" descr="pempal-logo.jpg">
            <a:extLst>
              <a:ext uri="{FF2B5EF4-FFF2-40B4-BE49-F238E27FC236}">
                <a16:creationId xmlns:a16="http://schemas.microsoft.com/office/drawing/2014/main" id="{8868C415-81C2-48B2-A287-23812C7E87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356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61B829D-BB3E-487D-860E-EA7B53CEAEDF}"/>
              </a:ext>
            </a:extLst>
          </p:cNvPr>
          <p:cNvSpPr txBox="1"/>
          <p:nvPr/>
        </p:nvSpPr>
        <p:spPr>
          <a:xfrm>
            <a:off x="6444208" y="1057374"/>
            <a:ext cx="2448247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/>
              <a:t>e-Natječaji</a:t>
            </a:r>
            <a:r>
              <a:rPr lang="hr-HR"/>
              <a:t> – nabava robe, radova i usluga velike vrijednosti i male količine </a:t>
            </a:r>
          </a:p>
          <a:p>
            <a:endParaRPr lang="en-US" dirty="0"/>
          </a:p>
          <a:p>
            <a:r>
              <a:rPr lang="hr-HR" b="1"/>
              <a:t>e-Kupovina ili e-Katalozi</a:t>
            </a:r>
            <a:r>
              <a:rPr lang="hr-HR"/>
              <a:t> – nabava robe i usluga male vrijednosti i velike količine</a:t>
            </a:r>
          </a:p>
          <a:p>
            <a:endParaRPr lang="en-US" sz="1600" i="1" dirty="0">
              <a:solidFill>
                <a:srgbClr val="0070C0"/>
              </a:solidFill>
            </a:endParaRPr>
          </a:p>
          <a:p>
            <a:r>
              <a:rPr lang="hr-HR" b="1"/>
              <a:t>e-Trgovina ili e-Ponude</a:t>
            </a:r>
            <a:r>
              <a:rPr lang="hr-HR"/>
              <a:t> </a:t>
            </a:r>
            <a:r>
              <a:rPr lang="hr-HR" b="1"/>
              <a:t>–</a:t>
            </a:r>
            <a:r>
              <a:rPr lang="hr-HR" b="0"/>
              <a:t> </a:t>
            </a:r>
            <a:r>
              <a:rPr lang="hr-HR"/>
              <a:t>za robu male vrijednosti i male količine</a:t>
            </a:r>
          </a:p>
          <a:p>
            <a:endParaRPr lang="en-US" sz="1600" i="1" dirty="0">
              <a:solidFill>
                <a:srgbClr val="0070C0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AA68235-8549-45FF-87E8-B8FE0FAD7A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0772758"/>
              </p:ext>
            </p:extLst>
          </p:nvPr>
        </p:nvGraphicFramePr>
        <p:xfrm>
          <a:off x="978851" y="827523"/>
          <a:ext cx="5279066" cy="60084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62642">
                  <a:extLst>
                    <a:ext uri="{9D8B030D-6E8A-4147-A177-3AD203B41FA5}">
                      <a16:colId xmlns:a16="http://schemas.microsoft.com/office/drawing/2014/main" val="754093436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5099202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205018166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1936272358"/>
                    </a:ext>
                  </a:extLst>
                </a:gridCol>
              </a:tblGrid>
              <a:tr h="6897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600"/>
                        <a:t>Zemlja</a:t>
                      </a: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e-Kupovina ili e-Katalog</a:t>
                      </a: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e-Natječaji</a:t>
                      </a:r>
                    </a:p>
                  </a:txBody>
                  <a:tcPr marL="56780" marR="56780" marT="0" marB="0"/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e-Ponude ili e-Trgovina</a:t>
                      </a:r>
                    </a:p>
                  </a:txBody>
                  <a:tcPr marL="56780" marR="56780" marT="0" marB="0"/>
                </a:tc>
                <a:extLst>
                  <a:ext uri="{0D108BD9-81ED-4DB2-BD59-A6C34878D82A}">
                    <a16:rowId xmlns:a16="http://schemas.microsoft.com/office/drawing/2014/main" val="315130566"/>
                  </a:ext>
                </a:extLst>
              </a:tr>
              <a:tr h="1831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600"/>
                        <a:t>Albanija</a:t>
                      </a: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2000"/>
                        <a:t>X</a:t>
                      </a: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600"/>
                        <a:t>X</a:t>
                      </a: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2000"/>
                        <a:t>X</a:t>
                      </a:r>
                    </a:p>
                  </a:txBody>
                  <a:tcPr marL="56780" marR="56780" marT="0" marB="0" anchor="b"/>
                </a:tc>
                <a:extLst>
                  <a:ext uri="{0D108BD9-81ED-4DB2-BD59-A6C34878D82A}">
                    <a16:rowId xmlns:a16="http://schemas.microsoft.com/office/drawing/2014/main" val="904395371"/>
                  </a:ext>
                </a:extLst>
              </a:tr>
              <a:tr h="1831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600"/>
                        <a:t>Armenija</a:t>
                      </a: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2000"/>
                        <a:t>X</a:t>
                      </a: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2000"/>
                        <a:t>X</a:t>
                      </a: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2000"/>
                        <a:t>X</a:t>
                      </a:r>
                    </a:p>
                  </a:txBody>
                  <a:tcPr marL="56780" marR="56780" marT="0" marB="0" anchor="b"/>
                </a:tc>
                <a:extLst>
                  <a:ext uri="{0D108BD9-81ED-4DB2-BD59-A6C34878D82A}">
                    <a16:rowId xmlns:a16="http://schemas.microsoft.com/office/drawing/2014/main" val="576824264"/>
                  </a:ext>
                </a:extLst>
              </a:tr>
              <a:tr h="1831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600"/>
                        <a:t>Bjelarus</a:t>
                      </a: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2000"/>
                        <a:t>X</a:t>
                      </a: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2000"/>
                        <a:t>X</a:t>
                      </a: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2000"/>
                        <a:t> </a:t>
                      </a:r>
                    </a:p>
                  </a:txBody>
                  <a:tcPr marL="56780" marR="56780" marT="0" marB="0" anchor="b"/>
                </a:tc>
                <a:extLst>
                  <a:ext uri="{0D108BD9-81ED-4DB2-BD59-A6C34878D82A}">
                    <a16:rowId xmlns:a16="http://schemas.microsoft.com/office/drawing/2014/main" val="3464342187"/>
                  </a:ext>
                </a:extLst>
              </a:tr>
              <a:tr h="1831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600"/>
                        <a:t>Hrvatska</a:t>
                      </a: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2000"/>
                        <a:t>X</a:t>
                      </a: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2000"/>
                        <a:t>X</a:t>
                      </a: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2000"/>
                        <a:t>X</a:t>
                      </a:r>
                    </a:p>
                  </a:txBody>
                  <a:tcPr marL="56780" marR="56780" marT="0" marB="0" anchor="b"/>
                </a:tc>
                <a:extLst>
                  <a:ext uri="{0D108BD9-81ED-4DB2-BD59-A6C34878D82A}">
                    <a16:rowId xmlns:a16="http://schemas.microsoft.com/office/drawing/2014/main" val="2142039365"/>
                  </a:ext>
                </a:extLst>
              </a:tr>
              <a:tr h="1831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600"/>
                        <a:t>Gruzija</a:t>
                      </a: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2000"/>
                        <a:t>X</a:t>
                      </a: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2000"/>
                        <a:t>X</a:t>
                      </a: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2000"/>
                        <a:t>X</a:t>
                      </a:r>
                    </a:p>
                  </a:txBody>
                  <a:tcPr marL="56780" marR="56780" marT="0" marB="0" anchor="b"/>
                </a:tc>
                <a:extLst>
                  <a:ext uri="{0D108BD9-81ED-4DB2-BD59-A6C34878D82A}">
                    <a16:rowId xmlns:a16="http://schemas.microsoft.com/office/drawing/2014/main" val="1067254890"/>
                  </a:ext>
                </a:extLst>
              </a:tr>
              <a:tr h="1831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600"/>
                        <a:t>Kazahstan</a:t>
                      </a: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2000"/>
                        <a:t>X</a:t>
                      </a: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2000"/>
                        <a:t>X</a:t>
                      </a: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2000"/>
                        <a:t> </a:t>
                      </a:r>
                    </a:p>
                  </a:txBody>
                  <a:tcPr marL="56780" marR="56780" marT="0" marB="0" anchor="b"/>
                </a:tc>
                <a:extLst>
                  <a:ext uri="{0D108BD9-81ED-4DB2-BD59-A6C34878D82A}">
                    <a16:rowId xmlns:a16="http://schemas.microsoft.com/office/drawing/2014/main" val="2555044570"/>
                  </a:ext>
                </a:extLst>
              </a:tr>
              <a:tr h="1831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600"/>
                        <a:t>Kosovo</a:t>
                      </a: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2000"/>
                        <a:t> </a:t>
                      </a: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2000"/>
                        <a:t>X</a:t>
                      </a: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2000"/>
                        <a:t>X</a:t>
                      </a:r>
                    </a:p>
                  </a:txBody>
                  <a:tcPr marL="56780" marR="56780" marT="0" marB="0" anchor="b"/>
                </a:tc>
                <a:extLst>
                  <a:ext uri="{0D108BD9-81ED-4DB2-BD59-A6C34878D82A}">
                    <a16:rowId xmlns:a16="http://schemas.microsoft.com/office/drawing/2014/main" val="1680318639"/>
                  </a:ext>
                </a:extLst>
              </a:tr>
              <a:tr h="1831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600"/>
                        <a:t>Kirgiska Republika</a:t>
                      </a: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2000"/>
                        <a:t>X</a:t>
                      </a: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2000"/>
                        <a:t>X</a:t>
                      </a: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2000"/>
                        <a:t>X</a:t>
                      </a:r>
                    </a:p>
                  </a:txBody>
                  <a:tcPr marL="56780" marR="56780" marT="0" marB="0" anchor="b"/>
                </a:tc>
                <a:extLst>
                  <a:ext uri="{0D108BD9-81ED-4DB2-BD59-A6C34878D82A}">
                    <a16:rowId xmlns:a16="http://schemas.microsoft.com/office/drawing/2014/main" val="1329714712"/>
                  </a:ext>
                </a:extLst>
              </a:tr>
              <a:tr h="1831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600"/>
                        <a:t>Moldova</a:t>
                      </a: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2000"/>
                        <a:t> </a:t>
                      </a: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2000"/>
                        <a:t>X</a:t>
                      </a: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2000"/>
                        <a:t> </a:t>
                      </a:r>
                    </a:p>
                  </a:txBody>
                  <a:tcPr marL="56780" marR="56780" marT="0" marB="0" anchor="b"/>
                </a:tc>
                <a:extLst>
                  <a:ext uri="{0D108BD9-81ED-4DB2-BD59-A6C34878D82A}">
                    <a16:rowId xmlns:a16="http://schemas.microsoft.com/office/drawing/2014/main" val="3737072237"/>
                  </a:ext>
                </a:extLst>
              </a:tr>
              <a:tr h="2266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600"/>
                        <a:t>Sjeverna Makedonija</a:t>
                      </a: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2000"/>
                        <a:t>X</a:t>
                      </a: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2000"/>
                        <a:t>X</a:t>
                      </a: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2000"/>
                        <a:t> </a:t>
                      </a:r>
                    </a:p>
                  </a:txBody>
                  <a:tcPr marL="56780" marR="56780" marT="0" marB="0" anchor="b"/>
                </a:tc>
                <a:extLst>
                  <a:ext uri="{0D108BD9-81ED-4DB2-BD59-A6C34878D82A}">
                    <a16:rowId xmlns:a16="http://schemas.microsoft.com/office/drawing/2014/main" val="3307311198"/>
                  </a:ext>
                </a:extLst>
              </a:tr>
              <a:tr h="1831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600"/>
                        <a:t>Rusija</a:t>
                      </a: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2000"/>
                        <a:t>X</a:t>
                      </a: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2000"/>
                        <a:t>X</a:t>
                      </a: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2000"/>
                        <a:t>X</a:t>
                      </a:r>
                    </a:p>
                  </a:txBody>
                  <a:tcPr marL="56780" marR="56780" marT="0" marB="0" anchor="b"/>
                </a:tc>
                <a:extLst>
                  <a:ext uri="{0D108BD9-81ED-4DB2-BD59-A6C34878D82A}">
                    <a16:rowId xmlns:a16="http://schemas.microsoft.com/office/drawing/2014/main" val="1198134418"/>
                  </a:ext>
                </a:extLst>
              </a:tr>
              <a:tr h="1831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600"/>
                        <a:t>Turska</a:t>
                      </a: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2000"/>
                        <a:t>X</a:t>
                      </a: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2000"/>
                        <a:t>X</a:t>
                      </a: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2000"/>
                        <a:t>X</a:t>
                      </a:r>
                    </a:p>
                  </a:txBody>
                  <a:tcPr marL="56780" marR="56780" marT="0" marB="0" anchor="b"/>
                </a:tc>
                <a:extLst>
                  <a:ext uri="{0D108BD9-81ED-4DB2-BD59-A6C34878D82A}">
                    <a16:rowId xmlns:a16="http://schemas.microsoft.com/office/drawing/2014/main" val="3545101652"/>
                  </a:ext>
                </a:extLst>
              </a:tr>
              <a:tr h="1831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600"/>
                        <a:t>Ukrajina</a:t>
                      </a: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2000"/>
                        <a:t>X</a:t>
                      </a: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2000"/>
                        <a:t>X</a:t>
                      </a: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2000"/>
                        <a:t>X</a:t>
                      </a:r>
                    </a:p>
                  </a:txBody>
                  <a:tcPr marL="56780" marR="56780" marT="0" marB="0" anchor="b"/>
                </a:tc>
                <a:extLst>
                  <a:ext uri="{0D108BD9-81ED-4DB2-BD59-A6C34878D82A}">
                    <a16:rowId xmlns:a16="http://schemas.microsoft.com/office/drawing/2014/main" val="3918065634"/>
                  </a:ext>
                </a:extLst>
              </a:tr>
              <a:tr h="1831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600"/>
                        <a:t>Uzbekistan</a:t>
                      </a: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600"/>
                        <a:t>X</a:t>
                      </a: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2000"/>
                        <a:t> </a:t>
                      </a: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2000"/>
                        <a:t> </a:t>
                      </a:r>
                    </a:p>
                  </a:txBody>
                  <a:tcPr marL="56780" marR="56780" marT="0" marB="0" anchor="b"/>
                </a:tc>
                <a:extLst>
                  <a:ext uri="{0D108BD9-81ED-4DB2-BD59-A6C34878D82A}">
                    <a16:rowId xmlns:a16="http://schemas.microsoft.com/office/drawing/2014/main" val="1716896684"/>
                  </a:ext>
                </a:extLst>
              </a:tr>
              <a:tr h="13731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600"/>
                        <a:t>Ukupno</a:t>
                      </a: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12</a:t>
                      </a: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13</a:t>
                      </a: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9</a:t>
                      </a:r>
                    </a:p>
                  </a:txBody>
                  <a:tcPr marL="56780" marR="56780" marT="0" marB="0" anchor="b"/>
                </a:tc>
                <a:extLst>
                  <a:ext uri="{0D108BD9-81ED-4DB2-BD59-A6C34878D82A}">
                    <a16:rowId xmlns:a16="http://schemas.microsoft.com/office/drawing/2014/main" val="34792878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7604146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3D39B9E2-5EA2-4090-B4F6-A2F4C9318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632" y="261370"/>
            <a:ext cx="7427168" cy="764704"/>
          </a:xfrm>
        </p:spPr>
        <p:txBody>
          <a:bodyPr/>
          <a:lstStyle/>
          <a:p>
            <a:r>
              <a:rPr lang="hr-HR" sz="2400" b="1" dirty="0">
                <a:solidFill>
                  <a:srgbClr val="C00000"/>
                </a:solidFill>
              </a:rPr>
              <a:t>Pokrivenost i uporaba sustava e-Nabave – </a:t>
            </a:r>
            <a:br>
              <a:rPr lang="hr-HR" sz="2400" b="1" dirty="0">
                <a:solidFill>
                  <a:srgbClr val="C00000"/>
                </a:solidFill>
              </a:rPr>
            </a:br>
            <a:r>
              <a:rPr lang="hr-HR" sz="2400" b="1" i="1" dirty="0">
                <a:solidFill>
                  <a:srgbClr val="C00000"/>
                </a:solidFill>
              </a:rPr>
              <a:t>Vrsta/veličina natječaja/ugovora</a:t>
            </a:r>
          </a:p>
        </p:txBody>
      </p:sp>
      <p:sp>
        <p:nvSpPr>
          <p:cNvPr id="29699" name="Slide Number Placeholder 3">
            <a:extLst>
              <a:ext uri="{FF2B5EF4-FFF2-40B4-BE49-F238E27FC236}">
                <a16:creationId xmlns:a16="http://schemas.microsoft.com/office/drawing/2014/main" id="{57EAA733-DA55-49DC-9189-5A8EA4C5D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5AF957A-AA06-4499-895B-E31991E72C6C}" type="slidenum">
              <a:rPr lang="ru-RU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ru-RU" altLang="en-US" sz="1200">
              <a:solidFill>
                <a:srgbClr val="898989"/>
              </a:solidFill>
            </a:endParaRPr>
          </a:p>
        </p:txBody>
      </p:sp>
      <p:pic>
        <p:nvPicPr>
          <p:cNvPr id="29701" name="Рисунок 11" descr="pempal-logo.jpg">
            <a:extLst>
              <a:ext uri="{FF2B5EF4-FFF2-40B4-BE49-F238E27FC236}">
                <a16:creationId xmlns:a16="http://schemas.microsoft.com/office/drawing/2014/main" id="{8868C415-81C2-48B2-A287-23812C7E87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356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61B829D-BB3E-487D-860E-EA7B53CEAEDF}"/>
              </a:ext>
            </a:extLst>
          </p:cNvPr>
          <p:cNvSpPr txBox="1"/>
          <p:nvPr/>
        </p:nvSpPr>
        <p:spPr>
          <a:xfrm>
            <a:off x="1514437" y="1237338"/>
            <a:ext cx="691274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/>
              <a:t>Uporaba sustava e-Nabave obvezna je za sve vrste ugovora/natječaja u </a:t>
            </a:r>
            <a:r>
              <a:rPr lang="hr-HR" sz="1600" b="1"/>
              <a:t>Gruziji, Kazahstanu, Kosovu, Kirgiskoj Republici, Rusiji</a:t>
            </a:r>
            <a:r>
              <a:rPr lang="hr-HR" sz="1600"/>
              <a:t>. </a:t>
            </a:r>
          </a:p>
          <a:p>
            <a:endParaRPr lang="en-US" sz="1600" dirty="0"/>
          </a:p>
          <a:p>
            <a:r>
              <a:rPr lang="hr-HR" sz="1600"/>
              <a:t>U 6 zemalja obvezna je za ugovore iznad određene vrijednosti.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EF79A03E-274C-434A-B149-461D05B280F2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766234" y="908719"/>
          <a:ext cx="5482952" cy="2808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A41FD92-08B4-4569-92A2-B83CD4246B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4415273"/>
              </p:ext>
            </p:extLst>
          </p:nvPr>
        </p:nvGraphicFramePr>
        <p:xfrm>
          <a:off x="1516475" y="2549153"/>
          <a:ext cx="6768752" cy="35133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87938">
                  <a:extLst>
                    <a:ext uri="{9D8B030D-6E8A-4147-A177-3AD203B41FA5}">
                      <a16:colId xmlns:a16="http://schemas.microsoft.com/office/drawing/2014/main" val="2496318266"/>
                    </a:ext>
                  </a:extLst>
                </a:gridCol>
                <a:gridCol w="5080814">
                  <a:extLst>
                    <a:ext uri="{9D8B030D-6E8A-4147-A177-3AD203B41FA5}">
                      <a16:colId xmlns:a16="http://schemas.microsoft.com/office/drawing/2014/main" val="2104185226"/>
                    </a:ext>
                  </a:extLst>
                </a:gridCol>
              </a:tblGrid>
              <a:tr h="1733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600"/>
                        <a:t>Zemlja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600"/>
                        <a:t>Ugovore/natječaje određene vrste/vrijednosti</a:t>
                      </a:r>
                      <a:br>
                        <a:rPr lang="hr-HR" sz="1600"/>
                      </a:br>
                      <a:r>
                        <a:rPr lang="hr-HR" sz="1600"/>
                        <a:t> iznad utvrđenog iznosa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95023162"/>
                  </a:ext>
                </a:extLst>
              </a:tr>
              <a:tr h="1733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600"/>
                        <a:t>Albanija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600"/>
                        <a:t>iznad 800.00 ALL ili 6.400 EUR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67900220"/>
                  </a:ext>
                </a:extLst>
              </a:tr>
              <a:tr h="1733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600"/>
                        <a:t>Armenija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600" dirty="0"/>
                        <a:t>iznad 1 milijuna drama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41227220"/>
                  </a:ext>
                </a:extLst>
              </a:tr>
              <a:tr h="1733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600"/>
                        <a:t>Bjelarus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600" dirty="0"/>
                        <a:t>Iznad 300 osnovnih vrijednosti (osnovna vrijednost – 25,5 BY</a:t>
                      </a:r>
                      <a:r>
                        <a:rPr lang="en-US" sz="1600" dirty="0"/>
                        <a:t>N</a:t>
                      </a:r>
                      <a:r>
                        <a:rPr lang="hr-HR" sz="1600" dirty="0"/>
                        <a:t>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5226251"/>
                  </a:ext>
                </a:extLst>
              </a:tr>
              <a:tr h="1733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600"/>
                        <a:t>Hrvatska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600"/>
                        <a:t>nabava robe i usluga procijenjene vrijednosti jednake ili iznad 200.000 HRK (30.200 $) i za sve radove procijenjene vrijednosti jednake ili iznad 500.000 HRK (75.600 $)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16817394"/>
                  </a:ext>
                </a:extLst>
              </a:tr>
              <a:tr h="1733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600"/>
                        <a:t>Sjeverna Makedonija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600"/>
                        <a:t>Svi ugovori iznad 1.000 EUR za robu i usluge, 5.000 EUR za radove i 10.000 EUR za posebne usluge na godišnjoj razini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16215069"/>
                  </a:ext>
                </a:extLst>
              </a:tr>
              <a:tr h="1733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600"/>
                        <a:t>Ukrajina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600"/>
                        <a:t>7.500 USD ili iznad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60322769"/>
                  </a:ext>
                </a:extLst>
              </a:tr>
              <a:tr h="1733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600"/>
                        <a:t>Ukupno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600" dirty="0"/>
                        <a:t>6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371045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6376931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3D39B9E2-5EA2-4090-B4F6-A2F4C9318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632" y="72007"/>
            <a:ext cx="7427168" cy="764704"/>
          </a:xfrm>
        </p:spPr>
        <p:txBody>
          <a:bodyPr/>
          <a:lstStyle/>
          <a:p>
            <a:r>
              <a:rPr lang="hr-HR" sz="2400" b="1" dirty="0">
                <a:solidFill>
                  <a:srgbClr val="C00000"/>
                </a:solidFill>
              </a:rPr>
              <a:t> Upotreba sustava e-Nabave obvezna je za ugovore </a:t>
            </a:r>
            <a:br>
              <a:rPr lang="en-US" sz="2400" b="1" dirty="0">
                <a:solidFill>
                  <a:srgbClr val="C00000"/>
                </a:solidFill>
              </a:rPr>
            </a:br>
            <a:r>
              <a:rPr lang="hr-HR" sz="2400" b="1" dirty="0">
                <a:solidFill>
                  <a:srgbClr val="C00000"/>
                </a:solidFill>
              </a:rPr>
              <a:t>koje financira</a:t>
            </a:r>
          </a:p>
        </p:txBody>
      </p:sp>
      <p:sp>
        <p:nvSpPr>
          <p:cNvPr id="29699" name="Slide Number Placeholder 3">
            <a:extLst>
              <a:ext uri="{FF2B5EF4-FFF2-40B4-BE49-F238E27FC236}">
                <a16:creationId xmlns:a16="http://schemas.microsoft.com/office/drawing/2014/main" id="{57EAA733-DA55-49DC-9189-5A8EA4C5D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5AF957A-AA06-4499-895B-E31991E72C6C}" type="slidenum">
              <a:rPr lang="ru-RU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ru-RU" altLang="en-US" sz="1200">
              <a:solidFill>
                <a:srgbClr val="898989"/>
              </a:solidFill>
            </a:endParaRPr>
          </a:p>
        </p:txBody>
      </p:sp>
      <p:pic>
        <p:nvPicPr>
          <p:cNvPr id="29701" name="Рисунок 11" descr="pempal-logo.jpg">
            <a:extLst>
              <a:ext uri="{FF2B5EF4-FFF2-40B4-BE49-F238E27FC236}">
                <a16:creationId xmlns:a16="http://schemas.microsoft.com/office/drawing/2014/main" id="{8868C415-81C2-48B2-A287-23812C7E87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356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EF79A03E-274C-434A-B149-461D05B280F2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766234" y="908719"/>
          <a:ext cx="5482952" cy="2808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C517643-7947-4A05-949F-123A968A59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5641509"/>
              </p:ext>
            </p:extLst>
          </p:nvPr>
        </p:nvGraphicFramePr>
        <p:xfrm>
          <a:off x="1547664" y="836711"/>
          <a:ext cx="6984776" cy="59097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val="672631414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748644753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1974200529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3024827264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71990774"/>
                    </a:ext>
                  </a:extLst>
                </a:gridCol>
              </a:tblGrid>
              <a:tr h="77458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600"/>
                        <a:t>Zemlja</a:t>
                      </a:r>
                    </a:p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Proračun središnje države</a:t>
                      </a:r>
                    </a:p>
                  </a:txBody>
                  <a:tcPr marL="43919" marR="4391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Podnacionalni državni proračuni</a:t>
                      </a:r>
                    </a:p>
                  </a:txBody>
                  <a:tcPr marL="43919" marR="4391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hr-HR" sz="1400" dirty="0"/>
                        <a:t>Izvanproračunska sredstva</a:t>
                      </a:r>
                    </a:p>
                  </a:txBody>
                  <a:tcPr marL="43919" marR="4391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hr-HR" sz="1400"/>
                        <a:t>Projekti i bespovratna sredstva koja osiguravaju donatori</a:t>
                      </a:r>
                    </a:p>
                  </a:txBody>
                  <a:tcPr marL="43919" marR="43919" marT="0" marB="0" anchor="b"/>
                </a:tc>
                <a:extLst>
                  <a:ext uri="{0D108BD9-81ED-4DB2-BD59-A6C34878D82A}">
                    <a16:rowId xmlns:a16="http://schemas.microsoft.com/office/drawing/2014/main" val="1960200192"/>
                  </a:ext>
                </a:extLst>
              </a:tr>
              <a:tr h="22988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600"/>
                        <a:t>Albanija</a:t>
                      </a:r>
                    </a:p>
                  </a:txBody>
                  <a:tcPr marL="43919" marR="4391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/>
                        <a:t>D</a:t>
                      </a:r>
                    </a:p>
                  </a:txBody>
                  <a:tcPr marL="43919" marR="4391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/>
                        <a:t>D</a:t>
                      </a:r>
                    </a:p>
                  </a:txBody>
                  <a:tcPr marL="43919" marR="4391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/>
                        <a:t>D</a:t>
                      </a:r>
                    </a:p>
                  </a:txBody>
                  <a:tcPr marL="43919" marR="4391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/>
                        <a:t> </a:t>
                      </a:r>
                    </a:p>
                  </a:txBody>
                  <a:tcPr marL="43919" marR="43919" marT="0" marB="0" anchor="b"/>
                </a:tc>
                <a:extLst>
                  <a:ext uri="{0D108BD9-81ED-4DB2-BD59-A6C34878D82A}">
                    <a16:rowId xmlns:a16="http://schemas.microsoft.com/office/drawing/2014/main" val="1400699080"/>
                  </a:ext>
                </a:extLst>
              </a:tr>
              <a:tr h="22988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600"/>
                        <a:t>Armenija</a:t>
                      </a:r>
                    </a:p>
                  </a:txBody>
                  <a:tcPr marL="43919" marR="4391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/>
                        <a:t>D</a:t>
                      </a:r>
                    </a:p>
                  </a:txBody>
                  <a:tcPr marL="43919" marR="439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/>
                        <a:t> </a:t>
                      </a:r>
                    </a:p>
                  </a:txBody>
                  <a:tcPr marL="43919" marR="4391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/>
                        <a:t>D</a:t>
                      </a:r>
                    </a:p>
                  </a:txBody>
                  <a:tcPr marL="43919" marR="4391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/>
                        <a:t> </a:t>
                      </a:r>
                    </a:p>
                  </a:txBody>
                  <a:tcPr marL="43919" marR="43919" marT="0" marB="0" anchor="b"/>
                </a:tc>
                <a:extLst>
                  <a:ext uri="{0D108BD9-81ED-4DB2-BD59-A6C34878D82A}">
                    <a16:rowId xmlns:a16="http://schemas.microsoft.com/office/drawing/2014/main" val="1233114925"/>
                  </a:ext>
                </a:extLst>
              </a:tr>
              <a:tr h="22988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600"/>
                        <a:t>Bjelarus</a:t>
                      </a:r>
                    </a:p>
                  </a:txBody>
                  <a:tcPr marL="43919" marR="4391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/>
                        <a:t>D</a:t>
                      </a:r>
                    </a:p>
                  </a:txBody>
                  <a:tcPr marL="43919" marR="439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/>
                        <a:t>D</a:t>
                      </a:r>
                    </a:p>
                  </a:txBody>
                  <a:tcPr marL="43919" marR="439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/>
                        <a:t> </a:t>
                      </a:r>
                    </a:p>
                  </a:txBody>
                  <a:tcPr marL="43919" marR="4391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/>
                        <a:t> </a:t>
                      </a:r>
                    </a:p>
                  </a:txBody>
                  <a:tcPr marL="43919" marR="43919" marT="0" marB="0" anchor="b"/>
                </a:tc>
                <a:extLst>
                  <a:ext uri="{0D108BD9-81ED-4DB2-BD59-A6C34878D82A}">
                    <a16:rowId xmlns:a16="http://schemas.microsoft.com/office/drawing/2014/main" val="775755971"/>
                  </a:ext>
                </a:extLst>
              </a:tr>
              <a:tr h="22988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600"/>
                        <a:t>Hrvatska</a:t>
                      </a:r>
                    </a:p>
                  </a:txBody>
                  <a:tcPr marL="43919" marR="4391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/>
                        <a:t>D</a:t>
                      </a:r>
                    </a:p>
                  </a:txBody>
                  <a:tcPr marL="43919" marR="439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/>
                        <a:t>D</a:t>
                      </a:r>
                    </a:p>
                  </a:txBody>
                  <a:tcPr marL="43919" marR="439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/>
                        <a:t>D</a:t>
                      </a:r>
                    </a:p>
                  </a:txBody>
                  <a:tcPr marL="43919" marR="439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/>
                        <a:t>D</a:t>
                      </a:r>
                    </a:p>
                  </a:txBody>
                  <a:tcPr marL="43919" marR="43919" marT="0" marB="0" anchor="b"/>
                </a:tc>
                <a:extLst>
                  <a:ext uri="{0D108BD9-81ED-4DB2-BD59-A6C34878D82A}">
                    <a16:rowId xmlns:a16="http://schemas.microsoft.com/office/drawing/2014/main" val="4204207905"/>
                  </a:ext>
                </a:extLst>
              </a:tr>
              <a:tr h="22988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600"/>
                        <a:t>Gruzija</a:t>
                      </a:r>
                    </a:p>
                  </a:txBody>
                  <a:tcPr marL="43919" marR="4391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/>
                        <a:t>D</a:t>
                      </a:r>
                    </a:p>
                  </a:txBody>
                  <a:tcPr marL="43919" marR="439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/>
                        <a:t>D</a:t>
                      </a:r>
                    </a:p>
                  </a:txBody>
                  <a:tcPr marL="43919" marR="439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/>
                        <a:t>D</a:t>
                      </a:r>
                    </a:p>
                  </a:txBody>
                  <a:tcPr marL="43919" marR="439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/>
                        <a:t>D</a:t>
                      </a:r>
                    </a:p>
                  </a:txBody>
                  <a:tcPr marL="43919" marR="43919" marT="0" marB="0" anchor="b"/>
                </a:tc>
                <a:extLst>
                  <a:ext uri="{0D108BD9-81ED-4DB2-BD59-A6C34878D82A}">
                    <a16:rowId xmlns:a16="http://schemas.microsoft.com/office/drawing/2014/main" val="882193274"/>
                  </a:ext>
                </a:extLst>
              </a:tr>
              <a:tr h="20896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600"/>
                        <a:t>Kazahstan</a:t>
                      </a:r>
                    </a:p>
                  </a:txBody>
                  <a:tcPr marL="43919" marR="4391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/>
                        <a:t>D</a:t>
                      </a:r>
                    </a:p>
                  </a:txBody>
                  <a:tcPr marL="43919" marR="4391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/>
                        <a:t>D</a:t>
                      </a:r>
                    </a:p>
                  </a:txBody>
                  <a:tcPr marL="43919" marR="4391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/>
                        <a:t>D</a:t>
                      </a:r>
                    </a:p>
                  </a:txBody>
                  <a:tcPr marL="43919" marR="4391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/>
                        <a:t> </a:t>
                      </a:r>
                    </a:p>
                  </a:txBody>
                  <a:tcPr marL="43919" marR="43919" marT="0" marB="0" anchor="b"/>
                </a:tc>
                <a:extLst>
                  <a:ext uri="{0D108BD9-81ED-4DB2-BD59-A6C34878D82A}">
                    <a16:rowId xmlns:a16="http://schemas.microsoft.com/office/drawing/2014/main" val="1319182623"/>
                  </a:ext>
                </a:extLst>
              </a:tr>
              <a:tr h="11118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600"/>
                        <a:t>Kosovo</a:t>
                      </a:r>
                    </a:p>
                  </a:txBody>
                  <a:tcPr marL="43919" marR="4391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/>
                        <a:t>D</a:t>
                      </a:r>
                    </a:p>
                  </a:txBody>
                  <a:tcPr marL="43919" marR="439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/>
                        <a:t>D</a:t>
                      </a:r>
                    </a:p>
                  </a:txBody>
                  <a:tcPr marL="43919" marR="439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/>
                        <a:t>D</a:t>
                      </a:r>
                    </a:p>
                  </a:txBody>
                  <a:tcPr marL="43919" marR="439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/>
                        <a:t>D</a:t>
                      </a:r>
                    </a:p>
                  </a:txBody>
                  <a:tcPr marL="43919" marR="43919" marT="0" marB="0" anchor="b"/>
                </a:tc>
                <a:extLst>
                  <a:ext uri="{0D108BD9-81ED-4DB2-BD59-A6C34878D82A}">
                    <a16:rowId xmlns:a16="http://schemas.microsoft.com/office/drawing/2014/main" val="3407838910"/>
                  </a:ext>
                </a:extLst>
              </a:tr>
              <a:tr h="34857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600"/>
                        <a:t>Kirgiska Republika</a:t>
                      </a:r>
                    </a:p>
                  </a:txBody>
                  <a:tcPr marL="43919" marR="4391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/>
                        <a:t>D</a:t>
                      </a:r>
                    </a:p>
                  </a:txBody>
                  <a:tcPr marL="43919" marR="439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/>
                        <a:t>D</a:t>
                      </a:r>
                    </a:p>
                  </a:txBody>
                  <a:tcPr marL="43919" marR="439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/>
                        <a:t> </a:t>
                      </a:r>
                    </a:p>
                  </a:txBody>
                  <a:tcPr marL="43919" marR="4391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/>
                        <a:t> </a:t>
                      </a:r>
                    </a:p>
                  </a:txBody>
                  <a:tcPr marL="43919" marR="43919" marT="0" marB="0" anchor="b"/>
                </a:tc>
                <a:extLst>
                  <a:ext uri="{0D108BD9-81ED-4DB2-BD59-A6C34878D82A}">
                    <a16:rowId xmlns:a16="http://schemas.microsoft.com/office/drawing/2014/main" val="1213851689"/>
                  </a:ext>
                </a:extLst>
              </a:tr>
              <a:tr h="22988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600"/>
                        <a:t>Moldova</a:t>
                      </a:r>
                    </a:p>
                  </a:txBody>
                  <a:tcPr marL="43919" marR="4391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/>
                        <a:t>D</a:t>
                      </a:r>
                    </a:p>
                  </a:txBody>
                  <a:tcPr marL="43919" marR="439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/>
                        <a:t>D</a:t>
                      </a:r>
                    </a:p>
                  </a:txBody>
                  <a:tcPr marL="43919" marR="439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/>
                        <a:t> </a:t>
                      </a:r>
                    </a:p>
                  </a:txBody>
                  <a:tcPr marL="43919" marR="4391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/>
                        <a:t> </a:t>
                      </a:r>
                    </a:p>
                  </a:txBody>
                  <a:tcPr marL="43919" marR="43919" marT="0" marB="0" anchor="b"/>
                </a:tc>
                <a:extLst>
                  <a:ext uri="{0D108BD9-81ED-4DB2-BD59-A6C34878D82A}">
                    <a16:rowId xmlns:a16="http://schemas.microsoft.com/office/drawing/2014/main" val="2720228799"/>
                  </a:ext>
                </a:extLst>
              </a:tr>
              <a:tr h="34857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600"/>
                        <a:t>Sjeverna Makedonija</a:t>
                      </a:r>
                    </a:p>
                  </a:txBody>
                  <a:tcPr marL="43919" marR="4391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/>
                        <a:t>D</a:t>
                      </a:r>
                    </a:p>
                  </a:txBody>
                  <a:tcPr marL="43919" marR="439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/>
                        <a:t>D</a:t>
                      </a:r>
                    </a:p>
                  </a:txBody>
                  <a:tcPr marL="43919" marR="439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/>
                        <a:t>D</a:t>
                      </a:r>
                    </a:p>
                  </a:txBody>
                  <a:tcPr marL="43919" marR="439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/>
                        <a:t> </a:t>
                      </a:r>
                    </a:p>
                  </a:txBody>
                  <a:tcPr marL="43919" marR="43919" marT="0" marB="0" anchor="b"/>
                </a:tc>
                <a:extLst>
                  <a:ext uri="{0D108BD9-81ED-4DB2-BD59-A6C34878D82A}">
                    <a16:rowId xmlns:a16="http://schemas.microsoft.com/office/drawing/2014/main" val="2216727782"/>
                  </a:ext>
                </a:extLst>
              </a:tr>
              <a:tr h="11728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600"/>
                        <a:t>Rusija</a:t>
                      </a:r>
                    </a:p>
                  </a:txBody>
                  <a:tcPr marL="43919" marR="4391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/>
                        <a:t>D</a:t>
                      </a:r>
                    </a:p>
                  </a:txBody>
                  <a:tcPr marL="43919" marR="439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/>
                        <a:t>D</a:t>
                      </a:r>
                    </a:p>
                  </a:txBody>
                  <a:tcPr marL="43919" marR="439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/>
                        <a:t>D</a:t>
                      </a:r>
                    </a:p>
                  </a:txBody>
                  <a:tcPr marL="43919" marR="439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/>
                        <a:t> </a:t>
                      </a:r>
                    </a:p>
                  </a:txBody>
                  <a:tcPr marL="43919" marR="43919" marT="0" marB="0" anchor="b"/>
                </a:tc>
                <a:extLst>
                  <a:ext uri="{0D108BD9-81ED-4DB2-BD59-A6C34878D82A}">
                    <a16:rowId xmlns:a16="http://schemas.microsoft.com/office/drawing/2014/main" val="2852268330"/>
                  </a:ext>
                </a:extLst>
              </a:tr>
              <a:tr h="11181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600"/>
                        <a:t>Turska</a:t>
                      </a:r>
                    </a:p>
                  </a:txBody>
                  <a:tcPr marL="43919" marR="4391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/>
                        <a:t>D</a:t>
                      </a:r>
                    </a:p>
                  </a:txBody>
                  <a:tcPr marL="43919" marR="439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/>
                        <a:t>D</a:t>
                      </a:r>
                    </a:p>
                  </a:txBody>
                  <a:tcPr marL="43919" marR="439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/>
                        <a:t> </a:t>
                      </a:r>
                    </a:p>
                  </a:txBody>
                  <a:tcPr marL="43919" marR="4391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/>
                        <a:t> </a:t>
                      </a:r>
                    </a:p>
                  </a:txBody>
                  <a:tcPr marL="43919" marR="43919" marT="0" marB="0" anchor="b"/>
                </a:tc>
                <a:extLst>
                  <a:ext uri="{0D108BD9-81ED-4DB2-BD59-A6C34878D82A}">
                    <a16:rowId xmlns:a16="http://schemas.microsoft.com/office/drawing/2014/main" val="2333936770"/>
                  </a:ext>
                </a:extLst>
              </a:tr>
              <a:tr h="22988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600"/>
                        <a:t>Ukrajina</a:t>
                      </a:r>
                    </a:p>
                  </a:txBody>
                  <a:tcPr marL="43919" marR="4391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/>
                        <a:t>D</a:t>
                      </a:r>
                    </a:p>
                  </a:txBody>
                  <a:tcPr marL="43919" marR="439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/>
                        <a:t>D</a:t>
                      </a:r>
                    </a:p>
                  </a:txBody>
                  <a:tcPr marL="43919" marR="439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/>
                        <a:t> </a:t>
                      </a:r>
                    </a:p>
                  </a:txBody>
                  <a:tcPr marL="43919" marR="4391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/>
                        <a:t> </a:t>
                      </a:r>
                    </a:p>
                  </a:txBody>
                  <a:tcPr marL="43919" marR="43919" marT="0" marB="0" anchor="b"/>
                </a:tc>
                <a:extLst>
                  <a:ext uri="{0D108BD9-81ED-4DB2-BD59-A6C34878D82A}">
                    <a16:rowId xmlns:a16="http://schemas.microsoft.com/office/drawing/2014/main" val="539480953"/>
                  </a:ext>
                </a:extLst>
              </a:tr>
              <a:tr h="22988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600"/>
                        <a:t>Uzbekistan</a:t>
                      </a:r>
                    </a:p>
                  </a:txBody>
                  <a:tcPr marL="43919" marR="4391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/>
                        <a:t>D</a:t>
                      </a:r>
                    </a:p>
                  </a:txBody>
                  <a:tcPr marL="43919" marR="439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/>
                        <a:t>D</a:t>
                      </a:r>
                    </a:p>
                  </a:txBody>
                  <a:tcPr marL="43919" marR="439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/>
                        <a:t>D</a:t>
                      </a:r>
                    </a:p>
                  </a:txBody>
                  <a:tcPr marL="43919" marR="4391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/>
                        <a:t> </a:t>
                      </a:r>
                    </a:p>
                  </a:txBody>
                  <a:tcPr marL="43919" marR="43919" marT="0" marB="0" anchor="b"/>
                </a:tc>
                <a:extLst>
                  <a:ext uri="{0D108BD9-81ED-4DB2-BD59-A6C34878D82A}">
                    <a16:rowId xmlns:a16="http://schemas.microsoft.com/office/drawing/2014/main" val="2189933754"/>
                  </a:ext>
                </a:extLst>
              </a:tr>
              <a:tr h="1935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600"/>
                        <a:t>Ukupno</a:t>
                      </a:r>
                    </a:p>
                  </a:txBody>
                  <a:tcPr marL="43919" marR="4391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14</a:t>
                      </a:r>
                    </a:p>
                  </a:txBody>
                  <a:tcPr marL="43919" marR="439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13</a:t>
                      </a:r>
                    </a:p>
                  </a:txBody>
                  <a:tcPr marL="43919" marR="439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/>
                        <a:t>9</a:t>
                      </a:r>
                    </a:p>
                  </a:txBody>
                  <a:tcPr marL="43919" marR="439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 dirty="0"/>
                        <a:t>3</a:t>
                      </a:r>
                    </a:p>
                  </a:txBody>
                  <a:tcPr marL="43919" marR="43919" marT="0" marB="0"/>
                </a:tc>
                <a:extLst>
                  <a:ext uri="{0D108BD9-81ED-4DB2-BD59-A6C34878D82A}">
                    <a16:rowId xmlns:a16="http://schemas.microsoft.com/office/drawing/2014/main" val="21886455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0826451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3D39B9E2-5EA2-4090-B4F6-A2F4C9318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620688"/>
            <a:ext cx="8229600" cy="648395"/>
          </a:xfrm>
        </p:spPr>
        <p:txBody>
          <a:bodyPr/>
          <a:lstStyle/>
          <a:p>
            <a:r>
              <a:rPr lang="hr-HR" sz="2800" b="1">
                <a:solidFill>
                  <a:srgbClr val="C00000"/>
                </a:solidFill>
              </a:rPr>
              <a:t>Postojanje i vrsta sučelja za razmjenu podataka između sustava e-Nabave i ISFU-a</a:t>
            </a:r>
            <a:br>
              <a:rPr lang="hr-HR" sz="2800">
                <a:solidFill>
                  <a:srgbClr val="C00000"/>
                </a:solidFill>
              </a:rPr>
            </a:br>
            <a:endParaRPr lang="hr-HR" sz="2800">
              <a:solidFill>
                <a:srgbClr val="C00000"/>
              </a:solidFill>
            </a:endParaRPr>
          </a:p>
        </p:txBody>
      </p:sp>
      <p:sp>
        <p:nvSpPr>
          <p:cNvPr id="29699" name="Slide Number Placeholder 3">
            <a:extLst>
              <a:ext uri="{FF2B5EF4-FFF2-40B4-BE49-F238E27FC236}">
                <a16:creationId xmlns:a16="http://schemas.microsoft.com/office/drawing/2014/main" id="{57EAA733-DA55-49DC-9189-5A8EA4C5D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5AF957A-AA06-4499-895B-E31991E72C6C}" type="slidenum">
              <a:rPr lang="ru-RU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ru-RU" altLang="en-US" sz="1200">
              <a:solidFill>
                <a:srgbClr val="898989"/>
              </a:solidFill>
            </a:endParaRPr>
          </a:p>
        </p:txBody>
      </p:sp>
      <p:pic>
        <p:nvPicPr>
          <p:cNvPr id="29701" name="Рисунок 11" descr="pempal-logo.jpg">
            <a:extLst>
              <a:ext uri="{FF2B5EF4-FFF2-40B4-BE49-F238E27FC236}">
                <a16:creationId xmlns:a16="http://schemas.microsoft.com/office/drawing/2014/main" id="{8868C415-81C2-48B2-A287-23812C7E87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356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1C35D64-E901-442E-B2FD-00C359EB5EDA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746479"/>
            <a:ext cx="6408712" cy="43468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65849152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3D39B9E2-5EA2-4090-B4F6-A2F4C9318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9037" y="302479"/>
            <a:ext cx="7427168" cy="764704"/>
          </a:xfrm>
        </p:spPr>
        <p:txBody>
          <a:bodyPr/>
          <a:lstStyle/>
          <a:p>
            <a:r>
              <a:rPr lang="hr-HR" sz="2400" b="1">
                <a:solidFill>
                  <a:srgbClr val="C00000"/>
                </a:solidFill>
              </a:rPr>
              <a:t>Razina napretka razmjene informacija između sustava e-Nabave i ISFU-a</a:t>
            </a:r>
          </a:p>
        </p:txBody>
      </p:sp>
      <p:sp>
        <p:nvSpPr>
          <p:cNvPr id="29699" name="Slide Number Placeholder 3">
            <a:extLst>
              <a:ext uri="{FF2B5EF4-FFF2-40B4-BE49-F238E27FC236}">
                <a16:creationId xmlns:a16="http://schemas.microsoft.com/office/drawing/2014/main" id="{57EAA733-DA55-49DC-9189-5A8EA4C5D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5AF957A-AA06-4499-895B-E31991E72C6C}" type="slidenum">
              <a:rPr lang="ru-RU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ru-RU" altLang="en-US" sz="1200">
              <a:solidFill>
                <a:srgbClr val="898989"/>
              </a:solidFill>
            </a:endParaRPr>
          </a:p>
        </p:txBody>
      </p:sp>
      <p:pic>
        <p:nvPicPr>
          <p:cNvPr id="29701" name="Рисунок 11" descr="pempal-logo.jpg">
            <a:extLst>
              <a:ext uri="{FF2B5EF4-FFF2-40B4-BE49-F238E27FC236}">
                <a16:creationId xmlns:a16="http://schemas.microsoft.com/office/drawing/2014/main" id="{8868C415-81C2-48B2-A287-23812C7E87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356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AFC8D4A5-D783-45BA-91D5-B8834507A46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26562049"/>
              </p:ext>
            </p:extLst>
          </p:nvPr>
        </p:nvGraphicFramePr>
        <p:xfrm>
          <a:off x="1043609" y="1060712"/>
          <a:ext cx="7622596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4126CA28-A68E-4D5F-85D7-6BFB07FFAAC5}"/>
              </a:ext>
            </a:extLst>
          </p:cNvPr>
          <p:cNvSpPr txBox="1"/>
          <p:nvPr/>
        </p:nvSpPr>
        <p:spPr>
          <a:xfrm>
            <a:off x="1243156" y="4062773"/>
            <a:ext cx="7447763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b="1" dirty="0">
                <a:solidFill>
                  <a:srgbClr val="C00000"/>
                </a:solidFill>
              </a:rPr>
              <a:t>Uobičajene svrhe razmjene informacija</a:t>
            </a:r>
            <a:r>
              <a:rPr lang="hr-HR" sz="1400" dirty="0"/>
              <a:t>:</a:t>
            </a:r>
          </a:p>
          <a:p>
            <a:r>
              <a:rPr lang="hr-HR" sz="1400" dirty="0"/>
              <a:t> </a:t>
            </a:r>
          </a:p>
          <a:p>
            <a:r>
              <a:rPr lang="hr-HR" sz="1400" dirty="0"/>
              <a:t>-    automatsko </a:t>
            </a:r>
            <a:r>
              <a:rPr lang="hr-HR" sz="1400" b="1" dirty="0"/>
              <a:t>bilježenje svih novopotpisanih ugovora</a:t>
            </a:r>
            <a:r>
              <a:rPr lang="hr-HR" sz="1400" dirty="0"/>
              <a:t> (jedinstvena identifikacija) s predmetnim rasporedom plaćanja u relevantnim modulima ISFU-a, čime se osigurava </a:t>
            </a:r>
            <a:r>
              <a:rPr lang="hr-HR" sz="1400" b="1" dirty="0"/>
              <a:t>registracija </a:t>
            </a:r>
            <a:r>
              <a:rPr lang="hr-HR" sz="1400" b="1" i="0" dirty="0"/>
              <a:t>godišnjih</a:t>
            </a:r>
            <a:r>
              <a:rPr lang="hr-HR" sz="1400" b="1" i="1" dirty="0"/>
              <a:t> </a:t>
            </a:r>
            <a:r>
              <a:rPr lang="hr-HR" sz="1400" b="1" dirty="0"/>
              <a:t>preuzetih obveza</a:t>
            </a:r>
            <a:r>
              <a:rPr lang="hr-HR" sz="1400" b="0" dirty="0"/>
              <a:t> (7 zemalja),</a:t>
            </a:r>
            <a:r>
              <a:rPr lang="hr-HR" sz="1400" dirty="0"/>
              <a:t> </a:t>
            </a:r>
          </a:p>
          <a:p>
            <a:r>
              <a:rPr lang="hr-HR" sz="1400" dirty="0"/>
              <a:t>-    bilježenje svih </a:t>
            </a:r>
            <a:r>
              <a:rPr lang="hr-HR" sz="1400" b="1" dirty="0"/>
              <a:t>izmjena i dopuna ugovora i dostavljanje izlaznih rezultata</a:t>
            </a:r>
            <a:r>
              <a:rPr lang="hr-HR" sz="1400" dirty="0"/>
              <a:t> (6),</a:t>
            </a:r>
          </a:p>
          <a:p>
            <a:pPr marL="285750" indent="-285750">
              <a:buFontTx/>
              <a:buChar char="-"/>
            </a:pPr>
            <a:r>
              <a:rPr lang="hr-HR" sz="1400" dirty="0"/>
              <a:t>izrada (s pomoću interneta i sustava e-Nabave) </a:t>
            </a:r>
            <a:r>
              <a:rPr lang="hr-HR" sz="1400" b="1" dirty="0"/>
              <a:t>planova nabave</a:t>
            </a:r>
            <a:r>
              <a:rPr lang="hr-HR" sz="1400" dirty="0"/>
              <a:t> ili njihov prijenos iz ISFU-a (5)</a:t>
            </a:r>
          </a:p>
          <a:p>
            <a:pPr marL="285750" indent="-285750">
              <a:buFontTx/>
              <a:buChar char="-"/>
            </a:pPr>
            <a:r>
              <a:rPr lang="hr-HR" sz="1400" dirty="0"/>
              <a:t>omogućavanje </a:t>
            </a:r>
            <a:r>
              <a:rPr lang="hr-HR" sz="1400" b="1" dirty="0"/>
              <a:t>izrade, obrade i provjere plaćanja</a:t>
            </a:r>
            <a:r>
              <a:rPr lang="hr-HR" sz="1400" dirty="0"/>
              <a:t> koja se odnose na natječaje između javnih tijela i njihovih dobavljača (5)</a:t>
            </a:r>
          </a:p>
          <a:p>
            <a:pPr marL="285750" indent="-285750">
              <a:buFontTx/>
              <a:buChar char="-"/>
            </a:pPr>
            <a:r>
              <a:rPr lang="hr-HR" sz="1400" dirty="0"/>
              <a:t>Olakšavanje pripreme detaljnih informacijskih </a:t>
            </a:r>
            <a:r>
              <a:rPr lang="hr-HR" sz="1400" b="1" dirty="0"/>
              <a:t>izvješća</a:t>
            </a:r>
            <a:r>
              <a:rPr lang="hr-HR" sz="1400" dirty="0"/>
              <a:t> za potrebe izvještavanja o reviziji, izvješćima i donošenju odluka (5)</a:t>
            </a:r>
          </a:p>
          <a:p>
            <a:pPr marL="285750" indent="-28575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1741837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theme/theme1.xml><?xml version="1.0" encoding="utf-8"?>
<a:theme xmlns:a="http://schemas.openxmlformats.org/drawingml/2006/main" name="Office Theme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27183</TotalTime>
  <Words>1258</Words>
  <Application>Microsoft Office PowerPoint</Application>
  <PresentationFormat>On-screen Show (4:3)</PresentationFormat>
  <Paragraphs>453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Times New Roman</vt:lpstr>
      <vt:lpstr>Wingdings</vt:lpstr>
      <vt:lpstr>Office Theme</vt:lpstr>
      <vt:lpstr>PowerPoint Presentation</vt:lpstr>
      <vt:lpstr> Ciljevi ankete i sudjelovanje </vt:lpstr>
      <vt:lpstr>Koje je tijelo zaduženo za regulaciju javne nabave u vašoj zemlji?</vt:lpstr>
      <vt:lpstr>Dostupnost operativnih  sustava e-Nabave</vt:lpstr>
      <vt:lpstr>Pokrivenost i uporaba sustava e-Nabave </vt:lpstr>
      <vt:lpstr>Pokrivenost i uporaba sustava e-Nabave –  Vrsta/veličina natječaja/ugovora</vt:lpstr>
      <vt:lpstr> Upotreba sustava e-Nabave obvezna je za ugovore  koje financira</vt:lpstr>
      <vt:lpstr>Postojanje i vrsta sučelja za razmjenu podataka između sustava e-Nabave i ISFU-a </vt:lpstr>
      <vt:lpstr>Razina napretka razmjene informacija između sustava e-Nabave i ISFU-a</vt:lpstr>
      <vt:lpstr>Svrha razmjene informacija između  sustava e-Nabave i ISFU-a (1)</vt:lpstr>
      <vt:lpstr>Svrha razmjene informacija između  sustava e-Nabave i ISFU-a (2)</vt:lpstr>
      <vt:lpstr>Zaključci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Treasury Community of Practice</dc:title>
  <dc:creator>Ion</dc:creator>
  <cp:lastModifiedBy>Elena Nikulina</cp:lastModifiedBy>
  <cp:revision>652</cp:revision>
  <dcterms:created xsi:type="dcterms:W3CDTF">2013-05-14T13:14:50Z</dcterms:created>
  <dcterms:modified xsi:type="dcterms:W3CDTF">2019-08-02T19:37:10Z</dcterms:modified>
</cp:coreProperties>
</file>