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336" r:id="rId2"/>
    <p:sldId id="461" r:id="rId3"/>
    <p:sldId id="462" r:id="rId4"/>
    <p:sldId id="458" r:id="rId5"/>
    <p:sldId id="463" r:id="rId6"/>
    <p:sldId id="469" r:id="rId7"/>
    <p:sldId id="468" r:id="rId8"/>
    <p:sldId id="460" r:id="rId9"/>
    <p:sldId id="472" r:id="rId10"/>
    <p:sldId id="473" r:id="rId11"/>
    <p:sldId id="474" r:id="rId12"/>
    <p:sldId id="475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CC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58" d="100"/>
          <a:sy n="58" d="100"/>
        </p:scale>
        <p:origin x="1908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1(AutoRecover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F1-469A-AF0E-9426FD01518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F1-469A-AF0E-9426FD0151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Sheet1!$A$9:$C$9</c:f>
              <c:strCache>
                <c:ptCount val="3"/>
                <c:pt idx="0">
                  <c:v>MF</c:v>
                </c:pt>
                <c:pt idx="1">
                  <c:v>Imenovana agencija za nabavu</c:v>
                </c:pt>
                <c:pt idx="2">
                  <c:v>MG / planiranje / razvoj</c:v>
                </c:pt>
              </c:strCache>
            </c:strRef>
          </c:cat>
          <c:val>
            <c:numRef>
              <c:f>Sheet1!$A$10:$C$10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F1-469A-AF0E-9426FD0151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1788847"/>
        <c:axId val="1411795135"/>
      </c:barChart>
      <c:catAx>
        <c:axId val="1411788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795135"/>
        <c:crosses val="autoZero"/>
        <c:auto val="1"/>
        <c:lblAlgn val="ctr"/>
        <c:lblOffset val="100"/>
        <c:noMultiLvlLbl val="0"/>
      </c:catAx>
      <c:valAx>
        <c:axId val="1411795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788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65821617727087E-2"/>
          <c:y val="7.275249839964873E-2"/>
          <c:w val="0.93203417838227287"/>
          <c:h val="0.740100306315171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Sheet1!$C$3:$J$3</c:f>
              <c:strCache>
                <c:ptCount val="8"/>
                <c:pt idx="0">
                  <c:v>Russia</c:v>
                </c:pt>
                <c:pt idx="1">
                  <c:v>Kazakstan</c:v>
                </c:pt>
                <c:pt idx="2">
                  <c:v>Uzbekistan</c:v>
                </c:pt>
                <c:pt idx="3">
                  <c:v>Armenia </c:v>
                </c:pt>
                <c:pt idx="4">
                  <c:v>Georgia</c:v>
                </c:pt>
                <c:pt idx="5">
                  <c:v>Kyrgyz Republic</c:v>
                </c:pt>
                <c:pt idx="6">
                  <c:v>Ukraine</c:v>
                </c:pt>
                <c:pt idx="7">
                  <c:v>Moldova</c:v>
                </c:pt>
              </c:strCache>
            </c:strRef>
          </c:cat>
          <c:val>
            <c:numRef>
              <c:f>Sheet1!$C$4:$J$4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B-4F1D-AC68-AD7C7D248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457424"/>
        <c:axId val="227491888"/>
      </c:barChart>
      <c:catAx>
        <c:axId val="37945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91888"/>
        <c:crosses val="autoZero"/>
        <c:auto val="1"/>
        <c:lblAlgn val="ctr"/>
        <c:lblOffset val="100"/>
        <c:noMultiLvlLbl val="0"/>
      </c:catAx>
      <c:valAx>
        <c:axId val="227491888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574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0.00666</cdr:x>
      <cdr:y>0.02416</cdr:y>
    </cdr:from>
    <cdr:to>
      <cdr:x>1</cdr:x>
      <cdr:y>1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D1F14ED6-AD7E-4978-B508-C2714CFE2B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799" y="73075"/>
          <a:ext cx="7571797" cy="29512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8/2/2019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70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26270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220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894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884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3973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673283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sz="1800" b="1" i="1">
                <a:solidFill>
                  <a:srgbClr val="0070C0"/>
                </a:solidFill>
                <a:latin typeface="Arial" panose="020B0604020202020204" pitchFamily="34" charset="0"/>
              </a:rPr>
              <a:t>Elena Nikulina, Svjetska banka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1800" b="1">
                <a:solidFill>
                  <a:srgbClr val="0070C0"/>
                </a:solidFill>
                <a:latin typeface="Arial" panose="020B0604020202020204" pitchFamily="34" charset="0"/>
              </a:rPr>
              <a:t>Budimpešta, Mađarska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1800" b="1">
                <a:solidFill>
                  <a:srgbClr val="0070C0"/>
                </a:solidFill>
                <a:latin typeface="Arial" panose="020B0604020202020204" pitchFamily="34" charset="0"/>
              </a:rPr>
              <a:t>5. lipnja 2019.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403648" y="1310121"/>
            <a:ext cx="7128792" cy="3658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>
                <a:solidFill>
                  <a:srgbClr val="C00000"/>
                </a:solidFill>
              </a:rPr>
              <a:t>Poveznice javne nabave i informacijskih sustava za financijsko upravljanje u zemljama PEMPAL-a za 2019.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i="1">
                <a:solidFill>
                  <a:schemeClr val="bg1"/>
                </a:solidFill>
              </a:rPr>
              <a:t>Zajednica prakse za riznicu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i="1">
                <a:solidFill>
                  <a:schemeClr val="bg1"/>
                </a:solidFill>
              </a:rPr>
              <a:t> Rezultati tematske ankete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hr-HR" sz="2400" b="1">
                <a:solidFill>
                  <a:srgbClr val="C00000"/>
                </a:solidFill>
              </a:rPr>
              <a:t>Svrha razmjene informacija između </a:t>
            </a:r>
            <a:br>
              <a:rPr lang="hr-HR" sz="2400" b="1">
                <a:solidFill>
                  <a:srgbClr val="C00000"/>
                </a:solidFill>
              </a:rPr>
            </a:br>
            <a:r>
              <a:rPr lang="hr-HR" sz="2400" b="1">
                <a:solidFill>
                  <a:srgbClr val="C00000"/>
                </a:solidFill>
              </a:rPr>
              <a:t>sustava e-Nabave i ISFU-a (1)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061620"/>
              </p:ext>
            </p:extLst>
          </p:nvPr>
        </p:nvGraphicFramePr>
        <p:xfrm>
          <a:off x="971756" y="900782"/>
          <a:ext cx="7843269" cy="553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34409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04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8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Rusija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Kazahstan</a:t>
                      </a: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Uzbekistan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Armenija 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Gruzija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/>
                        <a:t>Kirgiska Republika</a:t>
                      </a: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Ukrajina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Moldova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Ukupno</a:t>
                      </a: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Podatci o prošlim nabavama dostupni su u sustavu e-Nabave radi pripreme projekcija za buduću potrošnju u ISFU-u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4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2085139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Izrada (s pomoću interneta i sustava e-Nabave) </a:t>
                      </a:r>
                      <a:r>
                        <a:rPr lang="hr-HR" sz="1400" b="0"/>
                        <a:t>planova nabave</a:t>
                      </a:r>
                      <a:r>
                        <a:rPr lang="hr-HR" sz="1400"/>
                        <a:t> ili njihov prijenos iz ISFU-a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5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77880457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Ograničavanje objave natječaja koji premašuju proračun (odobrena sredstva) dostupan potrošačkoj jedinici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4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980572573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Ograničavanje objave natječaja koji premašuju proračun (odobrena sredstva) dostupan potrošačkoj jedinici prema određenim proračunskim aktivnostima/šiframa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3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07588647"/>
                  </a:ext>
                </a:extLst>
              </a:tr>
              <a:tr h="7828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Pokretanje aktivnosti za rebalans proračuna potrošačke jedinice u ISFU-u prije potpisivanja ugovora ako procijenjena vrijednost natječaja premašuje odobrena proračunska sredstva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2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41535742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Provjera je li potencijalni rebalans proračuna tijekom procesa nabave rezultirao time da određena nabava više nije u sklopu proračunskih alokacija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4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9496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61915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hr-HR" sz="2400" b="1">
                <a:solidFill>
                  <a:srgbClr val="C00000"/>
                </a:solidFill>
              </a:rPr>
              <a:t>Svrha razmjene informacija između </a:t>
            </a:r>
            <a:br>
              <a:rPr lang="hr-HR" sz="2400" b="1">
                <a:solidFill>
                  <a:srgbClr val="C00000"/>
                </a:solidFill>
              </a:rPr>
            </a:br>
            <a:r>
              <a:rPr lang="hr-HR" sz="2400" b="1">
                <a:solidFill>
                  <a:srgbClr val="C00000"/>
                </a:solidFill>
              </a:rPr>
              <a:t>sustava e-Nabave i ISFU-a (2)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04284"/>
              </p:ext>
            </p:extLst>
          </p:nvPr>
        </p:nvGraphicFramePr>
        <p:xfrm>
          <a:off x="895472" y="836712"/>
          <a:ext cx="7787209" cy="5827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8656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355920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30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8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Rusija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Kazahstan</a:t>
                      </a: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Uzbekistan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Armenija 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Gruzija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/>
                        <a:t>Kirgiska Republika</a:t>
                      </a: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Ukrajina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Moldova</a:t>
                      </a: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Ukupno</a:t>
                      </a: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Provjera je li dodijeljena ugovorna cijena izvan procijenjene ugovorne vrijednosti te time izvan proračunskih alokacija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4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507111007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Automatsko bilježenje svih novopotpisanih ugovora (jedinstvena identifikacija) s predmetnim rasporedom plaćanja u relevantnim modulima ISFU-a, čime se osigurava registracija </a:t>
                      </a:r>
                      <a:r>
                        <a:rPr lang="hr-HR" sz="1400" i="1"/>
                        <a:t>godišnjih </a:t>
                      </a:r>
                      <a:r>
                        <a:rPr lang="hr-HR" sz="1400"/>
                        <a:t>preuzetih obveza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7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389851550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Automatsko bilježenje svih novopotpisanih ugovora (jedinstvena identifikacija) s predmetnim rasporedom plaćanja u relevantnim modulima ISFU-a, čime se osigurava registracija višegodišnjih</a:t>
                      </a:r>
                      <a:r>
                        <a:rPr lang="hr-HR" sz="1400" i="1"/>
                        <a:t> </a:t>
                      </a:r>
                      <a:r>
                        <a:rPr lang="hr-HR" sz="1400"/>
                        <a:t>preuzetih obveza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3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29518314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Omogućavanje </a:t>
                      </a:r>
                      <a:r>
                        <a:rPr lang="hr-HR" sz="1400" b="0"/>
                        <a:t>izrade, obrade i provjere plaćanja</a:t>
                      </a:r>
                      <a:r>
                        <a:rPr lang="hr-HR" sz="1400"/>
                        <a:t> koja se odnose na natječaje između javnih tijela i njihovih dobavljača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5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936883797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Bilježenje svih </a:t>
                      </a:r>
                      <a:r>
                        <a:rPr lang="hr-HR" sz="1400" b="0"/>
                        <a:t>izmjena i dopuna ugovora i dostavljanje izlaznih rezultata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6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59672818"/>
                  </a:ext>
                </a:extLst>
              </a:tr>
              <a:tr h="601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Olakšavanje pripreme detaljnih informacijskih </a:t>
                      </a:r>
                      <a:r>
                        <a:rPr lang="hr-HR" sz="1400" b="0"/>
                        <a:t>izvješća</a:t>
                      </a:r>
                      <a:r>
                        <a:rPr lang="hr-HR" sz="1400"/>
                        <a:t> za potrebe izvještavanja o reviziji, izvješćima i donošenju odluka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X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 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5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683966060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Ukupno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12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9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9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7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6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5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3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 </a:t>
                      </a: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88396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2053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hr-HR" sz="2800" b="1">
                <a:solidFill>
                  <a:srgbClr val="C00000"/>
                </a:solidFill>
              </a:rPr>
              <a:t>Zaključci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259633" y="1237338"/>
            <a:ext cx="71675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/>
              <a:t>Odgovornost za javnu nabavu jasno je utvrđena u svim zemljama, a u mnogim zemljama ona je obveza Ministarstva financija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/>
              <a:t>Sustavi e-Nabave operativni su u većini zemalja, a njihova se pokrivenost i uporaba šire, tako da postoji dobar razlog za razvoj informacijskih veza s ISFU-ovima.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/>
              <a:t>Veze su već uspostavljene u nekim zemljama te su u većini slučajeva ograničene, postoji prostor za daljnji razvoj i širenje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/>
              <a:t>U okviru TCOP-a postoje zemlje koje su vrlo napredne u ovom području i njihovo iskustvo može biti korisno drugima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/>
              <a:t>Tema je dobro odabrana i ima potencijal za dodatno razmatranje na budućim sjednicama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7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Hvala na pozornosti!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434"/>
            <a:ext cx="8136830" cy="452140"/>
          </a:xfrm>
        </p:spPr>
        <p:txBody>
          <a:bodyPr/>
          <a:lstStyle/>
          <a:p>
            <a:br>
              <a:rPr lang="hr-HR" sz="3200"/>
            </a:br>
            <a:r>
              <a:rPr lang="hr-HR" sz="3200" b="1">
                <a:solidFill>
                  <a:srgbClr val="C00000"/>
                </a:solidFill>
              </a:rPr>
              <a:t>Ciljevi ankete i sudjelovanje</a:t>
            </a:r>
            <a:br>
              <a:rPr lang="hr-HR" sz="2800" b="1">
                <a:solidFill>
                  <a:srgbClr val="C00000"/>
                </a:solidFill>
              </a:rPr>
            </a:br>
            <a:endParaRPr lang="hr-HR" sz="2800" b="1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811733"/>
            <a:ext cx="7859712" cy="5544617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 b="1">
                <a:solidFill>
                  <a:srgbClr val="C00000"/>
                </a:solidFill>
              </a:rPr>
              <a:t>Ciljevi</a:t>
            </a:r>
            <a:r>
              <a:rPr lang="hr-HR" sz="2400"/>
              <a:t> 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/>
              <a:t>-   anketa je provedena u svrhu pripreme za Godišnju plenarnu sjednicu koja je tijeku te su njome osigurani ulazni podatci za dnevni red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/>
              <a:t>-  predstavlja temelj za pripremu ove prezentacije, očekuje se utvrđivanje zajedničkih načela za današnju raspravu u pogledu interakcije između e-nabave i informacijskih sustava riznice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/>
              <a:t>- doprinos PEMPAL-ovoj bazi znanja koja uključuje metodološku, pravnu i analitičku dokumentaciju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endParaRPr lang="en-US" altLang="en-US" sz="2400" b="1" dirty="0">
              <a:solidFill>
                <a:srgbClr val="C00000"/>
              </a:solidFill>
            </a:endParaRPr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/>
              <a:t>Zaprimljeni su </a:t>
            </a:r>
            <a:r>
              <a:rPr lang="hr-HR" sz="2400" b="1">
                <a:solidFill>
                  <a:srgbClr val="C00000"/>
                </a:solidFill>
              </a:rPr>
              <a:t>odgovori</a:t>
            </a:r>
            <a:r>
              <a:rPr lang="hr-HR" sz="2400"/>
              <a:t> od svih </a:t>
            </a:r>
            <a:r>
              <a:rPr lang="hr-HR" sz="2400" b="1"/>
              <a:t>16 zemalja TCOP-a</a:t>
            </a:r>
            <a:r>
              <a:rPr lang="hr-HR" sz="2400"/>
              <a:t> koje sudjeluju na sjednici              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400"/>
              <a:t>                            </a:t>
            </a:r>
            <a:r>
              <a:rPr lang="hr-HR" b="1">
                <a:solidFill>
                  <a:srgbClr val="C00000"/>
                </a:solidFill>
              </a:rPr>
              <a:t>HVALA SVIMA!</a:t>
            </a: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8197" name="Рисунок 11" descr="pempal-logo.jpg">
            <a:extLst>
              <a:ext uri="{FF2B5EF4-FFF2-40B4-BE49-F238E27FC236}">
                <a16:creationId xmlns:a16="http://schemas.microsoft.com/office/drawing/2014/main" id="{482DAF98-075E-44AC-90D7-8F86552CA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7461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935509"/>
          </a:xfrm>
        </p:spPr>
        <p:txBody>
          <a:bodyPr/>
          <a:lstStyle/>
          <a:p>
            <a:r>
              <a:rPr lang="hr-HR" sz="2800" b="1">
                <a:solidFill>
                  <a:srgbClr val="C00000"/>
                </a:solidFill>
              </a:rPr>
              <a:t>Koje je tijelo zaduženo za regulaciju javne nabave u vašoj zemlji?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A5D76-A0A9-478E-87B8-34016A77651E}"/>
              </a:ext>
            </a:extLst>
          </p:cNvPr>
          <p:cNvSpPr txBox="1"/>
          <p:nvPr/>
        </p:nvSpPr>
        <p:spPr>
          <a:xfrm>
            <a:off x="6094512" y="1757417"/>
            <a:ext cx="27979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 </a:t>
            </a:r>
          </a:p>
          <a:p>
            <a:r>
              <a:rPr lang="hr-HR" sz="1600" b="1" dirty="0"/>
              <a:t>Kirgiska Republika</a:t>
            </a:r>
            <a:r>
              <a:rPr lang="hr-HR" sz="1600" dirty="0"/>
              <a:t> – Odjel za nabavu na razini države MF-a</a:t>
            </a:r>
          </a:p>
          <a:p>
            <a:endParaRPr lang="en-US" sz="1600" dirty="0"/>
          </a:p>
          <a:p>
            <a:r>
              <a:rPr lang="hr-HR" sz="1600" b="1" dirty="0"/>
              <a:t>Gruzija</a:t>
            </a:r>
            <a:r>
              <a:rPr lang="hr-HR" sz="1600" dirty="0"/>
              <a:t> – državna agencija za javnu nabavu</a:t>
            </a:r>
          </a:p>
          <a:p>
            <a:endParaRPr lang="en-US" sz="1600" dirty="0"/>
          </a:p>
          <a:p>
            <a:r>
              <a:rPr lang="hr-HR" sz="1600" b="1" dirty="0"/>
              <a:t>Tadžikistan </a:t>
            </a:r>
            <a:r>
              <a:rPr lang="hr-HR" sz="1600" dirty="0"/>
              <a:t>– državna agencija za nabavu robe, radova i usluga na razini države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5AF634-EA91-4F77-9F5F-7031F540A6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195873"/>
              </p:ext>
            </p:extLst>
          </p:nvPr>
        </p:nvGraphicFramePr>
        <p:xfrm>
          <a:off x="856916" y="1300031"/>
          <a:ext cx="4896544" cy="289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9CCBAD-E230-48FF-A227-0E90EA693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46189"/>
              </p:ext>
            </p:extLst>
          </p:nvPr>
        </p:nvGraphicFramePr>
        <p:xfrm>
          <a:off x="1270360" y="4693616"/>
          <a:ext cx="4483100" cy="152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195049133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122148173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10383681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err="1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Armenija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Azerbajdžan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Bjelarus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3308179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err="1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Kazahstan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Albanija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Hrvatska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9727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Kosovo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Gruzija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Rusija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570696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Moldova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Kirgiska Republika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Ukrajina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2236351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err="1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Sjeverna</a:t>
                      </a:r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 Makedonija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Tadžikistan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166544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Uzbekistan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err="1">
                          <a:solidFill>
                            <a:srgbClr val="0066FF"/>
                          </a:solidFill>
                          <a:effectLst/>
                          <a:latin typeface="+mn-lt"/>
                        </a:rPr>
                        <a:t>Turska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25368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509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1538"/>
            <a:ext cx="7715200" cy="935509"/>
          </a:xfrm>
        </p:spPr>
        <p:txBody>
          <a:bodyPr/>
          <a:lstStyle/>
          <a:p>
            <a:r>
              <a:rPr lang="hr-HR" sz="3200" b="1">
                <a:solidFill>
                  <a:srgbClr val="C00000"/>
                </a:solidFill>
              </a:rPr>
              <a:t>Dostupnost operativnih </a:t>
            </a:r>
            <a:br>
              <a:rPr lang="hr-HR" sz="3200" b="1">
                <a:solidFill>
                  <a:srgbClr val="C00000"/>
                </a:solidFill>
              </a:rPr>
            </a:br>
            <a:r>
              <a:rPr lang="hr-HR" sz="3200" b="1">
                <a:solidFill>
                  <a:srgbClr val="C00000"/>
                </a:solidFill>
              </a:rPr>
              <a:t>sustava e-Nabave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553200" y="1988840"/>
            <a:ext cx="2318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Sustavi e-Nabave operativni su u većini zemalja (</a:t>
            </a:r>
            <a:r>
              <a:rPr lang="hr-HR" b="1">
                <a:solidFill>
                  <a:srgbClr val="C00000"/>
                </a:solidFill>
              </a:rPr>
              <a:t>14</a:t>
            </a:r>
            <a:r>
              <a:rPr lang="hr-HR"/>
              <a:t>).</a:t>
            </a:r>
          </a:p>
          <a:p>
            <a:r>
              <a:rPr lang="hr-HR"/>
              <a:t> </a:t>
            </a:r>
          </a:p>
          <a:p>
            <a:r>
              <a:rPr lang="hr-HR"/>
              <a:t>Azerbajdžan i Tadžikistan planiraju razvoj takvih sustava. 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BA0FA6-8434-4877-92B6-25DEE994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516248-6BE9-475C-A19F-33A60E55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07322"/>
              </p:ext>
            </p:extLst>
          </p:nvPr>
        </p:nvGraphicFramePr>
        <p:xfrm>
          <a:off x="1352973" y="1257897"/>
          <a:ext cx="5015408" cy="5512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15">
                  <a:extLst>
                    <a:ext uri="{9D8B030D-6E8A-4147-A177-3AD203B41FA5}">
                      <a16:colId xmlns:a16="http://schemas.microsoft.com/office/drawing/2014/main" val="3459392700"/>
                    </a:ext>
                  </a:extLst>
                </a:gridCol>
                <a:gridCol w="3310393">
                  <a:extLst>
                    <a:ext uri="{9D8B030D-6E8A-4147-A177-3AD203B41FA5}">
                      <a16:colId xmlns:a16="http://schemas.microsoft.com/office/drawing/2014/main" val="1392953604"/>
                    </a:ext>
                  </a:extLst>
                </a:gridCol>
              </a:tblGrid>
              <a:tr h="307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Zemlja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hr-HR" sz="1600"/>
                        <a:t>URL</a:t>
                      </a: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3374385398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Albanija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https://www.app.gov.al/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02723709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Armenija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https://armeps.am 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37129615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Bjelarus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http://www.icetrade.by/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41169227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Hrvatska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https://eojn.nn.hr/Oglasnik/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23174656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Gruzija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http://procurement.gov.ge/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781107464"/>
                  </a:ext>
                </a:extLst>
              </a:tr>
              <a:tr h="279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Kazahstan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https://www.goszakup.gov.kz/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365149091"/>
                  </a:ext>
                </a:extLst>
              </a:tr>
              <a:tr h="49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Kosovo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https://e-prokurimi.rks-gov.net/Home/ClanakItemNew.aspx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823838254"/>
                  </a:ext>
                </a:extLst>
              </a:tr>
              <a:tr h="147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Kirgiska Republika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zakupki.gov.kg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31880484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Moldova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mtender@gov.md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429191776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Sjeverna Makedonija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https://e-nabavki.gov.mk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156569801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Rusija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www.zakupki.gov.ru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917450478"/>
                  </a:ext>
                </a:extLst>
              </a:tr>
              <a:tr h="514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Turska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https://ekap.kik.gov.tr/EKAP/Default.aspx?ReturnUrl=%2fEKAP%2f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85690138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Ukrajina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https://www.prozorro.gov.ua/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95445491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Uzbekistan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www.xarid.uz</a:t>
                      </a: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210794614"/>
                  </a:ext>
                </a:extLst>
              </a:tr>
              <a:tr h="25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Ukupno</a:t>
                      </a: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14</a:t>
                      </a: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169207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531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hr-HR" sz="2800" b="1">
                <a:solidFill>
                  <a:srgbClr val="C00000"/>
                </a:solidFill>
              </a:rPr>
              <a:t>Pokrivenost i uporaba sustava e-Nabave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444208" y="1057374"/>
            <a:ext cx="24482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/>
              <a:t>e-Natječaji</a:t>
            </a:r>
            <a:r>
              <a:rPr lang="hr-HR"/>
              <a:t> – nabava robe, radova i usluga velike vrijednosti i male količine </a:t>
            </a:r>
          </a:p>
          <a:p>
            <a:endParaRPr lang="en-US" dirty="0"/>
          </a:p>
          <a:p>
            <a:r>
              <a:rPr lang="hr-HR" b="1"/>
              <a:t>e-Kupovina ili e-Katalozi</a:t>
            </a:r>
            <a:r>
              <a:rPr lang="hr-HR"/>
              <a:t> – nabava robe i usluga male vrijednosti i velike količine</a:t>
            </a:r>
          </a:p>
          <a:p>
            <a:endParaRPr lang="en-US" sz="1600" i="1" dirty="0">
              <a:solidFill>
                <a:srgbClr val="0070C0"/>
              </a:solidFill>
            </a:endParaRPr>
          </a:p>
          <a:p>
            <a:r>
              <a:rPr lang="hr-HR" b="1"/>
              <a:t>e-Trgovina ili e-Ponude</a:t>
            </a:r>
            <a:r>
              <a:rPr lang="hr-HR"/>
              <a:t> </a:t>
            </a:r>
            <a:r>
              <a:rPr lang="hr-HR" b="1"/>
              <a:t>–</a:t>
            </a:r>
            <a:r>
              <a:rPr lang="hr-HR" b="0"/>
              <a:t> </a:t>
            </a:r>
            <a:r>
              <a:rPr lang="hr-HR"/>
              <a:t>za robu male vrijednosti i male količine</a:t>
            </a:r>
          </a:p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A68235-8549-45FF-87E8-B8FE0FAD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72758"/>
              </p:ext>
            </p:extLst>
          </p:nvPr>
        </p:nvGraphicFramePr>
        <p:xfrm>
          <a:off x="978851" y="827523"/>
          <a:ext cx="5279066" cy="600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642">
                  <a:extLst>
                    <a:ext uri="{9D8B030D-6E8A-4147-A177-3AD203B41FA5}">
                      <a16:colId xmlns:a16="http://schemas.microsoft.com/office/drawing/2014/main" val="7540934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099202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050181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36272358"/>
                    </a:ext>
                  </a:extLst>
                </a:gridCol>
              </a:tblGrid>
              <a:tr h="689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Zemlja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e-Kupovina ili e-Katalog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e-Natječaji</a:t>
                      </a:r>
                    </a:p>
                  </a:txBody>
                  <a:tcPr marL="56780" marR="567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e-Ponude ili e-Trgovina</a:t>
                      </a:r>
                    </a:p>
                  </a:txBody>
                  <a:tcPr marL="56780" marR="56780" marT="0" marB="0"/>
                </a:tc>
                <a:extLst>
                  <a:ext uri="{0D108BD9-81ED-4DB2-BD59-A6C34878D82A}">
                    <a16:rowId xmlns:a16="http://schemas.microsoft.com/office/drawing/2014/main" val="315130566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Albanija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90439537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Armenija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57682426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Bjelarus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64342187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Hrvatska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14203936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Gruzija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06725489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Kazahstan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55504457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Kosovo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68031863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Kirgiska Republika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32971471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Moldova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737072237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Sjeverna Makedonija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30731119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Rusija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19813441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Turska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54510165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Ukrajina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X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91806563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Uzbekistan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000"/>
                        <a:t> 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71689668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Ukupno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12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13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9</a:t>
                      </a: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7928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0414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</a:rPr>
              <a:t>Pokrivenost i uporaba sustava e-Nabave – </a:t>
            </a:r>
            <a:br>
              <a:rPr lang="hr-HR" sz="2400" b="1" dirty="0">
                <a:solidFill>
                  <a:srgbClr val="C00000"/>
                </a:solidFill>
              </a:rPr>
            </a:br>
            <a:r>
              <a:rPr lang="hr-HR" sz="2400" b="1" i="1" dirty="0">
                <a:solidFill>
                  <a:srgbClr val="C00000"/>
                </a:solidFill>
              </a:rPr>
              <a:t>Vrsta/veličina natječaja/ugovora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514437" y="1237338"/>
            <a:ext cx="6912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/>
              <a:t>Uporaba sustava e-Nabave obvezna je za sve vrste ugovora/natječaja u </a:t>
            </a:r>
            <a:r>
              <a:rPr lang="hr-HR" sz="1600" b="1"/>
              <a:t>Gruziji, Kazahstanu, Kosovu, Kirgiskoj Republici, Rusiji</a:t>
            </a:r>
            <a:r>
              <a:rPr lang="hr-HR" sz="1600"/>
              <a:t>. </a:t>
            </a:r>
          </a:p>
          <a:p>
            <a:endParaRPr lang="en-US" sz="1600" dirty="0"/>
          </a:p>
          <a:p>
            <a:r>
              <a:rPr lang="hr-HR" sz="1600"/>
              <a:t>U 6 zemalja obvezna je za ugovore iznad određene vrijednosti.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41FD92-08B4-4569-92A2-B83CD4246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415273"/>
              </p:ext>
            </p:extLst>
          </p:nvPr>
        </p:nvGraphicFramePr>
        <p:xfrm>
          <a:off x="1516475" y="2549153"/>
          <a:ext cx="6768752" cy="351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938">
                  <a:extLst>
                    <a:ext uri="{9D8B030D-6E8A-4147-A177-3AD203B41FA5}">
                      <a16:colId xmlns:a16="http://schemas.microsoft.com/office/drawing/2014/main" val="2496318266"/>
                    </a:ext>
                  </a:extLst>
                </a:gridCol>
                <a:gridCol w="5080814">
                  <a:extLst>
                    <a:ext uri="{9D8B030D-6E8A-4147-A177-3AD203B41FA5}">
                      <a16:colId xmlns:a16="http://schemas.microsoft.com/office/drawing/2014/main" val="2104185226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Zemlja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Ugovore/natječaje određene vrste/vrijednosti</a:t>
                      </a:r>
                      <a:br>
                        <a:rPr lang="hr-HR" sz="1600"/>
                      </a:br>
                      <a:r>
                        <a:rPr lang="hr-HR" sz="1600"/>
                        <a:t> iznad utvrđenog iznosa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2316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Albanija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iznad 800.00 ALL ili 6.400 EUR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900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Armenija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/>
                        <a:t>iznad 1 milijuna drama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227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Bjelarus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/>
                        <a:t>Iznad 300 osnovnih vrijednosti (osnovna vrijednost – 25,5 BY</a:t>
                      </a:r>
                      <a:r>
                        <a:rPr lang="en-US" sz="1600" dirty="0"/>
                        <a:t>N</a:t>
                      </a:r>
                      <a:r>
                        <a:rPr lang="hr-HR" sz="1600" dirty="0"/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2625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Hrvatska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nabava robe i usluga procijenjene vrijednosti jednake ili iznad 200.000 HRK (30.200 $) i za sve radove procijenjene vrijednosti jednake ili iznad 500.000 HRK (75.600 $)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81739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Sjeverna Makedonija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Svi ugovori iznad 1.000 EUR za robu i usluge, 5.000 EUR za radove i 10.000 EUR za posebne usluge na godišnjoj razini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2150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Ukrajina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7.500 USD ili iznad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3227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Ukupno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/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710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</a:rPr>
              <a:t> Upotreba sustava e-Nabave obvezna je za ugovore 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hr-HR" sz="2400" b="1" dirty="0">
                <a:solidFill>
                  <a:srgbClr val="C00000"/>
                </a:solidFill>
              </a:rPr>
              <a:t>koje financira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17643-7947-4A05-949F-123A968A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41509"/>
              </p:ext>
            </p:extLst>
          </p:nvPr>
        </p:nvGraphicFramePr>
        <p:xfrm>
          <a:off x="1547664" y="836711"/>
          <a:ext cx="6984776" cy="5909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67263141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486447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7420052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2482726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1990774"/>
                    </a:ext>
                  </a:extLst>
                </a:gridCol>
              </a:tblGrid>
              <a:tr h="7745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Zemlja</a:t>
                      </a:r>
                    </a:p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Proračun središnje države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Podnacionalni državni proračuni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hr-HR" sz="1400" dirty="0"/>
                        <a:t>Izvanproračunska sredstva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hr-HR" sz="1400"/>
                        <a:t>Projekti i bespovratna sredstva koja osiguravaju donatori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960200192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Albanija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40069908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Armenija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3311492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Bjelarus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775755971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Hrvatska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420420790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Gruzija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882193274"/>
                  </a:ext>
                </a:extLst>
              </a:tr>
              <a:tr h="208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Kazahstan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319182623"/>
                  </a:ext>
                </a:extLst>
              </a:tr>
              <a:tr h="11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Kosovo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3407838910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Kirgiska Republika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13851689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Moldova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720228799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Sjeverna Makedonija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216727782"/>
                  </a:ext>
                </a:extLst>
              </a:tr>
              <a:tr h="117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Rusija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852268330"/>
                  </a:ext>
                </a:extLst>
              </a:tr>
              <a:tr h="111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Turska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33393677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Ukrajina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539480953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Uzbekistan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D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/>
                        <a:t> </a:t>
                      </a: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189933754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/>
                        <a:t>Ukupno</a:t>
                      </a: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14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13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/>
                        <a:t>9</a:t>
                      </a: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/>
                        <a:t>3</a:t>
                      </a:r>
                    </a:p>
                  </a:txBody>
                  <a:tcPr marL="43919" marR="43919" marT="0" marB="0"/>
                </a:tc>
                <a:extLst>
                  <a:ext uri="{0D108BD9-81ED-4DB2-BD59-A6C34878D82A}">
                    <a16:rowId xmlns:a16="http://schemas.microsoft.com/office/drawing/2014/main" val="218864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2645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648395"/>
          </a:xfrm>
        </p:spPr>
        <p:txBody>
          <a:bodyPr/>
          <a:lstStyle/>
          <a:p>
            <a:r>
              <a:rPr lang="hr-HR" sz="2800" b="1">
                <a:solidFill>
                  <a:srgbClr val="C00000"/>
                </a:solidFill>
              </a:rPr>
              <a:t>Postojanje i vrsta sučelja za razmjenu podataka između sustava e-Nabave i ISFU-a</a:t>
            </a:r>
            <a:br>
              <a:rPr lang="hr-HR" sz="2800">
                <a:solidFill>
                  <a:srgbClr val="C00000"/>
                </a:solidFill>
              </a:rPr>
            </a:br>
            <a:endParaRPr lang="hr-HR" sz="280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C35D64-E901-442E-B2FD-00C359EB5ED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46479"/>
            <a:ext cx="6408712" cy="4346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37" y="302479"/>
            <a:ext cx="7427168" cy="764704"/>
          </a:xfrm>
        </p:spPr>
        <p:txBody>
          <a:bodyPr/>
          <a:lstStyle/>
          <a:p>
            <a:r>
              <a:rPr lang="hr-HR" sz="2400" b="1">
                <a:solidFill>
                  <a:srgbClr val="C00000"/>
                </a:solidFill>
              </a:rPr>
              <a:t>Razina napretka razmjene informacija između sustava e-Nabave i ISFU-a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FC8D4A5-D783-45BA-91D5-B8834507A4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562049"/>
              </p:ext>
            </p:extLst>
          </p:nvPr>
        </p:nvGraphicFramePr>
        <p:xfrm>
          <a:off x="1043609" y="1060712"/>
          <a:ext cx="76225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6CA28-A68E-4D5F-85D7-6BFB07FFAAC5}"/>
              </a:ext>
            </a:extLst>
          </p:cNvPr>
          <p:cNvSpPr txBox="1"/>
          <p:nvPr/>
        </p:nvSpPr>
        <p:spPr>
          <a:xfrm>
            <a:off x="1243156" y="4062773"/>
            <a:ext cx="74477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rgbClr val="C00000"/>
                </a:solidFill>
              </a:rPr>
              <a:t>Uobičajene svrhe razmjene informacija</a:t>
            </a:r>
            <a:r>
              <a:rPr lang="hr-HR" sz="1400" dirty="0"/>
              <a:t>:</a:t>
            </a:r>
          </a:p>
          <a:p>
            <a:r>
              <a:rPr lang="hr-HR" sz="1400" dirty="0"/>
              <a:t> </a:t>
            </a:r>
          </a:p>
          <a:p>
            <a:r>
              <a:rPr lang="hr-HR" sz="1400" dirty="0"/>
              <a:t>-    automatsko </a:t>
            </a:r>
            <a:r>
              <a:rPr lang="hr-HR" sz="1400" b="1" dirty="0"/>
              <a:t>bilježenje svih novopotpisanih ugovora</a:t>
            </a:r>
            <a:r>
              <a:rPr lang="hr-HR" sz="1400" dirty="0"/>
              <a:t> (jedinstvena identifikacija) s predmetnim rasporedom plaćanja u relevantnim modulima ISFU-a, čime se osigurava </a:t>
            </a:r>
            <a:r>
              <a:rPr lang="hr-HR" sz="1400" b="1" dirty="0"/>
              <a:t>registracija </a:t>
            </a:r>
            <a:r>
              <a:rPr lang="hr-HR" sz="1400" b="1" i="0" dirty="0"/>
              <a:t>godišnjih</a:t>
            </a:r>
            <a:r>
              <a:rPr lang="hr-HR" sz="1400" b="1" i="1" dirty="0"/>
              <a:t> </a:t>
            </a:r>
            <a:r>
              <a:rPr lang="hr-HR" sz="1400" b="1" dirty="0"/>
              <a:t>preuzetih obveza</a:t>
            </a:r>
            <a:r>
              <a:rPr lang="hr-HR" sz="1400" b="0" dirty="0"/>
              <a:t> (7 zemalja),</a:t>
            </a:r>
            <a:r>
              <a:rPr lang="hr-HR" sz="1400" dirty="0"/>
              <a:t> </a:t>
            </a:r>
          </a:p>
          <a:p>
            <a:r>
              <a:rPr lang="hr-HR" sz="1400" dirty="0"/>
              <a:t>-    bilježenje svih </a:t>
            </a:r>
            <a:r>
              <a:rPr lang="hr-HR" sz="1400" b="1" dirty="0"/>
              <a:t>izmjena i dopuna ugovora i dostavljanje izlaznih rezultata</a:t>
            </a:r>
            <a:r>
              <a:rPr lang="hr-HR" sz="1400" dirty="0"/>
              <a:t> (6),</a:t>
            </a:r>
          </a:p>
          <a:p>
            <a:pPr marL="285750" indent="-285750">
              <a:buFontTx/>
              <a:buChar char="-"/>
            </a:pPr>
            <a:r>
              <a:rPr lang="hr-HR" sz="1400" dirty="0"/>
              <a:t>izrada (s pomoću interneta i sustava e-Nabave) </a:t>
            </a:r>
            <a:r>
              <a:rPr lang="hr-HR" sz="1400" b="1" dirty="0"/>
              <a:t>planova nabave</a:t>
            </a:r>
            <a:r>
              <a:rPr lang="hr-HR" sz="1400" dirty="0"/>
              <a:t> ili njihov prijenos iz ISFU-a (5)</a:t>
            </a:r>
          </a:p>
          <a:p>
            <a:pPr marL="285750" indent="-285750">
              <a:buFontTx/>
              <a:buChar char="-"/>
            </a:pPr>
            <a:r>
              <a:rPr lang="hr-HR" sz="1400" dirty="0"/>
              <a:t>omogućavanje </a:t>
            </a:r>
            <a:r>
              <a:rPr lang="hr-HR" sz="1400" b="1" dirty="0"/>
              <a:t>izrade, obrade i provjere plaćanja</a:t>
            </a:r>
            <a:r>
              <a:rPr lang="hr-HR" sz="1400" dirty="0"/>
              <a:t> koja se odnose na natječaje između javnih tijela i njihovih dobavljača (5)</a:t>
            </a:r>
          </a:p>
          <a:p>
            <a:pPr marL="285750" indent="-285750">
              <a:buFontTx/>
              <a:buChar char="-"/>
            </a:pPr>
            <a:r>
              <a:rPr lang="hr-HR" sz="1400" dirty="0"/>
              <a:t>Olakšavanje pripreme detaljnih informacijskih </a:t>
            </a:r>
            <a:r>
              <a:rPr lang="hr-HR" sz="1400" b="1" dirty="0"/>
              <a:t>izvješća</a:t>
            </a:r>
            <a:r>
              <a:rPr lang="hr-HR" sz="1400" dirty="0"/>
              <a:t> za potrebe izvještavanja o reviziji, izvješćima i donošenju odluka (5)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27183</TotalTime>
  <Words>1258</Words>
  <Application>Microsoft Office PowerPoint</Application>
  <PresentationFormat>On-screen Show (4:3)</PresentationFormat>
  <Paragraphs>453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 Ciljevi ankete i sudjelovanje </vt:lpstr>
      <vt:lpstr>Koje je tijelo zaduženo za regulaciju javne nabave u vašoj zemlji?</vt:lpstr>
      <vt:lpstr>Dostupnost operativnih  sustava e-Nabave</vt:lpstr>
      <vt:lpstr>Pokrivenost i uporaba sustava e-Nabave </vt:lpstr>
      <vt:lpstr>Pokrivenost i uporaba sustava e-Nabave –  Vrsta/veličina natječaja/ugovora</vt:lpstr>
      <vt:lpstr> Upotreba sustava e-Nabave obvezna je za ugovore  koje financira</vt:lpstr>
      <vt:lpstr>Postojanje i vrsta sučelja za razmjenu podataka između sustava e-Nabave i ISFU-a </vt:lpstr>
      <vt:lpstr>Razina napretka razmjene informacija između sustava e-Nabave i ISFU-a</vt:lpstr>
      <vt:lpstr>Svrha razmjene informacija između  sustava e-Nabave i ISFU-a (1)</vt:lpstr>
      <vt:lpstr>Svrha razmjene informacija između  sustava e-Nabave i ISFU-a (2)</vt:lpstr>
      <vt:lpstr>Zaključci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Elena Nikulina</cp:lastModifiedBy>
  <cp:revision>652</cp:revision>
  <dcterms:created xsi:type="dcterms:W3CDTF">2013-05-14T13:14:50Z</dcterms:created>
  <dcterms:modified xsi:type="dcterms:W3CDTF">2019-08-02T19:37:10Z</dcterms:modified>
</cp:coreProperties>
</file>