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2.xml" ContentType="application/vnd.openxmlformats-officedocument.presentationml.notesSlid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handoutMasterIdLst>
    <p:handoutMasterId r:id="rId16"/>
  </p:handoutMasterIdLst>
  <p:sldIdLst>
    <p:sldId id="336" r:id="rId2"/>
    <p:sldId id="461" r:id="rId3"/>
    <p:sldId id="462" r:id="rId4"/>
    <p:sldId id="458" r:id="rId5"/>
    <p:sldId id="463" r:id="rId6"/>
    <p:sldId id="469" r:id="rId7"/>
    <p:sldId id="468" r:id="rId8"/>
    <p:sldId id="460" r:id="rId9"/>
    <p:sldId id="472" r:id="rId10"/>
    <p:sldId id="473" r:id="rId11"/>
    <p:sldId id="474" r:id="rId12"/>
    <p:sldId id="475" r:id="rId13"/>
    <p:sldId id="288" r:id="rId1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00FF"/>
    <a:srgbClr val="E26C00"/>
    <a:srgbClr val="0099CC"/>
    <a:srgbClr val="BB1BB3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0118" autoAdjust="0"/>
    <p:restoredTop sz="98365" autoAdjust="0"/>
  </p:normalViewPr>
  <p:slideViewPr>
    <p:cSldViewPr>
      <p:cViewPr varScale="1">
        <p:scale>
          <a:sx n="68" d="100"/>
          <a:sy n="68" d="100"/>
        </p:scale>
        <p:origin x="1632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154267\Documents\Book1(AutoRecovered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154267\Documents\Documents\Documents\PEMPAL\2017closing%20report\charts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154267\Documents\Documents\Documents\PEMPAL\2017closing%20report\charts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Worldbank\TCOP\TCOP%202019%20Survey%20on%20the%20Links%20Between%20Public%20Procurement%20and%20Financial_diagram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154267\Documents\Documents\Documents\PEMPAL\2017closing%20report\charts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154267\Documents\Book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154267\Documents\Documents\Documents\PEMPAL\2017closing%20report\charts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154267\Documents\Documents\Documents\PEMPAL\2017closing%20report\charts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154267\Documents\Documents\Documents\PEMPAL\2017closing%20report\charts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A5B-449F-A049-D206ECF9CA66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A5B-449F-A049-D206ECF9CA6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Sheet1!$A$6:$C$6</c:f>
              <c:strCache>
                <c:ptCount val="3"/>
                <c:pt idx="0">
                  <c:v>Министерство финансов</c:v>
                </c:pt>
                <c:pt idx="1">
                  <c:v>Специализированное агентство по закупкам</c:v>
                </c:pt>
                <c:pt idx="2">
                  <c:v>Министерство экономики / планирования / развития</c:v>
                </c:pt>
              </c:strCache>
            </c:strRef>
          </c:cat>
          <c:val>
            <c:numRef>
              <c:f>Sheet1!$A$7:$C$7</c:f>
              <c:numCache>
                <c:formatCode>General</c:formatCode>
                <c:ptCount val="3"/>
                <c:pt idx="0">
                  <c:v>6</c:v>
                </c:pt>
                <c:pt idx="1">
                  <c:v>6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A5B-449F-A049-D206ECF9CA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63968751"/>
        <c:axId val="1153771487"/>
      </c:barChart>
      <c:catAx>
        <c:axId val="1363968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3771487"/>
        <c:crosses val="autoZero"/>
        <c:auto val="1"/>
        <c:lblAlgn val="ctr"/>
        <c:lblOffset val="100"/>
        <c:noMultiLvlLbl val="0"/>
      </c:catAx>
      <c:valAx>
        <c:axId val="1153771487"/>
        <c:scaling>
          <c:orientation val="minMax"/>
          <c:max val="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39687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Overall Satisfaction with Events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2006272"/>
        <c:axId val="72051712"/>
      </c:barChart>
      <c:catAx>
        <c:axId val="72006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051712"/>
        <c:crosses val="autoZero"/>
        <c:auto val="1"/>
        <c:lblAlgn val="ctr"/>
        <c:lblOffset val="100"/>
        <c:noMultiLvlLbl val="0"/>
      </c:catAx>
      <c:valAx>
        <c:axId val="72051712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006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Overall Satisfaction with Events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2222208"/>
        <c:axId val="72223744"/>
      </c:barChart>
      <c:catAx>
        <c:axId val="7222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223744"/>
        <c:crosses val="autoZero"/>
        <c:auto val="1"/>
        <c:lblAlgn val="ctr"/>
        <c:lblOffset val="100"/>
        <c:noMultiLvlLbl val="0"/>
      </c:catAx>
      <c:valAx>
        <c:axId val="72223744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222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570877690652525E-2"/>
          <c:y val="7.06538897486194E-2"/>
          <c:w val="0.59857511765938409"/>
          <c:h val="0.88574979426850164"/>
        </c:manualLayout>
      </c:layout>
      <c:pie3DChart>
        <c:varyColors val="1"/>
        <c:ser>
          <c:idx val="0"/>
          <c:order val="0"/>
          <c:spPr>
            <a:solidFill>
              <a:srgbClr val="0099CC"/>
            </a:solidFill>
            <a:ln>
              <a:noFill/>
            </a:ln>
          </c:spPr>
          <c:explosion val="14"/>
          <c:dPt>
            <c:idx val="0"/>
            <c:bubble3D val="0"/>
            <c:spPr>
              <a:solidFill>
                <a:srgbClr val="FF00FF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25A6-4EBA-A533-9E826A3DF75C}"/>
              </c:ext>
            </c:extLst>
          </c:dPt>
          <c:dPt>
            <c:idx val="2"/>
            <c:bubble3D val="0"/>
            <c:spPr>
              <a:solidFill>
                <a:srgbClr val="E26C0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25A6-4EBA-A533-9E826A3DF75C}"/>
              </c:ext>
            </c:extLst>
          </c:dPt>
          <c:dPt>
            <c:idx val="3"/>
            <c:bubble3D val="0"/>
            <c:spPr>
              <a:solidFill>
                <a:srgbClr val="0070C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25A6-4EBA-A533-9E826A3DF75C}"/>
              </c:ext>
            </c:extLst>
          </c:dPt>
          <c:dPt>
            <c:idx val="4"/>
            <c:bubble3D val="0"/>
            <c:spPr>
              <a:solidFill>
                <a:srgbClr val="92D05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7-25A6-4EBA-A533-9E826A3DF75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Лист2!$B$3:$B$7</c:f>
              <c:strCache>
                <c:ptCount val="5"/>
                <c:pt idx="0">
                  <c:v>Да,, Веб-сервис / API (Армения, Грузия, Казахстан. Киргизская Республика, Молдова, Украина)</c:v>
                </c:pt>
                <c:pt idx="1">
                  <c:v>Да, файловый обмен (FTP) (Узбекистан)</c:v>
                </c:pt>
                <c:pt idx="2">
                  <c:v>Да, веб-сервис / API и обмен FTP  (Россия)</c:v>
                </c:pt>
                <c:pt idx="3">
                  <c:v>Нет (Албания, Беларусь. Хорватия, Косово, Северная Македония)</c:v>
                </c:pt>
                <c:pt idx="4">
                  <c:v>Не знаю ( Турция)</c:v>
                </c:pt>
              </c:strCache>
            </c:strRef>
          </c:cat>
          <c:val>
            <c:numRef>
              <c:f>Лист2!$C$3:$C$7</c:f>
              <c:numCache>
                <c:formatCode>General</c:formatCode>
                <c:ptCount val="5"/>
                <c:pt idx="0">
                  <c:v>6</c:v>
                </c:pt>
                <c:pt idx="1">
                  <c:v>1</c:v>
                </c:pt>
                <c:pt idx="2">
                  <c:v>1</c:v>
                </c:pt>
                <c:pt idx="3">
                  <c:v>5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5A6-4EBA-A533-9E826A3DF7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106550746653558"/>
          <c:y val="6.1989660806122442E-2"/>
          <c:w val="0.33552506150392719"/>
          <c:h val="0.88069513956100254"/>
        </c:manualLayout>
      </c:layout>
      <c:overlay val="0"/>
      <c:txPr>
        <a:bodyPr/>
        <a:lstStyle/>
        <a:p>
          <a:pPr>
            <a:defRPr sz="14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Overall Satisfaction with Events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2714112"/>
        <c:axId val="72715648"/>
      </c:barChart>
      <c:catAx>
        <c:axId val="72714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715648"/>
        <c:crosses val="autoZero"/>
        <c:auto val="1"/>
        <c:lblAlgn val="ctr"/>
        <c:lblOffset val="100"/>
        <c:noMultiLvlLbl val="0"/>
      </c:catAx>
      <c:valAx>
        <c:axId val="72715648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714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Sheet1!$N$8:$U$8</c:f>
              <c:strCache>
                <c:ptCount val="8"/>
                <c:pt idx="0">
                  <c:v>Россия</c:v>
                </c:pt>
                <c:pt idx="1">
                  <c:v>Казахстан</c:v>
                </c:pt>
                <c:pt idx="2">
                  <c:v>Узбекистан</c:v>
                </c:pt>
                <c:pt idx="3">
                  <c:v>Армения</c:v>
                </c:pt>
                <c:pt idx="4">
                  <c:v>Грузия</c:v>
                </c:pt>
                <c:pt idx="5">
                  <c:v>Кыргызстан</c:v>
                </c:pt>
                <c:pt idx="6">
                  <c:v>Украина</c:v>
                </c:pt>
                <c:pt idx="7">
                  <c:v>Молдова</c:v>
                </c:pt>
              </c:strCache>
            </c:strRef>
          </c:cat>
          <c:val>
            <c:numRef>
              <c:f>Sheet1!$N$9:$U$9</c:f>
              <c:numCache>
                <c:formatCode>General</c:formatCode>
                <c:ptCount val="8"/>
                <c:pt idx="0">
                  <c:v>12</c:v>
                </c:pt>
                <c:pt idx="1">
                  <c:v>9</c:v>
                </c:pt>
                <c:pt idx="2">
                  <c:v>9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3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7A-42AF-9643-E5A77DF363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21703983"/>
        <c:axId val="1230131295"/>
      </c:barChart>
      <c:catAx>
        <c:axId val="1221703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0131295"/>
        <c:crosses val="autoZero"/>
        <c:auto val="1"/>
        <c:lblAlgn val="ctr"/>
        <c:lblOffset val="100"/>
        <c:noMultiLvlLbl val="0"/>
      </c:catAx>
      <c:valAx>
        <c:axId val="1230131295"/>
        <c:scaling>
          <c:orientation val="minMax"/>
          <c:max val="1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17039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Overall Satisfaction with Events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3052544"/>
        <c:axId val="73159424"/>
      </c:barChart>
      <c:catAx>
        <c:axId val="73052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159424"/>
        <c:crosses val="autoZero"/>
        <c:auto val="1"/>
        <c:lblAlgn val="ctr"/>
        <c:lblOffset val="100"/>
        <c:noMultiLvlLbl val="0"/>
      </c:catAx>
      <c:valAx>
        <c:axId val="73159424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052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Overall Satisfaction with Events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7691904"/>
        <c:axId val="77714176"/>
      </c:barChart>
      <c:catAx>
        <c:axId val="77691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714176"/>
        <c:crosses val="autoZero"/>
        <c:auto val="1"/>
        <c:lblAlgn val="ctr"/>
        <c:lblOffset val="100"/>
        <c:noMultiLvlLbl val="0"/>
      </c:catAx>
      <c:valAx>
        <c:axId val="77714176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691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Overall Satisfaction with Events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7885824"/>
        <c:axId val="77887360"/>
      </c:barChart>
      <c:catAx>
        <c:axId val="77885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887360"/>
        <c:crosses val="autoZero"/>
        <c:auto val="1"/>
        <c:lblAlgn val="ctr"/>
        <c:lblOffset val="100"/>
        <c:noMultiLvlLbl val="0"/>
      </c:catAx>
      <c:valAx>
        <c:axId val="77887360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885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B965568-4B26-4E76-9FFE-A0C1EB8123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3BF504-35D5-4AA8-8135-5308B8D93A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5A7E4FF-6F7D-4EFC-94B8-25408FF614E4}" type="datetimeFigureOut">
              <a:rPr lang="en-US"/>
              <a:pPr>
                <a:defRPr/>
              </a:pPr>
              <a:t>8/5/2019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EC86B-6301-4841-8D54-1FF92ADE20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A2FCF0-A9D2-4AB9-B2AF-DAFC878B550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923AB57-73ED-4646-BA41-AF6CA58E6A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7328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883B9CC-795D-4465-B669-4917F9AC48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A46252-E9B0-4FDC-842B-D7F9BEA37D5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E72D9E6-38EE-45E6-9C81-B4D91A002BEE}" type="datetimeFigureOut">
              <a:rPr lang="ru-RU"/>
              <a:pPr>
                <a:defRPr/>
              </a:pPr>
              <a:t>05.08.2019</a:t>
            </a:fld>
            <a:endParaRPr lang="ru-RU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C19525E-C953-4653-B69E-40DA2DD626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2B0B63E-2F93-435B-950A-2F3AF57FFA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ru-RU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3D671-061C-4FE4-9F3B-82F8552F3F7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413705-6F84-4987-AE37-9784306FCA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9DF7E5C-DC66-4C1C-B4FB-0CAAA5882F0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83184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DE81DE58-5716-4EAE-B481-0C7BBE86454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5E1B36BA-56C9-444E-8090-37788583EF1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ED49A56A-488B-42B8-BC48-79128528A0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1E071FE-9F4F-43F2-90E8-3E9B042A45C2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18357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10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29706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11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1262704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12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026802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3B88A3AD-B000-4EC8-B3C5-4B0A4CD7211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C77C149C-D77E-4342-A750-C5260B782F8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D8C1677B-1410-42D9-9318-B2D2FC8C65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7F7C171-E066-4248-97E7-20A0FBAD6290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3055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2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31213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3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92207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4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989491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5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38848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6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957281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7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039732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8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15916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9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378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43642-FB17-48D7-803C-219FF3D60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35A7A-1FE8-4D4B-A430-54AB1835E4B2}" type="datetime1">
              <a:rPr lang="ru-RU"/>
              <a:pPr>
                <a:defRPr/>
              </a:pPr>
              <a:t>05.08.2019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011A5-AA64-461C-90C2-77C7BF042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5D668-49B4-4318-A13F-A0283E4B0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9D797-9F56-4AE8-A74E-42CF7EF471E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08114503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04BBF-A9F7-4F89-8EAA-A35EE109F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F2E29-1A85-4EF0-B9D1-22B1B169E09E}" type="datetime1">
              <a:rPr lang="ru-RU"/>
              <a:pPr>
                <a:defRPr/>
              </a:pPr>
              <a:t>05.08.2019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D511C-0118-4CB9-9C72-7841DEEB7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435D6-AEE4-4F23-B1B8-39052ED5F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C14C8-053A-47ED-A7C2-E42550A6AE4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3936207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00DA8-9E8C-4074-81DC-E333BACEB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4ED00-5DD7-4A7C-9626-6AAF77450D7A}" type="datetime1">
              <a:rPr lang="ru-RU"/>
              <a:pPr>
                <a:defRPr/>
              </a:pPr>
              <a:t>05.08.2019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1E923-A684-4D96-9CD5-23A502812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24E27-857D-4ADA-81E2-264C602F2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C2AC7-BC8A-4658-A615-E08F026C6B8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85769401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E1371-6BB2-49BB-9AE0-14A23F04A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484DE-9C7A-44A7-A0DA-8BD06BCA19EA}" type="datetime1">
              <a:rPr lang="ru-RU"/>
              <a:pPr>
                <a:defRPr/>
              </a:pPr>
              <a:t>05.08.2019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012B0-E4BD-4C82-8AB2-152E7D0A1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38B9B-6C09-42AE-8840-3265E1B62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4BA1C-9A8B-436B-A337-6A2CE014F20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13769266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D5AEE-4435-4ACE-900E-F67FB8C3F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C76F5-B9FA-46EA-AEED-19AA729F8067}" type="datetime1">
              <a:rPr lang="ru-RU"/>
              <a:pPr>
                <a:defRPr/>
              </a:pPr>
              <a:t>05.08.2019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01E367-DFB8-4FCE-AFC8-439DEBAF2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3357E-28B8-4BA4-8546-2766B9FBB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83698-28FF-4065-AC9A-207A8CB5EBC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786305286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A194372-DC83-4BFB-BAFA-FB91F973C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50702-D5C5-4B7E-B60E-B5DC0865EFBF}" type="datetime1">
              <a:rPr lang="ru-RU"/>
              <a:pPr>
                <a:defRPr/>
              </a:pPr>
              <a:t>05.08.2019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4248320-515C-4425-9250-9E0114E18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DFFC55-0B97-4C68-86B0-18F95CCCA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418F8-84FD-42E0-B491-ADE85CC8EC4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27796653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56A3ED-CC2E-4EE9-832B-FFFE5AE57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D90CD-9806-404D-B311-33D92C88CCF4}" type="datetime1">
              <a:rPr lang="ru-RU"/>
              <a:pPr>
                <a:defRPr/>
              </a:pPr>
              <a:t>05.08.2019</a:t>
            </a:fld>
            <a:endParaRPr lang="ru-R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D8CB449-5A5C-4757-B581-B6F97B727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98568A1-CF8F-40AB-85CF-1DD294E02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1F442-4DE3-428D-A66D-F30CB2634F7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3963995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DF81F96-05DC-40AE-873F-01C173210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194E8-7B69-489D-8072-3BC09E24720C}" type="datetime1">
              <a:rPr lang="ru-RU"/>
              <a:pPr>
                <a:defRPr/>
              </a:pPr>
              <a:t>05.08.2019</a:t>
            </a:fld>
            <a:endParaRPr 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87CED54-580B-45A5-9AF9-560167AED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EA1CC6F-9496-4031-B774-1DDF46F75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362E0-FDCA-47E4-960D-E662169949D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3086794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EABF9AF-8CDB-43C5-8262-7892F9303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D5F88-590A-4335-8949-E6B64C77D23A}" type="datetime1">
              <a:rPr lang="ru-RU"/>
              <a:pPr>
                <a:defRPr/>
              </a:pPr>
              <a:t>05.08.2019</a:t>
            </a:fld>
            <a:endParaRPr lang="ru-RU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4856491-1FBD-4CFF-8A07-47971B205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F9C3611-9C79-44E9-B521-6A4822BD7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108D4-C678-4E98-A71C-22CA1C22B5B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9618515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8B7CA46-7ABE-45EF-ACB1-0A1941CC1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E02A2-3C46-4430-A403-38FCBC11EB3D}" type="datetime1">
              <a:rPr lang="ru-RU"/>
              <a:pPr>
                <a:defRPr/>
              </a:pPr>
              <a:t>05.08.2019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C0A4B39-0D77-4F96-9DFA-DE1380C66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F9D8E61-0B07-4353-9E7F-3B476A764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18A1A-4226-4868-9C6C-355BD25A3F5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86051702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548A80E-EBE2-4661-ABE9-20A7778C6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15386-E553-4C6C-9F65-43A280330DB8}" type="datetime1">
              <a:rPr lang="ru-RU"/>
              <a:pPr>
                <a:defRPr/>
              </a:pPr>
              <a:t>05.08.2019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78689A4-F474-4864-A74C-A43A9E2B4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20CA169-376F-4433-91D0-789528BF6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6CBC5-D85D-4A10-A4EC-6B25584D667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3233764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814A80D-FAF6-49FE-B61F-74E88BDBDEC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ru-R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E359D2A-813A-4B2F-A5F1-229F899130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ru-RU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605D9-E884-4DF1-8592-FFF919CA48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29B569-7426-41FA-8FC3-7F4FE12D0646}" type="datetime1">
              <a:rPr lang="ru-RU"/>
              <a:pPr>
                <a:defRPr/>
              </a:pPr>
              <a:t>05.08.2019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FCEE1-1BA8-4BC0-9398-40D09E972C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F3ADE-E208-4798-8699-389EBCB7C3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A541A2D-ED5A-4864-A429-27F6C096175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wipe dir="r"/>
    <p:sndAc>
      <p:stSnd>
        <p:snd r:embed="rId13" name="coin.wav"/>
      </p:stSnd>
    </p:sndAc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4392E03-9C3B-4BED-8145-D7F5A69722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0" y="1714500"/>
            <a:ext cx="4114800" cy="3429000"/>
          </a:xfrm>
        </p:spPr>
        <p:txBody>
          <a:bodyPr>
            <a:normAutofit/>
          </a:bodyPr>
          <a:lstStyle/>
          <a:p>
            <a:pPr lvl="1">
              <a:buFont typeface="Arial" charset="0"/>
              <a:buNone/>
              <a:defRPr/>
            </a:pPr>
            <a:r>
              <a:rPr lang="bs-Latn-BA" sz="4400" b="1" dirty="0">
                <a:solidFill>
                  <a:srgbClr val="C00000"/>
                </a:solidFill>
              </a:rPr>
              <a:t> </a:t>
            </a:r>
            <a:endParaRPr lang="en-US" dirty="0"/>
          </a:p>
        </p:txBody>
      </p:sp>
      <p:pic>
        <p:nvPicPr>
          <p:cNvPr id="4100" name="Picture 3">
            <a:extLst>
              <a:ext uri="{FF2B5EF4-FFF2-40B4-BE49-F238E27FC236}">
                <a16:creationId xmlns:a16="http://schemas.microsoft.com/office/drawing/2014/main" id="{0A846D1C-4D34-422A-AB57-1623F7D30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3015456" y="3015456"/>
            <a:ext cx="6858000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Slide Number Placeholder 5">
            <a:extLst>
              <a:ext uri="{FF2B5EF4-FFF2-40B4-BE49-F238E27FC236}">
                <a16:creationId xmlns:a16="http://schemas.microsoft.com/office/drawing/2014/main" id="{06D23B3B-B00F-4167-82F0-8E3080C3E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9C0696-35EC-4ED9-9338-679E99A76DFC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4102" name="TextBox 6">
            <a:extLst>
              <a:ext uri="{FF2B5EF4-FFF2-40B4-BE49-F238E27FC236}">
                <a16:creationId xmlns:a16="http://schemas.microsoft.com/office/drawing/2014/main" id="{3706F680-8173-4884-9241-E3A0CC9AA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0987" y="5657671"/>
            <a:ext cx="759301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en-US" sz="1800" b="1" i="1" dirty="0">
                <a:solidFill>
                  <a:srgbClr val="0070C0"/>
                </a:solidFill>
                <a:latin typeface="Arial" panose="020B0604020202020204" pitchFamily="34" charset="0"/>
              </a:rPr>
              <a:t>Елена Никулина</a:t>
            </a:r>
            <a:r>
              <a:rPr lang="en-US" altLang="en-US" sz="1800" b="1" i="1" dirty="0">
                <a:solidFill>
                  <a:srgbClr val="0070C0"/>
                </a:solidFill>
                <a:latin typeface="Arial" panose="020B0604020202020204" pitchFamily="34" charset="0"/>
              </a:rPr>
              <a:t>, </a:t>
            </a:r>
            <a:r>
              <a:rPr lang="ru-RU" altLang="en-US" sz="1800" b="1" i="1" dirty="0">
                <a:solidFill>
                  <a:srgbClr val="0070C0"/>
                </a:solidFill>
                <a:latin typeface="Arial" panose="020B0604020202020204" pitchFamily="34" charset="0"/>
              </a:rPr>
              <a:t>Всемирный банк</a:t>
            </a:r>
            <a:endParaRPr lang="en-US" altLang="en-US" sz="1800" b="1" i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en-US" sz="1800" b="1" dirty="0">
                <a:solidFill>
                  <a:srgbClr val="0070C0"/>
                </a:solidFill>
                <a:latin typeface="Arial" panose="020B0604020202020204" pitchFamily="34" charset="0"/>
              </a:rPr>
              <a:t>Будапешт, Венгрия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en-US" sz="1800" b="1" dirty="0">
                <a:solidFill>
                  <a:srgbClr val="0070C0"/>
                </a:solidFill>
                <a:latin typeface="Arial" panose="020B0604020202020204" pitchFamily="34" charset="0"/>
              </a:rPr>
              <a:t>5 июня</a:t>
            </a:r>
            <a:r>
              <a:rPr lang="en-US" altLang="en-US" sz="1800" b="1" dirty="0">
                <a:solidFill>
                  <a:srgbClr val="0070C0"/>
                </a:solidFill>
                <a:latin typeface="Arial" panose="020B0604020202020204" pitchFamily="34" charset="0"/>
              </a:rPr>
              <a:t>, 2019</a:t>
            </a:r>
            <a:endParaRPr lang="en-US" altLang="en-US" sz="1800" dirty="0">
              <a:latin typeface="Arial" panose="020B0604020202020204" pitchFamily="34" charset="0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3F8E707-FDBD-4B53-8F18-2F8ED28E0D3D}"/>
              </a:ext>
            </a:extLst>
          </p:cNvPr>
          <p:cNvSpPr/>
          <p:nvPr/>
        </p:nvSpPr>
        <p:spPr>
          <a:xfrm>
            <a:off x="1403648" y="1310121"/>
            <a:ext cx="7128792" cy="36587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C00000"/>
                </a:solidFill>
              </a:rPr>
              <a:t>Взаимосвязь между информационными системами государственных закупок и управления государственными финансами в странах PEMPAL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bg1"/>
                </a:solidFill>
              </a:rPr>
              <a:t>Результаты тематического опроса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bg1"/>
                </a:solidFill>
              </a:rPr>
              <a:t>Казначейского сообщества</a:t>
            </a:r>
            <a:endParaRPr lang="en-US" sz="2000" i="1" dirty="0">
              <a:solidFill>
                <a:schemeClr val="bg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234" y="261370"/>
            <a:ext cx="8198254" cy="263344"/>
          </a:xfrm>
        </p:spPr>
        <p:txBody>
          <a:bodyPr/>
          <a:lstStyle/>
          <a:p>
            <a:r>
              <a:rPr lang="ru-RU" altLang="en-US" sz="2400" b="1" dirty="0">
                <a:solidFill>
                  <a:srgbClr val="C00000"/>
                </a:solidFill>
              </a:rPr>
              <a:t>Цель обмена данными между системой электронных закупок и ИСУГФ </a:t>
            </a:r>
            <a:r>
              <a:rPr lang="en-US" altLang="en-US" sz="2400" b="1" dirty="0">
                <a:solidFill>
                  <a:srgbClr val="C00000"/>
                </a:solidFill>
              </a:rPr>
              <a:t>(1)</a:t>
            </a:r>
            <a:endParaRPr lang="en-US" altLang="en-US" sz="2400" b="1" i="1" dirty="0">
              <a:solidFill>
                <a:srgbClr val="C00000"/>
              </a:solidFill>
            </a:endParaRP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EF79A03E-274C-434A-B149-461D05B280F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766234" y="908719"/>
          <a:ext cx="5482952" cy="2808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D25FCDF-9609-46A3-A32A-BE541F06FE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391996"/>
              </p:ext>
            </p:extLst>
          </p:nvPr>
        </p:nvGraphicFramePr>
        <p:xfrm>
          <a:off x="971756" y="934846"/>
          <a:ext cx="7787209" cy="56040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0">
                  <a:extLst>
                    <a:ext uri="{9D8B030D-6E8A-4147-A177-3AD203B41FA5}">
                      <a16:colId xmlns:a16="http://schemas.microsoft.com/office/drawing/2014/main" val="1342485799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3956694002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749523197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325578884"/>
                    </a:ext>
                  </a:extLst>
                </a:gridCol>
                <a:gridCol w="215868">
                  <a:extLst>
                    <a:ext uri="{9D8B030D-6E8A-4147-A177-3AD203B41FA5}">
                      <a16:colId xmlns:a16="http://schemas.microsoft.com/office/drawing/2014/main" val="627034276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097899316"/>
                    </a:ext>
                  </a:extLst>
                </a:gridCol>
                <a:gridCol w="432204">
                  <a:extLst>
                    <a:ext uri="{9D8B030D-6E8A-4147-A177-3AD203B41FA5}">
                      <a16:colId xmlns:a16="http://schemas.microsoft.com/office/drawing/2014/main" val="361375871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245273039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199999167"/>
                    </a:ext>
                  </a:extLst>
                </a:gridCol>
                <a:gridCol w="298377">
                  <a:extLst>
                    <a:ext uri="{9D8B030D-6E8A-4147-A177-3AD203B41FA5}">
                      <a16:colId xmlns:a16="http://schemas.microsoft.com/office/drawing/2014/main" val="2395507930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36000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Россия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/>
                </a:tc>
                <a:tc>
                  <a:txBody>
                    <a:bodyPr/>
                    <a:lstStyle/>
                    <a:p>
                      <a:pPr marL="36000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Казахстан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 anchor="b"/>
                </a:tc>
                <a:tc>
                  <a:txBody>
                    <a:bodyPr/>
                    <a:lstStyle/>
                    <a:p>
                      <a:pPr marL="36000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Узбекистан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/>
                </a:tc>
                <a:tc>
                  <a:txBody>
                    <a:bodyPr/>
                    <a:lstStyle/>
                    <a:p>
                      <a:pPr marL="36000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Армения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/>
                </a:tc>
                <a:tc>
                  <a:txBody>
                    <a:bodyPr/>
                    <a:lstStyle/>
                    <a:p>
                      <a:pPr marL="36000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Грузия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/>
                </a:tc>
                <a:tc>
                  <a:txBody>
                    <a:bodyPr/>
                    <a:lstStyle/>
                    <a:p>
                      <a:pPr marL="36000" marR="7175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Киргизская Республика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 anchor="b"/>
                </a:tc>
                <a:tc>
                  <a:txBody>
                    <a:bodyPr/>
                    <a:lstStyle/>
                    <a:p>
                      <a:pPr marL="36000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Украина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/>
                </a:tc>
                <a:tc>
                  <a:txBody>
                    <a:bodyPr/>
                    <a:lstStyle/>
                    <a:p>
                      <a:pPr marL="36000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Молдова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/>
                </a:tc>
                <a:tc>
                  <a:txBody>
                    <a:bodyPr/>
                    <a:lstStyle/>
                    <a:p>
                      <a:pPr marL="36000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Всего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/>
                </a:tc>
                <a:extLst>
                  <a:ext uri="{0D108BD9-81ED-4DB2-BD59-A6C34878D82A}">
                    <a16:rowId xmlns:a16="http://schemas.microsoft.com/office/drawing/2014/main" val="1478470720"/>
                  </a:ext>
                </a:extLst>
              </a:tr>
              <a:tr h="6318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Обеспечение наличия в системе электронных закупок данных о закупках за прошлые периоды для прогнозов  расходов в ИСУГФ</a:t>
                      </a:r>
                      <a:endParaRPr lang="en-US" sz="13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extLst>
                  <a:ext uri="{0D108BD9-81ED-4DB2-BD59-A6C34878D82A}">
                    <a16:rowId xmlns:a16="http://schemas.microsoft.com/office/drawing/2014/main" val="402085139"/>
                  </a:ext>
                </a:extLst>
              </a:tr>
              <a:tr h="6318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 Создание плана закупок (онлайн или через ИСУГФ) или передача его из ИСУГФ</a:t>
                      </a:r>
                      <a:endParaRPr lang="en-US" sz="13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extLst>
                  <a:ext uri="{0D108BD9-81ED-4DB2-BD59-A6C34878D82A}">
                    <a16:rowId xmlns:a16="http://schemas.microsoft.com/office/drawing/2014/main" val="2377880457"/>
                  </a:ext>
                </a:extLst>
              </a:tr>
              <a:tr h="6318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Запрет размещать объявления о конкурсах на проведение закупок в объемах, превышающих бюджет (бюджетные ассигнования), имеющийся у бюджетной организации</a:t>
                      </a:r>
                      <a:endParaRPr lang="en-US" sz="13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extLst>
                  <a:ext uri="{0D108BD9-81ED-4DB2-BD59-A6C34878D82A}">
                    <a16:rowId xmlns:a16="http://schemas.microsoft.com/office/drawing/2014/main" val="1980572573"/>
                  </a:ext>
                </a:extLst>
              </a:tr>
              <a:tr h="7745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Запрет размещать объявления о конкурсах на проведение закупок в объемах, превышающих бюджет (бюджетные ассигнования), имеющийся у бюджетной организации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по конкретному коду бюджета / мероприятию</a:t>
                      </a:r>
                      <a:endParaRPr lang="en-US" sz="13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extLst>
                  <a:ext uri="{0D108BD9-81ED-4DB2-BD59-A6C34878D82A}">
                    <a16:rowId xmlns:a16="http://schemas.microsoft.com/office/drawing/2014/main" val="3207588647"/>
                  </a:ext>
                </a:extLst>
              </a:tr>
              <a:tr h="7828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Инициирование в ИСУГФ процесса пересмотра бюджета бюджетной организации до подписания контракта, если оценка стоимости закупки превышает объем имеющихся бюджетных ассигнований</a:t>
                      </a:r>
                      <a:endParaRPr lang="en-US" sz="13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extLst>
                  <a:ext uri="{0D108BD9-81ED-4DB2-BD59-A6C34878D82A}">
                    <a16:rowId xmlns:a16="http://schemas.microsoft.com/office/drawing/2014/main" val="3241535742"/>
                  </a:ext>
                </a:extLst>
              </a:tr>
              <a:tr h="7745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Проверка, , не привели ли возможные имевшие место в ходе процесса закупок изменения бюджета к тому, что объем закупки стал превышать объем имеющихся ассигнований</a:t>
                      </a:r>
                      <a:endParaRPr lang="en-US" sz="13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extLst>
                  <a:ext uri="{0D108BD9-81ED-4DB2-BD59-A6C34878D82A}">
                    <a16:rowId xmlns:a16="http://schemas.microsoft.com/office/drawing/2014/main" val="4094960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1619159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234" y="261370"/>
            <a:ext cx="8198254" cy="263344"/>
          </a:xfrm>
        </p:spPr>
        <p:txBody>
          <a:bodyPr/>
          <a:lstStyle/>
          <a:p>
            <a:r>
              <a:rPr lang="ru-RU" altLang="en-US" sz="2400" b="1" dirty="0">
                <a:solidFill>
                  <a:srgbClr val="C00000"/>
                </a:solidFill>
              </a:rPr>
              <a:t>Цель обмена данными между системой электронных закупок и ИСУГФ </a:t>
            </a:r>
            <a:r>
              <a:rPr lang="en-US" altLang="en-US" sz="2400" b="1" dirty="0">
                <a:solidFill>
                  <a:srgbClr val="C00000"/>
                </a:solidFill>
              </a:rPr>
              <a:t>(2)</a:t>
            </a:r>
            <a:endParaRPr lang="en-US" altLang="en-US" sz="2400" b="1" i="1" dirty="0">
              <a:solidFill>
                <a:srgbClr val="C00000"/>
              </a:solidFill>
            </a:endParaRP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EF79A03E-274C-434A-B149-461D05B280F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766234" y="908719"/>
          <a:ext cx="5482952" cy="2808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D25FCDF-9609-46A3-A32A-BE541F06FE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598491"/>
              </p:ext>
            </p:extLst>
          </p:nvPr>
        </p:nvGraphicFramePr>
        <p:xfrm>
          <a:off x="877468" y="918648"/>
          <a:ext cx="7787209" cy="56458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8656">
                  <a:extLst>
                    <a:ext uri="{9D8B030D-6E8A-4147-A177-3AD203B41FA5}">
                      <a16:colId xmlns:a16="http://schemas.microsoft.com/office/drawing/2014/main" val="1342485799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956694002"/>
                    </a:ext>
                  </a:extLst>
                </a:gridCol>
                <a:gridCol w="355920">
                  <a:extLst>
                    <a:ext uri="{9D8B030D-6E8A-4147-A177-3AD203B41FA5}">
                      <a16:colId xmlns:a16="http://schemas.microsoft.com/office/drawing/2014/main" val="749523197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325578884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627034276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097899316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61375871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245273039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199999167"/>
                    </a:ext>
                  </a:extLst>
                </a:gridCol>
                <a:gridCol w="298377">
                  <a:extLst>
                    <a:ext uri="{9D8B030D-6E8A-4147-A177-3AD203B41FA5}">
                      <a16:colId xmlns:a16="http://schemas.microsoft.com/office/drawing/2014/main" val="2395507930"/>
                    </a:ext>
                  </a:extLst>
                </a:gridCol>
              </a:tblGrid>
              <a:tr h="10420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Россия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Казахстан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 anchor="b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Узбекистан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Армения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Грузия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Киргизская Республика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 anchor="b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Украина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Молдова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Всего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/>
                </a:tc>
                <a:extLst>
                  <a:ext uri="{0D108BD9-81ED-4DB2-BD59-A6C34878D82A}">
                    <a16:rowId xmlns:a16="http://schemas.microsoft.com/office/drawing/2014/main" val="1478470720"/>
                  </a:ext>
                </a:extLst>
              </a:tr>
              <a:tr h="5980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Проверка, не превышает ли сумма присужденного контракта оценочную стоимость контракта и, соответственно, бюджетные ассигнования</a:t>
                      </a:r>
                      <a:endParaRPr lang="en-US" sz="13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extLst>
                  <a:ext uri="{0D108BD9-81ED-4DB2-BD59-A6C34878D82A}">
                    <a16:rowId xmlns:a16="http://schemas.microsoft.com/office/drawing/2014/main" val="3507111007"/>
                  </a:ext>
                </a:extLst>
              </a:tr>
              <a:tr h="906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dirty="0" err="1">
                          <a:effectLst/>
                        </a:rPr>
                        <a:t>Автом</a:t>
                      </a:r>
                      <a:r>
                        <a:rPr lang="ru-RU" sz="1350" dirty="0">
                          <a:effectLst/>
                        </a:rPr>
                        <a:t>. регистрация  всех вновь подписанных контрактов (с уникальными </a:t>
                      </a:r>
                      <a:r>
                        <a:rPr lang="ru-RU" sz="1350" dirty="0" err="1">
                          <a:effectLst/>
                        </a:rPr>
                        <a:t>идентифик</a:t>
                      </a:r>
                      <a:r>
                        <a:rPr lang="ru-RU" sz="1350" dirty="0">
                          <a:effectLst/>
                        </a:rPr>
                        <a:t>. номерами) с соответствующими графиками платежей в соответствующих модулях ИСУГФ для регистрации принимаемых </a:t>
                      </a:r>
                      <a:r>
                        <a:rPr lang="ru-RU" sz="1350" i="1" dirty="0">
                          <a:effectLst/>
                        </a:rPr>
                        <a:t>ежегодных</a:t>
                      </a:r>
                      <a:r>
                        <a:rPr lang="ru-RU" sz="1350" dirty="0">
                          <a:effectLst/>
                        </a:rPr>
                        <a:t> обязательств 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extLst>
                  <a:ext uri="{0D108BD9-81ED-4DB2-BD59-A6C34878D82A}">
                    <a16:rowId xmlns:a16="http://schemas.microsoft.com/office/drawing/2014/main" val="3389851550"/>
                  </a:ext>
                </a:extLst>
              </a:tr>
              <a:tr h="906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dirty="0" err="1">
                          <a:effectLst/>
                        </a:rPr>
                        <a:t>Автом</a:t>
                      </a:r>
                      <a:r>
                        <a:rPr lang="ru-RU" sz="1350" dirty="0">
                          <a:effectLst/>
                        </a:rPr>
                        <a:t>. регистрация  всех вновь подписанных контрактов (с уникальными </a:t>
                      </a:r>
                      <a:r>
                        <a:rPr lang="ru-RU" sz="1350" dirty="0" err="1">
                          <a:effectLst/>
                        </a:rPr>
                        <a:t>идентифик</a:t>
                      </a:r>
                      <a:r>
                        <a:rPr lang="ru-RU" sz="1350" dirty="0">
                          <a:effectLst/>
                        </a:rPr>
                        <a:t>. номерами) с соответствующими графиками платежей в соответствующих модулях ИСУГФ для регистрации принимаемых </a:t>
                      </a:r>
                      <a:r>
                        <a:rPr lang="ru-RU" sz="1350" i="1" dirty="0">
                          <a:effectLst/>
                        </a:rPr>
                        <a:t>многолетних</a:t>
                      </a:r>
                      <a:r>
                        <a:rPr lang="ru-RU" sz="1350" dirty="0">
                          <a:effectLst/>
                        </a:rPr>
                        <a:t> обязательств </a:t>
                      </a: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extLst>
                  <a:ext uri="{0D108BD9-81ED-4DB2-BD59-A6C34878D82A}">
                    <a16:rowId xmlns:a16="http://schemas.microsoft.com/office/drawing/2014/main" val="229518314"/>
                  </a:ext>
                </a:extLst>
              </a:tr>
              <a:tr h="5980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Обеспечить подготовку, обработку и проверку платежей, относящихся к конкурсам  в рамках отношений между госучреждениями и их поставщиками </a:t>
                      </a:r>
                      <a:endParaRPr lang="en-US" sz="13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extLst>
                  <a:ext uri="{0D108BD9-81ED-4DB2-BD59-A6C34878D82A}">
                    <a16:rowId xmlns:a16="http://schemas.microsoft.com/office/drawing/2014/main" val="936883797"/>
                  </a:ext>
                </a:extLst>
              </a:tr>
              <a:tr h="2892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Учет доп. соглашений к контрактам и информации о их результатах</a:t>
                      </a:r>
                      <a:endParaRPr lang="en-US" sz="13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extLst>
                  <a:ext uri="{0D108BD9-81ED-4DB2-BD59-A6C34878D82A}">
                    <a16:rowId xmlns:a16="http://schemas.microsoft.com/office/drawing/2014/main" val="2359672818"/>
                  </a:ext>
                </a:extLst>
              </a:tr>
              <a:tr h="6013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Обеспечивает подготовку детальных отчетов для проведения аудита, отчетности и принятии решений </a:t>
                      </a:r>
                      <a:endParaRPr lang="en-US" sz="13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extLst>
                  <a:ext uri="{0D108BD9-81ED-4DB2-BD59-A6C34878D82A}">
                    <a16:rowId xmlns:a16="http://schemas.microsoft.com/office/drawing/2014/main" val="1683966060"/>
                  </a:ext>
                </a:extLst>
              </a:tr>
              <a:tr h="2892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Всего</a:t>
                      </a:r>
                      <a:endParaRPr lang="en-US" sz="13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extLst>
                  <a:ext uri="{0D108BD9-81ED-4DB2-BD59-A6C34878D82A}">
                    <a16:rowId xmlns:a16="http://schemas.microsoft.com/office/drawing/2014/main" val="883968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8720536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261370"/>
            <a:ext cx="7427168" cy="764704"/>
          </a:xfrm>
        </p:spPr>
        <p:txBody>
          <a:bodyPr/>
          <a:lstStyle/>
          <a:p>
            <a:r>
              <a:rPr lang="ru-RU" altLang="en-US" sz="2800" b="1" dirty="0">
                <a:solidFill>
                  <a:srgbClr val="C00000"/>
                </a:solidFill>
              </a:rPr>
              <a:t>Выводы</a:t>
            </a:r>
            <a:endParaRPr lang="en-US" altLang="en-US" sz="2400" b="1" i="1" dirty="0">
              <a:solidFill>
                <a:srgbClr val="C00000"/>
              </a:solidFill>
            </a:endParaRP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1B829D-BB3E-487D-860E-EA7B53CEAEDF}"/>
              </a:ext>
            </a:extLst>
          </p:cNvPr>
          <p:cNvSpPr txBox="1"/>
          <p:nvPr/>
        </p:nvSpPr>
        <p:spPr>
          <a:xfrm>
            <a:off x="1292884" y="1089164"/>
            <a:ext cx="71675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/>
              <a:t>Ответственность за государственные закупки четко определена во всех странах, и во многих  странах  она часть мандата Министерства Финансов.</a:t>
            </a:r>
          </a:p>
          <a:p>
            <a:endParaRPr lang="ru-RU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/>
              <a:t>Системы электронных закупок функционируют в большинстве стран, и их охват и использование расширяются, таким образом создана база для развития обмена данными с ИСУГФ.</a:t>
            </a:r>
          </a:p>
          <a:p>
            <a:endParaRPr lang="ru-RU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/>
              <a:t>Связи установлены только в некоторых странах и в большинстве случаев ограничены, есть возможности для их дальнейшего развития.</a:t>
            </a:r>
          </a:p>
          <a:p>
            <a:endParaRPr lang="ru-RU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/>
              <a:t>Среди членов КС есть страны, которые серьезно продвинулись в этой области, и их опыт может быть полезен для других.</a:t>
            </a:r>
          </a:p>
          <a:p>
            <a:endParaRPr lang="ru-RU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/>
              <a:t>Тема весьма актуальна, у нее есть потенциал для дальнейшего более углубленного обсуждения на будущих встречах.</a:t>
            </a:r>
            <a:endParaRPr lang="en-US" sz="1600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EF79A03E-274C-434A-B149-461D05B280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7903583"/>
              </p:ext>
            </p:extLst>
          </p:nvPr>
        </p:nvGraphicFramePr>
        <p:xfrm>
          <a:off x="683568" y="968181"/>
          <a:ext cx="5482952" cy="2808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83382269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>
            <a:extLst>
              <a:ext uri="{FF2B5EF4-FFF2-40B4-BE49-F238E27FC236}">
                <a16:creationId xmlns:a16="http://schemas.microsoft.com/office/drawing/2014/main" id="{5D6F4B4E-F931-48B5-83B5-9DA9E2B8C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1BFD2D-57E3-4C3D-8913-FE28ADE305DB}" type="slidenum">
              <a:rPr lang="ru-RU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33795" name="Рисунок 11" descr="pempal-logo.jpg">
            <a:extLst>
              <a:ext uri="{FF2B5EF4-FFF2-40B4-BE49-F238E27FC236}">
                <a16:creationId xmlns:a16="http://schemas.microsoft.com/office/drawing/2014/main" id="{F01876FF-D650-48FB-8AF0-D48BF76430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9D8DE4E-EF02-420C-B342-7A296E6D1061}"/>
              </a:ext>
            </a:extLst>
          </p:cNvPr>
          <p:cNvSpPr/>
          <p:nvPr/>
        </p:nvSpPr>
        <p:spPr>
          <a:xfrm>
            <a:off x="1357290" y="2000240"/>
            <a:ext cx="6715172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7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cs typeface="Arial" charset="0"/>
              </a:rPr>
              <a:t>Спасибо за внимание</a:t>
            </a:r>
            <a:r>
              <a:rPr lang="en-US" sz="7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cs typeface="Arial" charset="0"/>
              </a:rPr>
              <a:t>!</a:t>
            </a:r>
          </a:p>
        </p:txBody>
      </p:sp>
    </p:spTree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79BE839-DE99-41C9-A547-240D876C1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50" y="116434"/>
            <a:ext cx="8136830" cy="452140"/>
          </a:xfrm>
        </p:spPr>
        <p:txBody>
          <a:bodyPr/>
          <a:lstStyle/>
          <a:p>
            <a:br>
              <a:rPr lang="ru-RU" altLang="en-US" sz="3200" dirty="0"/>
            </a:br>
            <a:r>
              <a:rPr lang="ru-RU" altLang="en-US" sz="3200" b="1" dirty="0">
                <a:solidFill>
                  <a:srgbClr val="C00000"/>
                </a:solidFill>
              </a:rPr>
              <a:t>Цели опроса и участие в нем</a:t>
            </a:r>
            <a:br>
              <a:rPr lang="en-US" altLang="en-US" sz="2800" b="1" dirty="0">
                <a:solidFill>
                  <a:srgbClr val="C00000"/>
                </a:solidFill>
              </a:rPr>
            </a:br>
            <a:endParaRPr lang="en-US" altLang="en-US" sz="2800" b="1" dirty="0">
              <a:solidFill>
                <a:srgbClr val="C00000"/>
              </a:solidFill>
            </a:endParaRP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5A5C8270-49C8-4AB9-A0A0-F653C8402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730" y="404664"/>
            <a:ext cx="7859712" cy="5353571"/>
          </a:xfrm>
        </p:spPr>
        <p:txBody>
          <a:bodyPr/>
          <a:lstStyle/>
          <a:p>
            <a:pPr marL="57150" indent="0" algn="just">
              <a:lnSpc>
                <a:spcPct val="115000"/>
              </a:lnSpc>
              <a:spcBef>
                <a:spcPts val="1200"/>
              </a:spcBef>
              <a:buNone/>
            </a:pPr>
            <a:r>
              <a:rPr lang="ru-RU" sz="2400" b="1" dirty="0">
                <a:solidFill>
                  <a:srgbClr val="C00000"/>
                </a:solidFill>
              </a:rPr>
              <a:t>Цели</a:t>
            </a:r>
            <a:r>
              <a:rPr lang="en-US" sz="2400" dirty="0"/>
              <a:t> </a:t>
            </a:r>
            <a:endParaRPr lang="ru-RU" sz="2400" dirty="0"/>
          </a:p>
          <a:p>
            <a:pPr marL="457200" lvl="1" indent="0" algn="just">
              <a:lnSpc>
                <a:spcPct val="115000"/>
              </a:lnSpc>
              <a:spcBef>
                <a:spcPts val="1200"/>
              </a:spcBef>
              <a:buNone/>
            </a:pPr>
            <a:r>
              <a:rPr lang="en-US" sz="2000" dirty="0"/>
              <a:t>- </a:t>
            </a:r>
            <a:r>
              <a:rPr lang="ru-RU" sz="2000" dirty="0"/>
              <a:t>опрос был организован в рамках подготовки программы ежегодного пленарного заседания КС;</a:t>
            </a:r>
            <a:endParaRPr lang="en-US" altLang="en-US" sz="2000" dirty="0"/>
          </a:p>
          <a:p>
            <a:pPr marL="457200" lvl="1" indent="0" algn="just">
              <a:lnSpc>
                <a:spcPct val="115000"/>
              </a:lnSpc>
              <a:spcBef>
                <a:spcPts val="1200"/>
              </a:spcBef>
              <a:buNone/>
            </a:pPr>
            <a:r>
              <a:rPr lang="en-US" altLang="en-US" sz="2000" dirty="0"/>
              <a:t>-  </a:t>
            </a:r>
            <a:r>
              <a:rPr lang="ru-RU" altLang="en-US" sz="2000" dirty="0"/>
              <a:t>стал основой для этой презентации, которая, как ожидается, подготовит почву для обсуждения взаимодействия между электронными закупками и казначейскими информационными системами;</a:t>
            </a:r>
            <a:endParaRPr lang="en-US" sz="2000" dirty="0"/>
          </a:p>
          <a:p>
            <a:pPr marL="457200" lvl="1" indent="0" algn="just">
              <a:lnSpc>
                <a:spcPct val="115000"/>
              </a:lnSpc>
              <a:spcBef>
                <a:spcPts val="1200"/>
              </a:spcBef>
              <a:buNone/>
            </a:pPr>
            <a:r>
              <a:rPr lang="en-US" sz="2000" dirty="0"/>
              <a:t>- </a:t>
            </a:r>
            <a:r>
              <a:rPr lang="ru-RU" sz="2000" dirty="0"/>
              <a:t>вклад в базу знаний </a:t>
            </a:r>
            <a:r>
              <a:rPr lang="en-US" sz="2000" dirty="0" err="1"/>
              <a:t>PEMPAL</a:t>
            </a:r>
            <a:r>
              <a:rPr lang="ru-RU" sz="2000" dirty="0"/>
              <a:t>, включающую в себя методологическую, законодательную и аналитическую документацию.</a:t>
            </a:r>
            <a:endParaRPr lang="en-US" altLang="en-US" sz="2400" b="1" dirty="0">
              <a:solidFill>
                <a:srgbClr val="C00000"/>
              </a:solidFill>
            </a:endParaRPr>
          </a:p>
          <a:p>
            <a:pPr marL="57150" indent="0" algn="just">
              <a:lnSpc>
                <a:spcPct val="115000"/>
              </a:lnSpc>
              <a:spcBef>
                <a:spcPts val="1200"/>
              </a:spcBef>
              <a:buNone/>
            </a:pPr>
            <a:r>
              <a:rPr lang="ru-RU" altLang="en-US" sz="2400" b="1" dirty="0">
                <a:solidFill>
                  <a:srgbClr val="C00000"/>
                </a:solidFill>
              </a:rPr>
              <a:t>Ответы</a:t>
            </a:r>
            <a:r>
              <a:rPr lang="en-US" altLang="en-US" sz="2400" dirty="0">
                <a:solidFill>
                  <a:srgbClr val="C00000"/>
                </a:solidFill>
              </a:rPr>
              <a:t> </a:t>
            </a:r>
            <a:r>
              <a:rPr lang="ru-RU" altLang="en-US" sz="2400" dirty="0"/>
              <a:t>получены от всех </a:t>
            </a:r>
            <a:r>
              <a:rPr lang="en-US" altLang="en-US" sz="2400" b="1" dirty="0"/>
              <a:t>16 </a:t>
            </a:r>
            <a:r>
              <a:rPr lang="ru-RU" altLang="en-US" sz="2400" b="1" dirty="0"/>
              <a:t>стран  - членов Казначейского сообщества, участвующих в заседании</a:t>
            </a:r>
            <a:endParaRPr lang="en-US" altLang="en-US" sz="2400" dirty="0"/>
          </a:p>
          <a:p>
            <a:pPr marL="457200" lvl="1" indent="0" algn="just">
              <a:lnSpc>
                <a:spcPct val="115000"/>
              </a:lnSpc>
              <a:spcBef>
                <a:spcPts val="1200"/>
              </a:spcBef>
              <a:buNone/>
            </a:pPr>
            <a:r>
              <a:rPr lang="en-US" altLang="en-US" sz="2400" dirty="0"/>
              <a:t>                            </a:t>
            </a:r>
            <a:r>
              <a:rPr lang="ru-RU" altLang="en-US" sz="2600" b="1" dirty="0">
                <a:solidFill>
                  <a:srgbClr val="C00000"/>
                </a:solidFill>
              </a:rPr>
              <a:t>СПАСИБО ВСЕМ</a:t>
            </a:r>
            <a:r>
              <a:rPr lang="en-US" altLang="en-US" sz="2600" b="1" dirty="0">
                <a:solidFill>
                  <a:srgbClr val="C00000"/>
                </a:solidFill>
              </a:rPr>
              <a:t>!!!</a:t>
            </a:r>
          </a:p>
          <a:p>
            <a:pPr marL="0" indent="0">
              <a:buNone/>
            </a:pPr>
            <a:r>
              <a:rPr lang="ru-RU" altLang="en-US" sz="1600" i="1" dirty="0">
                <a:solidFill>
                  <a:srgbClr val="0070C0"/>
                </a:solidFill>
              </a:rPr>
              <a:t>Данные прошли только первичные обработку и анализ, углубленная проверка на непротиворечивость не проводилась</a:t>
            </a:r>
            <a:endParaRPr lang="en-US" altLang="en-US" sz="1600" i="1" dirty="0">
              <a:solidFill>
                <a:srgbClr val="0070C0"/>
              </a:solidFill>
            </a:endParaRP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9F929DC2-6554-45DE-BC82-5242C857D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6213B7-9E50-4E08-8C8A-4FFC372B3896}" type="slidenum">
              <a:rPr lang="ru-RU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8197" name="Рисунок 11" descr="pempal-logo.jpg">
            <a:extLst>
              <a:ext uri="{FF2B5EF4-FFF2-40B4-BE49-F238E27FC236}">
                <a16:creationId xmlns:a16="http://schemas.microsoft.com/office/drawing/2014/main" id="{482DAF98-075E-44AC-90D7-8F86552CA5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-17463"/>
            <a:ext cx="746125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733818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100961"/>
            <a:ext cx="8136904" cy="935509"/>
          </a:xfrm>
        </p:spPr>
        <p:txBody>
          <a:bodyPr/>
          <a:lstStyle/>
          <a:p>
            <a:r>
              <a:rPr lang="ru-RU" sz="2800" b="1" dirty="0">
                <a:solidFill>
                  <a:srgbClr val="C00000"/>
                </a:solidFill>
              </a:rPr>
              <a:t>Какой орган отвечает за регулирование государственных закупок в вашей стране?</a:t>
            </a:r>
            <a:endParaRPr lang="en-US" altLang="en-US" sz="2800" b="1" dirty="0">
              <a:solidFill>
                <a:srgbClr val="C00000"/>
              </a:solidFill>
            </a:endParaRP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156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6CA5D76-A0A9-478E-87B8-34016A77651E}"/>
              </a:ext>
            </a:extLst>
          </p:cNvPr>
          <p:cNvSpPr txBox="1"/>
          <p:nvPr/>
        </p:nvSpPr>
        <p:spPr>
          <a:xfrm>
            <a:off x="6101089" y="1721130"/>
            <a:ext cx="279796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 </a:t>
            </a:r>
          </a:p>
          <a:p>
            <a:r>
              <a:rPr lang="ru-RU" sz="1600" b="1" dirty="0"/>
              <a:t>Кыргызская Республика</a:t>
            </a:r>
            <a:r>
              <a:rPr lang="en-US" sz="1600" dirty="0"/>
              <a:t> - </a:t>
            </a:r>
            <a:r>
              <a:rPr lang="ru-RU" sz="1600" dirty="0"/>
              <a:t>Департамент государственных закупок при МФ</a:t>
            </a:r>
            <a:endParaRPr lang="en-US" sz="1600" dirty="0"/>
          </a:p>
          <a:p>
            <a:endParaRPr lang="en-US" sz="1600" dirty="0"/>
          </a:p>
          <a:p>
            <a:r>
              <a:rPr lang="ru-RU" sz="1600" b="1" dirty="0"/>
              <a:t>Грузия</a:t>
            </a:r>
            <a:r>
              <a:rPr lang="en-US" sz="1600" dirty="0"/>
              <a:t> – </a:t>
            </a:r>
            <a:r>
              <a:rPr lang="ru-RU" sz="1600" dirty="0"/>
              <a:t>Государственное агентство по закупкам при Правительстве</a:t>
            </a:r>
          </a:p>
          <a:p>
            <a:endParaRPr lang="en-US" sz="1600" dirty="0"/>
          </a:p>
          <a:p>
            <a:r>
              <a:rPr lang="ru-RU" sz="1600" b="1" dirty="0"/>
              <a:t>Таджикистан</a:t>
            </a:r>
            <a:r>
              <a:rPr lang="en-US" sz="1600" dirty="0"/>
              <a:t> - </a:t>
            </a:r>
            <a:r>
              <a:rPr lang="ru-RU" sz="1600" dirty="0"/>
              <a:t>Агентство по государственным закупкам товаров, работ и услуг при Правительстве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CEC110AB-07E9-4BA0-8071-DB485B4D02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3898036"/>
              </p:ext>
            </p:extLst>
          </p:nvPr>
        </p:nvGraphicFramePr>
        <p:xfrm>
          <a:off x="837928" y="1209714"/>
          <a:ext cx="4940808" cy="2980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2F9808F-C526-4A97-9911-AF1422B1AD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043551"/>
              </p:ext>
            </p:extLst>
          </p:nvPr>
        </p:nvGraphicFramePr>
        <p:xfrm>
          <a:off x="1187624" y="4676412"/>
          <a:ext cx="4483100" cy="18338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87500">
                  <a:extLst>
                    <a:ext uri="{9D8B030D-6E8A-4147-A177-3AD203B41FA5}">
                      <a16:colId xmlns:a16="http://schemas.microsoft.com/office/drawing/2014/main" val="3583027020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564087966"/>
                    </a:ext>
                  </a:extLst>
                </a:gridCol>
                <a:gridCol w="1384300">
                  <a:extLst>
                    <a:ext uri="{9D8B030D-6E8A-4147-A177-3AD203B41FA5}">
                      <a16:colId xmlns:a16="http://schemas.microsoft.com/office/drawing/2014/main" val="241904184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>
                          <a:solidFill>
                            <a:srgbClr val="0066FF"/>
                          </a:solidFill>
                          <a:effectLst/>
                        </a:rPr>
                        <a:t>Армения</a:t>
                      </a:r>
                      <a:endParaRPr lang="ru-RU" sz="1400" b="1" i="1" u="none" strike="noStrike" dirty="0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>
                          <a:solidFill>
                            <a:srgbClr val="0066FF"/>
                          </a:solidFill>
                          <a:effectLst/>
                        </a:rPr>
                        <a:t>Азербайджан</a:t>
                      </a:r>
                      <a:endParaRPr lang="ru-RU" sz="1400" b="1" i="1" u="none" strike="noStrike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>
                          <a:solidFill>
                            <a:srgbClr val="0066FF"/>
                          </a:solidFill>
                          <a:effectLst/>
                        </a:rPr>
                        <a:t>Беларусь</a:t>
                      </a:r>
                      <a:endParaRPr lang="ru-RU" sz="1400" b="1" i="1" u="none" strike="noStrike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63563198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>
                          <a:solidFill>
                            <a:srgbClr val="0066FF"/>
                          </a:solidFill>
                          <a:effectLst/>
                        </a:rPr>
                        <a:t>Казахстан</a:t>
                      </a:r>
                      <a:endParaRPr lang="ru-RU" sz="1400" b="1" i="1" u="none" strike="noStrike" dirty="0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>
                          <a:solidFill>
                            <a:srgbClr val="0066FF"/>
                          </a:solidFill>
                          <a:effectLst/>
                        </a:rPr>
                        <a:t>Албания</a:t>
                      </a:r>
                      <a:endParaRPr lang="ru-RU" sz="1400" b="1" i="1" u="none" strike="noStrike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>
                          <a:solidFill>
                            <a:srgbClr val="0066FF"/>
                          </a:solidFill>
                          <a:effectLst/>
                        </a:rPr>
                        <a:t>Хорватия</a:t>
                      </a:r>
                      <a:endParaRPr lang="ru-RU" sz="1400" b="1" i="1" u="none" strike="noStrike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26897321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>
                          <a:solidFill>
                            <a:srgbClr val="0066FF"/>
                          </a:solidFill>
                          <a:effectLst/>
                        </a:rPr>
                        <a:t>Косово</a:t>
                      </a:r>
                      <a:endParaRPr lang="ru-RU" sz="1400" b="1" i="1" u="none" strike="noStrike" dirty="0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>
                          <a:solidFill>
                            <a:srgbClr val="0066FF"/>
                          </a:solidFill>
                          <a:effectLst/>
                        </a:rPr>
                        <a:t>Грузия</a:t>
                      </a:r>
                      <a:endParaRPr lang="ru-RU" sz="1400" b="1" i="1" u="none" strike="noStrike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>
                          <a:solidFill>
                            <a:srgbClr val="0066FF"/>
                          </a:solidFill>
                          <a:effectLst/>
                        </a:rPr>
                        <a:t>Россия</a:t>
                      </a:r>
                      <a:endParaRPr lang="ru-RU" sz="1400" b="1" i="1" u="none" strike="noStrike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44181027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>
                          <a:solidFill>
                            <a:srgbClr val="0066FF"/>
                          </a:solidFill>
                          <a:effectLst/>
                        </a:rPr>
                        <a:t>Северная Македония</a:t>
                      </a:r>
                      <a:endParaRPr lang="ru-RU" sz="1400" b="1" i="1" u="none" strike="noStrike" dirty="0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>
                          <a:solidFill>
                            <a:srgbClr val="0066FF"/>
                          </a:solidFill>
                          <a:effectLst/>
                        </a:rPr>
                        <a:t>Кыргызская Республика</a:t>
                      </a:r>
                      <a:endParaRPr lang="ru-RU" sz="1400" b="1" i="1" u="none" strike="noStrike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>
                          <a:solidFill>
                            <a:srgbClr val="0066FF"/>
                          </a:solidFill>
                          <a:effectLst/>
                        </a:rPr>
                        <a:t>Украина</a:t>
                      </a:r>
                      <a:endParaRPr lang="ru-RU" sz="1400" b="1" i="1" u="none" strike="noStrike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581485782"/>
                  </a:ext>
                </a:extLst>
              </a:tr>
              <a:tr h="28130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>
                          <a:solidFill>
                            <a:srgbClr val="0066FF"/>
                          </a:solidFill>
                          <a:effectLst/>
                        </a:rPr>
                        <a:t>Молдова</a:t>
                      </a:r>
                      <a:endParaRPr lang="ru-RU" sz="1400" b="1" i="1" u="none" strike="noStrike" dirty="0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>
                          <a:solidFill>
                            <a:srgbClr val="0066FF"/>
                          </a:solidFill>
                          <a:effectLst/>
                        </a:rPr>
                        <a:t>Таджикистан</a:t>
                      </a:r>
                      <a:endParaRPr lang="ru-RU" sz="1400" b="1" i="1" u="none" strike="noStrike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1" i="1" u="none" strike="noStrike">
                        <a:solidFill>
                          <a:srgbClr val="0066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8743199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1" u="none" strike="noStrike" dirty="0">
                          <a:solidFill>
                            <a:srgbClr val="0066FF"/>
                          </a:solidFill>
                          <a:effectLst/>
                        </a:rPr>
                        <a:t>       Узбекистан</a:t>
                      </a:r>
                      <a:endParaRPr lang="ru-RU" sz="1400" b="1" i="1" u="none" strike="noStrike" dirty="0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>
                          <a:solidFill>
                            <a:srgbClr val="0066FF"/>
                          </a:solidFill>
                          <a:effectLst/>
                        </a:rPr>
                        <a:t>Турция</a:t>
                      </a:r>
                      <a:endParaRPr lang="ru-RU" sz="1400" b="1" i="1" u="none" strike="noStrike" dirty="0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US" sz="1800" b="1" i="1" u="none" strike="noStrike" dirty="0">
                        <a:solidFill>
                          <a:srgbClr val="0066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5066347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6570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4185099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101538"/>
            <a:ext cx="7715200" cy="935509"/>
          </a:xfrm>
        </p:spPr>
        <p:txBody>
          <a:bodyPr/>
          <a:lstStyle/>
          <a:p>
            <a:r>
              <a:rPr lang="ru-RU" altLang="en-US" sz="3200" b="1" dirty="0">
                <a:solidFill>
                  <a:srgbClr val="C00000"/>
                </a:solidFill>
              </a:rPr>
              <a:t>Наличие функционирующих систем электронных закупок</a:t>
            </a:r>
            <a:endParaRPr lang="en-US" altLang="en-US" sz="3200" b="1" dirty="0">
              <a:solidFill>
                <a:srgbClr val="C00000"/>
              </a:solidFill>
            </a:endParaRP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1B829D-BB3E-487D-860E-EA7B53CEAEDF}"/>
              </a:ext>
            </a:extLst>
          </p:cNvPr>
          <p:cNvSpPr txBox="1"/>
          <p:nvPr/>
        </p:nvSpPr>
        <p:spPr>
          <a:xfrm>
            <a:off x="6553200" y="1772816"/>
            <a:ext cx="231841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Системы электронных закупок функционируют в большинстве стран </a:t>
            </a:r>
            <a:r>
              <a:rPr lang="en-US" dirty="0"/>
              <a:t>(</a:t>
            </a:r>
            <a:r>
              <a:rPr lang="en-US" b="1" dirty="0">
                <a:solidFill>
                  <a:srgbClr val="C00000"/>
                </a:solidFill>
              </a:rPr>
              <a:t>14</a:t>
            </a:r>
            <a:r>
              <a:rPr lang="en-US" dirty="0"/>
              <a:t>)</a:t>
            </a:r>
          </a:p>
          <a:p>
            <a:r>
              <a:rPr lang="en-US" dirty="0"/>
              <a:t> </a:t>
            </a:r>
          </a:p>
          <a:p>
            <a:r>
              <a:rPr lang="ru-RU" dirty="0"/>
              <a:t>В Азербайджане и Таджикистане есть планы по развитию подобных систем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0BA0FA6-8434-4877-92B6-25DEE994C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1516248-6BE9-475C-A19F-33A60E55A9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562192"/>
              </p:ext>
            </p:extLst>
          </p:nvPr>
        </p:nvGraphicFramePr>
        <p:xfrm>
          <a:off x="1352973" y="1257897"/>
          <a:ext cx="5015408" cy="55742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5015">
                  <a:extLst>
                    <a:ext uri="{9D8B030D-6E8A-4147-A177-3AD203B41FA5}">
                      <a16:colId xmlns:a16="http://schemas.microsoft.com/office/drawing/2014/main" val="3459392700"/>
                    </a:ext>
                  </a:extLst>
                </a:gridCol>
                <a:gridCol w="3310393">
                  <a:extLst>
                    <a:ext uri="{9D8B030D-6E8A-4147-A177-3AD203B41FA5}">
                      <a16:colId xmlns:a16="http://schemas.microsoft.com/office/drawing/2014/main" val="1392953604"/>
                    </a:ext>
                  </a:extLst>
                </a:gridCol>
              </a:tblGrid>
              <a:tr h="3072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Страна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URL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/>
                </a:tc>
                <a:extLst>
                  <a:ext uri="{0D108BD9-81ED-4DB2-BD59-A6C34878D82A}">
                    <a16:rowId xmlns:a16="http://schemas.microsoft.com/office/drawing/2014/main" val="3374385398"/>
                  </a:ext>
                </a:extLst>
              </a:tr>
              <a:tr h="30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Албания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https</a:t>
                      </a:r>
                      <a:r>
                        <a:rPr lang="ru-RU" sz="1600" dirty="0">
                          <a:effectLst/>
                        </a:rPr>
                        <a:t>://</a:t>
                      </a:r>
                      <a:r>
                        <a:rPr lang="en-US" sz="1600" dirty="0">
                          <a:effectLst/>
                        </a:rPr>
                        <a:t>www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en-US" sz="1600" dirty="0">
                          <a:effectLst/>
                        </a:rPr>
                        <a:t>app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en-US" sz="1600" dirty="0">
                          <a:effectLst/>
                        </a:rPr>
                        <a:t>gov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en-US" sz="1600" dirty="0">
                          <a:effectLst/>
                        </a:rPr>
                        <a:t>al</a:t>
                      </a:r>
                      <a:r>
                        <a:rPr lang="ru-RU" sz="1600" dirty="0">
                          <a:effectLst/>
                        </a:rPr>
                        <a:t>/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1027237094"/>
                  </a:ext>
                </a:extLst>
              </a:tr>
              <a:tr h="30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Армения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https://armeps.am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3371296150"/>
                  </a:ext>
                </a:extLst>
              </a:tr>
              <a:tr h="30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Беларусь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http://www.icetrade.by/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3411692272"/>
                  </a:ext>
                </a:extLst>
              </a:tr>
              <a:tr h="30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Хорватия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https</a:t>
                      </a:r>
                      <a:r>
                        <a:rPr lang="ru-RU" sz="1600" dirty="0">
                          <a:effectLst/>
                        </a:rPr>
                        <a:t>://</a:t>
                      </a:r>
                      <a:r>
                        <a:rPr lang="en-US" sz="1600" dirty="0" err="1">
                          <a:effectLst/>
                        </a:rPr>
                        <a:t>eojn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en-US" sz="1600" dirty="0" err="1">
                          <a:effectLst/>
                        </a:rPr>
                        <a:t>nn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en-US" sz="1600" dirty="0" err="1">
                          <a:effectLst/>
                        </a:rPr>
                        <a:t>hr</a:t>
                      </a:r>
                      <a:r>
                        <a:rPr lang="ru-RU" sz="1600" dirty="0">
                          <a:effectLst/>
                        </a:rPr>
                        <a:t>/</a:t>
                      </a:r>
                      <a:r>
                        <a:rPr lang="en-US" sz="1600" dirty="0" err="1">
                          <a:effectLst/>
                        </a:rPr>
                        <a:t>Oglasnik</a:t>
                      </a:r>
                      <a:r>
                        <a:rPr lang="ru-RU" sz="1600" dirty="0">
                          <a:effectLst/>
                        </a:rPr>
                        <a:t>/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1231746562"/>
                  </a:ext>
                </a:extLst>
              </a:tr>
              <a:tr h="30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Грузия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http://procurement.gov.ge/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1781107464"/>
                  </a:ext>
                </a:extLst>
              </a:tr>
              <a:tr h="2792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Казахстан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https</a:t>
                      </a:r>
                      <a:r>
                        <a:rPr lang="ru-RU" sz="1600" dirty="0">
                          <a:effectLst/>
                        </a:rPr>
                        <a:t>://</a:t>
                      </a:r>
                      <a:r>
                        <a:rPr lang="en-US" sz="1600" dirty="0">
                          <a:effectLst/>
                        </a:rPr>
                        <a:t>www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en-US" sz="1600" dirty="0" err="1">
                          <a:effectLst/>
                        </a:rPr>
                        <a:t>goszakup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en-US" sz="1600" dirty="0">
                          <a:effectLst/>
                        </a:rPr>
                        <a:t>gov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en-US" sz="1600" dirty="0" err="1">
                          <a:effectLst/>
                        </a:rPr>
                        <a:t>kz</a:t>
                      </a:r>
                      <a:r>
                        <a:rPr lang="ru-RU" sz="1600" dirty="0">
                          <a:effectLst/>
                        </a:rPr>
                        <a:t>/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1365149091"/>
                  </a:ext>
                </a:extLst>
              </a:tr>
              <a:tr h="4910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Косово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https</a:t>
                      </a:r>
                      <a:r>
                        <a:rPr lang="ru-RU" sz="1600" dirty="0">
                          <a:effectLst/>
                        </a:rPr>
                        <a:t>://</a:t>
                      </a:r>
                      <a:r>
                        <a:rPr lang="en-US" sz="1600" dirty="0">
                          <a:effectLst/>
                        </a:rPr>
                        <a:t>e</a:t>
                      </a:r>
                      <a:r>
                        <a:rPr lang="ru-RU" sz="1600" dirty="0">
                          <a:effectLst/>
                        </a:rPr>
                        <a:t>-</a:t>
                      </a:r>
                      <a:r>
                        <a:rPr lang="en-US" sz="1600" dirty="0" err="1">
                          <a:effectLst/>
                        </a:rPr>
                        <a:t>prokurimi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en-US" sz="1600" dirty="0" err="1">
                          <a:effectLst/>
                        </a:rPr>
                        <a:t>rks</a:t>
                      </a:r>
                      <a:r>
                        <a:rPr lang="ru-RU" sz="1600" dirty="0">
                          <a:effectLst/>
                        </a:rPr>
                        <a:t>-</a:t>
                      </a:r>
                      <a:r>
                        <a:rPr lang="en-US" sz="1600" dirty="0">
                          <a:effectLst/>
                        </a:rPr>
                        <a:t>gov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en-US" sz="1600" dirty="0">
                          <a:effectLst/>
                        </a:rPr>
                        <a:t>net</a:t>
                      </a:r>
                      <a:r>
                        <a:rPr lang="ru-RU" sz="1600" dirty="0">
                          <a:effectLst/>
                        </a:rPr>
                        <a:t>/</a:t>
                      </a:r>
                      <a:r>
                        <a:rPr lang="en-US" sz="1600" dirty="0">
                          <a:effectLst/>
                        </a:rPr>
                        <a:t>Home</a:t>
                      </a:r>
                      <a:r>
                        <a:rPr lang="ru-RU" sz="1600" dirty="0">
                          <a:effectLst/>
                        </a:rPr>
                        <a:t>/</a:t>
                      </a:r>
                      <a:r>
                        <a:rPr lang="en-US" sz="1600" dirty="0" err="1">
                          <a:effectLst/>
                        </a:rPr>
                        <a:t>ClanakItemNew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en-US" sz="1600" dirty="0" err="1">
                          <a:effectLst/>
                        </a:rPr>
                        <a:t>aspx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3823838254"/>
                  </a:ext>
                </a:extLst>
              </a:tr>
              <a:tr h="1477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Кыргызская Республика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zakupki.gov.kg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2318804840"/>
                  </a:ext>
                </a:extLst>
              </a:tr>
              <a:tr h="30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Молдова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mtender@gov.md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1429191776"/>
                  </a:ext>
                </a:extLst>
              </a:tr>
              <a:tr h="3259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Сев. Македония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https</a:t>
                      </a:r>
                      <a:r>
                        <a:rPr lang="ru-RU" sz="1600" dirty="0">
                          <a:effectLst/>
                        </a:rPr>
                        <a:t>://</a:t>
                      </a:r>
                      <a:r>
                        <a:rPr lang="en-US" sz="1600" dirty="0">
                          <a:effectLst/>
                        </a:rPr>
                        <a:t>e</a:t>
                      </a:r>
                      <a:r>
                        <a:rPr lang="ru-RU" sz="1600" dirty="0">
                          <a:effectLst/>
                        </a:rPr>
                        <a:t>-</a:t>
                      </a:r>
                      <a:r>
                        <a:rPr lang="en-US" sz="1600" dirty="0" err="1">
                          <a:effectLst/>
                        </a:rPr>
                        <a:t>nabavki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en-US" sz="1600" dirty="0">
                          <a:effectLst/>
                        </a:rPr>
                        <a:t>gov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en-US" sz="1600" dirty="0" err="1">
                          <a:effectLst/>
                        </a:rPr>
                        <a:t>mk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4156569801"/>
                  </a:ext>
                </a:extLst>
              </a:tr>
              <a:tr h="30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Россия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www.zakupki.gov.ru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2917450478"/>
                  </a:ext>
                </a:extLst>
              </a:tr>
              <a:tr h="5143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Турция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https://ekap.kik.gov.tr/EKAP/Default.aspx?ReturnUrl=%2fEKAP%2f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856901380"/>
                  </a:ext>
                </a:extLst>
              </a:tr>
              <a:tr h="30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Украина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https</a:t>
                      </a:r>
                      <a:r>
                        <a:rPr lang="ru-RU" sz="1600" dirty="0">
                          <a:effectLst/>
                        </a:rPr>
                        <a:t>://</a:t>
                      </a:r>
                      <a:r>
                        <a:rPr lang="en-US" sz="1600" dirty="0">
                          <a:effectLst/>
                        </a:rPr>
                        <a:t>www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en-US" sz="1600" dirty="0" err="1">
                          <a:effectLst/>
                        </a:rPr>
                        <a:t>prozorro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en-US" sz="1600" dirty="0">
                          <a:effectLst/>
                        </a:rPr>
                        <a:t>gov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en-US" sz="1600" dirty="0" err="1">
                          <a:effectLst/>
                        </a:rPr>
                        <a:t>ua</a:t>
                      </a:r>
                      <a:r>
                        <a:rPr lang="ru-RU" sz="1600" dirty="0">
                          <a:effectLst/>
                        </a:rPr>
                        <a:t>/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3954454914"/>
                  </a:ext>
                </a:extLst>
              </a:tr>
              <a:tr h="30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Узбекистан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www.xarid.uz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4210794614"/>
                  </a:ext>
                </a:extLst>
              </a:tr>
              <a:tr h="2586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Всего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/>
                </a:tc>
                <a:extLst>
                  <a:ext uri="{0D108BD9-81ED-4DB2-BD59-A6C34878D82A}">
                    <a16:rowId xmlns:a16="http://schemas.microsoft.com/office/drawing/2014/main" val="1692076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65315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716" y="-39522"/>
            <a:ext cx="7848872" cy="764704"/>
          </a:xfrm>
        </p:spPr>
        <p:txBody>
          <a:bodyPr/>
          <a:lstStyle/>
          <a:p>
            <a:r>
              <a:rPr lang="ru-RU" altLang="en-US" sz="2600" b="1" dirty="0">
                <a:solidFill>
                  <a:srgbClr val="C00000"/>
                </a:solidFill>
              </a:rPr>
              <a:t>Охват и использование систем электронных закупок</a:t>
            </a:r>
            <a:endParaRPr lang="en-US" altLang="en-US" sz="2600" b="1" dirty="0">
              <a:solidFill>
                <a:srgbClr val="C00000"/>
              </a:solidFill>
            </a:endParaRP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1B829D-BB3E-487D-860E-EA7B53CEAEDF}"/>
              </a:ext>
            </a:extLst>
          </p:cNvPr>
          <p:cNvSpPr txBox="1"/>
          <p:nvPr/>
        </p:nvSpPr>
        <p:spPr>
          <a:xfrm>
            <a:off x="6458159" y="1097160"/>
            <a:ext cx="244824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Электронные торги  </a:t>
            </a:r>
            <a:r>
              <a:rPr lang="ru-RU" sz="1600" dirty="0"/>
              <a:t>-</a:t>
            </a:r>
            <a:r>
              <a:rPr lang="ru-RU" sz="1600" b="1" dirty="0"/>
              <a:t> </a:t>
            </a:r>
            <a:r>
              <a:rPr lang="ru-RU" sz="1600" dirty="0"/>
              <a:t>закупки товаров, работ и услуг большой стоимости в небольших объемах</a:t>
            </a:r>
          </a:p>
          <a:p>
            <a:endParaRPr lang="en-US" sz="1600" dirty="0"/>
          </a:p>
          <a:p>
            <a:endParaRPr lang="ru-RU" sz="1600" b="1" dirty="0"/>
          </a:p>
          <a:p>
            <a:r>
              <a:rPr lang="ru-RU" sz="1600" b="1" dirty="0"/>
              <a:t>Электронные закупки или электронный каталог  </a:t>
            </a:r>
            <a:r>
              <a:rPr lang="ru-RU" sz="1600" dirty="0"/>
              <a:t>- закупки товаров и услуг небольшой стоимости в больших объемах</a:t>
            </a:r>
          </a:p>
          <a:p>
            <a:endParaRPr lang="en-US" sz="1600" i="1" dirty="0">
              <a:solidFill>
                <a:srgbClr val="0070C0"/>
              </a:solidFill>
            </a:endParaRPr>
          </a:p>
          <a:p>
            <a:endParaRPr lang="ru-RU" sz="1600" b="1" dirty="0"/>
          </a:p>
          <a:p>
            <a:r>
              <a:rPr lang="ru-RU" sz="1600" b="1" dirty="0"/>
              <a:t>Электронный запрос цен или закупки в свободной торговле </a:t>
            </a:r>
            <a:r>
              <a:rPr lang="ru-RU" sz="1600" dirty="0"/>
              <a:t> - закупки товаров небольшой стоимости в небольших объемах</a:t>
            </a:r>
            <a:endParaRPr lang="en-US" sz="1600" i="1" dirty="0">
              <a:solidFill>
                <a:srgbClr val="0070C0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AA68235-8549-45FF-87E8-B8FE0FAD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941828"/>
              </p:ext>
            </p:extLst>
          </p:nvPr>
        </p:nvGraphicFramePr>
        <p:xfrm>
          <a:off x="877110" y="692696"/>
          <a:ext cx="5567098" cy="60394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6547">
                  <a:extLst>
                    <a:ext uri="{9D8B030D-6E8A-4147-A177-3AD203B41FA5}">
                      <a16:colId xmlns:a16="http://schemas.microsoft.com/office/drawing/2014/main" val="754093436"/>
                    </a:ext>
                  </a:extLst>
                </a:gridCol>
                <a:gridCol w="1131406">
                  <a:extLst>
                    <a:ext uri="{9D8B030D-6E8A-4147-A177-3AD203B41FA5}">
                      <a16:colId xmlns:a16="http://schemas.microsoft.com/office/drawing/2014/main" val="509920200"/>
                    </a:ext>
                  </a:extLst>
                </a:gridCol>
                <a:gridCol w="987179">
                  <a:extLst>
                    <a:ext uri="{9D8B030D-6E8A-4147-A177-3AD203B41FA5}">
                      <a16:colId xmlns:a16="http://schemas.microsoft.com/office/drawing/2014/main" val="2205018166"/>
                    </a:ext>
                  </a:extLst>
                </a:gridCol>
                <a:gridCol w="1701966">
                  <a:extLst>
                    <a:ext uri="{9D8B030D-6E8A-4147-A177-3AD203B41FA5}">
                      <a16:colId xmlns:a16="http://schemas.microsoft.com/office/drawing/2014/main" val="1936272358"/>
                    </a:ext>
                  </a:extLst>
                </a:gridCol>
              </a:tblGrid>
              <a:tr h="6902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Страна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Эл. закупки или эл. каталог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Электронные</a:t>
                      </a:r>
                      <a:r>
                        <a:rPr lang="ru-RU" sz="1400" baseline="0" dirty="0">
                          <a:effectLst/>
                        </a:rPr>
                        <a:t> торги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Эл. запрос цен 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или закупки в свободной торговле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/>
                </a:tc>
                <a:extLst>
                  <a:ext uri="{0D108BD9-81ED-4DB2-BD59-A6C34878D82A}">
                    <a16:rowId xmlns:a16="http://schemas.microsoft.com/office/drawing/2014/main" val="315130566"/>
                  </a:ext>
                </a:extLst>
              </a:tr>
              <a:tr h="2272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Албания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904395371"/>
                  </a:ext>
                </a:extLst>
              </a:tr>
              <a:tr h="2573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Армения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576824264"/>
                  </a:ext>
                </a:extLst>
              </a:tr>
              <a:tr h="2874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Беларусь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3464342187"/>
                  </a:ext>
                </a:extLst>
              </a:tr>
              <a:tr h="2455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Хорватия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2142039365"/>
                  </a:ext>
                </a:extLst>
              </a:tr>
              <a:tr h="2036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Грузия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1067254890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Казахстан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2555044570"/>
                  </a:ext>
                </a:extLst>
              </a:tr>
              <a:tr h="2169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Косово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1680318639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Кыргызская Республика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1329714712"/>
                  </a:ext>
                </a:extLst>
              </a:tr>
              <a:tr h="2622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Молдова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3737072237"/>
                  </a:ext>
                </a:extLst>
              </a:tr>
              <a:tr h="226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Сев.  Македония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3307311198"/>
                  </a:ext>
                </a:extLst>
              </a:tr>
              <a:tr h="2298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Россия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1198134418"/>
                  </a:ext>
                </a:extLst>
              </a:tr>
              <a:tr h="2599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Турция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3545101652"/>
                  </a:ext>
                </a:extLst>
              </a:tr>
              <a:tr h="2180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Украина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3918065634"/>
                  </a:ext>
                </a:extLst>
              </a:tr>
              <a:tr h="2481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Узбекистан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1716896684"/>
                  </a:ext>
                </a:extLst>
              </a:tr>
              <a:tr h="1373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Всего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3479287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7604146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261370"/>
            <a:ext cx="7427168" cy="764704"/>
          </a:xfrm>
        </p:spPr>
        <p:txBody>
          <a:bodyPr/>
          <a:lstStyle/>
          <a:p>
            <a:r>
              <a:rPr lang="ru-RU" altLang="en-US" sz="2800" b="1" dirty="0">
                <a:solidFill>
                  <a:srgbClr val="C00000"/>
                </a:solidFill>
              </a:rPr>
              <a:t>Охват и использование электронных систем</a:t>
            </a:r>
            <a:r>
              <a:rPr lang="en-US" altLang="en-US" sz="2800" b="1" dirty="0">
                <a:solidFill>
                  <a:srgbClr val="C00000"/>
                </a:solidFill>
              </a:rPr>
              <a:t> – </a:t>
            </a:r>
            <a:r>
              <a:rPr lang="ru-RU" altLang="en-US" sz="2400" b="1" i="1" dirty="0">
                <a:solidFill>
                  <a:srgbClr val="C00000"/>
                </a:solidFill>
              </a:rPr>
              <a:t>типы</a:t>
            </a:r>
            <a:r>
              <a:rPr lang="en-US" altLang="en-US" sz="2400" b="1" i="1" dirty="0">
                <a:solidFill>
                  <a:srgbClr val="C00000"/>
                </a:solidFill>
              </a:rPr>
              <a:t> / </a:t>
            </a:r>
            <a:r>
              <a:rPr lang="ru-RU" altLang="en-US" sz="2400" b="1" i="1" dirty="0">
                <a:solidFill>
                  <a:srgbClr val="C00000"/>
                </a:solidFill>
              </a:rPr>
              <a:t>размер  тендеров </a:t>
            </a:r>
            <a:r>
              <a:rPr lang="en-US" altLang="en-US" sz="2400" b="1" i="1" dirty="0">
                <a:solidFill>
                  <a:srgbClr val="C00000"/>
                </a:solidFill>
              </a:rPr>
              <a:t>/ </a:t>
            </a:r>
            <a:r>
              <a:rPr lang="ru-RU" altLang="en-US" sz="2400" b="1" i="1" dirty="0">
                <a:solidFill>
                  <a:srgbClr val="C00000"/>
                </a:solidFill>
              </a:rPr>
              <a:t>контрактов</a:t>
            </a:r>
            <a:endParaRPr lang="en-US" altLang="en-US" sz="2400" b="1" i="1" dirty="0">
              <a:solidFill>
                <a:srgbClr val="C00000"/>
              </a:solidFill>
            </a:endParaRP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1B829D-BB3E-487D-860E-EA7B53CEAEDF}"/>
              </a:ext>
            </a:extLst>
          </p:cNvPr>
          <p:cNvSpPr txBox="1"/>
          <p:nvPr/>
        </p:nvSpPr>
        <p:spPr>
          <a:xfrm>
            <a:off x="1538989" y="1237337"/>
            <a:ext cx="69127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Использование системы электронных закупок обязательно для всех типов контрактов / тендеров в </a:t>
            </a:r>
            <a:r>
              <a:rPr lang="ru-RU" sz="1600" b="1" dirty="0"/>
              <a:t>Грузии</a:t>
            </a:r>
            <a:r>
              <a:rPr lang="en-US" sz="1600" b="1" dirty="0"/>
              <a:t>, </a:t>
            </a:r>
            <a:r>
              <a:rPr lang="ru-RU" sz="1600" b="1" dirty="0"/>
              <a:t>Казахстане</a:t>
            </a:r>
            <a:r>
              <a:rPr lang="en-US" sz="1600" b="1" dirty="0"/>
              <a:t>, </a:t>
            </a:r>
            <a:r>
              <a:rPr lang="ru-RU" sz="1600" b="1" dirty="0"/>
              <a:t>Косово</a:t>
            </a:r>
            <a:r>
              <a:rPr lang="en-US" sz="1600" b="1" dirty="0"/>
              <a:t>, </a:t>
            </a:r>
            <a:r>
              <a:rPr lang="ru-RU" sz="1600" b="1" dirty="0"/>
              <a:t>Киргизской Республике</a:t>
            </a:r>
            <a:r>
              <a:rPr lang="en-US" sz="1600" b="1" dirty="0"/>
              <a:t>, </a:t>
            </a:r>
            <a:r>
              <a:rPr lang="ru-RU" sz="1600" b="1" dirty="0"/>
              <a:t>России</a:t>
            </a:r>
            <a:r>
              <a:rPr lang="en-US" sz="1600" dirty="0"/>
              <a:t>. </a:t>
            </a:r>
          </a:p>
          <a:p>
            <a:endParaRPr lang="en-US" sz="1600" dirty="0"/>
          </a:p>
          <a:p>
            <a:r>
              <a:rPr lang="ru-RU" sz="1600" dirty="0"/>
              <a:t>В</a:t>
            </a:r>
            <a:r>
              <a:rPr lang="en-US" sz="1600" dirty="0"/>
              <a:t> 6 </a:t>
            </a:r>
            <a:r>
              <a:rPr lang="ru-RU" sz="1600" dirty="0"/>
              <a:t>странах</a:t>
            </a:r>
            <a:r>
              <a:rPr lang="en-US" sz="1600" dirty="0"/>
              <a:t> </a:t>
            </a:r>
            <a:r>
              <a:rPr lang="ru-RU" sz="1600" dirty="0"/>
              <a:t>оно обязательно для контрактов определенного размера</a:t>
            </a:r>
            <a:r>
              <a:rPr lang="en-US" sz="1600" dirty="0"/>
              <a:t>.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EF79A03E-274C-434A-B149-461D05B280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9799419"/>
              </p:ext>
            </p:extLst>
          </p:nvPr>
        </p:nvGraphicFramePr>
        <p:xfrm>
          <a:off x="684744" y="908721"/>
          <a:ext cx="574888" cy="648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A41FD92-08B4-4569-92A2-B83CD4246B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422212"/>
              </p:ext>
            </p:extLst>
          </p:nvPr>
        </p:nvGraphicFramePr>
        <p:xfrm>
          <a:off x="1516475" y="2549153"/>
          <a:ext cx="6768752" cy="3793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7938">
                  <a:extLst>
                    <a:ext uri="{9D8B030D-6E8A-4147-A177-3AD203B41FA5}">
                      <a16:colId xmlns:a16="http://schemas.microsoft.com/office/drawing/2014/main" val="2496318266"/>
                    </a:ext>
                  </a:extLst>
                </a:gridCol>
                <a:gridCol w="5080814">
                  <a:extLst>
                    <a:ext uri="{9D8B030D-6E8A-4147-A177-3AD203B41FA5}">
                      <a16:colId xmlns:a16="http://schemas.microsoft.com/office/drawing/2014/main" val="2104185226"/>
                    </a:ext>
                  </a:extLst>
                </a:gridCol>
              </a:tblGrid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Страна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Контракты / тендеры определенного вида 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или сверх определенной суммы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5023162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Албания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больше</a:t>
                      </a:r>
                      <a:r>
                        <a:rPr lang="en-US" sz="1600" dirty="0">
                          <a:effectLst/>
                        </a:rPr>
                        <a:t> 800,000 ALL </a:t>
                      </a:r>
                      <a:r>
                        <a:rPr lang="ru-RU" sz="1600" dirty="0">
                          <a:effectLst/>
                        </a:rPr>
                        <a:t>или</a:t>
                      </a:r>
                      <a:r>
                        <a:rPr lang="en-US" sz="1600" dirty="0">
                          <a:effectLst/>
                        </a:rPr>
                        <a:t> 6,400 EUR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7900220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Армения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Больше</a:t>
                      </a:r>
                      <a:r>
                        <a:rPr lang="ru-RU" sz="1600" baseline="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1 </a:t>
                      </a:r>
                      <a:r>
                        <a:rPr lang="ru-RU" sz="1600" dirty="0">
                          <a:effectLst/>
                        </a:rPr>
                        <a:t>миллиона</a:t>
                      </a:r>
                      <a:r>
                        <a:rPr lang="ru-RU" sz="1600" baseline="0" dirty="0">
                          <a:effectLst/>
                        </a:rPr>
                        <a:t> драм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1227220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Беларусь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более 300 базовых величин ( баз. величина - 25,5 BY</a:t>
                      </a:r>
                      <a:r>
                        <a:rPr lang="en-US" sz="1600" dirty="0">
                          <a:effectLst/>
                        </a:rPr>
                        <a:t>N</a:t>
                      </a:r>
                      <a:r>
                        <a:rPr lang="ru-RU" sz="1600" dirty="0">
                          <a:effectLst/>
                        </a:rPr>
                        <a:t>)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226251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Хорватия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закупка товаров и услуг, оценочная стоимость которых составляет 200 000 кун или выше (30 200 </a:t>
                      </a:r>
                      <a:r>
                        <a:rPr lang="ru-RU" sz="1600" dirty="0" err="1">
                          <a:effectLst/>
                        </a:rPr>
                        <a:t>USD</a:t>
                      </a:r>
                      <a:r>
                        <a:rPr lang="ru-RU" sz="1600" dirty="0">
                          <a:effectLst/>
                        </a:rPr>
                        <a:t>), и для всех работ, оценочная стоимость которых - 500 000 кун или более (75 600 </a:t>
                      </a:r>
                      <a:r>
                        <a:rPr lang="ru-RU" sz="1600" dirty="0" err="1">
                          <a:effectLst/>
                        </a:rPr>
                        <a:t>USD</a:t>
                      </a:r>
                      <a:r>
                        <a:rPr lang="ru-RU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6817394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Северная Македония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Все</a:t>
                      </a:r>
                      <a:r>
                        <a:rPr lang="ru-RU" sz="1600" baseline="0" dirty="0">
                          <a:effectLst/>
                        </a:rPr>
                        <a:t> контракты свыше </a:t>
                      </a:r>
                      <a:r>
                        <a:rPr lang="en-US" sz="1600" dirty="0">
                          <a:effectLst/>
                        </a:rPr>
                        <a:t>1,000 EUR </a:t>
                      </a:r>
                      <a:r>
                        <a:rPr lang="ru-RU" sz="1600" dirty="0">
                          <a:effectLst/>
                        </a:rPr>
                        <a:t>на товары и услуги</a:t>
                      </a:r>
                      <a:r>
                        <a:rPr lang="en-US" sz="1600" dirty="0">
                          <a:effectLst/>
                        </a:rPr>
                        <a:t>, 5,000 EUR </a:t>
                      </a:r>
                      <a:r>
                        <a:rPr lang="ru-RU" sz="1600" dirty="0">
                          <a:effectLst/>
                        </a:rPr>
                        <a:t>на работы и </a:t>
                      </a:r>
                      <a:r>
                        <a:rPr lang="en-US" sz="1600" dirty="0">
                          <a:effectLst/>
                        </a:rPr>
                        <a:t> 10,000 EUR </a:t>
                      </a:r>
                      <a:r>
                        <a:rPr lang="ru-RU" sz="1600" dirty="0">
                          <a:effectLst/>
                        </a:rPr>
                        <a:t>на специальные услуги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в </a:t>
                      </a: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годовом выражении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6215069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Украина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500 USD</a:t>
                      </a:r>
                      <a:r>
                        <a:rPr lang="ru-RU" sz="1600" dirty="0">
                          <a:effectLst/>
                        </a:rPr>
                        <a:t> и выше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0322769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Всего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7104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376931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13752"/>
            <a:ext cx="8136904" cy="764704"/>
          </a:xfrm>
        </p:spPr>
        <p:txBody>
          <a:bodyPr/>
          <a:lstStyle/>
          <a:p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>
                <a:solidFill>
                  <a:srgbClr val="C00000"/>
                </a:solidFill>
              </a:rPr>
              <a:t>Использование системы электронных закупок обязательно в отношении контрактов, финансируемых из</a:t>
            </a:r>
            <a:r>
              <a:rPr lang="en-US" sz="2400" b="1" dirty="0">
                <a:solidFill>
                  <a:srgbClr val="C00000"/>
                </a:solidFill>
              </a:rPr>
              <a:t>…</a:t>
            </a:r>
            <a:endParaRPr lang="en-US" altLang="en-US" sz="2400" b="1" dirty="0">
              <a:solidFill>
                <a:srgbClr val="C00000"/>
              </a:solidFill>
            </a:endParaRP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EF79A03E-274C-434A-B149-461D05B280F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766234" y="908719"/>
          <a:ext cx="5482952" cy="2808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C517643-7947-4A05-949F-123A968A59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698962"/>
              </p:ext>
            </p:extLst>
          </p:nvPr>
        </p:nvGraphicFramePr>
        <p:xfrm>
          <a:off x="1259632" y="908719"/>
          <a:ext cx="6984776" cy="56676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67263141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74864475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974200529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02482726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71990774"/>
                    </a:ext>
                  </a:extLst>
                </a:gridCol>
              </a:tblGrid>
              <a:tr h="7745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Страна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Центрального бюджета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Местных бюджетов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Внебюджетных средств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Внешних заимствований  и грантов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1960200192"/>
                  </a:ext>
                </a:extLst>
              </a:tr>
              <a:tr h="229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Албания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1400699080"/>
                  </a:ext>
                </a:extLst>
              </a:tr>
              <a:tr h="229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Армения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1233114925"/>
                  </a:ext>
                </a:extLst>
              </a:tr>
              <a:tr h="229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Беларусь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775755971"/>
                  </a:ext>
                </a:extLst>
              </a:tr>
              <a:tr h="229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Хорватия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4204207905"/>
                  </a:ext>
                </a:extLst>
              </a:tr>
              <a:tr h="229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Грузия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882193274"/>
                  </a:ext>
                </a:extLst>
              </a:tr>
              <a:tr h="2089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Казахстан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1319182623"/>
                  </a:ext>
                </a:extLst>
              </a:tr>
              <a:tr h="1111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Косово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3407838910"/>
                  </a:ext>
                </a:extLst>
              </a:tr>
              <a:tr h="3485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Киргизская Республика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1213851689"/>
                  </a:ext>
                </a:extLst>
              </a:tr>
              <a:tr h="229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Молдова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2720228799"/>
                  </a:ext>
                </a:extLst>
              </a:tr>
              <a:tr h="3485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Северная Македония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2216727782"/>
                  </a:ext>
                </a:extLst>
              </a:tr>
              <a:tr h="1172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Россия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2852268330"/>
                  </a:ext>
                </a:extLst>
              </a:tr>
              <a:tr h="1118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Турция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2333936770"/>
                  </a:ext>
                </a:extLst>
              </a:tr>
              <a:tr h="229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Украина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539480953"/>
                  </a:ext>
                </a:extLst>
              </a:tr>
              <a:tr h="229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Узбекистан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2189933754"/>
                  </a:ext>
                </a:extLst>
              </a:tr>
              <a:tr h="1935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Всего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extLst>
                  <a:ext uri="{0D108BD9-81ED-4DB2-BD59-A6C34878D82A}">
                    <a16:rowId xmlns:a16="http://schemas.microsoft.com/office/drawing/2014/main" val="2188645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0826451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620688"/>
            <a:ext cx="8229600" cy="648395"/>
          </a:xfrm>
        </p:spPr>
        <p:txBody>
          <a:bodyPr/>
          <a:lstStyle/>
          <a:p>
            <a:r>
              <a:rPr lang="ru-RU" sz="2800" b="1" dirty="0">
                <a:solidFill>
                  <a:srgbClr val="C00000"/>
                </a:solidFill>
              </a:rPr>
              <a:t>Существование и тип обмена данными между системой электронных закупок и ИСУГФ</a:t>
            </a:r>
            <a:br>
              <a:rPr lang="en-US" sz="2800" dirty="0">
                <a:solidFill>
                  <a:srgbClr val="C00000"/>
                </a:solidFill>
              </a:rPr>
            </a:br>
            <a:endParaRPr lang="en-US" altLang="en-US" sz="2800" b="1" dirty="0">
              <a:solidFill>
                <a:srgbClr val="C00000"/>
              </a:solidFill>
            </a:endParaRP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ru-RU" altLang="en-US" sz="1200" dirty="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4266216"/>
              </p:ext>
            </p:extLst>
          </p:nvPr>
        </p:nvGraphicFramePr>
        <p:xfrm>
          <a:off x="971600" y="1600200"/>
          <a:ext cx="7941568" cy="4637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065849152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9037" y="302479"/>
            <a:ext cx="7427168" cy="764704"/>
          </a:xfrm>
        </p:spPr>
        <p:txBody>
          <a:bodyPr/>
          <a:lstStyle/>
          <a:p>
            <a:r>
              <a:rPr lang="ru-RU" altLang="en-US" sz="2400" b="1" dirty="0">
                <a:solidFill>
                  <a:srgbClr val="C00000"/>
                </a:solidFill>
              </a:rPr>
              <a:t>Уровень развития обмена данными между системой электронных закупок и ИСУГФ</a:t>
            </a:r>
            <a:endParaRPr lang="en-US" altLang="en-US" sz="2400" b="1" i="1" dirty="0">
              <a:solidFill>
                <a:srgbClr val="C00000"/>
              </a:solidFill>
            </a:endParaRP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EF79A03E-274C-434A-B149-461D05B280F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766234" y="908719"/>
          <a:ext cx="5482952" cy="2808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126CA28-A68E-4D5F-85D7-6BFB07FFAAC5}"/>
              </a:ext>
            </a:extLst>
          </p:cNvPr>
          <p:cNvSpPr txBox="1"/>
          <p:nvPr/>
        </p:nvSpPr>
        <p:spPr>
          <a:xfrm>
            <a:off x="899592" y="4062773"/>
            <a:ext cx="7791327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</a:rPr>
              <a:t>Самые распространенные цели обмена данными</a:t>
            </a:r>
            <a:r>
              <a:rPr lang="en-US" sz="1400" dirty="0"/>
              <a:t>:</a:t>
            </a:r>
            <a:endParaRPr lang="ru-RU" sz="1400" dirty="0"/>
          </a:p>
          <a:p>
            <a:endParaRPr lang="en-US" sz="1400" dirty="0"/>
          </a:p>
          <a:p>
            <a:r>
              <a:rPr lang="en-US" sz="1400" dirty="0"/>
              <a:t> -    </a:t>
            </a:r>
            <a:r>
              <a:rPr lang="ru-RU" sz="1400" dirty="0"/>
              <a:t>автоматическая регистрация  </a:t>
            </a:r>
            <a:r>
              <a:rPr lang="ru-RU" sz="1400" b="1" dirty="0"/>
              <a:t>всех вновь подписанных контрактов </a:t>
            </a:r>
            <a:r>
              <a:rPr lang="ru-RU" sz="1400" dirty="0"/>
              <a:t>(с уникальными </a:t>
            </a:r>
            <a:r>
              <a:rPr lang="ru-RU" sz="1400" dirty="0" err="1"/>
              <a:t>идентифик</a:t>
            </a:r>
            <a:r>
              <a:rPr lang="ru-RU" sz="1400" dirty="0"/>
              <a:t>. номерами) с соответствующими графиками платежей в соответствующих модулях ИСУГФ для р</a:t>
            </a:r>
            <a:r>
              <a:rPr lang="ru-RU" sz="1400" b="1" dirty="0"/>
              <a:t>егистрации принимаемых ежегодных обязательств</a:t>
            </a:r>
            <a:r>
              <a:rPr lang="ru-RU" sz="1400" dirty="0"/>
              <a:t> </a:t>
            </a:r>
            <a:r>
              <a:rPr lang="en-US" sz="1400" dirty="0"/>
              <a:t>(7 </a:t>
            </a:r>
            <a:r>
              <a:rPr lang="ru-RU" sz="1400" dirty="0"/>
              <a:t>стран</a:t>
            </a:r>
            <a:r>
              <a:rPr lang="en-US" sz="1400" dirty="0"/>
              <a:t>), </a:t>
            </a:r>
          </a:p>
          <a:p>
            <a:r>
              <a:rPr lang="ru-RU" sz="1400" dirty="0"/>
              <a:t>-    учет</a:t>
            </a:r>
            <a:r>
              <a:rPr lang="ru-RU" sz="1400" b="1" dirty="0"/>
              <a:t> доп. соглашений к контрактам и информации о их результатах</a:t>
            </a:r>
            <a:r>
              <a:rPr lang="en-US" sz="1400" dirty="0"/>
              <a:t> (6),</a:t>
            </a:r>
          </a:p>
          <a:p>
            <a:pPr marL="285750" indent="-285750">
              <a:buFontTx/>
              <a:buChar char="-"/>
            </a:pPr>
            <a:r>
              <a:rPr lang="ru-RU" sz="1400" dirty="0"/>
              <a:t>создание </a:t>
            </a:r>
            <a:r>
              <a:rPr lang="ru-RU" sz="1400" b="1" dirty="0"/>
              <a:t>плана закупок </a:t>
            </a:r>
            <a:r>
              <a:rPr lang="ru-RU" sz="1400" dirty="0"/>
              <a:t>(онлайн через систему эл. закупок) или передача его из ИСУГФ </a:t>
            </a:r>
            <a:r>
              <a:rPr lang="en-US" sz="1400" dirty="0"/>
              <a:t>(5)</a:t>
            </a:r>
          </a:p>
          <a:p>
            <a:pPr marL="285750" indent="-285750">
              <a:buFontTx/>
              <a:buChar char="-"/>
            </a:pPr>
            <a:r>
              <a:rPr lang="ru-RU" sz="1400" dirty="0"/>
              <a:t>обеспечение </a:t>
            </a:r>
            <a:r>
              <a:rPr lang="ru-RU" sz="1400" b="1" dirty="0"/>
              <a:t>подготовки, обработки и проверки платежей</a:t>
            </a:r>
            <a:r>
              <a:rPr lang="ru-RU" sz="1400" dirty="0"/>
              <a:t>, относящихся к контрактам в рамках отношений между госучреждениями и их поставщиками </a:t>
            </a:r>
            <a:r>
              <a:rPr lang="en-US" sz="1400" dirty="0"/>
              <a:t>(5)</a:t>
            </a:r>
          </a:p>
          <a:p>
            <a:pPr marL="285750" indent="-285750">
              <a:buFontTx/>
              <a:buChar char="-"/>
            </a:pPr>
            <a:r>
              <a:rPr lang="ru-RU" sz="1400" dirty="0"/>
              <a:t>обеспечение подготовки детальных </a:t>
            </a:r>
            <a:r>
              <a:rPr lang="ru-RU" sz="1400" b="1" dirty="0"/>
              <a:t>отчетов</a:t>
            </a:r>
            <a:r>
              <a:rPr lang="ru-RU" sz="1400" dirty="0"/>
              <a:t> для проведения аудита, отчетности и принятии решений </a:t>
            </a:r>
            <a:r>
              <a:rPr lang="en-US" sz="1400" dirty="0"/>
              <a:t>(5)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F14F0EFE-9DAD-4A1A-BEEA-9E7DD12AE8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4922798"/>
              </p:ext>
            </p:extLst>
          </p:nvPr>
        </p:nvGraphicFramePr>
        <p:xfrm>
          <a:off x="1049930" y="1193378"/>
          <a:ext cx="734481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671741837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theme/theme1.xml><?xml version="1.0" encoding="utf-8"?>
<a:theme xmlns:a="http://schemas.openxmlformats.org/drawingml/2006/main" name="Office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27750</TotalTime>
  <Words>1356</Words>
  <Application>Microsoft Office PowerPoint</Application>
  <PresentationFormat>On-screen Show (4:3)</PresentationFormat>
  <Paragraphs>456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Office Theme</vt:lpstr>
      <vt:lpstr>PowerPoint Presentation</vt:lpstr>
      <vt:lpstr> Цели опроса и участие в нем </vt:lpstr>
      <vt:lpstr>Какой орган отвечает за регулирование государственных закупок в вашей стране?</vt:lpstr>
      <vt:lpstr>Наличие функционирующих систем электронных закупок</vt:lpstr>
      <vt:lpstr>Охват и использование систем электронных закупок</vt:lpstr>
      <vt:lpstr>Охват и использование электронных систем – типы / размер  тендеров / контрактов</vt:lpstr>
      <vt:lpstr> Использование системы электронных закупок обязательно в отношении контрактов, финансируемых из…</vt:lpstr>
      <vt:lpstr>Существование и тип обмена данными между системой электронных закупок и ИСУГФ </vt:lpstr>
      <vt:lpstr>Уровень развития обмена данными между системой электронных закупок и ИСУГФ</vt:lpstr>
      <vt:lpstr>Цель обмена данными между системой электронных закупок и ИСУГФ (1)</vt:lpstr>
      <vt:lpstr>Цель обмена данными между системой электронных закупок и ИСУГФ (2)</vt:lpstr>
      <vt:lpstr>Выводы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Treasury Community of Practice</dc:title>
  <dc:creator>Ion</dc:creator>
  <cp:lastModifiedBy>Ekaterina A Zaleeva</cp:lastModifiedBy>
  <cp:revision>674</cp:revision>
  <dcterms:created xsi:type="dcterms:W3CDTF">2013-05-14T13:14:50Z</dcterms:created>
  <dcterms:modified xsi:type="dcterms:W3CDTF">2019-08-05T09:45:20Z</dcterms:modified>
</cp:coreProperties>
</file>