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336" r:id="rId2"/>
    <p:sldId id="461" r:id="rId3"/>
    <p:sldId id="462" r:id="rId4"/>
    <p:sldId id="458" r:id="rId5"/>
    <p:sldId id="463" r:id="rId6"/>
    <p:sldId id="469" r:id="rId7"/>
    <p:sldId id="468" r:id="rId8"/>
    <p:sldId id="460" r:id="rId9"/>
    <p:sldId id="472" r:id="rId10"/>
    <p:sldId id="473" r:id="rId11"/>
    <p:sldId id="474" r:id="rId12"/>
    <p:sldId id="475" r:id="rId13"/>
    <p:sldId id="288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FF"/>
    <a:srgbClr val="E26C00"/>
    <a:srgbClr val="0099CC"/>
    <a:srgbClr val="BB1BB3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118" autoAdjust="0"/>
    <p:restoredTop sz="98365" autoAdjust="0"/>
  </p:normalViewPr>
  <p:slideViewPr>
    <p:cSldViewPr>
      <p:cViewPr varScale="1">
        <p:scale>
          <a:sx n="68" d="100"/>
          <a:sy n="68" d="100"/>
        </p:scale>
        <p:origin x="1632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Book1(AutoRecovered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Worldbank\TCOP\TCOP%202019%20Survey%20on%20the%20Links%20Between%20Public%20Procurement%20and%20Financial_diagram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Book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A5B-449F-A049-D206ECF9CA66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A5B-449F-A049-D206ECF9CA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Sheet1!$A$6:$C$6</c:f>
              <c:strCache>
                <c:ptCount val="3"/>
                <c:pt idx="0">
                  <c:v>Министерство финансов</c:v>
                </c:pt>
                <c:pt idx="1">
                  <c:v>Специализированное агентство по закупкам</c:v>
                </c:pt>
                <c:pt idx="2">
                  <c:v>Министерство экономики / планирования / развития</c:v>
                </c:pt>
              </c:strCache>
            </c:strRef>
          </c:cat>
          <c:val>
            <c:numRef>
              <c:f>Sheet1!$A$7:$C$7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5B-449F-A049-D206ECF9CA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3968751"/>
        <c:axId val="1153771487"/>
      </c:barChart>
      <c:catAx>
        <c:axId val="136396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771487"/>
        <c:crosses val="autoZero"/>
        <c:auto val="1"/>
        <c:lblAlgn val="ctr"/>
        <c:lblOffset val="100"/>
        <c:noMultiLvlLbl val="0"/>
      </c:catAx>
      <c:valAx>
        <c:axId val="1153771487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3968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006272"/>
        <c:axId val="72051712"/>
      </c:barChart>
      <c:catAx>
        <c:axId val="7200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51712"/>
        <c:crosses val="autoZero"/>
        <c:auto val="1"/>
        <c:lblAlgn val="ctr"/>
        <c:lblOffset val="100"/>
        <c:noMultiLvlLbl val="0"/>
      </c:catAx>
      <c:valAx>
        <c:axId val="72051712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0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222208"/>
        <c:axId val="72223744"/>
      </c:barChart>
      <c:catAx>
        <c:axId val="722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23744"/>
        <c:crosses val="autoZero"/>
        <c:auto val="1"/>
        <c:lblAlgn val="ctr"/>
        <c:lblOffset val="100"/>
        <c:noMultiLvlLbl val="0"/>
      </c:catAx>
      <c:valAx>
        <c:axId val="72223744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2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570877690652525E-2"/>
          <c:y val="7.06538897486194E-2"/>
          <c:w val="0.59857511765938409"/>
          <c:h val="0.88574979426850164"/>
        </c:manualLayout>
      </c:layout>
      <c:pie3DChart>
        <c:varyColors val="1"/>
        <c:ser>
          <c:idx val="0"/>
          <c:order val="0"/>
          <c:spPr>
            <a:solidFill>
              <a:srgbClr val="0099CC"/>
            </a:solidFill>
            <a:ln>
              <a:noFill/>
            </a:ln>
          </c:spPr>
          <c:explosion val="14"/>
          <c:dPt>
            <c:idx val="0"/>
            <c:bubble3D val="0"/>
            <c:spPr>
              <a:solidFill>
                <a:srgbClr val="FF00FF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25A6-4EBA-A533-9E826A3DF75C}"/>
              </c:ext>
            </c:extLst>
          </c:dPt>
          <c:dPt>
            <c:idx val="2"/>
            <c:bubble3D val="0"/>
            <c:spPr>
              <a:solidFill>
                <a:srgbClr val="E26C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5A6-4EBA-A533-9E826A3DF75C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25A6-4EBA-A533-9E826A3DF75C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25A6-4EBA-A533-9E826A3DF7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Лист2!$B$3:$B$7</c:f>
              <c:strCache>
                <c:ptCount val="5"/>
                <c:pt idx="0">
                  <c:v>Да,, Веб-сервис / API (Армения, Грузия, Казахстан. Киргизская Республика, Молдова, Украина)</c:v>
                </c:pt>
                <c:pt idx="1">
                  <c:v>Да, файловый обмен (FTP) (Узбекистан)</c:v>
                </c:pt>
                <c:pt idx="2">
                  <c:v>Да, веб-сервис / API и обмен FTP  (Россия)</c:v>
                </c:pt>
                <c:pt idx="3">
                  <c:v>Нет (Албания, Беларусь. Хорватия, Косово, Северная Македония)</c:v>
                </c:pt>
                <c:pt idx="4">
                  <c:v>Не знаю ( Турция)</c:v>
                </c:pt>
              </c:strCache>
            </c:strRef>
          </c:cat>
          <c:val>
            <c:numRef>
              <c:f>Лист2!$C$3:$C$7</c:f>
              <c:numCache>
                <c:formatCode>General</c:formatCode>
                <c:ptCount val="5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A6-4EBA-A533-9E826A3DF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06550746653558"/>
          <c:y val="6.1989660806122442E-2"/>
          <c:w val="0.33552506150392719"/>
          <c:h val="0.88069513956100254"/>
        </c:manualLayout>
      </c:layout>
      <c:overlay val="0"/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714112"/>
        <c:axId val="72715648"/>
      </c:barChart>
      <c:catAx>
        <c:axId val="7271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15648"/>
        <c:crosses val="autoZero"/>
        <c:auto val="1"/>
        <c:lblAlgn val="ctr"/>
        <c:lblOffset val="100"/>
        <c:noMultiLvlLbl val="0"/>
      </c:catAx>
      <c:valAx>
        <c:axId val="72715648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1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Sheet1!$N$8:$U$8</c:f>
              <c:strCache>
                <c:ptCount val="8"/>
                <c:pt idx="0">
                  <c:v>Россия</c:v>
                </c:pt>
                <c:pt idx="1">
                  <c:v>Казахстан</c:v>
                </c:pt>
                <c:pt idx="2">
                  <c:v>Узбекистан</c:v>
                </c:pt>
                <c:pt idx="3">
                  <c:v>Армения</c:v>
                </c:pt>
                <c:pt idx="4">
                  <c:v>Грузия</c:v>
                </c:pt>
                <c:pt idx="5">
                  <c:v>Кыргызстан</c:v>
                </c:pt>
                <c:pt idx="6">
                  <c:v>Украина</c:v>
                </c:pt>
                <c:pt idx="7">
                  <c:v>Молдова</c:v>
                </c:pt>
              </c:strCache>
            </c:strRef>
          </c:cat>
          <c:val>
            <c:numRef>
              <c:f>Sheet1!$N$9:$U$9</c:f>
              <c:numCache>
                <c:formatCode>General</c:formatCode>
                <c:ptCount val="8"/>
                <c:pt idx="0">
                  <c:v>12</c:v>
                </c:pt>
                <c:pt idx="1">
                  <c:v>9</c:v>
                </c:pt>
                <c:pt idx="2">
                  <c:v>9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7A-42AF-9643-E5A77DF36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1703983"/>
        <c:axId val="1230131295"/>
      </c:barChart>
      <c:catAx>
        <c:axId val="1221703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0131295"/>
        <c:crosses val="autoZero"/>
        <c:auto val="1"/>
        <c:lblAlgn val="ctr"/>
        <c:lblOffset val="100"/>
        <c:noMultiLvlLbl val="0"/>
      </c:catAx>
      <c:valAx>
        <c:axId val="1230131295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1703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3052544"/>
        <c:axId val="73159424"/>
      </c:barChart>
      <c:catAx>
        <c:axId val="7305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59424"/>
        <c:crosses val="autoZero"/>
        <c:auto val="1"/>
        <c:lblAlgn val="ctr"/>
        <c:lblOffset val="100"/>
        <c:noMultiLvlLbl val="0"/>
      </c:catAx>
      <c:valAx>
        <c:axId val="73159424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05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7691904"/>
        <c:axId val="77714176"/>
      </c:barChart>
      <c:catAx>
        <c:axId val="7769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14176"/>
        <c:crosses val="autoZero"/>
        <c:auto val="1"/>
        <c:lblAlgn val="ctr"/>
        <c:lblOffset val="100"/>
        <c:noMultiLvlLbl val="0"/>
      </c:catAx>
      <c:valAx>
        <c:axId val="77714176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9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7885824"/>
        <c:axId val="77887360"/>
      </c:barChart>
      <c:catAx>
        <c:axId val="7788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87360"/>
        <c:crosses val="autoZero"/>
        <c:auto val="1"/>
        <c:lblAlgn val="ctr"/>
        <c:lblOffset val="100"/>
        <c:noMultiLvlLbl val="0"/>
      </c:catAx>
      <c:valAx>
        <c:axId val="77887360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85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8/5/2019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970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26270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02680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88A3AD-B000-4EC8-B3C5-4B0A4CD72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77C149C-D77E-4342-A750-C5260B782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C1677B-1410-42D9-9318-B2D2FC8C6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7C171-E066-4248-97E7-20A0FBAD629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05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12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9220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98949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3884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5728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03973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591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7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05.08.2019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987" y="5657671"/>
            <a:ext cx="75930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800" b="1" i="1" dirty="0">
                <a:solidFill>
                  <a:srgbClr val="0070C0"/>
                </a:solidFill>
                <a:latin typeface="Arial" panose="020B0604020202020204" pitchFamily="34" charset="0"/>
              </a:rPr>
              <a:t>Елена Никулина</a:t>
            </a:r>
            <a:r>
              <a:rPr lang="en-US" altLang="en-US" sz="1800" b="1" i="1" dirty="0">
                <a:solidFill>
                  <a:srgbClr val="0070C0"/>
                </a:solidFill>
                <a:latin typeface="Arial" panose="020B0604020202020204" pitchFamily="34" charset="0"/>
              </a:rPr>
              <a:t>, </a:t>
            </a:r>
            <a:r>
              <a:rPr lang="ru-RU" altLang="en-US" sz="1800" b="1" i="1" dirty="0">
                <a:solidFill>
                  <a:srgbClr val="0070C0"/>
                </a:solidFill>
                <a:latin typeface="Arial" panose="020B0604020202020204" pitchFamily="34" charset="0"/>
              </a:rPr>
              <a:t>Всемирный банк</a:t>
            </a:r>
            <a:endParaRPr lang="en-US" altLang="en-US" sz="1800" b="1" i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Будапешт, Венгрия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5 июня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, 2019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1403648" y="1310121"/>
            <a:ext cx="7128792" cy="36587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Взаимосвязь между информационными системами государственных закупок и управления государственными финансами в странах PEMPAL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Результаты тематического опроса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Казначейского сообщества</a:t>
            </a:r>
            <a:endParaRPr lang="en-US" sz="2000" i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4" y="261370"/>
            <a:ext cx="8198254" cy="263344"/>
          </a:xfrm>
        </p:spPr>
        <p:txBody>
          <a:bodyPr/>
          <a:lstStyle/>
          <a:p>
            <a:r>
              <a:rPr lang="ru-RU" altLang="en-US" sz="2400" b="1" dirty="0">
                <a:solidFill>
                  <a:srgbClr val="C00000"/>
                </a:solidFill>
              </a:rPr>
              <a:t>Цель обмена данными между системой электронных закупок и ИСУГФ </a:t>
            </a:r>
            <a:r>
              <a:rPr lang="en-US" altLang="en-US" sz="2400" b="1" dirty="0">
                <a:solidFill>
                  <a:srgbClr val="C00000"/>
                </a:solidFill>
              </a:rPr>
              <a:t>(1)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25FCDF-9609-46A3-A32A-BE541F06F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91996"/>
              </p:ext>
            </p:extLst>
          </p:nvPr>
        </p:nvGraphicFramePr>
        <p:xfrm>
          <a:off x="971756" y="934846"/>
          <a:ext cx="7787209" cy="560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134248579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956694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74952319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325578884"/>
                    </a:ext>
                  </a:extLst>
                </a:gridCol>
                <a:gridCol w="215868">
                  <a:extLst>
                    <a:ext uri="{9D8B030D-6E8A-4147-A177-3AD203B41FA5}">
                      <a16:colId xmlns:a16="http://schemas.microsoft.com/office/drawing/2014/main" val="62703427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97899316"/>
                    </a:ext>
                  </a:extLst>
                </a:gridCol>
                <a:gridCol w="432204">
                  <a:extLst>
                    <a:ext uri="{9D8B030D-6E8A-4147-A177-3AD203B41FA5}">
                      <a16:colId xmlns:a16="http://schemas.microsoft.com/office/drawing/2014/main" val="36137587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24527303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99999167"/>
                    </a:ext>
                  </a:extLst>
                </a:gridCol>
                <a:gridCol w="298377">
                  <a:extLst>
                    <a:ext uri="{9D8B030D-6E8A-4147-A177-3AD203B41FA5}">
                      <a16:colId xmlns:a16="http://schemas.microsoft.com/office/drawing/2014/main" val="239550793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Россия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Казахстан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Узбекистан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Армения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Грузия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Киргизская Республика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Украина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Молдова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36000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extLst>
                  <a:ext uri="{0D108BD9-81ED-4DB2-BD59-A6C34878D82A}">
                    <a16:rowId xmlns:a16="http://schemas.microsoft.com/office/drawing/2014/main" val="1478470720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Обеспечение наличия в системе электронных закупок данных о закупках за прошлые периоды для прогнозов  расходов в ИСУГФ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402085139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 Создание плана закупок (онлайн или через ИСУГФ) или передача его из ИСУГФ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377880457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Запрет размещать объявления о конкурсах на проведение закупок в объемах, превышающих бюджет (бюджетные ассигнования), имеющийся у бюджетной организации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1980572573"/>
                  </a:ext>
                </a:extLst>
              </a:tr>
              <a:tr h="774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Запрет размещать объявления о конкурсах на проведение закупок в объемах, превышающих бюджет (бюджетные ассигнования), имеющийся у бюджетной организации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по конкретному коду бюджета / мероприятию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207588647"/>
                  </a:ext>
                </a:extLst>
              </a:tr>
              <a:tr h="7828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Инициирование в ИСУГФ процесса пересмотра бюджета бюджетной организации до подписания контракта, если оценка стоимости закупки превышает объем имеющихся бюджетных ассигнований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241535742"/>
                  </a:ext>
                </a:extLst>
              </a:tr>
              <a:tr h="774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Проверка, , не привели ли возможные имевшие место в ходе процесса закупок изменения бюджета к тому, что объем закупки стал превышать объем имеющихся ассигнований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409496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61915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4" y="261370"/>
            <a:ext cx="8198254" cy="263344"/>
          </a:xfrm>
        </p:spPr>
        <p:txBody>
          <a:bodyPr/>
          <a:lstStyle/>
          <a:p>
            <a:r>
              <a:rPr lang="ru-RU" altLang="en-US" sz="2400" b="1" dirty="0">
                <a:solidFill>
                  <a:srgbClr val="C00000"/>
                </a:solidFill>
              </a:rPr>
              <a:t>Цель обмена данными между системой электронных закупок и ИСУГФ </a:t>
            </a:r>
            <a:r>
              <a:rPr lang="en-US" altLang="en-US" sz="2400" b="1" dirty="0">
                <a:solidFill>
                  <a:srgbClr val="C00000"/>
                </a:solidFill>
              </a:rPr>
              <a:t>(2)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25FCDF-9609-46A3-A32A-BE541F06F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598491"/>
              </p:ext>
            </p:extLst>
          </p:nvPr>
        </p:nvGraphicFramePr>
        <p:xfrm>
          <a:off x="877468" y="918648"/>
          <a:ext cx="7787209" cy="5645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8656">
                  <a:extLst>
                    <a:ext uri="{9D8B030D-6E8A-4147-A177-3AD203B41FA5}">
                      <a16:colId xmlns:a16="http://schemas.microsoft.com/office/drawing/2014/main" val="134248579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956694002"/>
                    </a:ext>
                  </a:extLst>
                </a:gridCol>
                <a:gridCol w="355920">
                  <a:extLst>
                    <a:ext uri="{9D8B030D-6E8A-4147-A177-3AD203B41FA5}">
                      <a16:colId xmlns:a16="http://schemas.microsoft.com/office/drawing/2014/main" val="74952319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3255788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62703427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9789931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6137587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24527303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99999167"/>
                    </a:ext>
                  </a:extLst>
                </a:gridCol>
                <a:gridCol w="298377">
                  <a:extLst>
                    <a:ext uri="{9D8B030D-6E8A-4147-A177-3AD203B41FA5}">
                      <a16:colId xmlns:a16="http://schemas.microsoft.com/office/drawing/2014/main" val="2395507930"/>
                    </a:ext>
                  </a:extLst>
                </a:gridCol>
              </a:tblGrid>
              <a:tr h="10420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Россия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Казахстан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Узбекистан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Армения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Грузия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Киргизская Республика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 anchor="b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Украина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Молдова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 vert="vert270"/>
                </a:tc>
                <a:extLst>
                  <a:ext uri="{0D108BD9-81ED-4DB2-BD59-A6C34878D82A}">
                    <a16:rowId xmlns:a16="http://schemas.microsoft.com/office/drawing/2014/main" val="1478470720"/>
                  </a:ext>
                </a:extLst>
              </a:tr>
              <a:tr h="598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Проверка, не превышает ли сумма присужденного контракта оценочную стоимость контракта и, соответственно, бюджетные ассигнования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507111007"/>
                  </a:ext>
                </a:extLst>
              </a:tr>
              <a:tr h="90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 err="1">
                          <a:effectLst/>
                        </a:rPr>
                        <a:t>Автом</a:t>
                      </a:r>
                      <a:r>
                        <a:rPr lang="ru-RU" sz="1350" dirty="0">
                          <a:effectLst/>
                        </a:rPr>
                        <a:t>. регистрация  всех вновь подписанных контрактов (с уникальными </a:t>
                      </a:r>
                      <a:r>
                        <a:rPr lang="ru-RU" sz="1350" dirty="0" err="1">
                          <a:effectLst/>
                        </a:rPr>
                        <a:t>идентифик</a:t>
                      </a:r>
                      <a:r>
                        <a:rPr lang="ru-RU" sz="1350" dirty="0">
                          <a:effectLst/>
                        </a:rPr>
                        <a:t>. номерами) с соответствующими графиками платежей в соответствующих модулях ИСУГФ для регистрации принимаемых </a:t>
                      </a:r>
                      <a:r>
                        <a:rPr lang="ru-RU" sz="1350" i="1" dirty="0">
                          <a:effectLst/>
                        </a:rPr>
                        <a:t>ежегодных</a:t>
                      </a:r>
                      <a:r>
                        <a:rPr lang="ru-RU" sz="1350" dirty="0">
                          <a:effectLst/>
                        </a:rPr>
                        <a:t> обязательств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3389851550"/>
                  </a:ext>
                </a:extLst>
              </a:tr>
              <a:tr h="906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 err="1">
                          <a:effectLst/>
                        </a:rPr>
                        <a:t>Автом</a:t>
                      </a:r>
                      <a:r>
                        <a:rPr lang="ru-RU" sz="1350" dirty="0">
                          <a:effectLst/>
                        </a:rPr>
                        <a:t>. регистрация  всех вновь подписанных контрактов (с уникальными </a:t>
                      </a:r>
                      <a:r>
                        <a:rPr lang="ru-RU" sz="1350" dirty="0" err="1">
                          <a:effectLst/>
                        </a:rPr>
                        <a:t>идентифик</a:t>
                      </a:r>
                      <a:r>
                        <a:rPr lang="ru-RU" sz="1350" dirty="0">
                          <a:effectLst/>
                        </a:rPr>
                        <a:t>. номерами) с соответствующими графиками платежей в соответствующих модулях ИСУГФ для регистрации принимаемых </a:t>
                      </a:r>
                      <a:r>
                        <a:rPr lang="ru-RU" sz="1350" i="1" dirty="0">
                          <a:effectLst/>
                        </a:rPr>
                        <a:t>многолетних</a:t>
                      </a:r>
                      <a:r>
                        <a:rPr lang="ru-RU" sz="1350" dirty="0">
                          <a:effectLst/>
                        </a:rPr>
                        <a:t> обязательств </a:t>
                      </a: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29518314"/>
                  </a:ext>
                </a:extLst>
              </a:tr>
              <a:tr h="598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Обеспечить подготовку, обработку и проверку платежей, относящихся к конкурсам  в рамках отношений между госучреждениями и их поставщиками 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936883797"/>
                  </a:ext>
                </a:extLst>
              </a:tr>
              <a:tr h="289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Учет доп. соглашений к контрактам и информации о их результатах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2359672818"/>
                  </a:ext>
                </a:extLst>
              </a:tr>
              <a:tr h="601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Обеспечивает подготовку детальных отчетов для проведения аудита, отчетности и принятии решений 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1683966060"/>
                  </a:ext>
                </a:extLst>
              </a:tr>
              <a:tr h="289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Всего</a:t>
                      </a:r>
                      <a:endParaRPr lang="en-US" sz="13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71" marR="56571" marT="0" marB="0"/>
                </a:tc>
                <a:extLst>
                  <a:ext uri="{0D108BD9-81ED-4DB2-BD59-A6C34878D82A}">
                    <a16:rowId xmlns:a16="http://schemas.microsoft.com/office/drawing/2014/main" val="88396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72053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61370"/>
            <a:ext cx="7427168" cy="764704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C00000"/>
                </a:solidFill>
              </a:rPr>
              <a:t>Выводы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1292884" y="1089164"/>
            <a:ext cx="71675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Ответственность за государственные закупки четко определена во всех странах, и во многих  странах  она часть мандата Министерства Финансов.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Системы электронных закупок функционируют в большинстве стран, и их охват и использование расширяются, таким образом создана база для развития обмена данными с ИСУГФ.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Связи установлены только в некоторых странах и в большинстве случаев ограничены, есть возможности для их дальнейшего развития.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Среди членов КС есть страны, которые серьезно продвинулись в этой области, и их опыт может быть полезен для других.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Тема весьма актуальна, у нее есть потенциал для дальнейшего более углубленного обсуждения на будущих встречах.</a:t>
            </a:r>
            <a:endParaRPr lang="en-US" sz="16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903583"/>
              </p:ext>
            </p:extLst>
          </p:nvPr>
        </p:nvGraphicFramePr>
        <p:xfrm>
          <a:off x="683568" y="968181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833822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D6F4B4E-F931-48B5-83B5-9DA9E2B8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1BFD2D-57E3-4C3D-8913-FE28ADE305DB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33795" name="Рисунок 11" descr="pempal-logo.jpg">
            <a:extLst>
              <a:ext uri="{FF2B5EF4-FFF2-40B4-BE49-F238E27FC236}">
                <a16:creationId xmlns:a16="http://schemas.microsoft.com/office/drawing/2014/main" id="{F01876FF-D650-48FB-8AF0-D48BF7643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D8DE4E-EF02-420C-B342-7A296E6D1061}"/>
              </a:ext>
            </a:extLst>
          </p:cNvPr>
          <p:cNvSpPr/>
          <p:nvPr/>
        </p:nvSpPr>
        <p:spPr>
          <a:xfrm>
            <a:off x="1357290" y="2000240"/>
            <a:ext cx="671517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Спасибо за внимание</a:t>
            </a:r>
            <a:r>
              <a: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!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116434"/>
            <a:ext cx="8136830" cy="452140"/>
          </a:xfrm>
        </p:spPr>
        <p:txBody>
          <a:bodyPr/>
          <a:lstStyle/>
          <a:p>
            <a:br>
              <a:rPr lang="ru-RU" altLang="en-US" sz="3200" dirty="0"/>
            </a:br>
            <a:r>
              <a:rPr lang="ru-RU" altLang="en-US" sz="3200" b="1" dirty="0">
                <a:solidFill>
                  <a:srgbClr val="C00000"/>
                </a:solidFill>
              </a:rPr>
              <a:t>Цели опроса и участие в нем</a:t>
            </a:r>
            <a:br>
              <a:rPr lang="en-US" altLang="en-US" sz="2800" b="1" dirty="0">
                <a:solidFill>
                  <a:srgbClr val="C00000"/>
                </a:solidFill>
              </a:rPr>
            </a:b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30" y="404664"/>
            <a:ext cx="7859712" cy="5353571"/>
          </a:xfrm>
        </p:spPr>
        <p:txBody>
          <a:bodyPr/>
          <a:lstStyle/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ru-RU" sz="2400" b="1" dirty="0">
                <a:solidFill>
                  <a:srgbClr val="C00000"/>
                </a:solidFill>
              </a:rPr>
              <a:t>Цели</a:t>
            </a:r>
            <a:r>
              <a:rPr lang="en-US" sz="2400" dirty="0"/>
              <a:t> </a:t>
            </a:r>
            <a:endParaRPr lang="ru-RU" sz="2400" dirty="0"/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sz="2000" dirty="0"/>
              <a:t>- </a:t>
            </a:r>
            <a:r>
              <a:rPr lang="ru-RU" sz="2000" dirty="0"/>
              <a:t>опрос был организован в рамках подготовки программы ежегодного пленарного заседания КС;</a:t>
            </a:r>
            <a:endParaRPr lang="en-US" altLang="en-US" sz="2000" dirty="0"/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altLang="en-US" sz="2000" dirty="0"/>
              <a:t>-  </a:t>
            </a:r>
            <a:r>
              <a:rPr lang="ru-RU" altLang="en-US" sz="2000" dirty="0"/>
              <a:t>стал основой для этой презентации, которая, как ожидается, подготовит почву для обсуждения взаимодействия между электронными закупками и казначейскими информационными системами;</a:t>
            </a:r>
            <a:endParaRPr lang="en-US" sz="2000" dirty="0"/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sz="2000" dirty="0"/>
              <a:t>- </a:t>
            </a:r>
            <a:r>
              <a:rPr lang="ru-RU" sz="2000" dirty="0"/>
              <a:t>вклад в базу знаний </a:t>
            </a:r>
            <a:r>
              <a:rPr lang="en-US" sz="2000" dirty="0" err="1"/>
              <a:t>PEMPAL</a:t>
            </a:r>
            <a:r>
              <a:rPr lang="ru-RU" sz="2000" dirty="0"/>
              <a:t>, включающую в себя методологическую, законодательную и аналитическую документацию.</a:t>
            </a:r>
            <a:endParaRPr lang="en-US" altLang="en-US" sz="2400" b="1" dirty="0">
              <a:solidFill>
                <a:srgbClr val="C00000"/>
              </a:solidFill>
            </a:endParaRPr>
          </a:p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ru-RU" altLang="en-US" sz="2400" b="1" dirty="0">
                <a:solidFill>
                  <a:srgbClr val="C00000"/>
                </a:solidFill>
              </a:rPr>
              <a:t>Ответы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ru-RU" altLang="en-US" sz="2400" dirty="0"/>
              <a:t>получены от всех </a:t>
            </a:r>
            <a:r>
              <a:rPr lang="en-US" altLang="en-US" sz="2400" b="1" dirty="0"/>
              <a:t>16 </a:t>
            </a:r>
            <a:r>
              <a:rPr lang="ru-RU" altLang="en-US" sz="2400" b="1" dirty="0"/>
              <a:t>стран  - членов Казначейского сообщества, участвующих в заседании</a:t>
            </a:r>
            <a:endParaRPr lang="en-US" altLang="en-US" sz="2400" dirty="0"/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en-US" altLang="en-US" sz="2400" dirty="0"/>
              <a:t>                            </a:t>
            </a:r>
            <a:r>
              <a:rPr lang="ru-RU" altLang="en-US" sz="2600" b="1" dirty="0">
                <a:solidFill>
                  <a:srgbClr val="C00000"/>
                </a:solidFill>
              </a:rPr>
              <a:t>СПАСИБО ВСЕМ</a:t>
            </a:r>
            <a:r>
              <a:rPr lang="en-US" altLang="en-US" sz="2600" b="1" dirty="0">
                <a:solidFill>
                  <a:srgbClr val="C00000"/>
                </a:solidFill>
              </a:rPr>
              <a:t>!!!</a:t>
            </a:r>
          </a:p>
          <a:p>
            <a:pPr marL="0" indent="0">
              <a:buNone/>
            </a:pPr>
            <a:r>
              <a:rPr lang="ru-RU" altLang="en-US" sz="1600" i="1" dirty="0">
                <a:solidFill>
                  <a:srgbClr val="0070C0"/>
                </a:solidFill>
              </a:rPr>
              <a:t>Данные прошли только первичные обработку и анализ, углубленная проверка на непротиворечивость не проводилась</a:t>
            </a:r>
            <a:endParaRPr lang="en-US" altLang="en-US" sz="1600" i="1" dirty="0">
              <a:solidFill>
                <a:srgbClr val="0070C0"/>
              </a:solidFill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8197" name="Рисунок 11" descr="pempal-logo.jpg">
            <a:extLst>
              <a:ext uri="{FF2B5EF4-FFF2-40B4-BE49-F238E27FC236}">
                <a16:creationId xmlns:a16="http://schemas.microsoft.com/office/drawing/2014/main" id="{482DAF98-075E-44AC-90D7-8F86552CA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17463"/>
            <a:ext cx="74612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00961"/>
            <a:ext cx="8136904" cy="935509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Какой орган отвечает за регулирование государственных закупок в вашей стране?</a:t>
            </a: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CA5D76-A0A9-478E-87B8-34016A77651E}"/>
              </a:ext>
            </a:extLst>
          </p:cNvPr>
          <p:cNvSpPr txBox="1"/>
          <p:nvPr/>
        </p:nvSpPr>
        <p:spPr>
          <a:xfrm>
            <a:off x="6101089" y="1721130"/>
            <a:ext cx="27979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</a:t>
            </a:r>
          </a:p>
          <a:p>
            <a:r>
              <a:rPr lang="ru-RU" sz="1600" b="1" dirty="0"/>
              <a:t>Кыргызская Республика</a:t>
            </a:r>
            <a:r>
              <a:rPr lang="en-US" sz="1600" dirty="0"/>
              <a:t> - </a:t>
            </a:r>
            <a:r>
              <a:rPr lang="ru-RU" sz="1600" dirty="0"/>
              <a:t>Департамент государственных закупок при МФ</a:t>
            </a:r>
            <a:endParaRPr lang="en-US" sz="1600" dirty="0"/>
          </a:p>
          <a:p>
            <a:endParaRPr lang="en-US" sz="1600" dirty="0"/>
          </a:p>
          <a:p>
            <a:r>
              <a:rPr lang="ru-RU" sz="1600" b="1" dirty="0"/>
              <a:t>Грузия</a:t>
            </a:r>
            <a:r>
              <a:rPr lang="en-US" sz="1600" dirty="0"/>
              <a:t> – </a:t>
            </a:r>
            <a:r>
              <a:rPr lang="ru-RU" sz="1600" dirty="0"/>
              <a:t>Государственное агентство по закупкам при Правительстве</a:t>
            </a:r>
          </a:p>
          <a:p>
            <a:endParaRPr lang="en-US" sz="1600" dirty="0"/>
          </a:p>
          <a:p>
            <a:r>
              <a:rPr lang="ru-RU" sz="1600" b="1" dirty="0"/>
              <a:t>Таджикистан</a:t>
            </a:r>
            <a:r>
              <a:rPr lang="en-US" sz="1600" dirty="0"/>
              <a:t> - </a:t>
            </a:r>
            <a:r>
              <a:rPr lang="ru-RU" sz="1600" dirty="0"/>
              <a:t>Агентство по государственным закупкам товаров, работ и услуг при Правительстве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EC110AB-07E9-4BA0-8071-DB485B4D02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898036"/>
              </p:ext>
            </p:extLst>
          </p:nvPr>
        </p:nvGraphicFramePr>
        <p:xfrm>
          <a:off x="837928" y="1209714"/>
          <a:ext cx="4940808" cy="29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2F9808F-C526-4A97-9911-AF1422B1A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043551"/>
              </p:ext>
            </p:extLst>
          </p:nvPr>
        </p:nvGraphicFramePr>
        <p:xfrm>
          <a:off x="1187624" y="4676412"/>
          <a:ext cx="4483100" cy="18338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87500">
                  <a:extLst>
                    <a:ext uri="{9D8B030D-6E8A-4147-A177-3AD203B41FA5}">
                      <a16:colId xmlns:a16="http://schemas.microsoft.com/office/drawing/2014/main" val="358302702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564087966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41904184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Армения</a:t>
                      </a:r>
                      <a:endParaRPr lang="ru-RU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Азербайджан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Беларусь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356319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Казахстан</a:t>
                      </a:r>
                      <a:endParaRPr lang="ru-RU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Албания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Хорватия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2689732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Косово</a:t>
                      </a:r>
                      <a:endParaRPr lang="ru-RU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Грузия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Россия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44181027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Северная Македония</a:t>
                      </a:r>
                      <a:endParaRPr lang="ru-RU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Кыргызская Республика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Украина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581485782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Молдова</a:t>
                      </a:r>
                      <a:endParaRPr lang="ru-RU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>
                          <a:solidFill>
                            <a:srgbClr val="0066FF"/>
                          </a:solidFill>
                          <a:effectLst/>
                        </a:rPr>
                        <a:t>Таджикистан</a:t>
                      </a:r>
                      <a:endParaRPr lang="ru-RU" sz="1400" b="1" i="1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1" u="none" strike="noStrike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874319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       Узбекистан</a:t>
                      </a:r>
                      <a:endParaRPr lang="ru-RU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Турция</a:t>
                      </a:r>
                      <a:endParaRPr lang="ru-RU" sz="1400" b="1" i="1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sz="1800" b="1" i="1" u="none" strike="noStrike" dirty="0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5066347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570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8509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01538"/>
            <a:ext cx="7715200" cy="935509"/>
          </a:xfrm>
        </p:spPr>
        <p:txBody>
          <a:bodyPr/>
          <a:lstStyle/>
          <a:p>
            <a:r>
              <a:rPr lang="ru-RU" altLang="en-US" sz="3200" b="1" dirty="0">
                <a:solidFill>
                  <a:srgbClr val="C00000"/>
                </a:solidFill>
              </a:rPr>
              <a:t>Наличие функционирующих систем электронных закупок</a:t>
            </a:r>
            <a:endParaRPr lang="en-US" altLang="en-US" sz="32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553200" y="1772816"/>
            <a:ext cx="23184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Системы электронных закупок функционируют в большинстве стран </a:t>
            </a:r>
            <a:r>
              <a:rPr lang="en-US" dirty="0"/>
              <a:t>(</a:t>
            </a:r>
            <a:r>
              <a:rPr lang="en-US" b="1" dirty="0">
                <a:solidFill>
                  <a:srgbClr val="C00000"/>
                </a:solidFill>
              </a:rPr>
              <a:t>14</a:t>
            </a:r>
            <a:r>
              <a:rPr lang="en-US" dirty="0"/>
              <a:t>)</a:t>
            </a:r>
          </a:p>
          <a:p>
            <a:r>
              <a:rPr lang="en-US" dirty="0"/>
              <a:t> </a:t>
            </a:r>
          </a:p>
          <a:p>
            <a:r>
              <a:rPr lang="ru-RU" dirty="0"/>
              <a:t>В Азербайджане и Таджикистане есть планы по развитию подобных систем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BA0FA6-8434-4877-92B6-25DEE994C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516248-6BE9-475C-A19F-33A60E55A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62192"/>
              </p:ext>
            </p:extLst>
          </p:nvPr>
        </p:nvGraphicFramePr>
        <p:xfrm>
          <a:off x="1352973" y="1257897"/>
          <a:ext cx="5015408" cy="5574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015">
                  <a:extLst>
                    <a:ext uri="{9D8B030D-6E8A-4147-A177-3AD203B41FA5}">
                      <a16:colId xmlns:a16="http://schemas.microsoft.com/office/drawing/2014/main" val="3459392700"/>
                    </a:ext>
                  </a:extLst>
                </a:gridCol>
                <a:gridCol w="3310393">
                  <a:extLst>
                    <a:ext uri="{9D8B030D-6E8A-4147-A177-3AD203B41FA5}">
                      <a16:colId xmlns:a16="http://schemas.microsoft.com/office/drawing/2014/main" val="1392953604"/>
                    </a:ext>
                  </a:extLst>
                </a:gridCol>
              </a:tblGrid>
              <a:tr h="3072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Страна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URL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/>
                </a:tc>
                <a:extLst>
                  <a:ext uri="{0D108BD9-81ED-4DB2-BD59-A6C34878D82A}">
                    <a16:rowId xmlns:a16="http://schemas.microsoft.com/office/drawing/2014/main" val="3374385398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Албания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www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app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al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027237094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Армения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https://armeps.am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37129615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Беларусь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http://www.icetrade.by/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411692272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Хорватия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 err="1">
                          <a:effectLst/>
                        </a:rPr>
                        <a:t>eojn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nn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hr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r>
                        <a:rPr lang="en-US" sz="1600" dirty="0" err="1">
                          <a:effectLst/>
                        </a:rPr>
                        <a:t>Oglasnik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231746562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Грузия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http://procurement.gov.ge/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781107464"/>
                  </a:ext>
                </a:extLst>
              </a:tr>
              <a:tr h="279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Казахстан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www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goszakup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kz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365149091"/>
                  </a:ext>
                </a:extLst>
              </a:tr>
              <a:tr h="4910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Косово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e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en-US" sz="1600" dirty="0" err="1">
                          <a:effectLst/>
                        </a:rPr>
                        <a:t>prokurimi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rks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net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r>
                        <a:rPr lang="en-US" sz="1600" dirty="0">
                          <a:effectLst/>
                        </a:rPr>
                        <a:t>Home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r>
                        <a:rPr lang="en-US" sz="1600" dirty="0" err="1">
                          <a:effectLst/>
                        </a:rPr>
                        <a:t>ClanakItemNew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aspx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823838254"/>
                  </a:ext>
                </a:extLst>
              </a:tr>
              <a:tr h="1477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Кыргызская Республика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zakupki.gov.kg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231880484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Молдова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mtender@gov.md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1429191776"/>
                  </a:ext>
                </a:extLst>
              </a:tr>
              <a:tr h="3259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Сев. Македония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e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en-US" sz="1600" dirty="0" err="1">
                          <a:effectLst/>
                        </a:rPr>
                        <a:t>nabavki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mk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4156569801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www.zakupki.gov.ru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2917450478"/>
                  </a:ext>
                </a:extLst>
              </a:tr>
              <a:tr h="514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Турция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https://ekap.kik.gov.tr/EKAP/Default.aspx?ReturnUrl=%2fEKAP%2f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856901380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Украина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https</a:t>
                      </a:r>
                      <a:r>
                        <a:rPr lang="ru-RU" sz="1600" dirty="0">
                          <a:effectLst/>
                        </a:rPr>
                        <a:t>://</a:t>
                      </a:r>
                      <a:r>
                        <a:rPr lang="en-US" sz="1600" dirty="0">
                          <a:effectLst/>
                        </a:rPr>
                        <a:t>www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prozorro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gov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ua</a:t>
                      </a:r>
                      <a:r>
                        <a:rPr lang="ru-RU" sz="1600" dirty="0">
                          <a:effectLst/>
                        </a:rPr>
                        <a:t>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3954454914"/>
                  </a:ext>
                </a:extLst>
              </a:tr>
              <a:tr h="3072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Узбекистан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www.xarid.uz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extLst>
                  <a:ext uri="{0D108BD9-81ED-4DB2-BD59-A6C34878D82A}">
                    <a16:rowId xmlns:a16="http://schemas.microsoft.com/office/drawing/2014/main" val="4210794614"/>
                  </a:ext>
                </a:extLst>
              </a:tr>
              <a:tr h="258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4" marR="44104" marT="0" marB="0"/>
                </a:tc>
                <a:extLst>
                  <a:ext uri="{0D108BD9-81ED-4DB2-BD59-A6C34878D82A}">
                    <a16:rowId xmlns:a16="http://schemas.microsoft.com/office/drawing/2014/main" val="1692076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65315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716" y="-39522"/>
            <a:ext cx="7848872" cy="764704"/>
          </a:xfrm>
        </p:spPr>
        <p:txBody>
          <a:bodyPr/>
          <a:lstStyle/>
          <a:p>
            <a:r>
              <a:rPr lang="ru-RU" altLang="en-US" sz="2600" b="1" dirty="0">
                <a:solidFill>
                  <a:srgbClr val="C00000"/>
                </a:solidFill>
              </a:rPr>
              <a:t>Охват и использование систем электронных закупок</a:t>
            </a:r>
            <a:endParaRPr lang="en-US" altLang="en-US" sz="26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458159" y="1097160"/>
            <a:ext cx="24482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Электронные торги  </a:t>
            </a:r>
            <a:r>
              <a:rPr lang="ru-RU" sz="1600" dirty="0"/>
              <a:t>-</a:t>
            </a:r>
            <a:r>
              <a:rPr lang="ru-RU" sz="1600" b="1" dirty="0"/>
              <a:t> </a:t>
            </a:r>
            <a:r>
              <a:rPr lang="ru-RU" sz="1600" dirty="0"/>
              <a:t>закупки товаров, работ и услуг большой стоимости в небольших объемах</a:t>
            </a:r>
          </a:p>
          <a:p>
            <a:endParaRPr lang="en-US" sz="1600" dirty="0"/>
          </a:p>
          <a:p>
            <a:endParaRPr lang="ru-RU" sz="1600" b="1" dirty="0"/>
          </a:p>
          <a:p>
            <a:r>
              <a:rPr lang="ru-RU" sz="1600" b="1" dirty="0"/>
              <a:t>Электронные закупки или электронный каталог  </a:t>
            </a:r>
            <a:r>
              <a:rPr lang="ru-RU" sz="1600" dirty="0"/>
              <a:t>- закупки товаров и услуг небольшой стоимости в больших объемах</a:t>
            </a:r>
          </a:p>
          <a:p>
            <a:endParaRPr lang="en-US" sz="1600" i="1" dirty="0">
              <a:solidFill>
                <a:srgbClr val="0070C0"/>
              </a:solidFill>
            </a:endParaRPr>
          </a:p>
          <a:p>
            <a:endParaRPr lang="ru-RU" sz="1600" b="1" dirty="0"/>
          </a:p>
          <a:p>
            <a:r>
              <a:rPr lang="ru-RU" sz="1600" b="1" dirty="0"/>
              <a:t>Электронный запрос цен или закупки в свободной торговле </a:t>
            </a:r>
            <a:r>
              <a:rPr lang="ru-RU" sz="1600" dirty="0"/>
              <a:t> - закупки товаров небольшой стоимости в небольших объемах</a:t>
            </a:r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AA68235-8549-45FF-87E8-B8FE0FAD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41828"/>
              </p:ext>
            </p:extLst>
          </p:nvPr>
        </p:nvGraphicFramePr>
        <p:xfrm>
          <a:off x="877110" y="692696"/>
          <a:ext cx="5567098" cy="6039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547">
                  <a:extLst>
                    <a:ext uri="{9D8B030D-6E8A-4147-A177-3AD203B41FA5}">
                      <a16:colId xmlns:a16="http://schemas.microsoft.com/office/drawing/2014/main" val="754093436"/>
                    </a:ext>
                  </a:extLst>
                </a:gridCol>
                <a:gridCol w="1131406">
                  <a:extLst>
                    <a:ext uri="{9D8B030D-6E8A-4147-A177-3AD203B41FA5}">
                      <a16:colId xmlns:a16="http://schemas.microsoft.com/office/drawing/2014/main" val="509920200"/>
                    </a:ext>
                  </a:extLst>
                </a:gridCol>
                <a:gridCol w="987179">
                  <a:extLst>
                    <a:ext uri="{9D8B030D-6E8A-4147-A177-3AD203B41FA5}">
                      <a16:colId xmlns:a16="http://schemas.microsoft.com/office/drawing/2014/main" val="2205018166"/>
                    </a:ext>
                  </a:extLst>
                </a:gridCol>
                <a:gridCol w="1701966">
                  <a:extLst>
                    <a:ext uri="{9D8B030D-6E8A-4147-A177-3AD203B41FA5}">
                      <a16:colId xmlns:a16="http://schemas.microsoft.com/office/drawing/2014/main" val="1936272358"/>
                    </a:ext>
                  </a:extLst>
                </a:gridCol>
              </a:tblGrid>
              <a:tr h="6902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Страна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Эл. закупки или эл. каталог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Электронные</a:t>
                      </a:r>
                      <a:r>
                        <a:rPr lang="ru-RU" sz="1400" baseline="0" dirty="0">
                          <a:effectLst/>
                        </a:rPr>
                        <a:t> торги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Эл. запрос цен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или закупки в свободной торговле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/>
                </a:tc>
                <a:extLst>
                  <a:ext uri="{0D108BD9-81ED-4DB2-BD59-A6C34878D82A}">
                    <a16:rowId xmlns:a16="http://schemas.microsoft.com/office/drawing/2014/main" val="315130566"/>
                  </a:ext>
                </a:extLst>
              </a:tr>
              <a:tr h="2272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Албания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904395371"/>
                  </a:ext>
                </a:extLst>
              </a:tr>
              <a:tr h="25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Армения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576824264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Беларусь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464342187"/>
                  </a:ext>
                </a:extLst>
              </a:tr>
              <a:tr h="2455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Хорватия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2142039365"/>
                  </a:ext>
                </a:extLst>
              </a:tr>
              <a:tr h="2036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Грузия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067254890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Казахстан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2555044570"/>
                  </a:ext>
                </a:extLst>
              </a:tr>
              <a:tr h="2169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Косово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680318639"/>
                  </a:ext>
                </a:extLst>
              </a:tr>
              <a:tr h="183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Кыргызская Республика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329714712"/>
                  </a:ext>
                </a:extLst>
              </a:tr>
              <a:tr h="2622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Молдова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737072237"/>
                  </a:ext>
                </a:extLst>
              </a:tr>
              <a:tr h="226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Сев.  Македония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307311198"/>
                  </a:ext>
                </a:extLst>
              </a:tr>
              <a:tr h="2298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198134418"/>
                  </a:ext>
                </a:extLst>
              </a:tr>
              <a:tr h="2599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Турция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545101652"/>
                  </a:ext>
                </a:extLst>
              </a:tr>
              <a:tr h="2180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Украина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918065634"/>
                  </a:ext>
                </a:extLst>
              </a:tr>
              <a:tr h="248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Узбекистан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1716896684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80" marR="56780" marT="0" marB="0" anchor="b"/>
                </a:tc>
                <a:extLst>
                  <a:ext uri="{0D108BD9-81ED-4DB2-BD59-A6C34878D82A}">
                    <a16:rowId xmlns:a16="http://schemas.microsoft.com/office/drawing/2014/main" val="347928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0414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61370"/>
            <a:ext cx="7427168" cy="764704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C00000"/>
                </a:solidFill>
              </a:rPr>
              <a:t>Охват и использование электронных систем</a:t>
            </a:r>
            <a:r>
              <a:rPr lang="en-US" altLang="en-US" sz="2800" b="1" dirty="0">
                <a:solidFill>
                  <a:srgbClr val="C00000"/>
                </a:solidFill>
              </a:rPr>
              <a:t> – </a:t>
            </a:r>
            <a:r>
              <a:rPr lang="ru-RU" altLang="en-US" sz="2400" b="1" i="1" dirty="0">
                <a:solidFill>
                  <a:srgbClr val="C00000"/>
                </a:solidFill>
              </a:rPr>
              <a:t>типы</a:t>
            </a:r>
            <a:r>
              <a:rPr lang="en-US" altLang="en-US" sz="2400" b="1" i="1" dirty="0">
                <a:solidFill>
                  <a:srgbClr val="C00000"/>
                </a:solidFill>
              </a:rPr>
              <a:t> / </a:t>
            </a:r>
            <a:r>
              <a:rPr lang="ru-RU" altLang="en-US" sz="2400" b="1" i="1" dirty="0">
                <a:solidFill>
                  <a:srgbClr val="C00000"/>
                </a:solidFill>
              </a:rPr>
              <a:t>размер  тендеров </a:t>
            </a:r>
            <a:r>
              <a:rPr lang="en-US" altLang="en-US" sz="2400" b="1" i="1" dirty="0">
                <a:solidFill>
                  <a:srgbClr val="C00000"/>
                </a:solidFill>
              </a:rPr>
              <a:t>/ </a:t>
            </a:r>
            <a:r>
              <a:rPr lang="ru-RU" altLang="en-US" sz="2400" b="1" i="1" dirty="0">
                <a:solidFill>
                  <a:srgbClr val="C00000"/>
                </a:solidFill>
              </a:rPr>
              <a:t>контрактов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1538989" y="1237337"/>
            <a:ext cx="6912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Использование системы электронных закупок обязательно для всех типов контрактов / тендеров в </a:t>
            </a:r>
            <a:r>
              <a:rPr lang="ru-RU" sz="1600" b="1" dirty="0"/>
              <a:t>Грузии</a:t>
            </a:r>
            <a:r>
              <a:rPr lang="en-US" sz="1600" b="1" dirty="0"/>
              <a:t>, </a:t>
            </a:r>
            <a:r>
              <a:rPr lang="ru-RU" sz="1600" b="1" dirty="0"/>
              <a:t>Казахстане</a:t>
            </a:r>
            <a:r>
              <a:rPr lang="en-US" sz="1600" b="1" dirty="0"/>
              <a:t>, </a:t>
            </a:r>
            <a:r>
              <a:rPr lang="ru-RU" sz="1600" b="1" dirty="0"/>
              <a:t>Косово</a:t>
            </a:r>
            <a:r>
              <a:rPr lang="en-US" sz="1600" b="1" dirty="0"/>
              <a:t>, </a:t>
            </a:r>
            <a:r>
              <a:rPr lang="ru-RU" sz="1600" b="1" dirty="0"/>
              <a:t>Киргизской Республике</a:t>
            </a:r>
            <a:r>
              <a:rPr lang="en-US" sz="1600" b="1" dirty="0"/>
              <a:t>, </a:t>
            </a:r>
            <a:r>
              <a:rPr lang="ru-RU" sz="1600" b="1" dirty="0"/>
              <a:t>России</a:t>
            </a:r>
            <a:r>
              <a:rPr lang="en-US" sz="1600" dirty="0"/>
              <a:t>. </a:t>
            </a:r>
          </a:p>
          <a:p>
            <a:endParaRPr lang="en-US" sz="1600" dirty="0"/>
          </a:p>
          <a:p>
            <a:r>
              <a:rPr lang="ru-RU" sz="1600" dirty="0"/>
              <a:t>В</a:t>
            </a:r>
            <a:r>
              <a:rPr lang="en-US" sz="1600" dirty="0"/>
              <a:t> 6 </a:t>
            </a:r>
            <a:r>
              <a:rPr lang="ru-RU" sz="1600" dirty="0"/>
              <a:t>странах</a:t>
            </a:r>
            <a:r>
              <a:rPr lang="en-US" sz="1600" dirty="0"/>
              <a:t> </a:t>
            </a:r>
            <a:r>
              <a:rPr lang="ru-RU" sz="1600" dirty="0"/>
              <a:t>оно обязательно для контрактов определенного размера</a:t>
            </a:r>
            <a:r>
              <a:rPr lang="en-US" sz="1600" dirty="0"/>
              <a:t>.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799419"/>
              </p:ext>
            </p:extLst>
          </p:nvPr>
        </p:nvGraphicFramePr>
        <p:xfrm>
          <a:off x="684744" y="908721"/>
          <a:ext cx="574888" cy="648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41FD92-08B4-4569-92A2-B83CD4246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22212"/>
              </p:ext>
            </p:extLst>
          </p:nvPr>
        </p:nvGraphicFramePr>
        <p:xfrm>
          <a:off x="1516475" y="2549153"/>
          <a:ext cx="6768752" cy="379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7938">
                  <a:extLst>
                    <a:ext uri="{9D8B030D-6E8A-4147-A177-3AD203B41FA5}">
                      <a16:colId xmlns:a16="http://schemas.microsoft.com/office/drawing/2014/main" val="2496318266"/>
                    </a:ext>
                  </a:extLst>
                </a:gridCol>
                <a:gridCol w="5080814">
                  <a:extLst>
                    <a:ext uri="{9D8B030D-6E8A-4147-A177-3AD203B41FA5}">
                      <a16:colId xmlns:a16="http://schemas.microsoft.com/office/drawing/2014/main" val="2104185226"/>
                    </a:ext>
                  </a:extLst>
                </a:gridCol>
              </a:tblGrid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Страна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Контракты / тендеры определенного вида 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или сверх определенной суммы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023162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Албания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больше</a:t>
                      </a:r>
                      <a:r>
                        <a:rPr lang="en-US" sz="1600" dirty="0">
                          <a:effectLst/>
                        </a:rPr>
                        <a:t> 800,000 ALL </a:t>
                      </a:r>
                      <a:r>
                        <a:rPr lang="ru-RU" sz="1600" dirty="0">
                          <a:effectLst/>
                        </a:rPr>
                        <a:t>или</a:t>
                      </a:r>
                      <a:r>
                        <a:rPr lang="en-US" sz="1600" dirty="0">
                          <a:effectLst/>
                        </a:rPr>
                        <a:t> 6,400 EUR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90022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Армения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Больше</a:t>
                      </a:r>
                      <a:r>
                        <a:rPr lang="ru-RU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1 </a:t>
                      </a:r>
                      <a:r>
                        <a:rPr lang="ru-RU" sz="1600" dirty="0">
                          <a:effectLst/>
                        </a:rPr>
                        <a:t>миллиона</a:t>
                      </a:r>
                      <a:r>
                        <a:rPr lang="ru-RU" sz="1600" baseline="0" dirty="0">
                          <a:effectLst/>
                        </a:rPr>
                        <a:t> драм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122722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Беларусь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более 300 базовых величин ( баз. величина - 25,5 BY</a:t>
                      </a:r>
                      <a:r>
                        <a:rPr lang="en-US" sz="1600" dirty="0">
                          <a:effectLst/>
                        </a:rPr>
                        <a:t>N</a:t>
                      </a:r>
                      <a:r>
                        <a:rPr lang="ru-RU" sz="1600" dirty="0">
                          <a:effectLst/>
                        </a:rPr>
                        <a:t>)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26251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Хорватия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закупка товаров и услуг, оценочная стоимость которых составляет 200 000 кун или выше (30 200 </a:t>
                      </a:r>
                      <a:r>
                        <a:rPr lang="ru-RU" sz="1600" dirty="0" err="1">
                          <a:effectLst/>
                        </a:rPr>
                        <a:t>USD</a:t>
                      </a:r>
                      <a:r>
                        <a:rPr lang="ru-RU" sz="1600" dirty="0">
                          <a:effectLst/>
                        </a:rPr>
                        <a:t>), и для всех работ, оценочная стоимость которых - 500 000 кун или более (75 600 </a:t>
                      </a:r>
                      <a:r>
                        <a:rPr lang="ru-RU" sz="1600" dirty="0" err="1">
                          <a:effectLst/>
                        </a:rPr>
                        <a:t>USD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817394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Северная Македония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</a:t>
                      </a:r>
                      <a:r>
                        <a:rPr lang="ru-RU" sz="1600" baseline="0" dirty="0">
                          <a:effectLst/>
                        </a:rPr>
                        <a:t> контракты свыше </a:t>
                      </a:r>
                      <a:r>
                        <a:rPr lang="en-US" sz="1600" dirty="0">
                          <a:effectLst/>
                        </a:rPr>
                        <a:t>1,000 EUR </a:t>
                      </a:r>
                      <a:r>
                        <a:rPr lang="ru-RU" sz="1600" dirty="0">
                          <a:effectLst/>
                        </a:rPr>
                        <a:t>на товары и услуги</a:t>
                      </a:r>
                      <a:r>
                        <a:rPr lang="en-US" sz="1600" dirty="0">
                          <a:effectLst/>
                        </a:rPr>
                        <a:t>, 5,000 EUR </a:t>
                      </a:r>
                      <a:r>
                        <a:rPr lang="ru-RU" sz="1600" dirty="0">
                          <a:effectLst/>
                        </a:rPr>
                        <a:t>на работы и </a:t>
                      </a:r>
                      <a:r>
                        <a:rPr lang="en-US" sz="1600" dirty="0">
                          <a:effectLst/>
                        </a:rPr>
                        <a:t> 10,000 EUR </a:t>
                      </a:r>
                      <a:r>
                        <a:rPr lang="ru-RU" sz="1600" dirty="0">
                          <a:effectLst/>
                        </a:rPr>
                        <a:t>на специальные услуги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годовом выражении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6215069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Украина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500 USD</a:t>
                      </a:r>
                      <a:r>
                        <a:rPr lang="ru-RU" sz="1600" dirty="0">
                          <a:effectLst/>
                        </a:rPr>
                        <a:t> и выше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322769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710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693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3752"/>
            <a:ext cx="8136904" cy="764704"/>
          </a:xfrm>
        </p:spPr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Использование системы электронных закупок обязательно в отношении контрактов, финансируемых из</a:t>
            </a:r>
            <a:r>
              <a:rPr lang="en-US" sz="2400" b="1" dirty="0">
                <a:solidFill>
                  <a:srgbClr val="C00000"/>
                </a:solidFill>
              </a:rPr>
              <a:t>…</a:t>
            </a:r>
            <a:endParaRPr lang="en-US" altLang="en-US" sz="24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C517643-7947-4A05-949F-123A968A5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698962"/>
              </p:ext>
            </p:extLst>
          </p:nvPr>
        </p:nvGraphicFramePr>
        <p:xfrm>
          <a:off x="1259632" y="908719"/>
          <a:ext cx="6984776" cy="5667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67263141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4864475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97420052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2482726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71990774"/>
                    </a:ext>
                  </a:extLst>
                </a:gridCol>
              </a:tblGrid>
              <a:tr h="7745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Страна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Центрального бюджета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Местных бюджетов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Внебюджетных средств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Внешних заимствований  и грантов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960200192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Албания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400699080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Армения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233114925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Беларусь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775755971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Хорватия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4204207905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Грузия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882193274"/>
                  </a:ext>
                </a:extLst>
              </a:tr>
              <a:tr h="2089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Казахстан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319182623"/>
                  </a:ext>
                </a:extLst>
              </a:tr>
              <a:tr h="1111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Косово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3407838910"/>
                  </a:ext>
                </a:extLst>
              </a:tr>
              <a:tr h="348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Киргизская Республика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1213851689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Молдова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720228799"/>
                  </a:ext>
                </a:extLst>
              </a:tr>
              <a:tr h="348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Северная Македония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216727782"/>
                  </a:ext>
                </a:extLst>
              </a:tr>
              <a:tr h="117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852268330"/>
                  </a:ext>
                </a:extLst>
              </a:tr>
              <a:tr h="111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Турция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333936770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Украина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539480953"/>
                  </a:ext>
                </a:extLst>
              </a:tr>
              <a:tr h="22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Узбекистан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extLst>
                  <a:ext uri="{0D108BD9-81ED-4DB2-BD59-A6C34878D82A}">
                    <a16:rowId xmlns:a16="http://schemas.microsoft.com/office/drawing/2014/main" val="2189933754"/>
                  </a:ext>
                </a:extLst>
              </a:tr>
              <a:tr h="193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19" marR="43919" marT="0" marB="0"/>
                </a:tc>
                <a:extLst>
                  <a:ext uri="{0D108BD9-81ED-4DB2-BD59-A6C34878D82A}">
                    <a16:rowId xmlns:a16="http://schemas.microsoft.com/office/drawing/2014/main" val="218864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82645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648395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Существование и тип обмена данными между системой электронных закупок и ИСУГФ</a:t>
            </a:r>
            <a:br>
              <a:rPr lang="en-US" sz="2800" dirty="0">
                <a:solidFill>
                  <a:srgbClr val="C00000"/>
                </a:solidFill>
              </a:rPr>
            </a:b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266216"/>
              </p:ext>
            </p:extLst>
          </p:nvPr>
        </p:nvGraphicFramePr>
        <p:xfrm>
          <a:off x="971600" y="1600200"/>
          <a:ext cx="7941568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584915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037" y="302479"/>
            <a:ext cx="7427168" cy="764704"/>
          </a:xfrm>
        </p:spPr>
        <p:txBody>
          <a:bodyPr/>
          <a:lstStyle/>
          <a:p>
            <a:r>
              <a:rPr lang="ru-RU" altLang="en-US" sz="2400" b="1" dirty="0">
                <a:solidFill>
                  <a:srgbClr val="C00000"/>
                </a:solidFill>
              </a:rPr>
              <a:t>Уровень развития обмена данными между системой электронных закупок и ИСУГФ</a:t>
            </a:r>
            <a:endParaRPr lang="en-US" alt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126CA28-A68E-4D5F-85D7-6BFB07FFAAC5}"/>
              </a:ext>
            </a:extLst>
          </p:cNvPr>
          <p:cNvSpPr txBox="1"/>
          <p:nvPr/>
        </p:nvSpPr>
        <p:spPr>
          <a:xfrm>
            <a:off x="899592" y="4062773"/>
            <a:ext cx="779132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Самые распространенные цели обмена данными</a:t>
            </a:r>
            <a:r>
              <a:rPr lang="en-US" sz="1400" dirty="0"/>
              <a:t>:</a:t>
            </a:r>
            <a:endParaRPr lang="ru-RU" sz="1400" dirty="0"/>
          </a:p>
          <a:p>
            <a:endParaRPr lang="en-US" sz="1400" dirty="0"/>
          </a:p>
          <a:p>
            <a:r>
              <a:rPr lang="en-US" sz="1400" dirty="0"/>
              <a:t> -    </a:t>
            </a:r>
            <a:r>
              <a:rPr lang="ru-RU" sz="1400" dirty="0"/>
              <a:t>автоматическая регистрация  </a:t>
            </a:r>
            <a:r>
              <a:rPr lang="ru-RU" sz="1400" b="1" dirty="0"/>
              <a:t>всех вновь подписанных контрактов </a:t>
            </a:r>
            <a:r>
              <a:rPr lang="ru-RU" sz="1400" dirty="0"/>
              <a:t>(с уникальными </a:t>
            </a:r>
            <a:r>
              <a:rPr lang="ru-RU" sz="1400" dirty="0" err="1"/>
              <a:t>идентифик</a:t>
            </a:r>
            <a:r>
              <a:rPr lang="ru-RU" sz="1400" dirty="0"/>
              <a:t>. номерами) с соответствующими графиками платежей в соответствующих модулях ИСУГФ для р</a:t>
            </a:r>
            <a:r>
              <a:rPr lang="ru-RU" sz="1400" b="1" dirty="0"/>
              <a:t>егистрации принимаемых ежегодных обязательств</a:t>
            </a:r>
            <a:r>
              <a:rPr lang="ru-RU" sz="1400" dirty="0"/>
              <a:t> </a:t>
            </a:r>
            <a:r>
              <a:rPr lang="en-US" sz="1400" dirty="0"/>
              <a:t>(7 </a:t>
            </a:r>
            <a:r>
              <a:rPr lang="ru-RU" sz="1400" dirty="0"/>
              <a:t>стран</a:t>
            </a:r>
            <a:r>
              <a:rPr lang="en-US" sz="1400" dirty="0"/>
              <a:t>), </a:t>
            </a:r>
          </a:p>
          <a:p>
            <a:r>
              <a:rPr lang="ru-RU" sz="1400" dirty="0"/>
              <a:t>-    учет</a:t>
            </a:r>
            <a:r>
              <a:rPr lang="ru-RU" sz="1400" b="1" dirty="0"/>
              <a:t> доп. соглашений к контрактам и информации о их результатах</a:t>
            </a:r>
            <a:r>
              <a:rPr lang="en-US" sz="1400" dirty="0"/>
              <a:t> (6),</a:t>
            </a:r>
          </a:p>
          <a:p>
            <a:pPr marL="285750" indent="-285750">
              <a:buFontTx/>
              <a:buChar char="-"/>
            </a:pPr>
            <a:r>
              <a:rPr lang="ru-RU" sz="1400" dirty="0"/>
              <a:t>создание </a:t>
            </a:r>
            <a:r>
              <a:rPr lang="ru-RU" sz="1400" b="1" dirty="0"/>
              <a:t>плана закупок </a:t>
            </a:r>
            <a:r>
              <a:rPr lang="ru-RU" sz="1400" dirty="0"/>
              <a:t>(онлайн через систему эл. закупок) или передача его из ИСУГФ </a:t>
            </a:r>
            <a:r>
              <a:rPr lang="en-US" sz="1400" dirty="0"/>
              <a:t>(5)</a:t>
            </a:r>
          </a:p>
          <a:p>
            <a:pPr marL="285750" indent="-285750">
              <a:buFontTx/>
              <a:buChar char="-"/>
            </a:pPr>
            <a:r>
              <a:rPr lang="ru-RU" sz="1400" dirty="0"/>
              <a:t>обеспечение </a:t>
            </a:r>
            <a:r>
              <a:rPr lang="ru-RU" sz="1400" b="1" dirty="0"/>
              <a:t>подготовки, обработки и проверки платежей</a:t>
            </a:r>
            <a:r>
              <a:rPr lang="ru-RU" sz="1400" dirty="0"/>
              <a:t>, относящихся к контрактам в рамках отношений между госучреждениями и их поставщиками </a:t>
            </a:r>
            <a:r>
              <a:rPr lang="en-US" sz="1400" dirty="0"/>
              <a:t>(5)</a:t>
            </a:r>
          </a:p>
          <a:p>
            <a:pPr marL="285750" indent="-285750">
              <a:buFontTx/>
              <a:buChar char="-"/>
            </a:pPr>
            <a:r>
              <a:rPr lang="ru-RU" sz="1400" dirty="0"/>
              <a:t>обеспечение подготовки детальных </a:t>
            </a:r>
            <a:r>
              <a:rPr lang="ru-RU" sz="1400" b="1" dirty="0"/>
              <a:t>отчетов</a:t>
            </a:r>
            <a:r>
              <a:rPr lang="ru-RU" sz="1400" dirty="0"/>
              <a:t> для проведения аудита, отчетности и принятии решений </a:t>
            </a:r>
            <a:r>
              <a:rPr lang="en-US" sz="1400" dirty="0"/>
              <a:t>(5)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14F0EFE-9DAD-4A1A-BEEA-9E7DD12AE8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922798"/>
              </p:ext>
            </p:extLst>
          </p:nvPr>
        </p:nvGraphicFramePr>
        <p:xfrm>
          <a:off x="1049930" y="1193378"/>
          <a:ext cx="73448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67174183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27750</TotalTime>
  <Words>1356</Words>
  <Application>Microsoft Office PowerPoint</Application>
  <PresentationFormat>On-screen Show (4:3)</PresentationFormat>
  <Paragraphs>456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 Presentation</vt:lpstr>
      <vt:lpstr> Цели опроса и участие в нем </vt:lpstr>
      <vt:lpstr>Какой орган отвечает за регулирование государственных закупок в вашей стране?</vt:lpstr>
      <vt:lpstr>Наличие функционирующих систем электронных закупок</vt:lpstr>
      <vt:lpstr>Охват и использование систем электронных закупок</vt:lpstr>
      <vt:lpstr>Охват и использование электронных систем – типы / размер  тендеров / контрактов</vt:lpstr>
      <vt:lpstr> Использование системы электронных закупок обязательно в отношении контрактов, финансируемых из…</vt:lpstr>
      <vt:lpstr>Существование и тип обмена данными между системой электронных закупок и ИСУГФ </vt:lpstr>
      <vt:lpstr>Уровень развития обмена данными между системой электронных закупок и ИСУГФ</vt:lpstr>
      <vt:lpstr>Цель обмена данными между системой электронных закупок и ИСУГФ (1)</vt:lpstr>
      <vt:lpstr>Цель обмена данными между системой электронных закупок и ИСУГФ (2)</vt:lpstr>
      <vt:lpstr>Выводы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Ekaterina A Zaleeva</cp:lastModifiedBy>
  <cp:revision>674</cp:revision>
  <dcterms:created xsi:type="dcterms:W3CDTF">2013-05-14T13:14:50Z</dcterms:created>
  <dcterms:modified xsi:type="dcterms:W3CDTF">2019-08-05T09:45:20Z</dcterms:modified>
</cp:coreProperties>
</file>