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6" r:id="rId3"/>
  </p:sldMasterIdLst>
  <p:notesMasterIdLst>
    <p:notesMasterId r:id="rId18"/>
  </p:notesMasterIdLst>
  <p:sldIdLst>
    <p:sldId id="280" r:id="rId4"/>
    <p:sldId id="283" r:id="rId5"/>
    <p:sldId id="261" r:id="rId6"/>
    <p:sldId id="268" r:id="rId7"/>
    <p:sldId id="270" r:id="rId8"/>
    <p:sldId id="284" r:id="rId9"/>
    <p:sldId id="258" r:id="rId10"/>
    <p:sldId id="260" r:id="rId11"/>
    <p:sldId id="263" r:id="rId12"/>
    <p:sldId id="274" r:id="rId13"/>
    <p:sldId id="275" r:id="rId14"/>
    <p:sldId id="276" r:id="rId15"/>
    <p:sldId id="279" r:id="rId16"/>
    <p:sldId id="28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608" autoAdjust="0"/>
  </p:normalViewPr>
  <p:slideViewPr>
    <p:cSldViewPr>
      <p:cViewPr>
        <p:scale>
          <a:sx n="64" d="100"/>
          <a:sy n="64" d="100"/>
        </p:scale>
        <p:origin x="-156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A6C35-4B59-46A7-B5BF-8E0C79BC17E2}" type="datetimeFigureOut">
              <a:rPr lang="bg-BG" smtClean="0"/>
              <a:pPr/>
              <a:t>3.10.2015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8F6036-851A-466D-B448-4B6896DFF2C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099367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bg-BG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09977A2-46E5-4EF0-9FBF-695A595F199A}" type="slidenum">
              <a:rPr lang="en-GB" smtClean="0">
                <a:latin typeface="Times New Roman" pitchFamily="18" charset="0"/>
              </a:rPr>
              <a:pPr eaLnBrk="1" hangingPunct="1"/>
              <a:t>9</a:t>
            </a:fld>
            <a:endParaRPr lang="en-GB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Rment of the </a:t>
            </a:r>
            <a:endParaRPr lang="en-GB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F6036-851A-466D-B448-4B6896DFF2CB}" type="slidenum">
              <a:rPr lang="bg-BG" smtClean="0"/>
              <a:pPr/>
              <a:t>13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202450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3D2DD-7CA9-4348-A504-A56A3D1B6916}" type="datetimeFigureOut">
              <a:rPr lang="bg-BG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3.10.2015 г.</a:t>
            </a:fld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86617-7531-4F59-B5F3-FD95B29BD984}" type="slidenum">
              <a:rPr lang="bg-BG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2744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Espaço Reservado para Número de Slide 6"/>
          <p:cNvSpPr txBox="1">
            <a:spLocks/>
          </p:cNvSpPr>
          <p:nvPr userDrawn="1"/>
        </p:nvSpPr>
        <p:spPr>
          <a:xfrm>
            <a:off x="4159002" y="6370535"/>
            <a:ext cx="21336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bg-BG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335CF09-96C2-46F2-B5C6-6BE50865BE52}" type="slidenum">
              <a:rPr lang="pt-B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pt-BR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21000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3D2DD-7CA9-4348-A504-A56A3D1B6916}" type="datetimeFigureOut">
              <a:rPr lang="bg-BG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3.10.2015 г.</a:t>
            </a:fld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86617-7531-4F59-B5F3-FD95B29BD984}" type="slidenum">
              <a:rPr lang="bg-BG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4457223" y="6338887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bg-BG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086617-7531-4F59-B5F3-FD95B29BD984}" type="slidenum">
              <a:rPr lang="bg-BG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3741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3D2DD-7CA9-4348-A504-A56A3D1B6916}" type="datetimeFigureOut">
              <a:rPr lang="bg-BG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3.10.2015 г.</a:t>
            </a:fld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86617-7531-4F59-B5F3-FD95B29BD984}" type="slidenum">
              <a:rPr lang="bg-BG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23344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3D2DD-7CA9-4348-A504-A56A3D1B6916}" type="datetimeFigureOut">
              <a:rPr lang="bg-BG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3.10.2015 г.</a:t>
            </a:fld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86617-7531-4F59-B5F3-FD95B29BD984}" type="slidenum">
              <a:rPr lang="bg-BG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4499992" y="6348412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bg-BG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086617-7531-4F59-B5F3-FD95B29BD984}" type="slidenum">
              <a:rPr lang="bg-BG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16985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3D2DD-7CA9-4348-A504-A56A3D1B6916}" type="datetimeFigureOut">
              <a:rPr lang="bg-BG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3.10.2015 г.</a:t>
            </a:fld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86617-7531-4F59-B5F3-FD95B29BD984}" type="slidenum">
              <a:rPr lang="bg-BG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Espaço Reservado para Número de Slide 6"/>
          <p:cNvSpPr txBox="1">
            <a:spLocks/>
          </p:cNvSpPr>
          <p:nvPr userDrawn="1"/>
        </p:nvSpPr>
        <p:spPr>
          <a:xfrm>
            <a:off x="4159002" y="6370535"/>
            <a:ext cx="21336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bg-BG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335CF09-96C2-46F2-B5C6-6BE50865BE52}" type="slidenum">
              <a:rPr lang="pt-B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pt-BR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1645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3D2DD-7CA9-4348-A504-A56A3D1B6916}" type="datetimeFigureOut">
              <a:rPr lang="bg-BG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3.10.2015 г.</a:t>
            </a:fld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86617-7531-4F59-B5F3-FD95B29BD984}" type="slidenum">
              <a:rPr lang="bg-BG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32738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3D2DD-7CA9-4348-A504-A56A3D1B6916}" type="datetimeFigureOut">
              <a:rPr lang="bg-BG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3.10.2015 г.</a:t>
            </a:fld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86617-7531-4F59-B5F3-FD95B29BD984}" type="slidenum">
              <a:rPr lang="bg-BG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4331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3D2DD-7CA9-4348-A504-A56A3D1B6916}" type="datetimeFigureOut">
              <a:rPr lang="bg-BG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3.10.2015 г.</a:t>
            </a:fld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86617-7531-4F59-B5F3-FD95B29BD984}" type="slidenum">
              <a:rPr lang="bg-BG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14063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3D2DD-7CA9-4348-A504-A56A3D1B6916}" type="datetimeFigureOut">
              <a:rPr lang="bg-BG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3.10.2015 г.</a:t>
            </a:fld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86617-7531-4F59-B5F3-FD95B29BD984}" type="slidenum">
              <a:rPr lang="bg-BG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6874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3D2DD-7CA9-4348-A504-A56A3D1B6916}" type="datetimeFigureOut">
              <a:rPr lang="bg-BG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3.10.2015 г.</a:t>
            </a:fld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86617-7531-4F59-B5F3-FD95B29BD984}" type="slidenum">
              <a:rPr lang="bg-BG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71187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6"/>
          <p:cNvSpPr txBox="1">
            <a:spLocks/>
          </p:cNvSpPr>
          <p:nvPr userDrawn="1"/>
        </p:nvSpPr>
        <p:spPr>
          <a:xfrm>
            <a:off x="4159002" y="6370535"/>
            <a:ext cx="21336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defPPr>
              <a:defRPr lang="bg-BG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335CF09-96C2-46F2-B5C6-6BE50865BE52}" type="slidenum">
              <a:rPr lang="pt-BR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pt-BR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9201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/>
          <p:nvPr/>
        </p:nvSpPr>
        <p:spPr>
          <a:xfrm>
            <a:off x="357187" y="4633391"/>
            <a:ext cx="8437116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sz="1200">
              <a:solidFill>
                <a:srgbClr val="000000"/>
              </a:solidFill>
              <a:sym typeface="Helvetica"/>
            </a:endParaRPr>
          </a:p>
        </p:txBody>
      </p:sp>
      <p:sp>
        <p:nvSpPr>
          <p:cNvPr id="8" name="Shape 8"/>
          <p:cNvSpPr/>
          <p:nvPr/>
        </p:nvSpPr>
        <p:spPr>
          <a:xfrm>
            <a:off x="357188" y="2874243"/>
            <a:ext cx="8437513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sz="1200">
              <a:solidFill>
                <a:srgbClr val="000000"/>
              </a:solidFill>
              <a:sym typeface="Helvetica"/>
            </a:endParaRPr>
          </a:p>
        </p:txBody>
      </p:sp>
      <p:sp>
        <p:nvSpPr>
          <p:cNvPr id="9" name="Shape 9"/>
          <p:cNvSpPr/>
          <p:nvPr/>
        </p:nvSpPr>
        <p:spPr>
          <a:xfrm rot="16200000">
            <a:off x="5041898" y="3760502"/>
            <a:ext cx="1155066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sz="1200">
              <a:solidFill>
                <a:srgbClr val="000000"/>
              </a:solidFill>
              <a:sym typeface="Helvetica"/>
            </a:endParaRPr>
          </a:p>
        </p:txBody>
      </p:sp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xfrm>
            <a:off x="357187" y="2053828"/>
            <a:ext cx="5063133" cy="3411141"/>
          </a:xfrm>
          <a:prstGeom prst="rect">
            <a:avLst/>
          </a:prstGeom>
        </p:spPr>
        <p:txBody>
          <a:bodyPr/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900">
                <a:solidFill>
                  <a:srgbClr val="D93E2B"/>
                </a:solidFill>
              </a:rPr>
              <a:t>Title Text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5822156" y="2053828"/>
            <a:ext cx="2982516" cy="341114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1700"/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700"/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700"/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700"/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7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414141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414141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414141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414141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414141"/>
                </a:solidFill>
              </a:rP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xmlns="" val="265579580"/>
      </p:ext>
    </p:extLst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10/3/2015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42672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10/3/2015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43715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10/3/2015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34992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10/3/2015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67628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10/3/2015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5032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10/3/2015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59100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10/3/2015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 userDrawn="1"/>
        </p:nvSpPr>
        <p:spPr>
          <a:xfrm>
            <a:off x="5491861" y="6230496"/>
            <a:ext cx="33528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0" tIns="0" rIns="0" bIns="0" anchor="b"/>
          <a:lstStyle>
            <a:defPPr>
              <a:defRPr lang="en-US"/>
            </a:defPPr>
            <a:lvl1pPr marL="0" algn="r" defTabSz="914400" rtl="0" eaLnBrk="0" latinLnBrk="0" hangingPunct="0">
              <a:defRPr kumimoji="0"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fld id="{42B541BF-2094-420A-9F24-AE65C496A2CE}" type="slidenum">
              <a:rPr lang="bg-BG" smtClean="0">
                <a:solidFill>
                  <a:srgbClr val="000066"/>
                </a:solidFill>
              </a:rPr>
              <a:pPr eaLnBrk="1" hangingPunct="1"/>
              <a:t>‹#›</a:t>
            </a:fld>
            <a:endParaRPr lang="bg-BG" dirty="0" smtClean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15962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10/3/2015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37866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10/3/2015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DE6EB8-52AB-45EA-A660-3E1EBFA72987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55484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10/3/2015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538323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10/3/2015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4302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 userDrawn="1"/>
        </p:nvSpPr>
        <p:spPr>
          <a:xfrm>
            <a:off x="5491861" y="6230496"/>
            <a:ext cx="33528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0" tIns="0" rIns="0" bIns="0" anchor="b"/>
          <a:lstStyle>
            <a:defPPr>
              <a:defRPr lang="en-US"/>
            </a:defPPr>
            <a:lvl1pPr marL="0" algn="r" defTabSz="914400" rtl="0" eaLnBrk="0" latinLnBrk="0" hangingPunct="0">
              <a:defRPr kumimoji="0"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fld id="{42B541BF-2094-420A-9F24-AE65C496A2CE}" type="slidenum">
              <a:rPr lang="bg-BG" smtClean="0">
                <a:solidFill>
                  <a:srgbClr val="000066"/>
                </a:solidFill>
              </a:rPr>
              <a:pPr eaLnBrk="1" hangingPunct="1"/>
              <a:t>‹#›</a:t>
            </a:fld>
            <a:endParaRPr lang="bg-BG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AB0777-4C60-462E-A92C-CDAFD498799C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9C3D2DD-7CA9-4348-A504-A56A3D1B6916}" type="datetimeFigureOut">
              <a:rPr lang="bg-BG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3.10.2015 г.</a:t>
            </a:fld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C086617-7531-4F59-B5F3-FD95B29BD984}" type="slidenum">
              <a:rPr lang="bg-BG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5834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AB0777-4C60-462E-A92C-CDAFD498799C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10/3/2015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DE6EB8-52AB-45EA-A660-3E1EBFA72987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72319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bg/url?sa=i&amp;rct=j&amp;q=&amp;esrc=s&amp;source=images&amp;cd=&amp;cad=rja&amp;uact=8&amp;ved=0CAcQjRxqFQoTCO6u9_KzpMgCFUheLAodCxIKmw&amp;url=http://sancarlosblog.com/listing-agreement-pitfalls/&amp;psig=AFQjCNEX-Nnrw0dQHEz26qERtU3aoFRNng&amp;ust=1443896523756964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bg/url?sa=i&amp;rct=j&amp;q=&amp;esrc=s&amp;source=images&amp;cd=&amp;cad=rja&amp;uact=8&amp;ved=0CAcQjRxqFQoTCK-P36ynpMgCFUUPLAod2oYIqg&amp;url=http://openkorinthos.gr/new/imgs/&amp;psig=AFQjCNG5Tumw38LqTCG6FGwhdF6q9HCABw&amp;ust=144389285776079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xfrm>
            <a:off x="272960" y="2002488"/>
            <a:ext cx="5381504" cy="255042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MEMORANDUM OF AGREEMENT</a:t>
            </a:r>
            <a:endParaRPr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xfrm>
            <a:off x="5724128" y="3429000"/>
            <a:ext cx="3271086" cy="115212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000" b="1" dirty="0" smtClean="0">
                <a:solidFill>
                  <a:schemeClr val="tx2"/>
                </a:solidFill>
              </a:rPr>
              <a:t>TEMPLATE</a:t>
            </a:r>
            <a:endParaRPr sz="2000" b="1" dirty="0">
              <a:solidFill>
                <a:schemeClr val="tx2"/>
              </a:solidFill>
            </a:endParaRPr>
          </a:p>
        </p:txBody>
      </p:sp>
      <p:sp>
        <p:nvSpPr>
          <p:cNvPr id="5" name="Espace réservé du texte 3"/>
          <p:cNvSpPr txBox="1">
            <a:spLocks/>
          </p:cNvSpPr>
          <p:nvPr/>
        </p:nvSpPr>
        <p:spPr>
          <a:xfrm>
            <a:off x="357188" y="5954315"/>
            <a:ext cx="5870996" cy="621507"/>
          </a:xfrm>
          <a:prstGeom prst="rect">
            <a:avLst/>
          </a:prstGeom>
        </p:spPr>
        <p:txBody>
          <a:bodyPr lIns="64291" tIns="32146" rIns="64291" bIns="32146" anchor="t"/>
          <a:lstStyle>
            <a:lvl1pPr marL="469900" indent="-469900" defTabSz="584200">
              <a:spcBef>
                <a:spcPts val="2400"/>
              </a:spcBef>
              <a:buClr>
                <a:srgbClr val="929292"/>
              </a:buClr>
              <a:buSzPct val="60000"/>
              <a:buFont typeface="Zapf Dingbats"/>
              <a:buChar char="❖"/>
              <a:defRPr sz="3600">
                <a:solidFill>
                  <a:srgbClr val="414141"/>
                </a:solidFill>
                <a:latin typeface="Palatino"/>
                <a:ea typeface="Palatino"/>
                <a:cs typeface="Palatino"/>
                <a:sym typeface="Palatino"/>
              </a:defRPr>
            </a:lvl1pPr>
            <a:lvl2pPr marL="939800" indent="-469900" defTabSz="584200">
              <a:spcBef>
                <a:spcPts val="2400"/>
              </a:spcBef>
              <a:buClr>
                <a:srgbClr val="929292"/>
              </a:buClr>
              <a:buSzPct val="60000"/>
              <a:buFont typeface="Wingdings" charset="2"/>
              <a:buChar char="§"/>
              <a:defRPr sz="3600">
                <a:solidFill>
                  <a:srgbClr val="414141"/>
                </a:solidFill>
                <a:latin typeface="Palatino"/>
                <a:ea typeface="Palatino"/>
                <a:cs typeface="Palatino"/>
                <a:sym typeface="Palatino"/>
              </a:defRPr>
            </a:lvl2pPr>
            <a:lvl3pPr marL="1409700" indent="-469900" defTabSz="584200">
              <a:spcBef>
                <a:spcPts val="2400"/>
              </a:spcBef>
              <a:buClr>
                <a:srgbClr val="929292"/>
              </a:buClr>
              <a:buSzPct val="60000"/>
              <a:buFont typeface="Zapf Dingbats"/>
              <a:buChar char="❖"/>
              <a:defRPr sz="3600">
                <a:solidFill>
                  <a:srgbClr val="414141"/>
                </a:solidFill>
                <a:latin typeface="Palatino"/>
                <a:ea typeface="Palatino"/>
                <a:cs typeface="Palatino"/>
                <a:sym typeface="Palatino"/>
              </a:defRPr>
            </a:lvl3pPr>
            <a:lvl4pPr marL="1879600" indent="-469900" defTabSz="584200">
              <a:spcBef>
                <a:spcPts val="2400"/>
              </a:spcBef>
              <a:buClr>
                <a:srgbClr val="929292"/>
              </a:buClr>
              <a:buSzPct val="60000"/>
              <a:buFont typeface="Zapf Dingbats"/>
              <a:buChar char="❖"/>
              <a:defRPr sz="3600">
                <a:solidFill>
                  <a:srgbClr val="414141"/>
                </a:solidFill>
                <a:latin typeface="Palatino"/>
                <a:ea typeface="Palatino"/>
                <a:cs typeface="Palatino"/>
                <a:sym typeface="Palatino"/>
              </a:defRPr>
            </a:lvl4pPr>
            <a:lvl5pPr marL="2349500" indent="-469900" defTabSz="584200">
              <a:spcBef>
                <a:spcPts val="2400"/>
              </a:spcBef>
              <a:buClr>
                <a:srgbClr val="929292"/>
              </a:buClr>
              <a:buSzPct val="60000"/>
              <a:buFont typeface="Zapf Dingbats"/>
              <a:buChar char="❖"/>
              <a:defRPr sz="3600">
                <a:solidFill>
                  <a:srgbClr val="414141"/>
                </a:solidFill>
                <a:latin typeface="Palatino"/>
                <a:ea typeface="Palatino"/>
                <a:cs typeface="Palatino"/>
                <a:sym typeface="Palatino"/>
              </a:defRPr>
            </a:lvl5pPr>
            <a:lvl6pPr marL="2819400" indent="-469900" defTabSz="584200">
              <a:spcBef>
                <a:spcPts val="2400"/>
              </a:spcBef>
              <a:buClr>
                <a:srgbClr val="929292"/>
              </a:buClr>
              <a:buSzPct val="60000"/>
              <a:buFont typeface="Zapf Dingbats"/>
              <a:buChar char="❖"/>
              <a:defRPr sz="3600">
                <a:solidFill>
                  <a:srgbClr val="414141"/>
                </a:solidFill>
                <a:latin typeface="Palatino"/>
                <a:ea typeface="Palatino"/>
                <a:cs typeface="Palatino"/>
                <a:sym typeface="Palatino"/>
              </a:defRPr>
            </a:lvl6pPr>
            <a:lvl7pPr marL="3289300" indent="-469900" defTabSz="584200">
              <a:spcBef>
                <a:spcPts val="2400"/>
              </a:spcBef>
              <a:buClr>
                <a:srgbClr val="929292"/>
              </a:buClr>
              <a:buSzPct val="60000"/>
              <a:buFont typeface="Zapf Dingbats"/>
              <a:buChar char="❖"/>
              <a:defRPr sz="3600">
                <a:solidFill>
                  <a:srgbClr val="414141"/>
                </a:solidFill>
                <a:latin typeface="Palatino"/>
                <a:ea typeface="Palatino"/>
                <a:cs typeface="Palatino"/>
                <a:sym typeface="Palatino"/>
              </a:defRPr>
            </a:lvl7pPr>
            <a:lvl8pPr marL="3759200" indent="-469900" defTabSz="584200">
              <a:spcBef>
                <a:spcPts val="2400"/>
              </a:spcBef>
              <a:buClr>
                <a:srgbClr val="929292"/>
              </a:buClr>
              <a:buSzPct val="60000"/>
              <a:buFont typeface="Zapf Dingbats"/>
              <a:buChar char="❖"/>
              <a:defRPr sz="3600">
                <a:solidFill>
                  <a:srgbClr val="414141"/>
                </a:solidFill>
                <a:latin typeface="Palatino"/>
                <a:ea typeface="Palatino"/>
                <a:cs typeface="Palatino"/>
                <a:sym typeface="Palatino"/>
              </a:defRPr>
            </a:lvl8pPr>
            <a:lvl9pPr marL="4229100" indent="-469900" defTabSz="584200">
              <a:spcBef>
                <a:spcPts val="2400"/>
              </a:spcBef>
              <a:buClr>
                <a:srgbClr val="929292"/>
              </a:buClr>
              <a:buSzPct val="60000"/>
              <a:buFont typeface="Zapf Dingbats"/>
              <a:buChar char="❖"/>
              <a:defRPr sz="3600">
                <a:solidFill>
                  <a:srgbClr val="414141"/>
                </a:solidFill>
                <a:latin typeface="Palatino"/>
                <a:ea typeface="Palatino"/>
                <a:cs typeface="Palatino"/>
                <a:sym typeface="Palatino"/>
              </a:defRPr>
            </a:lvl9pPr>
          </a:lstStyle>
          <a:p>
            <a:pPr marL="0" indent="0">
              <a:spcBef>
                <a:spcPts val="0"/>
              </a:spcBef>
              <a:buFont typeface="Zapf Dingbats"/>
              <a:buNone/>
            </a:pPr>
            <a:r>
              <a:rPr lang="en-US" sz="1600" b="1" dirty="0" err="1" smtClean="0">
                <a:solidFill>
                  <a:srgbClr val="002060"/>
                </a:solidFill>
              </a:rPr>
              <a:t>Svilena</a:t>
            </a:r>
            <a:r>
              <a:rPr lang="en-US" sz="1600" b="1" dirty="0" smtClean="0">
                <a:solidFill>
                  <a:srgbClr val="002060"/>
                </a:solidFill>
              </a:rPr>
              <a:t> </a:t>
            </a:r>
            <a:r>
              <a:rPr lang="en-US" sz="1600" b="1" dirty="0" err="1" smtClean="0">
                <a:solidFill>
                  <a:srgbClr val="002060"/>
                </a:solidFill>
              </a:rPr>
              <a:t>Simeonova</a:t>
            </a:r>
            <a:r>
              <a:rPr lang="en-US" sz="1600" b="1" dirty="0" smtClean="0">
                <a:solidFill>
                  <a:srgbClr val="002060"/>
                </a:solidFill>
              </a:rPr>
              <a:t>, </a:t>
            </a:r>
          </a:p>
          <a:p>
            <a:pPr marL="0" indent="0">
              <a:spcBef>
                <a:spcPts val="0"/>
              </a:spcBef>
              <a:buFont typeface="Zapf Dingbats"/>
              <a:buNone/>
            </a:pPr>
            <a:r>
              <a:rPr lang="en-US" sz="1600" b="1" dirty="0" smtClean="0">
                <a:solidFill>
                  <a:srgbClr val="002060"/>
                </a:solidFill>
              </a:rPr>
              <a:t>Director of Internal Control Directorate, </a:t>
            </a:r>
          </a:p>
          <a:p>
            <a:pPr marL="0" indent="0">
              <a:spcBef>
                <a:spcPts val="0"/>
              </a:spcBef>
              <a:buFont typeface="Zapf Dingbats"/>
              <a:buNone/>
            </a:pPr>
            <a:r>
              <a:rPr lang="en-US" sz="1600" b="1" dirty="0" smtClean="0">
                <a:solidFill>
                  <a:srgbClr val="002060"/>
                </a:solidFill>
              </a:rPr>
              <a:t>Ministry of Finance, Bulgaria</a:t>
            </a:r>
            <a:endParaRPr lang="en-US" sz="1600" b="1" dirty="0">
              <a:solidFill>
                <a:srgbClr val="002060"/>
              </a:solidFill>
            </a:endParaRPr>
          </a:p>
        </p:txBody>
      </p:sp>
      <p:pic>
        <p:nvPicPr>
          <p:cNvPr id="8" name="Picture 7" descr="pempal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798" y="2060848"/>
            <a:ext cx="9144000" cy="884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Резултат с изображение за training"/>
          <p:cNvSpPr>
            <a:spLocks noChangeAspect="1" noChangeArrowheads="1"/>
          </p:cNvSpPr>
          <p:nvPr/>
        </p:nvSpPr>
        <p:spPr bwMode="auto">
          <a:xfrm>
            <a:off x="12065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5441371" y="4581128"/>
            <a:ext cx="3498637" cy="2276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156614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7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rPr>
              <a:t>PRINCIPLES </a:t>
            </a:r>
            <a:r>
              <a:rPr lang="en-US" sz="27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rPr>
              <a:t>OF THE </a:t>
            </a:r>
            <a:r>
              <a:rPr lang="en-US" sz="27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rPr>
              <a:t>COOPERATION</a:t>
            </a:r>
            <a:endParaRPr lang="bg-BG" sz="27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tx2"/>
                </a:solidFill>
              </a:rPr>
              <a:t>commitment</a:t>
            </a:r>
            <a:endParaRPr lang="en-US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tx2"/>
                </a:solidFill>
              </a:rPr>
              <a:t>communication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tx2"/>
                </a:solidFill>
              </a:rPr>
              <a:t>common understanding</a:t>
            </a:r>
            <a:endParaRPr lang="en-US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confidence</a:t>
            </a:r>
            <a:endParaRPr lang="bg-BG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0735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7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rPr>
              <a:t>MODALITIES OF COOPERATION</a:t>
            </a:r>
            <a:br>
              <a:rPr lang="en-GB" sz="27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rPr>
            </a:br>
            <a:endParaRPr lang="bg-BG" sz="27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sz="2800" dirty="0" smtClean="0">
                <a:solidFill>
                  <a:schemeClr val="tx2"/>
                </a:solidFill>
              </a:rPr>
              <a:t>Exchange </a:t>
            </a:r>
            <a:r>
              <a:rPr lang="en-US" sz="2800" dirty="0">
                <a:solidFill>
                  <a:schemeClr val="tx2"/>
                </a:solidFill>
              </a:rPr>
              <a:t>of information/documentation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- annual </a:t>
            </a:r>
            <a:r>
              <a:rPr lang="en-US" sz="2800" dirty="0">
                <a:solidFill>
                  <a:schemeClr val="tx2"/>
                </a:solidFill>
              </a:rPr>
              <a:t>audit plans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- audit </a:t>
            </a:r>
            <a:r>
              <a:rPr lang="en-US" sz="2800" dirty="0">
                <a:solidFill>
                  <a:schemeClr val="tx2"/>
                </a:solidFill>
              </a:rPr>
              <a:t>findings</a:t>
            </a:r>
          </a:p>
          <a:p>
            <a:r>
              <a:rPr lang="en-US" sz="2800" dirty="0" smtClean="0">
                <a:solidFill>
                  <a:schemeClr val="tx2"/>
                </a:solidFill>
              </a:rPr>
              <a:t>Development </a:t>
            </a:r>
            <a:r>
              <a:rPr lang="en-US" sz="2800" dirty="0">
                <a:solidFill>
                  <a:schemeClr val="tx2"/>
                </a:solidFill>
              </a:rPr>
              <a:t>of methodology </a:t>
            </a:r>
          </a:p>
          <a:p>
            <a:r>
              <a:rPr lang="en-US" sz="2800" dirty="0" smtClean="0">
                <a:solidFill>
                  <a:schemeClr val="tx2"/>
                </a:solidFill>
              </a:rPr>
              <a:t>Use </a:t>
            </a:r>
            <a:r>
              <a:rPr lang="en-US" sz="2800" dirty="0">
                <a:solidFill>
                  <a:schemeClr val="tx2"/>
                </a:solidFill>
              </a:rPr>
              <a:t>of certain aspects of each other’s work to determine the nature, timing, and extent of audit procedures to be performed;</a:t>
            </a:r>
          </a:p>
          <a:p>
            <a:r>
              <a:rPr lang="en-US" sz="2800" dirty="0" smtClean="0">
                <a:solidFill>
                  <a:schemeClr val="tx2"/>
                </a:solidFill>
              </a:rPr>
              <a:t>Collaborating </a:t>
            </a:r>
            <a:r>
              <a:rPr lang="en-US" sz="2800" dirty="0">
                <a:solidFill>
                  <a:schemeClr val="tx2"/>
                </a:solidFill>
              </a:rPr>
              <a:t>on certain audit procedures, such as collecting audit evidence or testing data; common activities.</a:t>
            </a:r>
          </a:p>
          <a:p>
            <a:r>
              <a:rPr lang="en-US" sz="2800" dirty="0" smtClean="0">
                <a:solidFill>
                  <a:schemeClr val="tx2"/>
                </a:solidFill>
              </a:rPr>
              <a:t>Joint </a:t>
            </a:r>
            <a:r>
              <a:rPr lang="en-US" sz="2800" dirty="0">
                <a:solidFill>
                  <a:schemeClr val="tx2"/>
                </a:solidFill>
              </a:rPr>
              <a:t>events for exchange of expertise - discussions, training, cooperation meetings and seminars, round tables</a:t>
            </a:r>
          </a:p>
          <a:p>
            <a:endParaRPr lang="bg-BG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6762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b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rPr>
              <a:t>AREAS </a:t>
            </a:r>
            <a:r>
              <a:rPr lang="en-US" sz="27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rPr>
              <a:t>OF COORDINATION AND COOPERATION </a:t>
            </a:r>
            <a:br>
              <a:rPr lang="en-US" sz="27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rPr>
            </a:br>
            <a:endParaRPr lang="bg-BG" sz="27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Evaluating </a:t>
            </a:r>
            <a:r>
              <a:rPr lang="en-US" dirty="0" smtClean="0">
                <a:solidFill>
                  <a:schemeClr val="tx2"/>
                </a:solidFill>
              </a:rPr>
              <a:t>  audit </a:t>
            </a:r>
            <a:r>
              <a:rPr lang="en-US" dirty="0">
                <a:solidFill>
                  <a:schemeClr val="tx2"/>
                </a:solidFill>
              </a:rPr>
              <a:t>entity’s Internal Control framework;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Financial </a:t>
            </a:r>
            <a:r>
              <a:rPr lang="en-US" dirty="0">
                <a:solidFill>
                  <a:schemeClr val="tx2"/>
                </a:solidFill>
              </a:rPr>
              <a:t>statements’ </a:t>
            </a:r>
            <a:r>
              <a:rPr lang="en-US" dirty="0" smtClean="0">
                <a:solidFill>
                  <a:schemeClr val="tx2"/>
                </a:solidFill>
              </a:rPr>
              <a:t>compliance </a:t>
            </a:r>
            <a:r>
              <a:rPr lang="en-US" dirty="0">
                <a:solidFill>
                  <a:schemeClr val="tx2"/>
                </a:solidFill>
              </a:rPr>
              <a:t>with </a:t>
            </a:r>
            <a:r>
              <a:rPr lang="en-US" dirty="0" smtClean="0">
                <a:solidFill>
                  <a:schemeClr val="tx2"/>
                </a:solidFill>
              </a:rPr>
              <a:t>laws </a:t>
            </a:r>
            <a:r>
              <a:rPr lang="en-US" dirty="0">
                <a:solidFill>
                  <a:schemeClr val="tx2"/>
                </a:solidFill>
              </a:rPr>
              <a:t>and </a:t>
            </a:r>
            <a:r>
              <a:rPr lang="en-US" dirty="0" smtClean="0">
                <a:solidFill>
                  <a:schemeClr val="tx2"/>
                </a:solidFill>
              </a:rPr>
              <a:t>regulations</a:t>
            </a:r>
            <a:r>
              <a:rPr lang="en-US" dirty="0">
                <a:solidFill>
                  <a:schemeClr val="tx2"/>
                </a:solidFill>
              </a:rPr>
              <a:t>;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Performance </a:t>
            </a:r>
            <a:r>
              <a:rPr lang="en-US" dirty="0">
                <a:solidFill>
                  <a:schemeClr val="tx2"/>
                </a:solidFill>
              </a:rPr>
              <a:t>indicators and performance studies;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Risk </a:t>
            </a:r>
            <a:r>
              <a:rPr lang="en-US" dirty="0">
                <a:solidFill>
                  <a:schemeClr val="tx2"/>
                </a:solidFill>
              </a:rPr>
              <a:t>management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Developing </a:t>
            </a:r>
            <a:r>
              <a:rPr lang="en-US" dirty="0">
                <a:solidFill>
                  <a:schemeClr val="tx2"/>
                </a:solidFill>
              </a:rPr>
              <a:t>audit procedures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Performing </a:t>
            </a:r>
            <a:r>
              <a:rPr lang="en-US" dirty="0">
                <a:solidFill>
                  <a:schemeClr val="tx2"/>
                </a:solidFill>
              </a:rPr>
              <a:t>audit procedures,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Investigating </a:t>
            </a:r>
            <a:r>
              <a:rPr lang="en-US" dirty="0">
                <a:solidFill>
                  <a:schemeClr val="tx2"/>
                </a:solidFill>
              </a:rPr>
              <a:t>fraud and corruption allegations /National legislation</a:t>
            </a:r>
            <a:r>
              <a:rPr lang="en-US" dirty="0" smtClean="0">
                <a:solidFill>
                  <a:schemeClr val="tx2"/>
                </a:solidFill>
              </a:rPr>
              <a:t>/</a:t>
            </a:r>
          </a:p>
          <a:p>
            <a:r>
              <a:rPr lang="en-US" dirty="0">
                <a:solidFill>
                  <a:schemeClr val="tx2"/>
                </a:solidFill>
              </a:rPr>
              <a:t> Specific areas </a:t>
            </a:r>
            <a:r>
              <a:rPr lang="en-US" dirty="0" smtClean="0">
                <a:solidFill>
                  <a:schemeClr val="tx2"/>
                </a:solidFill>
              </a:rPr>
              <a:t>: Public procurment, European </a:t>
            </a:r>
            <a:r>
              <a:rPr lang="en-US" dirty="0">
                <a:solidFill>
                  <a:schemeClr val="tx2"/>
                </a:solidFill>
              </a:rPr>
              <a:t>funds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3008093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rPr>
              <a:t>CLOSING </a:t>
            </a:r>
            <a:r>
              <a:rPr lang="en-US" sz="27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rPr>
              <a:t>PROVISIONS</a:t>
            </a:r>
            <a:br>
              <a:rPr lang="en-US" sz="27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rPr>
            </a:br>
            <a:endParaRPr lang="bg-BG" sz="27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en-US" sz="2400" smtClean="0">
                <a:solidFill>
                  <a:schemeClr val="tx2"/>
                </a:solidFill>
              </a:rPr>
              <a:t>Measurement </a:t>
            </a:r>
            <a:r>
              <a:rPr lang="en-US" sz="2400" dirty="0" smtClean="0">
                <a:solidFill>
                  <a:schemeClr val="tx2"/>
                </a:solidFill>
              </a:rPr>
              <a:t>of the implementation</a:t>
            </a:r>
          </a:p>
          <a:p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Amendments of and additions </a:t>
            </a:r>
            <a:endParaRPr lang="en-US" sz="2400" dirty="0" smtClean="0">
              <a:solidFill>
                <a:schemeClr val="tx2"/>
              </a:solidFill>
            </a:endParaRPr>
          </a:p>
          <a:p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How </a:t>
            </a:r>
            <a:r>
              <a:rPr lang="en-US" sz="2400" dirty="0" smtClean="0">
                <a:solidFill>
                  <a:schemeClr val="tx2"/>
                </a:solidFill>
              </a:rPr>
              <a:t>parties  </a:t>
            </a:r>
            <a:r>
              <a:rPr lang="en-US" sz="2400" dirty="0">
                <a:solidFill>
                  <a:schemeClr val="tx2"/>
                </a:solidFill>
              </a:rPr>
              <a:t>should announce the contents of this </a:t>
            </a:r>
            <a:r>
              <a:rPr lang="en-US" sz="2400" dirty="0" smtClean="0">
                <a:solidFill>
                  <a:schemeClr val="tx2"/>
                </a:solidFill>
              </a:rPr>
              <a:t>Agreement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/Web</a:t>
            </a:r>
            <a:r>
              <a:rPr lang="en-US" sz="2400" dirty="0">
                <a:solidFill>
                  <a:schemeClr val="tx2"/>
                </a:solidFill>
              </a:rPr>
              <a:t>, Intranet, etc./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3316253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xfrm>
            <a:off x="539552" y="2911446"/>
            <a:ext cx="5381504" cy="162796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Thank you!</a:t>
            </a:r>
            <a:endParaRPr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" name="Picture 7" descr="pempal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6109" y="0"/>
            <a:ext cx="9144000" cy="884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Резултат с изображение за question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79416" y="2797724"/>
            <a:ext cx="3096344" cy="1855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42714" y="2636912"/>
            <a:ext cx="4021773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505348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5491861" y="6230496"/>
            <a:ext cx="33528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2B541BF-2094-420A-9F24-AE65C496A2CE}" type="slidenum">
              <a:rPr lang="bg-BG" smtClean="0">
                <a:solidFill>
                  <a:srgbClr val="000066"/>
                </a:solidFill>
              </a:rPr>
              <a:pPr algn="r" eaLnBrk="1" hangingPunct="1"/>
              <a:t>2</a:t>
            </a:fld>
            <a:endParaRPr lang="bg-BG" dirty="0" smtClean="0">
              <a:solidFill>
                <a:srgbClr val="000066"/>
              </a:solidFill>
            </a:endParaRPr>
          </a:p>
        </p:txBody>
      </p:sp>
      <p:sp>
        <p:nvSpPr>
          <p:cNvPr id="167938" name="Text Box 2"/>
          <p:cNvSpPr txBox="1">
            <a:spLocks noChangeArrowheads="1"/>
          </p:cNvSpPr>
          <p:nvPr/>
        </p:nvSpPr>
        <p:spPr bwMode="auto">
          <a:xfrm>
            <a:off x="539750" y="840336"/>
            <a:ext cx="8280400" cy="83099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400" b="1" dirty="0">
                <a:solidFill>
                  <a:srgbClr val="04617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DEVELOPING OF  TEMPLATE</a:t>
            </a:r>
            <a:br>
              <a:rPr lang="en-US" sz="2400" b="1" dirty="0">
                <a:solidFill>
                  <a:srgbClr val="04617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bg-BG" sz="2400" b="1" dirty="0">
              <a:solidFill>
                <a:srgbClr val="04617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5347" name="Text Box 3"/>
          <p:cNvSpPr txBox="1">
            <a:spLocks noChangeArrowheads="1"/>
          </p:cNvSpPr>
          <p:nvPr/>
        </p:nvSpPr>
        <p:spPr bwMode="auto">
          <a:xfrm>
            <a:off x="1043608" y="1556792"/>
            <a:ext cx="6552728" cy="483824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pPr>
              <a:defRPr/>
            </a:pPr>
            <a:endParaRPr lang="en-US" sz="2400" u="sng" dirty="0" smtClean="0">
              <a:solidFill>
                <a:srgbClr val="009DD9">
                  <a:lumMod val="50000"/>
                </a:srgb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srgbClr val="2F5897"/>
                </a:solidFill>
                <a:latin typeface="Times New Roman" pitchFamily="18" charset="0"/>
              </a:rPr>
              <a:t>Based on the experience of Albania, Bulgaria, </a:t>
            </a:r>
            <a:r>
              <a:rPr lang="en-US" sz="2400" dirty="0" smtClean="0">
                <a:solidFill>
                  <a:srgbClr val="2F5897"/>
                </a:solidFill>
                <a:latin typeface="Times New Roman" pitchFamily="18" charset="0"/>
              </a:rPr>
              <a:t>Kirgiz </a:t>
            </a:r>
            <a:r>
              <a:rPr lang="en-US" sz="2400" dirty="0">
                <a:solidFill>
                  <a:srgbClr val="2F5897"/>
                </a:solidFill>
                <a:latin typeface="Times New Roman" pitchFamily="18" charset="0"/>
              </a:rPr>
              <a:t>Republic,  Romania, Serbia;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2F5897"/>
                </a:solidFill>
                <a:latin typeface="Times New Roman" pitchFamily="18" charset="0"/>
              </a:rPr>
              <a:t>Albania – SAI – </a:t>
            </a:r>
            <a:r>
              <a:rPr lang="en-US" sz="2400" dirty="0" err="1" smtClean="0">
                <a:solidFill>
                  <a:srgbClr val="2F5897"/>
                </a:solidFill>
                <a:latin typeface="Times New Roman" pitchFamily="18" charset="0"/>
              </a:rPr>
              <a:t>MoF</a:t>
            </a:r>
            <a:r>
              <a:rPr lang="en-US" sz="2400" dirty="0" smtClean="0">
                <a:solidFill>
                  <a:srgbClr val="2F5897"/>
                </a:solidFill>
                <a:latin typeface="Times New Roman" pitchFamily="18" charset="0"/>
              </a:rPr>
              <a:t> (CHU IA &amp; FI)</a:t>
            </a:r>
            <a:endParaRPr lang="en-US" sz="2400" dirty="0">
              <a:solidFill>
                <a:srgbClr val="2F5897"/>
              </a:solidFill>
              <a:latin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2F5897"/>
                </a:solidFill>
                <a:latin typeface="Times New Roman" pitchFamily="18" charset="0"/>
              </a:rPr>
              <a:t>Bulgaria – SAI – </a:t>
            </a:r>
            <a:r>
              <a:rPr lang="en-US" sz="2400" dirty="0" err="1" smtClean="0">
                <a:solidFill>
                  <a:srgbClr val="2F5897"/>
                </a:solidFill>
                <a:latin typeface="Times New Roman" pitchFamily="18" charset="0"/>
              </a:rPr>
              <a:t>MoF</a:t>
            </a:r>
            <a:r>
              <a:rPr lang="en-US" sz="2400" dirty="0" smtClean="0">
                <a:solidFill>
                  <a:srgbClr val="2F5897"/>
                </a:solidFill>
                <a:latin typeface="Times New Roman" pitchFamily="18" charset="0"/>
              </a:rPr>
              <a:t> (CHU IA )  - FI – AAEF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2F5897"/>
                </a:solidFill>
                <a:latin typeface="Times New Roman" pitchFamily="18" charset="0"/>
              </a:rPr>
              <a:t>Kirgiz Republic – SAI – </a:t>
            </a:r>
            <a:r>
              <a:rPr lang="en-US" sz="2400" dirty="0" err="1" smtClean="0">
                <a:solidFill>
                  <a:srgbClr val="2F5897"/>
                </a:solidFill>
                <a:latin typeface="Times New Roman" pitchFamily="18" charset="0"/>
              </a:rPr>
              <a:t>MoF</a:t>
            </a:r>
            <a:r>
              <a:rPr lang="en-US" sz="2400" dirty="0">
                <a:solidFill>
                  <a:srgbClr val="2F5897"/>
                </a:solidFill>
                <a:latin typeface="Times New Roman" pitchFamily="18" charset="0"/>
              </a:rPr>
              <a:t> </a:t>
            </a:r>
            <a:r>
              <a:rPr lang="en-US" sz="2400" dirty="0" smtClean="0">
                <a:solidFill>
                  <a:srgbClr val="2F5897"/>
                </a:solidFill>
                <a:latin typeface="Times New Roman" pitchFamily="18" charset="0"/>
              </a:rPr>
              <a:t>( IA )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2F5897"/>
                </a:solidFill>
                <a:latin typeface="Times New Roman" pitchFamily="18" charset="0"/>
              </a:rPr>
              <a:t>Romania – SAI - </a:t>
            </a:r>
            <a:r>
              <a:rPr lang="en-US" sz="2400" dirty="0" err="1">
                <a:solidFill>
                  <a:srgbClr val="2F5897"/>
                </a:solidFill>
                <a:latin typeface="Times New Roman" pitchFamily="18" charset="0"/>
              </a:rPr>
              <a:t>MoF</a:t>
            </a:r>
            <a:r>
              <a:rPr lang="en-US" sz="2400" dirty="0">
                <a:solidFill>
                  <a:srgbClr val="2F5897"/>
                </a:solidFill>
                <a:latin typeface="Times New Roman" pitchFamily="18" charset="0"/>
              </a:rPr>
              <a:t> ( IA )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2F5897"/>
                </a:solidFill>
                <a:latin typeface="Times New Roman" pitchFamily="18" charset="0"/>
              </a:rPr>
              <a:t>Serbia – IA – Budget Inspection</a:t>
            </a:r>
          </a:p>
          <a:p>
            <a:pPr lvl="0">
              <a:spcBef>
                <a:spcPct val="20000"/>
              </a:spcBef>
            </a:pPr>
            <a:r>
              <a:rPr lang="en-US" sz="2400" dirty="0" smtClean="0">
                <a:solidFill>
                  <a:srgbClr val="2F5897"/>
                </a:solidFill>
                <a:latin typeface="Times New Roman" pitchFamily="18" charset="0"/>
              </a:rPr>
              <a:t>(Croatia has submitted agreement</a:t>
            </a:r>
          </a:p>
          <a:p>
            <a:pPr lvl="0">
              <a:spcBef>
                <a:spcPct val="20000"/>
              </a:spcBef>
            </a:pPr>
            <a:r>
              <a:rPr lang="en-US" sz="2400" dirty="0" smtClean="0">
                <a:solidFill>
                  <a:srgbClr val="2F5897"/>
                </a:solidFill>
                <a:latin typeface="Times New Roman" pitchFamily="18" charset="0"/>
              </a:rPr>
              <a:t> between SAI and </a:t>
            </a:r>
            <a:r>
              <a:rPr lang="en-US" sz="2400" dirty="0" err="1" smtClean="0">
                <a:solidFill>
                  <a:srgbClr val="2F5897"/>
                </a:solidFill>
                <a:latin typeface="Times New Roman" pitchFamily="18" charset="0"/>
              </a:rPr>
              <a:t>MoF</a:t>
            </a:r>
            <a:r>
              <a:rPr lang="en-US" sz="2400" dirty="0" smtClean="0">
                <a:solidFill>
                  <a:srgbClr val="2F5897"/>
                </a:solidFill>
                <a:latin typeface="Times New Roman" pitchFamily="18" charset="0"/>
              </a:rPr>
              <a:t>, FI)</a:t>
            </a:r>
          </a:p>
          <a:p>
            <a:pPr>
              <a:defRPr/>
            </a:pPr>
            <a:endParaRPr lang="en-US" sz="600" dirty="0">
              <a:solidFill>
                <a:srgbClr val="009DD9">
                  <a:lumMod val="50000"/>
                </a:srgbClr>
              </a:solidFill>
              <a:latin typeface="Times New Roman" pitchFamily="18" charset="0"/>
            </a:endParaRPr>
          </a:p>
          <a:p>
            <a:pPr>
              <a:buFont typeface="Arial" charset="0"/>
              <a:buNone/>
              <a:defRPr/>
            </a:pPr>
            <a:endParaRPr lang="en-US" sz="2400" dirty="0">
              <a:solidFill>
                <a:srgbClr val="009DD9">
                  <a:lumMod val="50000"/>
                </a:srgbClr>
              </a:solidFill>
              <a:latin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5363447" y="4077072"/>
            <a:ext cx="3313127" cy="2232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5315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5491861" y="6230496"/>
            <a:ext cx="33528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2B541BF-2094-420A-9F24-AE65C496A2CE}" type="slidenum">
              <a:rPr lang="bg-BG" smtClean="0">
                <a:solidFill>
                  <a:srgbClr val="000066"/>
                </a:solidFill>
              </a:rPr>
              <a:pPr algn="r" eaLnBrk="1" hangingPunct="1"/>
              <a:t>3</a:t>
            </a:fld>
            <a:endParaRPr lang="bg-BG" dirty="0" smtClean="0">
              <a:solidFill>
                <a:srgbClr val="000066"/>
              </a:solidFill>
            </a:endParaRPr>
          </a:p>
        </p:txBody>
      </p:sp>
      <p:sp>
        <p:nvSpPr>
          <p:cNvPr id="167938" name="Text Box 2"/>
          <p:cNvSpPr txBox="1">
            <a:spLocks noChangeArrowheads="1"/>
          </p:cNvSpPr>
          <p:nvPr/>
        </p:nvSpPr>
        <p:spPr bwMode="auto">
          <a:xfrm>
            <a:off x="539750" y="840336"/>
            <a:ext cx="8280400" cy="90794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WHY WE SHOULD HAVE AN AGREEMENT?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bg-BG" sz="2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5347" name="Text Box 3"/>
          <p:cNvSpPr txBox="1">
            <a:spLocks noChangeArrowheads="1"/>
          </p:cNvSpPr>
          <p:nvPr/>
        </p:nvSpPr>
        <p:spPr bwMode="auto">
          <a:xfrm>
            <a:off x="755576" y="1556792"/>
            <a:ext cx="7128792" cy="535531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pPr>
              <a:defRPr/>
            </a:pPr>
            <a:endParaRPr lang="en-US" sz="2400" u="sng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en-US" sz="2400" u="sng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en-US" sz="2400" u="sng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en-US" sz="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</a:endParaRPr>
          </a:p>
          <a:p>
            <a:pPr>
              <a:buFont typeface="Arial" charset="0"/>
              <a:buNone/>
              <a:defRPr/>
            </a:pPr>
            <a:endParaRPr lang="en-US" sz="24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 Formal coordination and cooperation can be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organized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through legislation, formal agreements, or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protocols;</a:t>
            </a:r>
          </a:p>
          <a:p>
            <a:pPr>
              <a:buFont typeface="Arial" charset="0"/>
              <a:buChar char="•"/>
              <a:defRPr/>
            </a:pP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 Advantigies of  formal cooperation base: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To have written framework for cooperation;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To set up a clear and regular rules and procedures;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Strengthening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mutual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ability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of the parties to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promote good governance and accountability practices, and enhancing management understanding of the importance of internal control;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 To achieve more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effective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and efficient audits </a:t>
            </a:r>
          </a:p>
        </p:txBody>
      </p:sp>
      <p:pic>
        <p:nvPicPr>
          <p:cNvPr id="2" name="Picture 2" descr="https://encrypted-tbn2.gstatic.com/images?q=tbn:ANd9GcTr6Ozhc23thAZEH3oVhdyCzuS3wKlAoxg_bo-lLvaUAs37RBI63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7381" y="1294306"/>
            <a:ext cx="3669115" cy="1920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880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Text Box 2"/>
          <p:cNvSpPr txBox="1">
            <a:spLocks noChangeArrowheads="1"/>
          </p:cNvSpPr>
          <p:nvPr/>
        </p:nvSpPr>
        <p:spPr bwMode="auto">
          <a:xfrm>
            <a:off x="539750" y="840336"/>
            <a:ext cx="8280400" cy="46166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CONTENTS OF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MEMORANDUM </a:t>
            </a:r>
            <a:endParaRPr lang="bg-BG" sz="2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750" y="1582341"/>
            <a:ext cx="7992690" cy="4435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defRPr/>
            </a:pPr>
            <a:endParaRPr lang="en-US" sz="1700" b="1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  <a:defRPr/>
            </a:pPr>
            <a:endParaRPr lang="en-US" sz="1700" b="1" dirty="0">
              <a:solidFill>
                <a:prstClr val="black"/>
              </a:solidFill>
            </a:endParaRPr>
          </a:p>
          <a:p>
            <a:pPr marL="285750" lvl="0" indent="-28575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1700" b="1" dirty="0" smtClean="0">
                <a:solidFill>
                  <a:schemeClr val="tx2"/>
                </a:solidFill>
              </a:rPr>
              <a:t>INTRODUCTION</a:t>
            </a:r>
          </a:p>
          <a:p>
            <a:pPr marL="285750" lvl="0" indent="-28575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en-US" sz="1700" b="1" dirty="0" smtClean="0">
              <a:solidFill>
                <a:schemeClr val="tx2"/>
              </a:solidFill>
            </a:endParaRPr>
          </a:p>
          <a:p>
            <a:pPr lvl="0">
              <a:spcBef>
                <a:spcPct val="20000"/>
              </a:spcBef>
              <a:defRPr/>
            </a:pPr>
            <a:endParaRPr lang="en-US" sz="1700" b="1" dirty="0">
              <a:solidFill>
                <a:schemeClr val="tx2"/>
              </a:solidFill>
            </a:endParaRPr>
          </a:p>
          <a:p>
            <a:pPr marL="285750" lvl="0" indent="-28575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1700" b="1" dirty="0">
                <a:solidFill>
                  <a:schemeClr val="tx2"/>
                </a:solidFill>
              </a:rPr>
              <a:t>PARTIES OF THE </a:t>
            </a:r>
            <a:r>
              <a:rPr lang="en-US" sz="1700" b="1" dirty="0" smtClean="0">
                <a:solidFill>
                  <a:schemeClr val="tx2"/>
                </a:solidFill>
              </a:rPr>
              <a:t>AGREEMENT</a:t>
            </a:r>
          </a:p>
          <a:p>
            <a:pPr lvl="0">
              <a:spcBef>
                <a:spcPct val="20000"/>
              </a:spcBef>
              <a:defRPr/>
            </a:pPr>
            <a:endParaRPr lang="en-US" sz="1700" b="1" dirty="0">
              <a:solidFill>
                <a:schemeClr val="tx2"/>
              </a:solidFill>
            </a:endParaRPr>
          </a:p>
          <a:p>
            <a:pPr lvl="0">
              <a:spcBef>
                <a:spcPct val="20000"/>
              </a:spcBef>
              <a:defRPr/>
            </a:pPr>
            <a:endParaRPr lang="en-US" sz="1700" b="1" dirty="0">
              <a:solidFill>
                <a:schemeClr val="tx2"/>
              </a:solidFill>
            </a:endParaRPr>
          </a:p>
          <a:p>
            <a:pPr marL="285750" lvl="0" indent="-28575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1700" b="1" dirty="0">
                <a:solidFill>
                  <a:schemeClr val="tx2"/>
                </a:solidFill>
              </a:rPr>
              <a:t>DESCRIPTION AND EXPLANATION OF THE LEGAL </a:t>
            </a:r>
            <a:r>
              <a:rPr lang="en-US" sz="1700" b="1" dirty="0" smtClean="0">
                <a:solidFill>
                  <a:schemeClr val="tx2"/>
                </a:solidFill>
              </a:rPr>
              <a:t>FRAMEWORK</a:t>
            </a:r>
          </a:p>
          <a:p>
            <a:pPr lvl="0">
              <a:spcBef>
                <a:spcPct val="20000"/>
              </a:spcBef>
              <a:defRPr/>
            </a:pPr>
            <a:endParaRPr lang="en-US" sz="1700" b="1" dirty="0" smtClean="0">
              <a:solidFill>
                <a:schemeClr val="tx2"/>
              </a:solidFill>
            </a:endParaRPr>
          </a:p>
          <a:p>
            <a:pPr lvl="0">
              <a:spcBef>
                <a:spcPct val="20000"/>
              </a:spcBef>
              <a:defRPr/>
            </a:pPr>
            <a:endParaRPr lang="en-US" sz="1700" b="1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  <a:defRPr/>
            </a:pPr>
            <a:endParaRPr lang="en-US" sz="1700" b="1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  <a:defRPr/>
            </a:pPr>
            <a:endParaRPr lang="en-US" sz="1700" b="1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  <a:defRPr/>
            </a:pPr>
            <a:endParaRPr lang="en-US" sz="17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361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Text Box 2"/>
          <p:cNvSpPr txBox="1">
            <a:spLocks noChangeArrowheads="1"/>
          </p:cNvSpPr>
          <p:nvPr/>
        </p:nvSpPr>
        <p:spPr bwMode="auto">
          <a:xfrm>
            <a:off x="507827" y="476673"/>
            <a:ext cx="8096621" cy="46166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en-US" sz="2400" b="1" dirty="0">
                <a:solidFill>
                  <a:srgbClr val="009DD9">
                    <a:lumMod val="75000"/>
                  </a:srgb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CONTENTS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OF MEMORANDUM</a:t>
            </a:r>
            <a:endParaRPr lang="bg-BG" sz="2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507827" y="1124745"/>
            <a:ext cx="6800477" cy="411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sz="1000" b="1" dirty="0" smtClean="0">
              <a:solidFill>
                <a:schemeClr val="bg2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en-US" sz="1000" b="1" dirty="0" smtClean="0">
              <a:solidFill>
                <a:schemeClr val="bg2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20000"/>
              </a:spcBef>
              <a:defRPr/>
            </a:pPr>
            <a:endParaRPr lang="en-US" sz="1700" b="1" dirty="0">
              <a:latin typeface="+mn-lt"/>
            </a:endParaRPr>
          </a:p>
          <a:p>
            <a:pPr marL="285750" indent="-285750" eaLnBrk="1" hangingPunct="1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en-US" sz="1700" b="1" dirty="0" smtClean="0">
              <a:solidFill>
                <a:schemeClr val="tx2"/>
              </a:solidFill>
              <a:latin typeface="+mn-lt"/>
            </a:endParaRPr>
          </a:p>
          <a:p>
            <a:pPr marL="285750" indent="-285750" eaLnBrk="1" hangingPunct="1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1700" b="1" dirty="0" smtClean="0">
                <a:solidFill>
                  <a:schemeClr val="tx2"/>
                </a:solidFill>
                <a:latin typeface="+mn-lt"/>
              </a:rPr>
              <a:t>AIMS </a:t>
            </a:r>
            <a:r>
              <a:rPr lang="en-US" sz="1700" b="1" dirty="0">
                <a:solidFill>
                  <a:schemeClr val="tx2"/>
                </a:solidFill>
                <a:latin typeface="+mn-lt"/>
              </a:rPr>
              <a:t>OF THE AGREEMENT AND BENEFITS OF COORDINATION AND </a:t>
            </a:r>
            <a:r>
              <a:rPr lang="en-US" sz="1700" b="1" dirty="0" smtClean="0">
                <a:solidFill>
                  <a:schemeClr val="tx2"/>
                </a:solidFill>
                <a:latin typeface="+mn-lt"/>
              </a:rPr>
              <a:t>COOPERATION</a:t>
            </a:r>
          </a:p>
          <a:p>
            <a:pPr marL="285750" indent="-285750" eaLnBrk="1" hangingPunct="1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en-US" sz="1700" b="1" dirty="0">
              <a:solidFill>
                <a:schemeClr val="tx2"/>
              </a:solidFill>
              <a:latin typeface="+mn-lt"/>
            </a:endParaRPr>
          </a:p>
          <a:p>
            <a:pPr marL="285750" indent="-285750" eaLnBrk="1" hangingPunct="1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en-US" sz="1700" b="1" dirty="0">
              <a:solidFill>
                <a:schemeClr val="tx2"/>
              </a:solidFill>
              <a:latin typeface="+mn-lt"/>
            </a:endParaRPr>
          </a:p>
          <a:p>
            <a:pPr marL="285750" indent="-285750" eaLnBrk="1" hangingPunct="1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1700" b="1" dirty="0">
                <a:solidFill>
                  <a:schemeClr val="tx2"/>
                </a:solidFill>
                <a:latin typeface="+mn-lt"/>
              </a:rPr>
              <a:t>ROLES AND RESPONSIBILITIES. SPECIFIC ROLES OF EACH </a:t>
            </a:r>
            <a:r>
              <a:rPr lang="en-US" sz="1700" b="1" dirty="0" smtClean="0">
                <a:solidFill>
                  <a:schemeClr val="tx2"/>
                </a:solidFill>
                <a:latin typeface="+mn-lt"/>
              </a:rPr>
              <a:t>PARTY</a:t>
            </a:r>
          </a:p>
          <a:p>
            <a:pPr marL="285750" indent="-285750" eaLnBrk="1" hangingPunct="1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en-US" sz="1700" b="1" dirty="0">
              <a:solidFill>
                <a:schemeClr val="tx2"/>
              </a:solidFill>
              <a:latin typeface="+mn-lt"/>
            </a:endParaRPr>
          </a:p>
          <a:p>
            <a:pPr marL="285750" indent="-285750" eaLnBrk="1" hangingPunct="1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en-US" sz="1700" b="1" dirty="0">
              <a:solidFill>
                <a:schemeClr val="tx2"/>
              </a:solidFill>
              <a:latin typeface="+mn-lt"/>
            </a:endParaRPr>
          </a:p>
          <a:p>
            <a:pPr marL="285750" indent="-285750" eaLnBrk="1" hangingPunct="1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1700" b="1" dirty="0">
                <a:solidFill>
                  <a:schemeClr val="tx2"/>
                </a:solidFill>
                <a:latin typeface="+mn-lt"/>
              </a:rPr>
              <a:t>SCOPE OF AGREEMENT</a:t>
            </a:r>
          </a:p>
          <a:p>
            <a:pPr eaLnBrk="1" hangingPunct="1">
              <a:defRPr/>
            </a:pPr>
            <a:endParaRPr lang="en-US" sz="24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837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Text Box 2"/>
          <p:cNvSpPr txBox="1">
            <a:spLocks noChangeArrowheads="1"/>
          </p:cNvSpPr>
          <p:nvPr/>
        </p:nvSpPr>
        <p:spPr bwMode="auto">
          <a:xfrm>
            <a:off x="507827" y="476673"/>
            <a:ext cx="8096621" cy="46166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en-US" sz="2400" b="1" dirty="0">
                <a:solidFill>
                  <a:srgbClr val="009DD9">
                    <a:lumMod val="75000"/>
                  </a:srgb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CONTENTS </a:t>
            </a:r>
            <a:r>
              <a:rPr lang="en-US" sz="2400" b="1" dirty="0" smtClean="0">
                <a:solidFill>
                  <a:srgbClr val="009DD9">
                    <a:lumMod val="75000"/>
                  </a:srgb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OF MEMORANDUM</a:t>
            </a:r>
            <a:endParaRPr lang="bg-BG" sz="2400" b="1" dirty="0">
              <a:solidFill>
                <a:srgbClr val="009DD9">
                  <a:lumMod val="75000"/>
                </a:srgb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507827" y="1124745"/>
            <a:ext cx="6800477" cy="5112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sz="1000" b="1" dirty="0" smtClean="0">
              <a:solidFill>
                <a:srgbClr val="DBF5F9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en-US" sz="1000" b="1" dirty="0" smtClean="0">
              <a:solidFill>
                <a:srgbClr val="DBF5F9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20000"/>
              </a:spcBef>
              <a:defRPr/>
            </a:pPr>
            <a:endParaRPr lang="en-US" sz="1700" b="1" dirty="0">
              <a:solidFill>
                <a:prstClr val="black"/>
              </a:solidFill>
              <a:latin typeface="Constantia"/>
            </a:endParaRPr>
          </a:p>
          <a:p>
            <a:pPr marL="285750" indent="-285750" eaLnBrk="1" hangingPunct="1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1700" b="1" dirty="0">
                <a:solidFill>
                  <a:schemeClr val="tx2"/>
                </a:solidFill>
                <a:latin typeface="+mn-lt"/>
              </a:rPr>
              <a:t>PRINCIPLES OF THE COOPERATION</a:t>
            </a:r>
          </a:p>
          <a:p>
            <a:pPr marL="285750" indent="-285750" eaLnBrk="1" hangingPunct="1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en-US" sz="1700" b="1" dirty="0">
              <a:solidFill>
                <a:srgbClr val="04617B"/>
              </a:solidFill>
              <a:latin typeface="Constantia"/>
            </a:endParaRPr>
          </a:p>
          <a:p>
            <a:pPr marL="285750" indent="-285750" eaLnBrk="1" hangingPunct="1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1700" b="1" dirty="0">
                <a:solidFill>
                  <a:srgbClr val="04617B"/>
                </a:solidFill>
                <a:latin typeface="Constantia"/>
              </a:rPr>
              <a:t>MODALITIES OF </a:t>
            </a:r>
            <a:r>
              <a:rPr lang="en-US" sz="1700" b="1" dirty="0" smtClean="0">
                <a:solidFill>
                  <a:srgbClr val="04617B"/>
                </a:solidFill>
                <a:latin typeface="Constantia"/>
              </a:rPr>
              <a:t>COOPERATION</a:t>
            </a:r>
          </a:p>
          <a:p>
            <a:pPr marL="285750" indent="-285750" eaLnBrk="1" hangingPunct="1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en-US" sz="1700" b="1" dirty="0">
              <a:solidFill>
                <a:srgbClr val="04617B"/>
              </a:solidFill>
              <a:latin typeface="Constantia"/>
            </a:endParaRPr>
          </a:p>
          <a:p>
            <a:pPr marL="285750" indent="-285750" eaLnBrk="1" hangingPunct="1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1700" b="1" dirty="0">
                <a:solidFill>
                  <a:srgbClr val="04617B"/>
                </a:solidFill>
                <a:latin typeface="Constantia"/>
              </a:rPr>
              <a:t>AREAS OF COORDINATION AND COOPERATION </a:t>
            </a:r>
            <a:endParaRPr lang="en-US" sz="1700" b="1" dirty="0" smtClean="0">
              <a:solidFill>
                <a:srgbClr val="04617B"/>
              </a:solidFill>
              <a:latin typeface="Constantia"/>
            </a:endParaRPr>
          </a:p>
          <a:p>
            <a:pPr marL="285750" indent="-285750" eaLnBrk="1" hangingPunct="1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en-US" sz="1700" b="1" dirty="0">
              <a:solidFill>
                <a:srgbClr val="04617B"/>
              </a:solidFill>
              <a:latin typeface="Constantia"/>
            </a:endParaRPr>
          </a:p>
          <a:p>
            <a:pPr marL="285750" indent="-285750" eaLnBrk="1" hangingPunct="1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1700" b="1" dirty="0">
                <a:solidFill>
                  <a:srgbClr val="04617B"/>
                </a:solidFill>
                <a:latin typeface="Constantia"/>
              </a:rPr>
              <a:t>COORDINATION AND COOPERATION AT DIFFERENT STAGES OF </a:t>
            </a:r>
            <a:r>
              <a:rPr lang="en-US" sz="1700" b="1" dirty="0" smtClean="0">
                <a:solidFill>
                  <a:srgbClr val="04617B"/>
                </a:solidFill>
                <a:latin typeface="Constantia"/>
              </a:rPr>
              <a:t>AUDIT/INSPECTION</a:t>
            </a:r>
          </a:p>
          <a:p>
            <a:pPr marL="285750" indent="-285750" eaLnBrk="1" hangingPunct="1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en-US" sz="1700" b="1" dirty="0">
              <a:solidFill>
                <a:srgbClr val="04617B"/>
              </a:solidFill>
              <a:latin typeface="Constantia"/>
            </a:endParaRPr>
          </a:p>
          <a:p>
            <a:pPr marL="285750" indent="-285750" eaLnBrk="1" hangingPunct="1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1700" b="1" dirty="0">
                <a:solidFill>
                  <a:srgbClr val="04617B"/>
                </a:solidFill>
                <a:latin typeface="Constantia"/>
              </a:rPr>
              <a:t>PROCEDURES  FOR COORDINATION AND </a:t>
            </a:r>
            <a:r>
              <a:rPr lang="en-US" sz="1700" b="1" dirty="0" smtClean="0">
                <a:solidFill>
                  <a:srgbClr val="04617B"/>
                </a:solidFill>
                <a:latin typeface="Constantia"/>
              </a:rPr>
              <a:t>COOPERATION</a:t>
            </a:r>
          </a:p>
          <a:p>
            <a:pPr marL="285750" indent="-285750" eaLnBrk="1" hangingPunct="1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en-US" sz="1700" b="1" dirty="0">
              <a:solidFill>
                <a:srgbClr val="04617B"/>
              </a:solidFill>
              <a:latin typeface="Constantia"/>
            </a:endParaRPr>
          </a:p>
          <a:p>
            <a:pPr marL="285750" indent="-285750" eaLnBrk="1" hangingPunct="1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1700" b="1" dirty="0">
                <a:solidFill>
                  <a:srgbClr val="04617B"/>
                </a:solidFill>
                <a:latin typeface="Constantia"/>
              </a:rPr>
              <a:t>CLOSING </a:t>
            </a:r>
            <a:r>
              <a:rPr lang="en-US" sz="1700" b="1" dirty="0" smtClean="0">
                <a:solidFill>
                  <a:srgbClr val="04617B"/>
                </a:solidFill>
                <a:latin typeface="Constantia"/>
              </a:rPr>
              <a:t>PROVISIONS</a:t>
            </a:r>
          </a:p>
          <a:p>
            <a:pPr eaLnBrk="1" hangingPunct="1">
              <a:spcBef>
                <a:spcPct val="20000"/>
              </a:spcBef>
              <a:defRPr/>
            </a:pPr>
            <a:r>
              <a:rPr lang="en-US" sz="1700" b="1" dirty="0" smtClean="0">
                <a:solidFill>
                  <a:prstClr val="black"/>
                </a:solidFill>
                <a:latin typeface="Constantia"/>
              </a:rPr>
              <a:t> </a:t>
            </a:r>
            <a:endParaRPr lang="en-US" sz="1700" b="1" dirty="0">
              <a:solidFill>
                <a:prstClr val="black"/>
              </a:solidFill>
              <a:latin typeface="Constantia"/>
            </a:endParaRPr>
          </a:p>
          <a:p>
            <a:pPr eaLnBrk="1" hangingPunct="1">
              <a:defRPr/>
            </a:pPr>
            <a:endParaRPr lang="en-US" sz="2400" dirty="0">
              <a:solidFill>
                <a:srgbClr val="009DD9">
                  <a:lumMod val="50000"/>
                </a:srgb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635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rPr>
              <a:t>PARTIES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rPr>
              <a:t>OF THE AGREEMENT</a:t>
            </a:r>
            <a:br>
              <a:rPr lang="en-US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rPr>
            </a:br>
            <a:endParaRPr lang="bg-BG" sz="2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544" y="1997839"/>
            <a:ext cx="820891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In </a:t>
            </a:r>
            <a:r>
              <a:rPr lang="en-US" sz="2400" dirty="0">
                <a:solidFill>
                  <a:schemeClr val="tx2"/>
                </a:solidFill>
              </a:rPr>
              <a:t>common cases the agreement is between the Supreme Audit Institution and the Ministry of Finance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Institutions </a:t>
            </a:r>
            <a:r>
              <a:rPr lang="en-US" sz="2400" dirty="0">
                <a:solidFill>
                  <a:schemeClr val="tx2"/>
                </a:solidFill>
              </a:rPr>
              <a:t>will differ in each country;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specific </a:t>
            </a:r>
            <a:r>
              <a:rPr lang="en-US" sz="2400" dirty="0">
                <a:solidFill>
                  <a:schemeClr val="tx2"/>
                </a:solidFill>
              </a:rPr>
              <a:t>roles </a:t>
            </a:r>
            <a:r>
              <a:rPr lang="en-US" sz="2400" dirty="0" smtClean="0">
                <a:solidFill>
                  <a:schemeClr val="tx2"/>
                </a:solidFill>
              </a:rPr>
              <a:t>of: </a:t>
            </a: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2"/>
                </a:solidFill>
              </a:rPr>
              <a:t>	CHU</a:t>
            </a: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2"/>
                </a:solidFill>
              </a:rPr>
              <a:t>	Audit </a:t>
            </a:r>
            <a:r>
              <a:rPr lang="en-US" sz="2400" dirty="0">
                <a:solidFill>
                  <a:schemeClr val="tx2"/>
                </a:solidFill>
              </a:rPr>
              <a:t>Committee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2"/>
                </a:solidFill>
              </a:rPr>
              <a:t>	Secretariat </a:t>
            </a:r>
            <a:r>
              <a:rPr lang="en-US" sz="2400" dirty="0">
                <a:solidFill>
                  <a:schemeClr val="tx2"/>
                </a:solidFill>
              </a:rPr>
              <a:t>established to support cooperation </a:t>
            </a:r>
          </a:p>
        </p:txBody>
      </p:sp>
    </p:spTree>
    <p:extLst>
      <p:ext uri="{BB962C8B-B14F-4D97-AF65-F5344CB8AC3E}">
        <p14:creationId xmlns:p14="http://schemas.microsoft.com/office/powerpoint/2010/main" xmlns="" val="1190122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Text Box 2"/>
          <p:cNvSpPr txBox="1">
            <a:spLocks noChangeArrowheads="1"/>
          </p:cNvSpPr>
          <p:nvPr/>
        </p:nvSpPr>
        <p:spPr bwMode="auto">
          <a:xfrm>
            <a:off x="556782" y="699156"/>
            <a:ext cx="8280400" cy="138499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AIMS OF AGREEMENT AND BENEFITS OF COORDINATION AND COOPERATION</a:t>
            </a:r>
          </a:p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endParaRPr lang="bg-BG" sz="2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6782" y="1859340"/>
            <a:ext cx="8047666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/>
          </a:p>
          <a:p>
            <a:r>
              <a:rPr lang="en-US" dirty="0" smtClean="0"/>
              <a:t>-  </a:t>
            </a:r>
            <a:r>
              <a:rPr lang="en-US" sz="2000" dirty="0" smtClean="0">
                <a:solidFill>
                  <a:schemeClr val="tx2"/>
                </a:solidFill>
              </a:rPr>
              <a:t>To </a:t>
            </a:r>
            <a:r>
              <a:rPr lang="en-US" sz="2000" dirty="0">
                <a:solidFill>
                  <a:schemeClr val="tx2"/>
                </a:solidFill>
              </a:rPr>
              <a:t>improve the overall effectiveness of public </a:t>
            </a:r>
            <a:r>
              <a:rPr lang="en-US" sz="2000" dirty="0" smtClean="0">
                <a:solidFill>
                  <a:schemeClr val="tx2"/>
                </a:solidFill>
              </a:rPr>
              <a:t>sector  </a:t>
            </a:r>
            <a:r>
              <a:rPr lang="en-US" sz="2000" dirty="0">
                <a:solidFill>
                  <a:schemeClr val="tx2"/>
                </a:solidFill>
              </a:rPr>
              <a:t>auditing and </a:t>
            </a:r>
            <a:r>
              <a:rPr lang="en-US" sz="2000" dirty="0" smtClean="0">
                <a:solidFill>
                  <a:schemeClr val="tx2"/>
                </a:solidFill>
              </a:rPr>
              <a:t>inspection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-   Reducing </a:t>
            </a:r>
            <a:r>
              <a:rPr lang="en-US" sz="2000" dirty="0">
                <a:solidFill>
                  <a:schemeClr val="tx2"/>
                </a:solidFill>
              </a:rPr>
              <a:t>the likelihood of unnecessary duplication of audit work (</a:t>
            </a:r>
            <a:r>
              <a:rPr lang="en-US" sz="2000" dirty="0" smtClean="0">
                <a:solidFill>
                  <a:schemeClr val="tx2"/>
                </a:solidFill>
              </a:rPr>
              <a:t>economy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chemeClr val="tx2"/>
                </a:solidFill>
              </a:rPr>
              <a:t>Reducing </a:t>
            </a:r>
            <a:r>
              <a:rPr lang="en-US" sz="2000" dirty="0">
                <a:solidFill>
                  <a:schemeClr val="tx2"/>
                </a:solidFill>
              </a:rPr>
              <a:t>the burden of the inspected/audited organizations by avoiding overlapping of the performed </a:t>
            </a:r>
            <a:r>
              <a:rPr lang="en-US" sz="2000" dirty="0" smtClean="0">
                <a:solidFill>
                  <a:schemeClr val="tx2"/>
                </a:solidFill>
              </a:rPr>
              <a:t>audits/inspections</a:t>
            </a:r>
          </a:p>
          <a:p>
            <a:pPr marL="285750" indent="-285750">
              <a:buFontTx/>
              <a:buChar char="-"/>
            </a:pPr>
            <a:endParaRPr lang="en-US" sz="2000" dirty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chemeClr val="tx2"/>
                </a:solidFill>
              </a:rPr>
              <a:t>Improving </a:t>
            </a:r>
            <a:r>
              <a:rPr lang="en-US" sz="2000" dirty="0">
                <a:solidFill>
                  <a:schemeClr val="tx2"/>
                </a:solidFill>
              </a:rPr>
              <a:t>and maximizing audit [and inspection] coverage based on risk assessments and identified significant </a:t>
            </a:r>
            <a:r>
              <a:rPr lang="en-US" sz="2000" dirty="0" smtClean="0">
                <a:solidFill>
                  <a:schemeClr val="tx2"/>
                </a:solidFill>
              </a:rPr>
              <a:t>risks</a:t>
            </a:r>
          </a:p>
          <a:p>
            <a:pPr marL="285750" indent="-285750">
              <a:buFontTx/>
              <a:buChar char="-"/>
            </a:pPr>
            <a:endParaRPr lang="en-US" sz="2000" dirty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chemeClr val="tx2"/>
                </a:solidFill>
              </a:rPr>
              <a:t>Strengthening </a:t>
            </a:r>
            <a:r>
              <a:rPr lang="en-US" sz="2000" dirty="0">
                <a:solidFill>
                  <a:schemeClr val="tx2"/>
                </a:solidFill>
              </a:rPr>
              <a:t>their mutual ability to promote good governance and accountability practices, and enhancing management understanding of the importance of internal </a:t>
            </a:r>
            <a:r>
              <a:rPr lang="en-US" sz="2000" dirty="0" smtClean="0">
                <a:solidFill>
                  <a:schemeClr val="tx2"/>
                </a:solidFill>
              </a:rPr>
              <a:t>control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896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Text Box 2"/>
          <p:cNvSpPr txBox="1">
            <a:spLocks noChangeArrowheads="1"/>
          </p:cNvSpPr>
          <p:nvPr/>
        </p:nvSpPr>
        <p:spPr bwMode="auto">
          <a:xfrm>
            <a:off x="395536" y="692696"/>
            <a:ext cx="8280400" cy="193899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ROLES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AND RESPONSIBILITIES. SPECIFIC ROLES OF EACH PARTY</a:t>
            </a:r>
          </a:p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endParaRPr lang="en-US" sz="2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endParaRPr lang="bg-BG" sz="2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1520" y="2413338"/>
            <a:ext cx="828092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•</a:t>
            </a:r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sz="2000" dirty="0">
                <a:solidFill>
                  <a:schemeClr val="tx2"/>
                </a:solidFill>
              </a:rPr>
              <a:t>Supreme Audit Institution (SAI) </a:t>
            </a:r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•	Internal  Audit (IA</a:t>
            </a:r>
            <a:r>
              <a:rPr lang="en-US" sz="2000" dirty="0" smtClean="0">
                <a:solidFill>
                  <a:schemeClr val="tx2"/>
                </a:solidFill>
              </a:rPr>
              <a:t>)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•	Financial Inspection </a:t>
            </a:r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•	Others  (EU Funds)</a:t>
            </a:r>
          </a:p>
        </p:txBody>
      </p:sp>
      <p:pic>
        <p:nvPicPr>
          <p:cNvPr id="2050" name="Picture 2" descr="http://openkorinthos.gr/new/imgs/9072894-business-agreement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149081"/>
            <a:ext cx="3816424" cy="2559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4718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364</TotalTime>
  <Words>554</Words>
  <Application>Microsoft Office PowerPoint</Application>
  <PresentationFormat>Экран (4:3)</PresentationFormat>
  <Paragraphs>134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Flow</vt:lpstr>
      <vt:lpstr>Executive</vt:lpstr>
      <vt:lpstr>1_Flow</vt:lpstr>
      <vt:lpstr>MEMORANDUM OF AGREEMENT</vt:lpstr>
      <vt:lpstr>Слайд 2</vt:lpstr>
      <vt:lpstr>Слайд 3</vt:lpstr>
      <vt:lpstr>Слайд 4</vt:lpstr>
      <vt:lpstr>Слайд 5</vt:lpstr>
      <vt:lpstr>Слайд 6</vt:lpstr>
      <vt:lpstr>PARTIES OF THE AGREEMENT </vt:lpstr>
      <vt:lpstr>Слайд 8</vt:lpstr>
      <vt:lpstr>Слайд 9</vt:lpstr>
      <vt:lpstr>PRINCIPLES OF THE COOPERATION</vt:lpstr>
      <vt:lpstr>MODALITIES OF COOPERATION </vt:lpstr>
      <vt:lpstr>AREAS OF COORDINATION AND COOPERATION  </vt:lpstr>
      <vt:lpstr>CLOSING PROVISIONS 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MANAGEMENT  AND CONTROL</dc:title>
  <dc:creator>Svilena</dc:creator>
  <cp:lastModifiedBy>user</cp:lastModifiedBy>
  <cp:revision>42</cp:revision>
  <dcterms:created xsi:type="dcterms:W3CDTF">2015-05-19T06:38:38Z</dcterms:created>
  <dcterms:modified xsi:type="dcterms:W3CDTF">2015-10-03T19:02:10Z</dcterms:modified>
</cp:coreProperties>
</file>