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</p:sldMasterIdLst>
  <p:notesMasterIdLst>
    <p:notesMasterId r:id="rId18"/>
  </p:notesMasterIdLst>
  <p:sldIdLst>
    <p:sldId id="280" r:id="rId4"/>
    <p:sldId id="283" r:id="rId5"/>
    <p:sldId id="261" r:id="rId6"/>
    <p:sldId id="268" r:id="rId7"/>
    <p:sldId id="270" r:id="rId8"/>
    <p:sldId id="284" r:id="rId9"/>
    <p:sldId id="258" r:id="rId10"/>
    <p:sldId id="260" r:id="rId11"/>
    <p:sldId id="263" r:id="rId12"/>
    <p:sldId id="274" r:id="rId13"/>
    <p:sldId id="275" r:id="rId14"/>
    <p:sldId id="276" r:id="rId15"/>
    <p:sldId id="279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08" autoAdjust="0"/>
  </p:normalViewPr>
  <p:slideViewPr>
    <p:cSldViewPr>
      <p:cViewPr>
        <p:scale>
          <a:sx n="64" d="100"/>
          <a:sy n="64" d="100"/>
        </p:scale>
        <p:origin x="-2442" y="-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A6C35-4B59-46A7-B5BF-8E0C79BC17E2}" type="datetimeFigureOut">
              <a:rPr lang="bg-BG" smtClean="0"/>
              <a:pPr/>
              <a:t>9.10.2015 г.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F6036-851A-466D-B448-4B6896DFF2CB}" type="slidenum">
              <a:rPr lang="bg-BG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93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9977A2-46E5-4EF0-9FBF-695A595F199A}" type="slidenum">
              <a:rPr lang="en-GB" smtClean="0">
                <a:latin typeface="Times New Roman" pitchFamily="18" charset="0"/>
              </a:rPr>
              <a:pPr eaLnBrk="1" hangingPunct="1"/>
              <a:t>9</a:t>
            </a:fld>
            <a:endParaRPr lang="hr-H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Rment of the </a:t>
            </a:r>
            <a:endParaRPr lang="hr-HR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F6036-851A-466D-B448-4B6896DFF2CB}" type="slidenum">
              <a:rPr lang="bg-BG" smtClean="0"/>
              <a:pPr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2450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9.10.2015 г.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44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Espaço Reservado para Número de Slide 6"/>
          <p:cNvSpPr txBox="1">
            <a:spLocks/>
          </p:cNvSpPr>
          <p:nvPr userDrawn="1"/>
        </p:nvSpPr>
        <p:spPr>
          <a:xfrm>
            <a:off x="4159002" y="6370535"/>
            <a:ext cx="21336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bg-BG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35CF09-96C2-46F2-B5C6-6BE50865BE52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0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9.10.2015 г.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457223" y="6338887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bg-BG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41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9.10.2015 г.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34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9.10.2015 г.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499992" y="634841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bg-BG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698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9.10.2015 г.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Espaço Reservado para Número de Slide 6"/>
          <p:cNvSpPr txBox="1">
            <a:spLocks/>
          </p:cNvSpPr>
          <p:nvPr userDrawn="1"/>
        </p:nvSpPr>
        <p:spPr>
          <a:xfrm>
            <a:off x="4159002" y="6370535"/>
            <a:ext cx="21336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bg-BG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35CF09-96C2-46F2-B5C6-6BE50865BE52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4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9.10.2015 г.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7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9.10.2015 г.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3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9.10.2015 г.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406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9.10.2015 г.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74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9.10.2015 г.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18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6"/>
          <p:cNvSpPr txBox="1">
            <a:spLocks/>
          </p:cNvSpPr>
          <p:nvPr userDrawn="1"/>
        </p:nvSpPr>
        <p:spPr>
          <a:xfrm>
            <a:off x="4159002" y="6370535"/>
            <a:ext cx="21336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bg-BG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35CF09-96C2-46F2-B5C6-6BE50865BE52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01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357187" y="4633391"/>
            <a:ext cx="843711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sz="1200" dirty="0">
              <a:solidFill>
                <a:srgbClr val="000000"/>
              </a:solidFill>
              <a:sym typeface="Helvetic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357188" y="2874243"/>
            <a:ext cx="843751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sz="1200" dirty="0">
              <a:solidFill>
                <a:srgbClr val="000000"/>
              </a:solidFill>
              <a:sym typeface="Helvetica"/>
            </a:endParaRPr>
          </a:p>
        </p:txBody>
      </p:sp>
      <p:sp>
        <p:nvSpPr>
          <p:cNvPr id="9" name="Shape 9"/>
          <p:cNvSpPr/>
          <p:nvPr/>
        </p:nvSpPr>
        <p:spPr>
          <a:xfrm rot="16200000">
            <a:off x="5041898" y="3760502"/>
            <a:ext cx="115506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sz="1200" dirty="0">
              <a:solidFill>
                <a:srgbClr val="000000"/>
              </a:solidFill>
              <a:sym typeface="Helvetica"/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357187" y="2053828"/>
            <a:ext cx="5063133" cy="3411141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900">
                <a:solidFill>
                  <a:srgbClr val="D93E2B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5822156" y="2053828"/>
            <a:ext cx="2982516" cy="341114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7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7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7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7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7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414141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65579580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67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715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99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62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9100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5491861" y="6230496"/>
            <a:ext cx="3352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0" latinLnBrk="0" hangingPunct="0"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42B541BF-2094-420A-9F24-AE65C496A2CE}" type="slidenum">
              <a:rPr lang="bg-BG" smtClean="0">
                <a:solidFill>
                  <a:srgbClr val="000066"/>
                </a:solidFill>
              </a:rPr>
              <a:pPr eaLnBrk="1" hangingPunct="1"/>
              <a:t>‹#›</a:t>
            </a:fld>
            <a:endParaRPr lang="hr-HR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962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866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48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3832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0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5491861" y="6230496"/>
            <a:ext cx="3352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0" latinLnBrk="0" hangingPunct="0"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42B541BF-2094-420A-9F24-AE65C496A2CE}" type="slidenum">
              <a:rPr lang="bg-BG" smtClean="0">
                <a:solidFill>
                  <a:srgbClr val="000066"/>
                </a:solidFill>
              </a:rPr>
              <a:pPr eaLnBrk="1" hangingPunct="1"/>
              <a:t>‹#›</a:t>
            </a:fld>
            <a:endParaRPr lang="hr-HR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9.10.2015 г.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3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10/9/2015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3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bg/url?sa=i&amp;amp;rct=j&amp;amp;q=&amp;amp;esrc=s&amp;amp;source=images&amp;amp;cd=&amp;amp;cad=rja&amp;amp;uact=8&amp;amp;ved=0CAcQjRxqFQoTCO6u9_KzpMgCFUheLAodCxIKmw&amp;amp;url=http://sancarlosblog.com/listing-agreement-pitfalls/&amp;amp;psig=AFQjCNEX-Nnrw0dQHEz26qERtU3aoFRNng&amp;amp;ust=144389652375696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amp;rct=j&amp;amp;q=&amp;amp;esrc=s&amp;amp;source=images&amp;amp;cd=&amp;amp;cad=rja&amp;amp;uact=8&amp;amp;ved=0CAcQjRxqFQoTCK-P36ynpMgCFUUPLAod2oYIqg&amp;amp;url=http://openkorinthos.gr/new/imgs/&amp;amp;psig=AFQjCNG5Tumw38LqTCG6FGwhdF6q9HCABw&amp;amp;ust=144389285776079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272960" y="2002488"/>
            <a:ext cx="5381504" cy="255042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</a:rPr>
              <a:t>SPORAZUM O SURADNJI</a:t>
            </a:r>
            <a:endParaRPr lang="hr-H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5724128" y="3429000"/>
            <a:ext cx="3271086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hr-HR" sz="2000" b="1" dirty="0" smtClean="0">
                <a:solidFill>
                  <a:schemeClr val="tx2"/>
                </a:solidFill>
              </a:rPr>
              <a:t>OBRAZAC</a:t>
            </a:r>
            <a:endParaRPr lang="hr-HR" sz="2000" b="1" dirty="0">
              <a:solidFill>
                <a:schemeClr val="tx2"/>
              </a:solidFill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357188" y="5719565"/>
            <a:ext cx="5870996" cy="856258"/>
          </a:xfrm>
          <a:prstGeom prst="rect">
            <a:avLst/>
          </a:prstGeom>
        </p:spPr>
        <p:txBody>
          <a:bodyPr lIns="64291" tIns="32146" rIns="64291" bIns="32146" anchor="t"/>
          <a:lstStyle>
            <a:lvl1pPr marL="4699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9398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Wingdings" charset="2"/>
              <a:buChar char="§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4097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8796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3495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8194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32893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7592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42291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marL="0" indent="0">
              <a:spcBef>
                <a:spcPts val="0"/>
              </a:spcBef>
              <a:buFont typeface="Zapf Dingbats"/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Svilena</a:t>
            </a:r>
            <a:r>
              <a:rPr lang="hr-HR" sz="3200" dirty="0" smtClean="0"/>
              <a:t> </a:t>
            </a:r>
            <a:r>
              <a:rPr lang="hr-HR" sz="1400" b="1" dirty="0" smtClean="0">
                <a:solidFill>
                  <a:srgbClr val="002060"/>
                </a:solidFill>
              </a:rPr>
              <a:t>Simeonova, </a:t>
            </a:r>
          </a:p>
          <a:p>
            <a:pPr marL="0" indent="0">
              <a:spcBef>
                <a:spcPts val="0"/>
              </a:spcBef>
              <a:buFont typeface="Zapf Dingbats"/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Direktor Uprave za unutarnju kontrolu, </a:t>
            </a:r>
          </a:p>
          <a:p>
            <a:pPr marL="0" indent="0">
              <a:spcBef>
                <a:spcPts val="0"/>
              </a:spcBef>
              <a:buFont typeface="Zapf Dingbats"/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Ministarstvo financija, Bugarska</a:t>
            </a:r>
            <a:endParaRPr lang="hr-HR" sz="1400" b="1" dirty="0">
              <a:solidFill>
                <a:srgbClr val="002060"/>
              </a:solidFill>
            </a:endParaRPr>
          </a:p>
        </p:txBody>
      </p:sp>
      <p:pic>
        <p:nvPicPr>
          <p:cNvPr id="8" name="Picture 7" descr="Logotip PEMPAL-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8" y="2060848"/>
            <a:ext cx="9144000" cy="88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Резултат с изображение за training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441371" y="4581128"/>
            <a:ext cx="3498637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6614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NAČELA SURADNJE</a:t>
            </a:r>
            <a:endParaRPr lang="hr-HR" sz="2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solidFill>
                  <a:schemeClr val="tx2"/>
                </a:solidFill>
              </a:rPr>
              <a:t>predanost</a:t>
            </a:r>
            <a:endParaRPr lang="hr-HR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solidFill>
                  <a:schemeClr val="tx2"/>
                </a:solidFill>
              </a:rPr>
              <a:t>komunikacija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solidFill>
                  <a:schemeClr val="tx2"/>
                </a:solidFill>
              </a:rPr>
              <a:t>zajedničko razumijevanje</a:t>
            </a:r>
            <a:endParaRPr lang="hr-HR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</a:t>
            </a:r>
            <a:r>
              <a:rPr lang="hr-HR" dirty="0">
                <a:solidFill>
                  <a:schemeClr val="tx2"/>
                </a:solidFill>
              </a:rPr>
              <a:t>sigurnost</a:t>
            </a:r>
          </a:p>
        </p:txBody>
      </p:sp>
    </p:spTree>
    <p:extLst>
      <p:ext uri="{BB962C8B-B14F-4D97-AF65-F5344CB8AC3E}">
        <p14:creationId xmlns:p14="http://schemas.microsoft.com/office/powerpoint/2010/main" val="164073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NAČINI SURADNJE</a:t>
            </a:r>
            <a:r>
              <a:rPr dirty="0"/>
              <a:t/>
            </a:r>
            <a:br>
              <a:rPr dirty="0"/>
            </a:br>
            <a:endParaRPr lang="hr-HR" sz="2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r-HR" dirty="0"/>
          </a:p>
          <a:p>
            <a:r>
              <a:rPr lang="hr-HR" sz="2800" dirty="0" smtClean="0">
                <a:solidFill>
                  <a:schemeClr val="tx2"/>
                </a:solidFill>
              </a:rPr>
              <a:t>Razmjena podataka/dokumentacije 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2"/>
                </a:solidFill>
              </a:rPr>
              <a:t>– godišnji revizijski planovi 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2"/>
                </a:solidFill>
              </a:rPr>
              <a:t>- nalazi revizije</a:t>
            </a:r>
          </a:p>
          <a:p>
            <a:r>
              <a:rPr lang="hr-HR" sz="2800" dirty="0" smtClean="0">
                <a:solidFill>
                  <a:schemeClr val="tx2"/>
                </a:solidFill>
              </a:rPr>
              <a:t>Razvoj metodologije </a:t>
            </a:r>
          </a:p>
          <a:p>
            <a:r>
              <a:rPr lang="hr-HR" sz="2800" dirty="0" smtClean="0">
                <a:solidFill>
                  <a:schemeClr val="tx2"/>
                </a:solidFill>
              </a:rPr>
              <a:t>upotreba određenih aspekata rada svake stranke kako bi se odredila priroda, vrijeme i opseg revizijskih postupaka koje je potrebno obaviti;</a:t>
            </a:r>
          </a:p>
          <a:p>
            <a:r>
              <a:rPr lang="hr-HR" sz="2800" dirty="0" smtClean="0">
                <a:solidFill>
                  <a:schemeClr val="tx2"/>
                </a:solidFill>
              </a:rPr>
              <a:t>suradnja u pogledu određenih revizijskih postupaka, kao što je prikupljanje revizijskih dokaza ili provjera podataka; zajedničke aktivnosti.</a:t>
            </a:r>
          </a:p>
          <a:p>
            <a:r>
              <a:rPr lang="hr-HR" sz="2800" dirty="0" smtClean="0">
                <a:solidFill>
                  <a:schemeClr val="tx2"/>
                </a:solidFill>
              </a:rPr>
              <a:t>zajednička događanja radi razmjene stručnog znanja – rasprave, usavršavanja, sastanci i seminari u cilju jačanja suradnje, okrugli stolovi</a:t>
            </a:r>
          </a:p>
          <a:p>
            <a:endParaRPr lang="hr-H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62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PODRUČJA KOORDINACIJE I SURADNJE </a:t>
            </a:r>
            <a:r>
              <a:rPr dirty="0"/>
              <a:t/>
            </a:r>
            <a:br>
              <a:rPr dirty="0"/>
            </a:br>
            <a:endParaRPr lang="hr-HR" sz="2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hr-HR" dirty="0" smtClean="0"/>
              <a:t> </a:t>
            </a:r>
            <a:r>
              <a:rPr lang="hr-HR" dirty="0">
                <a:solidFill>
                  <a:schemeClr val="tx2"/>
                </a:solidFill>
              </a:rPr>
              <a:t>procjena okvira unutarnje kontrole revizijskog tijela;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usklađenost financijskih izvještaja sa zakonima i propisima;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pokazatelji uspješnosti i analize uspješnosti;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upravljanje rizicima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razvoj revizijskih postupaka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provođenje revizijskih postupaka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ispitivanje navoda u pogledu prijevare i korupcije/nacionalno zakonodavstvo</a:t>
            </a:r>
          </a:p>
          <a:p>
            <a:r>
              <a:rPr lang="hr-HR" dirty="0">
                <a:solidFill>
                  <a:schemeClr val="tx2"/>
                </a:solidFill>
              </a:rPr>
              <a:t> Posebna područja: javna nabava, europski fondovi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8093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ZAVRŠNE ODREDBE</a:t>
            </a:r>
            <a:r>
              <a:rPr dirty="0"/>
              <a:t/>
            </a:r>
            <a:br>
              <a:rPr dirty="0"/>
            </a:br>
            <a:endParaRPr lang="hr-HR" sz="2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hr-HR" sz="2400" dirty="0" smtClean="0">
                <a:solidFill>
                  <a:schemeClr val="tx2"/>
                </a:solidFill>
              </a:rPr>
              <a:t>Mjerenje provedbe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Izmjene i dopune </a:t>
            </a:r>
            <a:endParaRPr lang="hr-HR" sz="2400" dirty="0" smtClean="0">
              <a:solidFill>
                <a:schemeClr val="tx2"/>
              </a:solidFill>
            </a:endParaRP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Način na koji bi stranke trebale objaviti sadržaj ovog Sporazuma/internet, intranet itd./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6253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39552" y="2911446"/>
            <a:ext cx="5381504" cy="16279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hr-HR" sz="3600" b="1" dirty="0" smtClean="0">
                <a:solidFill>
                  <a:schemeClr val="tx2">
                    <a:lumMod val="75000"/>
                  </a:schemeClr>
                </a:solidFill>
              </a:rPr>
              <a:t>Hvala!</a:t>
            </a:r>
            <a:endParaRPr lang="hr-H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7" descr="Logotip PEMPAL-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09" y="0"/>
            <a:ext cx="9144000" cy="88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Резултат с изображение за questi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416" y="2797724"/>
            <a:ext cx="3096344" cy="185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14" y="2636912"/>
            <a:ext cx="402177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534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491861" y="6230496"/>
            <a:ext cx="3352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2B541BF-2094-420A-9F24-AE65C496A2CE}" type="slidenum">
              <a:rPr lang="bg-BG" smtClean="0">
                <a:solidFill>
                  <a:srgbClr val="000066"/>
                </a:solidFill>
              </a:rPr>
              <a:pPr algn="r" eaLnBrk="1" hangingPunct="1"/>
              <a:t>2</a:t>
            </a:fld>
            <a:endParaRPr lang="hr-HR" dirty="0" smtClean="0">
              <a:solidFill>
                <a:srgbClr val="000066"/>
              </a:solidFill>
            </a:endParaRPr>
          </a:p>
        </p:txBody>
      </p:sp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39750" y="840336"/>
            <a:ext cx="8280400" cy="8309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hr-HR" sz="2400" b="1" dirty="0"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IZRADA OBRASCA</a:t>
            </a:r>
            <a:r>
              <a:rPr dirty="0"/>
              <a:t/>
            </a:r>
            <a:br>
              <a:rPr dirty="0"/>
            </a:br>
            <a:endParaRPr lang="hr-HR" sz="2400" b="1" dirty="0">
              <a:solidFill>
                <a:srgbClr val="04617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323528" y="1032066"/>
            <a:ext cx="6552728" cy="594624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>
              <a:defRPr/>
            </a:pPr>
            <a:endParaRPr lang="hr-HR" sz="2400" u="sng" dirty="0" smtClean="0">
              <a:solidFill>
                <a:srgbClr val="009DD9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hr-HR" sz="2400" dirty="0">
                <a:solidFill>
                  <a:srgbClr val="2F5897"/>
                </a:solidFill>
                <a:latin typeface="Times New Roman" pitchFamily="18" charset="0"/>
              </a:rPr>
              <a:t>Na temelju iskustava Albanije, Bugarske, Kirgiske Republike, Rumunjske, Srbije: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Albanija – VRI – Ministarstvo financija (SHJ UR i FI)</a:t>
            </a:r>
            <a:endParaRPr lang="hr-HR" sz="2400" dirty="0">
              <a:solidFill>
                <a:srgbClr val="2F5897"/>
              </a:solidFill>
              <a:latin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Bugarska –VRI – Ministarstvo financija (SHJ UR) – FI – AAEF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Kirgiska Republika – VRI – Ministarstvo financija</a:t>
            </a:r>
            <a:r>
              <a:rPr lang="hr-HR" dirty="0" smtClean="0"/>
              <a:t> </a:t>
            </a: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(UR)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Rumunjska – VRI – </a:t>
            </a: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Min. </a:t>
            </a: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financija </a:t>
            </a: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(</a:t>
            </a: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UR)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Srbija – UR – Inspekcija za proračun</a:t>
            </a:r>
          </a:p>
          <a:p>
            <a:pPr lvl="0">
              <a:spcBef>
                <a:spcPct val="20000"/>
              </a:spcBef>
            </a:pP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(Hrvatska je dostavila sporazum</a:t>
            </a:r>
          </a:p>
          <a:p>
            <a:pPr lvl="0">
              <a:spcBef>
                <a:spcPct val="20000"/>
              </a:spcBef>
            </a:pPr>
            <a:r>
              <a:rPr lang="hr-HR" sz="2400" dirty="0" smtClean="0">
                <a:solidFill>
                  <a:srgbClr val="2F5897"/>
                </a:solidFill>
                <a:latin typeface="Times New Roman" pitchFamily="18" charset="0"/>
              </a:rPr>
              <a:t> između VRI-ja i Ministarstva financija, FI)</a:t>
            </a:r>
          </a:p>
          <a:p>
            <a:pPr>
              <a:defRPr/>
            </a:pPr>
            <a:endParaRPr lang="hr-HR" sz="600" dirty="0">
              <a:solidFill>
                <a:srgbClr val="009DD9">
                  <a:lumMod val="50000"/>
                </a:srgbClr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hr-HR" sz="2400" dirty="0">
              <a:solidFill>
                <a:srgbClr val="009DD9">
                  <a:lumMod val="50000"/>
                </a:srgbClr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30873" y="4005187"/>
            <a:ext cx="3313127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1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491861" y="6230496"/>
            <a:ext cx="3352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2B541BF-2094-420A-9F24-AE65C496A2CE}" type="slidenum">
              <a:rPr lang="bg-BG" smtClean="0">
                <a:solidFill>
                  <a:srgbClr val="000066"/>
                </a:solidFill>
              </a:rPr>
              <a:pPr algn="r" eaLnBrk="1" hangingPunct="1"/>
              <a:t>3</a:t>
            </a:fld>
            <a:endParaRPr lang="hr-HR" dirty="0" smtClean="0">
              <a:solidFill>
                <a:srgbClr val="000066"/>
              </a:solidFill>
            </a:endParaRPr>
          </a:p>
        </p:txBody>
      </p:sp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39750" y="840336"/>
            <a:ext cx="8280400" cy="9079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hr-H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ZAŠTO NAM JE POTREBAN SPORAZUM?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hr-HR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755576" y="1556792"/>
            <a:ext cx="7128792" cy="44935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>
              <a:defRPr/>
            </a:pPr>
            <a:endParaRPr lang="hr-HR" sz="2400" u="sng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hr-HR" sz="2400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hr-HR" sz="2400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hr-HR" sz="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hr-HR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hr-HR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hr-HR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službena koordinacija i suradnja mogu se organizirati s pomoću zakonodavstva, službenih sporazuma i protokola</a:t>
            </a:r>
          </a:p>
          <a:p>
            <a:pPr>
              <a:buFont typeface="Arial" charset="0"/>
              <a:buChar char="•"/>
              <a:defRPr/>
            </a:pPr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prednosti službene osnove za suradnju: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postojanje pisanog okvira za suradnju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uspostavljanje jasnih i urednih pravila i postupaka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hr-HR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jačanje uzajamne sposobnosti stranaka da promiču prakse dobrog upravljanja i odgovornosti te poboljšanje razumijevanja uprave o važnosti unutarnje kontrole;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djelotvornije i učinkovitije revizije </a:t>
            </a:r>
          </a:p>
        </p:txBody>
      </p:sp>
      <p:pic>
        <p:nvPicPr>
          <p:cNvPr id="2" name="Picture 2" descr="https://encrypted-tbn2.gstatic.com/images?q=tbn:ANd9GcTr6Ozhc23thAZEH3oVhdyCzuS3wKlAoxg_bo-lLvaUAs37RBI63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81" y="1294306"/>
            <a:ext cx="3669115" cy="192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39750" y="840336"/>
            <a:ext cx="82804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SADRŽAJ SPORAZUMA </a:t>
            </a:r>
            <a:endParaRPr lang="hr-HR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750" y="1582341"/>
            <a:ext cx="7992690" cy="443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endParaRPr lang="hr-HR" sz="1700" b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hr-HR" sz="1700" b="1" dirty="0">
              <a:solidFill>
                <a:prstClr val="black"/>
              </a:solidFill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 smtClean="0">
                <a:solidFill>
                  <a:schemeClr val="tx2"/>
                </a:solidFill>
              </a:rPr>
              <a:t>UVOD</a:t>
            </a: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hr-HR" sz="1700" b="1" dirty="0" smtClean="0">
              <a:solidFill>
                <a:schemeClr val="tx2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hr-HR" sz="1700" b="1" dirty="0">
              <a:solidFill>
                <a:schemeClr val="tx2"/>
              </a:solidFill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solidFill>
                  <a:schemeClr val="tx2"/>
                </a:solidFill>
              </a:rPr>
              <a:t>STRANKE SPORAZUMA</a:t>
            </a:r>
          </a:p>
          <a:p>
            <a:pPr lvl="0">
              <a:spcBef>
                <a:spcPct val="20000"/>
              </a:spcBef>
              <a:defRPr/>
            </a:pPr>
            <a:endParaRPr lang="hr-HR" sz="1700" b="1" dirty="0">
              <a:solidFill>
                <a:schemeClr val="tx2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hr-HR" sz="1700" b="1" dirty="0">
              <a:solidFill>
                <a:schemeClr val="tx2"/>
              </a:solidFill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solidFill>
                  <a:schemeClr val="tx2"/>
                </a:solidFill>
              </a:rPr>
              <a:t>OPIS I OBJAŠNJENJE PRAVNOG OKVIRA</a:t>
            </a:r>
          </a:p>
          <a:p>
            <a:pPr lvl="0">
              <a:spcBef>
                <a:spcPct val="20000"/>
              </a:spcBef>
              <a:defRPr/>
            </a:pPr>
            <a:endParaRPr lang="hr-HR" sz="1700" b="1" dirty="0" smtClean="0">
              <a:solidFill>
                <a:schemeClr val="tx2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hr-HR" sz="17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hr-HR" sz="1700" b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hr-HR" sz="17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hr-HR" sz="17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07827" y="476673"/>
            <a:ext cx="8096621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hr-HR" sz="2400" b="1" dirty="0">
                <a:solidFill>
                  <a:srgbClr val="009DD9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SADRŽAJ 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SPORAZUMA</a:t>
            </a:r>
            <a:endParaRPr lang="hr-HR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507827" y="1124745"/>
            <a:ext cx="6800477" cy="41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hr-HR" sz="1000" b="1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hr-HR" sz="1000" b="1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hr-HR" sz="1700" b="1" dirty="0"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hr-HR" sz="1700" b="1" dirty="0" smtClean="0">
              <a:solidFill>
                <a:schemeClr val="tx2"/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 smtClean="0">
                <a:solidFill>
                  <a:schemeClr val="tx2"/>
                </a:solidFill>
                <a:latin typeface="+mn-lt"/>
              </a:rPr>
              <a:t>CILJEVI SPORAZUMA I KORISTI OD KOORDINACIJE I SURADNJE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hr-HR" sz="1700" b="1" dirty="0">
              <a:solidFill>
                <a:schemeClr val="tx2"/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hr-HR" sz="1700" b="1" dirty="0">
              <a:solidFill>
                <a:schemeClr val="tx2"/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solidFill>
                  <a:schemeClr val="tx2"/>
                </a:solidFill>
                <a:latin typeface="+mn-lt"/>
              </a:rPr>
              <a:t>ULOGE I ODGOVORNOSTI. SPECIFIČNE ULOGE SVAKE STRANKE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hr-HR" sz="1700" b="1" dirty="0">
              <a:solidFill>
                <a:schemeClr val="tx2"/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hr-HR" sz="1700" b="1" dirty="0">
              <a:solidFill>
                <a:schemeClr val="tx2"/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solidFill>
                  <a:schemeClr val="tx2"/>
                </a:solidFill>
                <a:latin typeface="+mn-lt"/>
              </a:rPr>
              <a:t>PREDMET SPORAZUMA</a:t>
            </a:r>
          </a:p>
          <a:p>
            <a:pPr eaLnBrk="1" hangingPunct="1">
              <a:defRPr/>
            </a:pPr>
            <a:endParaRPr lang="hr-HR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37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07827" y="476673"/>
            <a:ext cx="8096621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hr-HR" sz="2400" b="1" dirty="0">
                <a:solidFill>
                  <a:srgbClr val="009DD9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SADRŽAJ SPORAZUMA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507827" y="1124745"/>
            <a:ext cx="6800477" cy="511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hr-HR" sz="1000" b="1" dirty="0" smtClean="0">
              <a:solidFill>
                <a:srgbClr val="DBF5F9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hr-HR" sz="1000" b="1" dirty="0" smtClean="0">
              <a:solidFill>
                <a:srgbClr val="DBF5F9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hr-HR" sz="1700" b="1" dirty="0">
              <a:solidFill>
                <a:prstClr val="black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solidFill>
                  <a:schemeClr val="tx2"/>
                </a:solidFill>
                <a:latin typeface="+mn-lt"/>
              </a:rPr>
              <a:t>NAČELA SURADNJE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hr-HR" sz="1700" b="1" dirty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solidFill>
                  <a:srgbClr val="04617B"/>
                </a:solidFill>
                <a:latin typeface="Constantia"/>
              </a:rPr>
              <a:t>NAČINI SURADNJE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hr-HR" sz="1700" b="1" dirty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solidFill>
                  <a:srgbClr val="04617B"/>
                </a:solidFill>
                <a:latin typeface="Constantia"/>
              </a:rPr>
              <a:t>PODRUČJA KOORDINACIJE I SURADNJE </a:t>
            </a:r>
            <a:endParaRPr lang="hr-HR" sz="1700" b="1" dirty="0" smtClean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hr-HR" sz="1700" b="1" dirty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solidFill>
                  <a:srgbClr val="04617B"/>
                </a:solidFill>
                <a:latin typeface="Constantia"/>
              </a:rPr>
              <a:t>KOORDINACIJA I SURADNJA U RAZLIČITIM FAZAMA REVIZIJE/INSPEKCIJE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hr-HR" sz="1700" b="1" dirty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solidFill>
                  <a:srgbClr val="04617B"/>
                </a:solidFill>
                <a:latin typeface="Constantia"/>
              </a:rPr>
              <a:t>POSTUPCI U POGLEDU KOORDINACIJE I SURADNJE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hr-HR" sz="1700" b="1" dirty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solidFill>
                  <a:srgbClr val="04617B"/>
                </a:solidFill>
                <a:latin typeface="Constantia"/>
              </a:rPr>
              <a:t>ZAVRŠNE ODREDBE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hr-HR" dirty="0" smtClean="0"/>
              <a:t> </a:t>
            </a:r>
            <a:endParaRPr lang="hr-HR" sz="1700" b="1" dirty="0">
              <a:solidFill>
                <a:prstClr val="black"/>
              </a:solidFill>
              <a:latin typeface="Constantia"/>
            </a:endParaRPr>
          </a:p>
          <a:p>
            <a:pPr eaLnBrk="1" hangingPunct="1">
              <a:defRPr/>
            </a:pPr>
            <a:endParaRPr lang="hr-HR" sz="2400" dirty="0">
              <a:solidFill>
                <a:srgbClr val="009DD9">
                  <a:lumMod val="50000"/>
                </a:srgb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STRANKE SPORAZUMA</a:t>
            </a:r>
            <a:r>
              <a:rPr dirty="0"/>
              <a:t/>
            </a:r>
            <a:br>
              <a:rPr dirty="0"/>
            </a:br>
            <a:endParaRPr lang="hr-HR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997839"/>
            <a:ext cx="820891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>
              <a:solidFill>
                <a:schemeClr val="tx2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tx2"/>
                </a:solidFill>
              </a:rPr>
              <a:t>Sporazum se obično sklapa između vrhovne revizijske institucije i ministarstva financija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tx2"/>
                </a:solidFill>
              </a:rPr>
              <a:t>Institucije će se razlikovati u svakoj zemlji.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hr-HR" sz="2400" dirty="0" smtClean="0">
                <a:solidFill>
                  <a:schemeClr val="tx2"/>
                </a:solidFill>
              </a:rPr>
              <a:t>Specifične uloge: </a:t>
            </a:r>
            <a:endParaRPr lang="hr-HR" sz="2400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	</a:t>
            </a:r>
            <a:r>
              <a:rPr lang="hr-HR" sz="2400" dirty="0" smtClean="0">
                <a:solidFill>
                  <a:schemeClr val="tx2"/>
                </a:solidFill>
              </a:rPr>
              <a:t>središnje harmonizacijske jedinice (SHJ)</a:t>
            </a:r>
            <a:endParaRPr lang="hr-HR" sz="2400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	</a:t>
            </a:r>
            <a:r>
              <a:rPr lang="hr-HR" sz="2400" dirty="0" smtClean="0">
                <a:solidFill>
                  <a:schemeClr val="tx2"/>
                </a:solidFill>
              </a:rPr>
              <a:t>revizorskog odbora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	</a:t>
            </a:r>
            <a:r>
              <a:rPr lang="hr-HR" sz="2400" dirty="0" smtClean="0">
                <a:solidFill>
                  <a:schemeClr val="tx2"/>
                </a:solidFill>
              </a:rPr>
              <a:t>tajništva koje je uspostavljeno radi pružanja potpore suradnji </a:t>
            </a:r>
          </a:p>
        </p:txBody>
      </p:sp>
    </p:spTree>
    <p:extLst>
      <p:ext uri="{BB962C8B-B14F-4D97-AF65-F5344CB8AC3E}">
        <p14:creationId xmlns:p14="http://schemas.microsoft.com/office/powerpoint/2010/main" val="119012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56782" y="699156"/>
            <a:ext cx="8280400" cy="13849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CILJEVI SPORAZUMA I KORISTI OD KOORDINACIJE I SURADNJE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hr-HR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782" y="1859340"/>
            <a:ext cx="804766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b="1" dirty="0"/>
          </a:p>
          <a:p>
            <a:r>
              <a:rPr lang="hr-HR" dirty="0" smtClean="0"/>
              <a:t>-  </a:t>
            </a:r>
            <a:r>
              <a:rPr lang="hr-HR" sz="2000" dirty="0" smtClean="0">
                <a:solidFill>
                  <a:schemeClr val="tx2"/>
                </a:solidFill>
              </a:rPr>
              <a:t>poboljšati sveukupnu učinkovitost revizije i inspekcije u javnom sektoru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 smtClean="0">
                <a:solidFill>
                  <a:schemeClr val="tx2"/>
                </a:solidFill>
              </a:rPr>
              <a:t>-   smanjenje vjerojatnosti nepotrebnog dupliciranja revizije (ekonomičnost);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sz="2000" dirty="0" smtClean="0">
                <a:solidFill>
                  <a:schemeClr val="tx2"/>
                </a:solidFill>
              </a:rPr>
              <a:t>smanjenje opterećenja organizacija koje su predmet inspekcije/revizije sprječavanjem preklapanja revizija/inspekcija;</a:t>
            </a:r>
          </a:p>
          <a:p>
            <a:pPr marL="285750" indent="-285750">
              <a:buFontTx/>
              <a:buChar char="-"/>
            </a:pPr>
            <a:endParaRPr lang="hr-HR" sz="2000" dirty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sz="2000" dirty="0" smtClean="0">
                <a:solidFill>
                  <a:schemeClr val="tx2"/>
                </a:solidFill>
              </a:rPr>
              <a:t>poboljšanje i maksimalno povećanje opsega revizije [i inspekcije] u pogledu procjena rizika i utvrđenih značajnih rizika;</a:t>
            </a:r>
          </a:p>
          <a:p>
            <a:pPr marL="285750" indent="-285750">
              <a:buFontTx/>
              <a:buChar char="-"/>
            </a:pPr>
            <a:endParaRPr lang="hr-HR" sz="2000" dirty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sz="2000" dirty="0" smtClean="0">
                <a:solidFill>
                  <a:schemeClr val="tx2"/>
                </a:solidFill>
              </a:rPr>
              <a:t>jačanje njihove uzajamne sposobnosti promicanja praksa dobrog upravljanja i odgovornosti te poboljšanje razumijevanja uprave o važnosti unutarnje kontrole</a:t>
            </a:r>
            <a:endParaRPr lang="hr-HR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96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395536" y="692696"/>
            <a:ext cx="8280400" cy="19389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ULOGE I ODGOVORNOSTI. SPECIFIČNE ULOGE SVAKE STRANKE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hr-HR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hr-HR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2413338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•</a:t>
            </a:r>
            <a:r>
              <a:rPr lang="en-US" dirty="0" smtClean="0"/>
              <a:t>	</a:t>
            </a:r>
            <a:r>
              <a:rPr lang="hr-HR" sz="2000" dirty="0" smtClean="0">
                <a:solidFill>
                  <a:schemeClr val="tx2"/>
                </a:solidFill>
              </a:rPr>
              <a:t>vrhovna </a:t>
            </a:r>
            <a:r>
              <a:rPr lang="hr-HR" sz="2000" dirty="0">
                <a:solidFill>
                  <a:schemeClr val="tx2"/>
                </a:solidFill>
              </a:rPr>
              <a:t>revizijska institucija (VRI) </a:t>
            </a:r>
            <a:endParaRPr lang="hr-HR" sz="2000" dirty="0" smtClean="0">
              <a:solidFill>
                <a:schemeClr val="tx2"/>
              </a:solidFill>
            </a:endParaRP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•</a:t>
            </a: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hr-HR" sz="2000" dirty="0">
                <a:solidFill>
                  <a:schemeClr val="tx2"/>
                </a:solidFill>
              </a:rPr>
              <a:t>unutarnja revizija (UR)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•</a:t>
            </a: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hr-HR" sz="2000" dirty="0">
                <a:solidFill>
                  <a:schemeClr val="tx2"/>
                </a:solidFill>
              </a:rPr>
              <a:t>financijska institucija </a:t>
            </a:r>
            <a:endParaRPr lang="hr-HR" sz="2000" dirty="0" smtClean="0">
              <a:solidFill>
                <a:schemeClr val="tx2"/>
              </a:solidFill>
            </a:endParaRP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•</a:t>
            </a: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hr-HR" sz="2000" dirty="0">
                <a:solidFill>
                  <a:schemeClr val="tx2"/>
                </a:solidFill>
              </a:rPr>
              <a:t>ostalo (fondovi EU-a)</a:t>
            </a:r>
          </a:p>
        </p:txBody>
      </p:sp>
      <p:pic>
        <p:nvPicPr>
          <p:cNvPr id="2050" name="Picture 2" descr="http://openkorinthos.gr/new/imgs/9072894-business-agreem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49081"/>
            <a:ext cx="3816424" cy="255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1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</TotalTime>
  <Words>495</Words>
  <Application>Microsoft Office PowerPoint</Application>
  <PresentationFormat>On-screen Show (4:3)</PresentationFormat>
  <Paragraphs>134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Flow</vt:lpstr>
      <vt:lpstr>Executive</vt:lpstr>
      <vt:lpstr>1_Flow</vt:lpstr>
      <vt:lpstr>SPORAZUM O SURADNJI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STRANKE SPORAZUMA </vt:lpstr>
      <vt:lpstr>PowerPoint Presentation</vt:lpstr>
      <vt:lpstr>PowerPoint Presentation</vt:lpstr>
      <vt:lpstr>NAČELA SURADNJE</vt:lpstr>
      <vt:lpstr>NAČINI SURADNJE </vt:lpstr>
      <vt:lpstr>PODRUČJA KOORDINACIJE I SURADNJE  </vt:lpstr>
      <vt:lpstr>ZAVRŠNE ODREDBE </vt:lpstr>
      <vt:lpstr>Hvala!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  AND CONTROL</dc:title>
  <dc:creator>Svilena</dc:creator>
  <cp:lastModifiedBy>Martina Stadnik</cp:lastModifiedBy>
  <cp:revision>43</cp:revision>
  <dcterms:created xsi:type="dcterms:W3CDTF">2015-05-19T06:38:38Z</dcterms:created>
  <dcterms:modified xsi:type="dcterms:W3CDTF">2015-10-09T11:58:13Z</dcterms:modified>
</cp:coreProperties>
</file>