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notesMasterIdLst>
    <p:notesMasterId r:id="rId9"/>
  </p:notesMasterIdLst>
  <p:sldIdLst>
    <p:sldId id="256" r:id="rId2"/>
    <p:sldId id="258" r:id="rId3"/>
    <p:sldId id="259" r:id="rId4"/>
    <p:sldId id="266" r:id="rId5"/>
    <p:sldId id="267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F2328-C373-4F86-8FD1-8A1BC33ABE65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DE5C3-2E24-4673-8EDC-E335BA4FD6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8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25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3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3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2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93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07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67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1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6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6629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7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6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06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9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47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3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8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6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00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6963" y="2068025"/>
            <a:ext cx="10140308" cy="1614616"/>
          </a:xfrm>
        </p:spPr>
        <p:txBody>
          <a:bodyPr>
            <a:normAutofit/>
          </a:bodyPr>
          <a:lstStyle/>
          <a:p>
            <a:r>
              <a:rPr lang="ru-RU" sz="4200" dirty="0" smtClean="0"/>
              <a:t>министерство финансов</a:t>
            </a:r>
            <a:br>
              <a:rPr lang="ru-RU" sz="4200" dirty="0" smtClean="0"/>
            </a:br>
            <a:r>
              <a:rPr lang="ru-RU" sz="4200" dirty="0" smtClean="0"/>
              <a:t>Республики Таджикистан 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5261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70935" y="140044"/>
            <a:ext cx="11502082" cy="1666103"/>
          </a:xfrm>
        </p:spPr>
        <p:txBody>
          <a:bodyPr/>
          <a:lstStyle/>
          <a:p>
            <a:r>
              <a:rPr lang="ru-RU" sz="2600" dirty="0" smtClean="0">
                <a:solidFill>
                  <a:schemeClr val="tx1"/>
                </a:solidFill>
              </a:rPr>
              <a:t>Информационные системы Управления Государственными финансами (ИСУГФ) используемые Министерством Финансов</a:t>
            </a:r>
            <a:r>
              <a:rPr lang="en-US" sz="2600" dirty="0" smtClean="0">
                <a:solidFill>
                  <a:schemeClr val="tx1"/>
                </a:solidFill>
              </a:rPr>
              <a:t>/ </a:t>
            </a:r>
            <a:r>
              <a:rPr lang="ru-RU" sz="2600" dirty="0" smtClean="0">
                <a:solidFill>
                  <a:schemeClr val="tx1"/>
                </a:solidFill>
              </a:rPr>
              <a:t>Казначейством</a:t>
            </a:r>
            <a:endParaRPr lang="ru-RU" noProof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79855" y="1455693"/>
            <a:ext cx="11382631" cy="4526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latin typeface="Calibri" panose="020F0502020204030204" pitchFamily="34" charset="0"/>
              </a:rPr>
              <a:t>До 2015 Министерство финансов РТ использовало </a:t>
            </a:r>
            <a:r>
              <a:rPr lang="ru-RU" sz="2400" dirty="0" smtClean="0">
                <a:latin typeface="Calibri" panose="020F0502020204030204" pitchFamily="34" charset="0"/>
              </a:rPr>
              <a:t>децентрализованную систему </a:t>
            </a:r>
            <a:r>
              <a:rPr lang="ru-RU" sz="2400" dirty="0">
                <a:latin typeface="Calibri" panose="020F0502020204030204" pitchFamily="34" charset="0"/>
              </a:rPr>
              <a:t>базы данных.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latin typeface="Calibri" panose="020F0502020204030204" pitchFamily="34" charset="0"/>
              </a:rPr>
              <a:t>В 2012 году Министерство финансов Турции на бесплатной основе передало Министерству финансов Республики Таджикистан информационную систему по стратегическому планированию которая способна была поддержать концепцию ИСУФ.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Calibri" panose="020F0502020204030204" pitchFamily="34" charset="0"/>
              </a:rPr>
              <a:t>Новая информационная система управления государственными финансами (ИСУГФ) внедрена с 2015 года.</a:t>
            </a:r>
            <a:r>
              <a:rPr lang="ru-RU" sz="2400" dirty="0">
                <a:latin typeface="Calibri" panose="020F0502020204030204" pitchFamily="34" charset="0"/>
              </a:rPr>
              <a:t> На данный момент система охватывает </a:t>
            </a:r>
            <a:r>
              <a:rPr lang="ru-RU" sz="2400" dirty="0" smtClean="0">
                <a:latin typeface="Calibri" panose="020F0502020204030204" pitchFamily="34" charset="0"/>
              </a:rPr>
              <a:t>подготовку </a:t>
            </a:r>
            <a:r>
              <a:rPr lang="ru-RU" sz="2400" dirty="0">
                <a:latin typeface="Calibri" panose="020F0502020204030204" pitchFamily="34" charset="0"/>
              </a:rPr>
              <a:t>бюджета и </a:t>
            </a:r>
            <a:r>
              <a:rPr lang="ru-RU" sz="2400" dirty="0" smtClean="0">
                <a:latin typeface="Calibri" panose="020F0502020204030204" pitchFamily="34" charset="0"/>
              </a:rPr>
              <a:t>исполнение бюджета</a:t>
            </a:r>
            <a:r>
              <a:rPr lang="ru-RU" sz="2400" dirty="0">
                <a:latin typeface="Calibri" panose="020F0502020204030204" pitchFamily="34" charset="0"/>
              </a:rPr>
              <a:t>, </a:t>
            </a:r>
            <a:r>
              <a:rPr lang="ru-RU" sz="2400" dirty="0" smtClean="0">
                <a:latin typeface="Calibri" panose="020F0502020204030204" pitchFamily="34" charset="0"/>
              </a:rPr>
              <a:t>главную книгу казначейства </a:t>
            </a:r>
            <a:r>
              <a:rPr lang="ru-RU" sz="2400" dirty="0">
                <a:latin typeface="Calibri" panose="020F0502020204030204" pitchFamily="34" charset="0"/>
              </a:rPr>
              <a:t>и </a:t>
            </a:r>
            <a:r>
              <a:rPr lang="ru-RU" sz="2400" dirty="0" smtClean="0">
                <a:latin typeface="Calibri" panose="020F0502020204030204" pitchFamily="34" charset="0"/>
              </a:rPr>
              <a:t>бюджетных организаций республиканского </a:t>
            </a:r>
            <a:r>
              <a:rPr lang="ru-RU" sz="2400" dirty="0">
                <a:latin typeface="Calibri" panose="020F0502020204030204" pitchFamily="34" charset="0"/>
              </a:rPr>
              <a:t>и </a:t>
            </a:r>
            <a:r>
              <a:rPr lang="ru-RU" sz="2400" dirty="0" smtClean="0">
                <a:latin typeface="Calibri" panose="020F0502020204030204" pitchFamily="34" charset="0"/>
              </a:rPr>
              <a:t>местного уровня бюджета. На данный момент к системе подключено 860 </a:t>
            </a:r>
            <a:r>
              <a:rPr lang="ru-RU" sz="2400" dirty="0">
                <a:latin typeface="Calibri" panose="020F0502020204030204" pitchFamily="34" charset="0"/>
              </a:rPr>
              <a:t>пользователей (690 бюджетных организаций, 120 </a:t>
            </a:r>
            <a:r>
              <a:rPr lang="ru-RU" sz="2400" dirty="0" smtClean="0">
                <a:latin typeface="Calibri" panose="020F0502020204030204" pitchFamily="34" charset="0"/>
              </a:rPr>
              <a:t>сотрудников бюджетного департамента </a:t>
            </a:r>
            <a:r>
              <a:rPr lang="ru-RU" sz="2400" dirty="0">
                <a:latin typeface="Calibri" panose="020F0502020204030204" pitchFamily="34" charset="0"/>
              </a:rPr>
              <a:t>МФ РТ и 50 кураторов казначейства).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Calibri" panose="020F0502020204030204" pitchFamily="34" charset="0"/>
              </a:rPr>
              <a:t>Новая ИСУГФ построена по принципу централизованной системы базы данных.</a:t>
            </a: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70935" y="154379"/>
            <a:ext cx="11502082" cy="1306286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tx1"/>
                </a:solidFill>
              </a:rPr>
              <a:t>Организация службы ИТ поддержки в рамках Министерства Финансов</a:t>
            </a:r>
            <a:r>
              <a:rPr lang="en-US" sz="2600" dirty="0">
                <a:solidFill>
                  <a:schemeClr val="tx1"/>
                </a:solidFill>
              </a:rPr>
              <a:t>/</a:t>
            </a:r>
            <a:r>
              <a:rPr lang="ru-RU" sz="2600" dirty="0">
                <a:solidFill>
                  <a:schemeClr val="tx1"/>
                </a:solidFill>
              </a:rPr>
              <a:t>Казначейства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79855" y="1241941"/>
            <a:ext cx="11382631" cy="1746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В 2012 было зарегистрировано Государственное унитарное предприятие «Центр поддержки межбюджетных финансовых операций» при Министерстве финансов Республики Таджикистан.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В 2015 прекратилось финансирование со стороны ПМУГФ и ГУП «ЦПМФО» перешло на полное само-обеспечение.</a:t>
            </a:r>
            <a:endParaRPr lang="ru-RU" sz="2200" dirty="0">
              <a:latin typeface="Calibri" panose="020F050202020403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9853" y="3610100"/>
            <a:ext cx="11382631" cy="2921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Первая линия поддержки: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телефонной </a:t>
            </a:r>
            <a:r>
              <a:rPr lang="ru-RU" sz="2200" dirty="0" smtClean="0">
                <a:latin typeface="Calibri" panose="020F0502020204030204" pitchFamily="34" charset="0"/>
              </a:rPr>
              <a:t>поддержки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Вторая линия поддержки: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поддержке пользователей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Третья линия поддержки: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разработке и внедрению программного обеспечения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администрированию и системному сопровождению сетей и серверов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техническому обслуживанию ЦОД-а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информационной </a:t>
            </a:r>
            <a:r>
              <a:rPr lang="ru-RU" sz="2200" dirty="0" smtClean="0">
                <a:latin typeface="Calibri" panose="020F0502020204030204" pitchFamily="34" charset="0"/>
              </a:rPr>
              <a:t>безопасности</a:t>
            </a:r>
            <a:endParaRPr lang="ru-RU" sz="220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9776" y="2975766"/>
            <a:ext cx="11764301" cy="76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600" dirty="0">
                <a:solidFill>
                  <a:schemeClr val="tx1"/>
                </a:solidFill>
              </a:rPr>
              <a:t>Разграничение ответственности и обязанностей ИТ подразделений</a:t>
            </a:r>
          </a:p>
        </p:txBody>
      </p:sp>
    </p:spTree>
    <p:extLst>
      <p:ext uri="{BB962C8B-B14F-4D97-AF65-F5344CB8AC3E}">
        <p14:creationId xmlns:p14="http://schemas.microsoft.com/office/powerpoint/2010/main" val="35039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258878" y="106884"/>
            <a:ext cx="11897497" cy="1080655"/>
          </a:xfrm>
        </p:spPr>
        <p:txBody>
          <a:bodyPr>
            <a:normAutofit/>
          </a:bodyPr>
          <a:lstStyle/>
          <a:p>
            <a:pPr lvl="0"/>
            <a:r>
              <a:rPr lang="ru-RU" sz="2600" dirty="0">
                <a:solidFill>
                  <a:schemeClr val="tx1"/>
                </a:solidFill>
              </a:rPr>
              <a:t>Основные функции и обязанности ИТ подразделений поддерживающих Министерство Финансов / Казначейство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31957" y="1056905"/>
            <a:ext cx="11762121" cy="564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Стратегия по развитию ИКТ на этапе разработки.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Политика информационной безопасности, прав доступов, резервного копирования, резервного восстановления при аварийных ситуациях  и другая документация на </a:t>
            </a:r>
            <a:r>
              <a:rPr lang="ru-RU" sz="2200" dirty="0">
                <a:latin typeface="Calibri" panose="020F0502020204030204" pitchFamily="34" charset="0"/>
              </a:rPr>
              <a:t>этапе разработки</a:t>
            </a:r>
            <a:r>
              <a:rPr lang="ru-RU" sz="2200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ГУП «ЦПМФО» координирует свою деятельность с Налоговым комитетом  РТ, Таможенным комитетом РТ, Пенсионным фондом РТ, ГУП «Центр единого окна» при Таможенном комитете РТ, Исполнительным аппаратом Президента РТ, Главным управлений по защите государственных секретов РТ и другими государственными органами.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В 2016 </a:t>
            </a:r>
            <a:r>
              <a:rPr lang="ru-RU" sz="2200" dirty="0">
                <a:latin typeface="Calibri" panose="020F0502020204030204" pitchFamily="34" charset="0"/>
              </a:rPr>
              <a:t>году планируется разработать и внедрить модуль управления персоналом, модуль начисления </a:t>
            </a:r>
            <a:r>
              <a:rPr lang="ru-RU" sz="2200" dirty="0" smtClean="0">
                <a:latin typeface="Calibri" panose="020F0502020204030204" pitchFamily="34" charset="0"/>
              </a:rPr>
              <a:t>и выплаты заработной платы и модуль управления активами. 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В 2017 году планируется разработать  в системе ИСУГФ модуль управления и учёта внешнего долга.</a:t>
            </a:r>
            <a:endParaRPr lang="ru-RU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ГУП «ЦПМФО» оказывает техническую поддержку Центральному аппарату МФ РТ включая Центральное казначейство и все 73 Финансовых управления, а также всем пользователям ИСУФ (бюджетные организации).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Обеспечение информационной безопасности обеспечивается средствами ЭЦП и </a:t>
            </a:r>
            <a:r>
              <a:rPr lang="en-US" sz="2200" dirty="0" smtClean="0">
                <a:latin typeface="Calibri" panose="020F0502020204030204" pitchFamily="34" charset="0"/>
              </a:rPr>
              <a:t>VPN</a:t>
            </a:r>
            <a:r>
              <a:rPr lang="ru-RU" sz="2200" dirty="0" smtClean="0">
                <a:latin typeface="Calibri" panose="020F0502020204030204" pitchFamily="34" charset="0"/>
              </a:rPr>
              <a:t>-соединения, сетевым оборудованием (межсетевые экраны и маршрутизаторы) и серверным оборудованием (кластеризация и </a:t>
            </a:r>
            <a:r>
              <a:rPr lang="ru-RU" sz="2200" dirty="0" err="1" smtClean="0">
                <a:latin typeface="Calibri" panose="020F0502020204030204" pitchFamily="34" charset="0"/>
              </a:rPr>
              <a:t>зеркалирование</a:t>
            </a:r>
            <a:r>
              <a:rPr lang="ru-RU" sz="2200" dirty="0" smtClean="0">
                <a:latin typeface="Calibri" panose="020F0502020204030204" pitchFamily="34" charset="0"/>
              </a:rPr>
              <a:t> серверов).</a:t>
            </a:r>
            <a:endParaRPr lang="ru-RU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54458" y="83127"/>
            <a:ext cx="11897497" cy="1286414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Структура ГУП «ЦПМФО» и количество ИТ-персонала 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45542" y="1128156"/>
            <a:ext cx="11897497" cy="4963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Организационная </a:t>
            </a:r>
            <a:r>
              <a:rPr lang="ru-RU" sz="2200" b="1" dirty="0">
                <a:latin typeface="Calibri" panose="020F0502020204030204" pitchFamily="34" charset="0"/>
              </a:rPr>
              <a:t>структура: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телефонной поддержки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поддержке пользователей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разработке и внедрению программного обеспечения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администрированию и системному сопровождению сетей и серверов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техническому обслуживанию ЦОД-а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latin typeface="Calibri" panose="020F0502020204030204" pitchFamily="34" charset="0"/>
              </a:rPr>
              <a:t>Отдел по информационной безопасности</a:t>
            </a:r>
            <a:endParaRPr lang="en-US" sz="22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Все </a:t>
            </a:r>
            <a:r>
              <a:rPr lang="ru-RU" sz="2200" dirty="0">
                <a:latin typeface="Calibri" panose="020F0502020204030204" pitchFamily="34" charset="0"/>
              </a:rPr>
              <a:t>функции </a:t>
            </a:r>
            <a:r>
              <a:rPr lang="ru-RU" sz="2200" dirty="0" smtClean="0">
                <a:latin typeface="Calibri" panose="020F0502020204030204" pitchFamily="34" charset="0"/>
              </a:rPr>
              <a:t>централизованы </a:t>
            </a:r>
            <a:r>
              <a:rPr lang="ru-RU" sz="2200" dirty="0">
                <a:latin typeface="Calibri" panose="020F0502020204030204" pitchFamily="34" charset="0"/>
              </a:rPr>
              <a:t>и реализуются ГУП «ЦПМФО» МФ РТ.</a:t>
            </a:r>
          </a:p>
          <a:p>
            <a:pPr marL="0" indent="0">
              <a:buNone/>
            </a:pPr>
            <a:r>
              <a:rPr lang="ru-RU" sz="2200" dirty="0">
                <a:latin typeface="Calibri" panose="020F0502020204030204" pitchFamily="34" charset="0"/>
              </a:rPr>
              <a:t>Согласно штатному расписанию ГУП «ЦПМФО» </a:t>
            </a:r>
            <a:r>
              <a:rPr lang="ru-RU" sz="2200" dirty="0" smtClean="0">
                <a:latin typeface="Calibri" panose="020F0502020204030204" pitchFamily="34" charset="0"/>
              </a:rPr>
              <a:t>МФ РТ  - 107 </a:t>
            </a:r>
            <a:r>
              <a:rPr lang="ru-RU" sz="2200" dirty="0">
                <a:latin typeface="Calibri" panose="020F0502020204030204" pitchFamily="34" charset="0"/>
              </a:rPr>
              <a:t>сотрудников, из них  81 ИТ-специалисты </a:t>
            </a:r>
            <a:r>
              <a:rPr lang="ru-RU" sz="2200" dirty="0" smtClean="0">
                <a:latin typeface="Calibri" panose="020F0502020204030204" pitchFamily="34" charset="0"/>
              </a:rPr>
              <a:t>(в том числе </a:t>
            </a:r>
            <a:r>
              <a:rPr lang="ru-RU" sz="2200" dirty="0">
                <a:latin typeface="Calibri" panose="020F0502020204030204" pitchFamily="34" charset="0"/>
              </a:rPr>
              <a:t>36 </a:t>
            </a:r>
            <a:r>
              <a:rPr lang="ru-RU" sz="2200" dirty="0" smtClean="0">
                <a:latin typeface="Calibri" panose="020F0502020204030204" pitchFamily="34" charset="0"/>
              </a:rPr>
              <a:t>ИТ-специалистов базируются </a:t>
            </a:r>
            <a:r>
              <a:rPr lang="ru-RU" sz="2200" dirty="0">
                <a:latin typeface="Calibri" panose="020F0502020204030204" pitchFamily="34" charset="0"/>
              </a:rPr>
              <a:t>в региональных </a:t>
            </a:r>
            <a:r>
              <a:rPr lang="ru-RU" sz="2200" dirty="0" smtClean="0">
                <a:latin typeface="Calibri" panose="020F0502020204030204" pitchFamily="34" charset="0"/>
              </a:rPr>
              <a:t>филиалах</a:t>
            </a:r>
            <a:r>
              <a:rPr lang="en-US" sz="2200" dirty="0" smtClean="0">
                <a:latin typeface="Calibri" panose="020F0502020204030204" pitchFamily="34" charset="0"/>
              </a:rPr>
              <a:t>)</a:t>
            </a:r>
            <a:r>
              <a:rPr lang="ru-RU" sz="2200" dirty="0" smtClean="0">
                <a:latin typeface="Calibri" panose="020F0502020204030204" pitchFamily="34" charset="0"/>
              </a:rPr>
              <a:t>.</a:t>
            </a:r>
            <a:endParaRPr lang="ru-RU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70935" y="0"/>
            <a:ext cx="11502082" cy="1666103"/>
          </a:xfrm>
        </p:spPr>
        <p:txBody>
          <a:bodyPr/>
          <a:lstStyle/>
          <a:p>
            <a:r>
              <a:rPr lang="ru-RU" sz="2600" dirty="0" smtClean="0">
                <a:solidFill>
                  <a:schemeClr val="tx1"/>
                </a:solidFill>
              </a:rPr>
              <a:t>Бюджетное финансирование</a:t>
            </a:r>
            <a:endParaRPr lang="ru-RU" noProof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36836" y="1828799"/>
            <a:ext cx="11897497" cy="1803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200" dirty="0">
              <a:latin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6836" y="3175001"/>
            <a:ext cx="11502082" cy="615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dirty="0" smtClean="0">
                <a:solidFill>
                  <a:schemeClr val="tx1"/>
                </a:solidFill>
              </a:rPr>
              <a:t>Основные сложности</a:t>
            </a:r>
            <a:endParaRPr lang="ru-RU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6835" y="1110671"/>
            <a:ext cx="11897497" cy="1436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Годовой операционный бюджет 2015 года составляет  - 370 000 долларов США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Планируемый </a:t>
            </a:r>
            <a:r>
              <a:rPr lang="ru-RU" sz="2200" dirty="0">
                <a:latin typeface="Calibri" panose="020F0502020204030204" pitchFamily="34" charset="0"/>
              </a:rPr>
              <a:t>операционный бюджет </a:t>
            </a:r>
            <a:r>
              <a:rPr lang="ru-RU" sz="2200" dirty="0" smtClean="0">
                <a:latin typeface="Calibri" panose="020F0502020204030204" pitchFamily="34" charset="0"/>
              </a:rPr>
              <a:t>2016 </a:t>
            </a:r>
            <a:r>
              <a:rPr lang="ru-RU" sz="2200" dirty="0">
                <a:latin typeface="Calibri" panose="020F0502020204030204" pitchFamily="34" charset="0"/>
              </a:rPr>
              <a:t>года </a:t>
            </a:r>
            <a:r>
              <a:rPr lang="ru-RU" sz="2200" dirty="0" smtClean="0">
                <a:latin typeface="Calibri" panose="020F0502020204030204" pitchFamily="34" charset="0"/>
              </a:rPr>
              <a:t>должен составить  </a:t>
            </a:r>
            <a:r>
              <a:rPr lang="ru-RU" sz="2200" dirty="0">
                <a:latin typeface="Calibri" panose="020F0502020204030204" pitchFamily="34" charset="0"/>
              </a:rPr>
              <a:t>- </a:t>
            </a:r>
            <a:r>
              <a:rPr lang="ru-RU" sz="2200" dirty="0" smtClean="0">
                <a:latin typeface="Calibri" panose="020F0502020204030204" pitchFamily="34" charset="0"/>
              </a:rPr>
              <a:t>520 </a:t>
            </a:r>
            <a:r>
              <a:rPr lang="ru-RU" sz="2200" dirty="0">
                <a:latin typeface="Calibri" panose="020F0502020204030204" pitchFamily="34" charset="0"/>
              </a:rPr>
              <a:t>000 долларов США</a:t>
            </a:r>
            <a:endParaRPr lang="ru-RU" sz="2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Гарантийная поддержка  поставщиков оборудования до апреля 2018 года</a:t>
            </a:r>
            <a:endParaRPr lang="ru-RU" sz="220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36836" y="3776358"/>
            <a:ext cx="11897497" cy="2280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Единственной технической сложностью является ненадежность каналов связи в Горных районах. Для решения проблемы было закуплено, установлено и запущено спутниковое оборудование в пяти труднодоступных Финансовых управлениях.</a:t>
            </a:r>
          </a:p>
          <a:p>
            <a:pPr marL="0" indent="0">
              <a:buNone/>
            </a:pPr>
            <a:r>
              <a:rPr lang="ru-RU" sz="2200" dirty="0" smtClean="0">
                <a:latin typeface="Calibri" panose="020F0502020204030204" pitchFamily="34" charset="0"/>
              </a:rPr>
              <a:t>Не технической сложностью  является дефицит высококвалифицированных специалистов в Республике Таджикистан.</a:t>
            </a:r>
            <a:endParaRPr lang="ru-RU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4477" y="1935677"/>
            <a:ext cx="10140308" cy="913765"/>
          </a:xfrm>
        </p:spPr>
        <p:txBody>
          <a:bodyPr>
            <a:normAutofit/>
          </a:bodyPr>
          <a:lstStyle/>
          <a:p>
            <a:r>
              <a:rPr lang="ru-RU" sz="4200" dirty="0" smtClean="0"/>
              <a:t>Благодарим за внимание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106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490</Words>
  <Application>Microsoft Office PowerPoint</Application>
  <PresentationFormat>Custom</PresentationFormat>
  <Paragraphs>56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Сектор</vt:lpstr>
      <vt:lpstr>министерство финансов Республики Таджикистан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Благодарим за внимание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Республики таджикистан</dc:title>
  <dc:creator>Jovid Bobonazarov</dc:creator>
  <cp:lastModifiedBy>Ion Chicu</cp:lastModifiedBy>
  <cp:revision>52</cp:revision>
  <dcterms:created xsi:type="dcterms:W3CDTF">2015-10-01T11:19:53Z</dcterms:created>
  <dcterms:modified xsi:type="dcterms:W3CDTF">2015-10-03T12:14:05Z</dcterms:modified>
</cp:coreProperties>
</file>