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73" r:id="rId4"/>
    <p:sldId id="277" r:id="rId5"/>
    <p:sldId id="279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9" r:id="rId17"/>
    <p:sldId id="278" r:id="rId18"/>
    <p:sldId id="270" r:id="rId19"/>
    <p:sldId id="274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516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D29CC-0D03-481A-BE86-1FFC19A9AABA}" type="datetimeFigureOut">
              <a:rPr lang="hu-HU" smtClean="0"/>
              <a:pPr/>
              <a:t>2014.06.21.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8AF0E-D596-424A-80D8-648DB89DDFE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16835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  <p:sp>
        <p:nvSpPr>
          <p:cNvPr id="25604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DE98A3-0AF9-4B7D-9D5C-6643CBC4EFD5}" type="slidenum">
              <a:rPr lang="hu-H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hu-H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  <p:sp>
        <p:nvSpPr>
          <p:cNvPr id="2867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DEF65F-89FF-4B25-A14C-572B1ECACBEB}" type="slidenum">
              <a:rPr lang="hu-H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hu-H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  <p:sp>
        <p:nvSpPr>
          <p:cNvPr id="26628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779A36-CAC0-4223-AB6D-A75432AC25C8}" type="slidenum">
              <a:rPr lang="hu-H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D985-6B04-43DB-8A61-ECDE61D2F90B}" type="datetimeFigureOut">
              <a:rPr lang="hu-HU" smtClean="0"/>
              <a:pPr/>
              <a:t>2014.06.21.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44D-97A8-4D08-B254-6087F934158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D985-6B04-43DB-8A61-ECDE61D2F90B}" type="datetimeFigureOut">
              <a:rPr lang="hu-HU" smtClean="0"/>
              <a:pPr/>
              <a:t>2014.06.21.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44D-97A8-4D08-B254-6087F934158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D985-6B04-43DB-8A61-ECDE61D2F90B}" type="datetimeFigureOut">
              <a:rPr lang="hu-HU" smtClean="0"/>
              <a:pPr/>
              <a:t>2014.06.21.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44D-97A8-4D08-B254-6087F934158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D985-6B04-43DB-8A61-ECDE61D2F90B}" type="datetimeFigureOut">
              <a:rPr lang="hu-HU" smtClean="0"/>
              <a:pPr/>
              <a:t>2014.06.21.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44D-97A8-4D08-B254-6087F934158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D985-6B04-43DB-8A61-ECDE61D2F90B}" type="datetimeFigureOut">
              <a:rPr lang="hu-HU" smtClean="0"/>
              <a:pPr/>
              <a:t>2014.06.21.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44D-97A8-4D08-B254-6087F934158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D985-6B04-43DB-8A61-ECDE61D2F90B}" type="datetimeFigureOut">
              <a:rPr lang="hu-HU" smtClean="0"/>
              <a:pPr/>
              <a:t>2014.06.21.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44D-97A8-4D08-B254-6087F934158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D985-6B04-43DB-8A61-ECDE61D2F90B}" type="datetimeFigureOut">
              <a:rPr lang="hu-HU" smtClean="0"/>
              <a:pPr/>
              <a:t>2014.06.21.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44D-97A8-4D08-B254-6087F934158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D985-6B04-43DB-8A61-ECDE61D2F90B}" type="datetimeFigureOut">
              <a:rPr lang="hu-HU" smtClean="0"/>
              <a:pPr/>
              <a:t>2014.06.21.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44D-97A8-4D08-B254-6087F934158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D985-6B04-43DB-8A61-ECDE61D2F90B}" type="datetimeFigureOut">
              <a:rPr lang="hu-HU" smtClean="0"/>
              <a:pPr/>
              <a:t>2014.06.21.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44D-97A8-4D08-B254-6087F934158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D985-6B04-43DB-8A61-ECDE61D2F90B}" type="datetimeFigureOut">
              <a:rPr lang="hu-HU" smtClean="0"/>
              <a:pPr/>
              <a:t>2014.06.21.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44D-97A8-4D08-B254-6087F934158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D985-6B04-43DB-8A61-ECDE61D2F90B}" type="datetimeFigureOut">
              <a:rPr lang="hu-HU" smtClean="0"/>
              <a:pPr/>
              <a:t>2014.06.21.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144D-97A8-4D08-B254-6087F934158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ED985-6B04-43DB-8A61-ECDE61D2F90B}" type="datetimeFigureOut">
              <a:rPr lang="hu-HU" smtClean="0"/>
              <a:pPr/>
              <a:t>2014.06.21.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3144D-97A8-4D08-B254-6087F9341589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679055"/>
            <a:ext cx="7772400" cy="147002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sz="4800" dirty="0" smtClean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JAČANJE KAPACITETA INTERNE REVIZIJE U JAVNOM SEKTORU MAĐARSKE  </a:t>
            </a:r>
            <a:br>
              <a:rPr lang="hu-HU" sz="4800" dirty="0" smtClean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</a:br>
            <a:endParaRPr lang="hu-HU" sz="4800" dirty="0">
              <a:solidFill>
                <a:srgbClr val="A69765"/>
              </a:solidFill>
              <a:latin typeface="Cambr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hu-HU" sz="4000" dirty="0" smtClean="0">
                <a:solidFill>
                  <a:srgbClr val="A69765"/>
                </a:solidFill>
                <a:cs typeface="Times New Roman" pitchFamily="18" charset="0"/>
              </a:rPr>
              <a:t>LOKACIJE </a:t>
            </a:r>
            <a:endParaRPr lang="hu-HU" sz="4000" dirty="0">
              <a:solidFill>
                <a:srgbClr val="A69765"/>
              </a:solidFill>
              <a:cs typeface="Times New Roman" pitchFamily="18" charset="0"/>
            </a:endParaRPr>
          </a:p>
        </p:txBody>
      </p:sp>
      <p:pic>
        <p:nvPicPr>
          <p:cNvPr id="1026" name="Picture 2" descr="D:\RegionsHungar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330796"/>
            <a:ext cx="723900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hu-HU" sz="4000" dirty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„PIFC I.”</a:t>
            </a:r>
            <a:br>
              <a:rPr lang="hu-HU" sz="4000" dirty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</a:br>
            <a:endParaRPr lang="hu-HU" sz="4000" dirty="0">
              <a:solidFill>
                <a:srgbClr val="A69765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r-Latn-RS" i="1" dirty="0" smtClean="0"/>
              <a:t>Uvod u opšti modul </a:t>
            </a:r>
            <a:endParaRPr lang="en-US" dirty="0" smtClean="0"/>
          </a:p>
          <a:p>
            <a:pPr lvl="1"/>
            <a:r>
              <a:rPr lang="en-US" dirty="0" smtClean="0"/>
              <a:t>1. </a:t>
            </a:r>
            <a:r>
              <a:rPr lang="sr-Latn-RS" dirty="0" smtClean="0"/>
              <a:t>Javne finansije </a:t>
            </a:r>
            <a:endParaRPr lang="en-US" dirty="0" smtClean="0"/>
          </a:p>
          <a:p>
            <a:pPr lvl="1"/>
            <a:r>
              <a:rPr lang="en-US" dirty="0" smtClean="0"/>
              <a:t>2. E</a:t>
            </a:r>
            <a:r>
              <a:rPr lang="sr-Latn-RS" dirty="0" smtClean="0"/>
              <a:t>vropska unija i Mađarska </a:t>
            </a:r>
            <a:endParaRPr lang="en-US" dirty="0" smtClean="0"/>
          </a:p>
          <a:p>
            <a:pPr lvl="1"/>
            <a:r>
              <a:rPr lang="en-US" dirty="0" smtClean="0"/>
              <a:t>3. </a:t>
            </a:r>
            <a:r>
              <a:rPr lang="sr-Latn-RS" dirty="0" smtClean="0"/>
              <a:t>Sistem kontrole javne uprave </a:t>
            </a:r>
            <a:endParaRPr lang="en-US" dirty="0" smtClean="0"/>
          </a:p>
          <a:p>
            <a:endParaRPr lang="en-US" dirty="0" smtClean="0"/>
          </a:p>
          <a:p>
            <a:r>
              <a:rPr lang="sr-Latn-RS" i="1" dirty="0" smtClean="0"/>
              <a:t>Opšti modul interne revizije </a:t>
            </a:r>
            <a:endParaRPr lang="en-US" dirty="0" smtClean="0"/>
          </a:p>
          <a:p>
            <a:pPr lvl="1"/>
            <a:r>
              <a:rPr lang="en-US" dirty="0" smtClean="0"/>
              <a:t>1. </a:t>
            </a:r>
            <a:r>
              <a:rPr lang="sr-Latn-RS" dirty="0" smtClean="0"/>
              <a:t>Zakonske osnove sprovođenja interne revizije u javnoj budžetskoj organizaciji </a:t>
            </a:r>
          </a:p>
          <a:p>
            <a:pPr lvl="1"/>
            <a:r>
              <a:rPr lang="en-US" dirty="0" smtClean="0"/>
              <a:t>2. </a:t>
            </a:r>
            <a:r>
              <a:rPr lang="sr-Latn-RS" dirty="0" smtClean="0"/>
              <a:t>Smernice koje se odnose na internu reviziju izdate od strane Ministarstva finansija </a:t>
            </a:r>
          </a:p>
          <a:p>
            <a:pPr lvl="1"/>
            <a:r>
              <a:rPr lang="en-US" dirty="0" smtClean="0"/>
              <a:t>3. </a:t>
            </a:r>
            <a:r>
              <a:rPr lang="sr-Latn-RS" dirty="0" smtClean="0"/>
              <a:t>Standardi interne revizije i saveti iz prakse </a:t>
            </a:r>
            <a:endParaRPr lang="en-US" dirty="0" smtClean="0"/>
          </a:p>
          <a:p>
            <a:pPr lvl="1"/>
            <a:r>
              <a:rPr lang="en-US" dirty="0" smtClean="0"/>
              <a:t>4. N</a:t>
            </a:r>
            <a:r>
              <a:rPr lang="sr-Latn-RS" dirty="0" smtClean="0"/>
              <a:t>ove metodologije u oblasti interne revizije </a:t>
            </a:r>
            <a:endParaRPr lang="en-US" dirty="0" smtClean="0"/>
          </a:p>
          <a:p>
            <a:endParaRPr lang="en-US" dirty="0" smtClean="0"/>
          </a:p>
          <a:p>
            <a:r>
              <a:rPr lang="sr-Latn-RS" i="1" dirty="0" smtClean="0"/>
              <a:t>Modul sistema javne interne kontrole (JIK) </a:t>
            </a:r>
            <a:endParaRPr lang="en-US" dirty="0" smtClean="0"/>
          </a:p>
          <a:p>
            <a:pPr lvl="1"/>
            <a:r>
              <a:rPr lang="en-US" dirty="0" smtClean="0"/>
              <a:t>1. </a:t>
            </a:r>
            <a:r>
              <a:rPr lang="sr-Latn-RS" dirty="0" smtClean="0"/>
              <a:t>Poslovno upravljanje</a:t>
            </a:r>
            <a:endParaRPr lang="en-US" dirty="0" smtClean="0"/>
          </a:p>
          <a:p>
            <a:pPr lvl="1"/>
            <a:r>
              <a:rPr lang="en-US" dirty="0" smtClean="0"/>
              <a:t>2. COSO model</a:t>
            </a:r>
          </a:p>
          <a:p>
            <a:pPr lvl="1"/>
            <a:r>
              <a:rPr lang="en-US" dirty="0" smtClean="0"/>
              <a:t>3. </a:t>
            </a:r>
            <a:r>
              <a:rPr lang="sr-Latn-RS" dirty="0" smtClean="0"/>
              <a:t>JIK u Mađarskoj </a:t>
            </a:r>
            <a:endParaRPr lang="en-US" dirty="0" smtClean="0"/>
          </a:p>
          <a:p>
            <a:pPr lvl="1"/>
            <a:r>
              <a:rPr lang="en-US" dirty="0" smtClean="0"/>
              <a:t>4. </a:t>
            </a:r>
            <a:r>
              <a:rPr lang="sr-Latn-RS" dirty="0" smtClean="0"/>
              <a:t>Odgovornost rukovodilaca </a:t>
            </a:r>
            <a:endParaRPr lang="en-US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629816"/>
            <a:ext cx="8229600" cy="11430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hu-HU" sz="4000" dirty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„PIFC II.”</a:t>
            </a:r>
            <a:br>
              <a:rPr lang="hu-HU" sz="4000" dirty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</a:br>
            <a:endParaRPr lang="hu-HU" sz="4000" dirty="0">
              <a:solidFill>
                <a:srgbClr val="A69765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b="1" dirty="0" smtClean="0"/>
              <a:t>Opcioni moduli</a:t>
            </a:r>
            <a:r>
              <a:rPr lang="en-US" b="1" dirty="0" smtClean="0"/>
              <a:t>:</a:t>
            </a:r>
          </a:p>
          <a:p>
            <a:pPr marL="800100" lvl="1" indent="-342900">
              <a:buFontTx/>
              <a:buChar char="•"/>
            </a:pPr>
            <a:endParaRPr lang="en-US" dirty="0" smtClean="0"/>
          </a:p>
          <a:p>
            <a:pPr marL="800100" lvl="1" indent="-342900">
              <a:buFontTx/>
              <a:buChar char="•"/>
            </a:pPr>
            <a:r>
              <a:rPr lang="sr-Latn-RS" dirty="0" smtClean="0"/>
              <a:t>Revizija vrednosti za uloženi novac</a:t>
            </a:r>
            <a:endParaRPr lang="en-US" dirty="0" smtClean="0"/>
          </a:p>
          <a:p>
            <a:pPr marL="800100" lvl="1" indent="-342900">
              <a:buFontTx/>
              <a:buChar char="•"/>
            </a:pPr>
            <a:r>
              <a:rPr lang="en-US" dirty="0" smtClean="0"/>
              <a:t>S</a:t>
            </a:r>
            <a:r>
              <a:rPr lang="sr-Latn-RS" dirty="0" smtClean="0"/>
              <a:t>istemska revizija</a:t>
            </a:r>
            <a:endParaRPr lang="en-US" dirty="0" smtClean="0"/>
          </a:p>
          <a:p>
            <a:pPr marL="800100" lvl="1" indent="-342900">
              <a:buFontTx/>
              <a:buChar char="•"/>
            </a:pPr>
            <a:r>
              <a:rPr lang="sr-Latn-RS" dirty="0" smtClean="0"/>
              <a:t>Kontrola subvencija iz Evropske unije </a:t>
            </a:r>
            <a:endParaRPr lang="en-US" dirty="0" smtClean="0"/>
          </a:p>
          <a:p>
            <a:pPr marL="800100" lvl="1" indent="-342900">
              <a:buFontTx/>
              <a:buChar char="•"/>
            </a:pPr>
            <a:r>
              <a:rPr lang="sr-Latn-RS" dirty="0" smtClean="0"/>
              <a:t>Kontrola javnih nabavki </a:t>
            </a:r>
            <a:endParaRPr lang="en-US" dirty="0" smtClean="0"/>
          </a:p>
          <a:p>
            <a:pPr marL="800100" lvl="1" indent="-342900">
              <a:buFontTx/>
              <a:buChar char="•"/>
            </a:pPr>
            <a:r>
              <a:rPr lang="sr-Latn-RS" dirty="0" smtClean="0"/>
              <a:t>Revizija </a:t>
            </a:r>
            <a:r>
              <a:rPr lang="en-US" dirty="0" smtClean="0"/>
              <a:t>IT s</a:t>
            </a:r>
            <a:r>
              <a:rPr lang="sr-Latn-RS" dirty="0" smtClean="0"/>
              <a:t>istema </a:t>
            </a:r>
            <a:endParaRPr lang="en-US" dirty="0" smtClean="0"/>
          </a:p>
          <a:p>
            <a:pPr marL="800100" lvl="1" indent="-342900">
              <a:buFontTx/>
              <a:buChar char="•"/>
            </a:pPr>
            <a:r>
              <a:rPr lang="sr-Latn-RS" dirty="0" smtClean="0"/>
              <a:t>Kontrola javnog računovodstva</a:t>
            </a:r>
            <a:endParaRPr lang="hu-HU" dirty="0" smtClean="0"/>
          </a:p>
          <a:p>
            <a:pPr marL="800100" lvl="1" indent="-342900">
              <a:buFontTx/>
              <a:buChar char="•"/>
            </a:pPr>
            <a:r>
              <a:rPr lang="hu-HU" dirty="0" smtClean="0"/>
              <a:t>Planiranje revizije zasnovane na riziku (obuka)</a:t>
            </a:r>
          </a:p>
          <a:p>
            <a:pPr marL="800100" lvl="1" indent="-342900">
              <a:buFontTx/>
              <a:buChar char="•"/>
            </a:pPr>
            <a:r>
              <a:rPr lang="hu-HU" dirty="0" smtClean="0"/>
              <a:t>Upravljanje rizikom (obuka)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hu-HU" sz="4000" dirty="0" smtClean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E-UČENJE </a:t>
            </a:r>
            <a:endParaRPr lang="hu-HU" sz="4000" dirty="0">
              <a:solidFill>
                <a:srgbClr val="A69765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sr-Latn-RS" dirty="0" smtClean="0"/>
              <a:t>Kurs koji se odnosi na e-učenje sadrži 265 preporučenih lekcija</a:t>
            </a:r>
            <a:endParaRPr lang="en-GB" dirty="0" smtClean="0"/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sr-Latn-RS" dirty="0" smtClean="0"/>
              <a:t>U ILIAS-u je za potrebe učesnika obuke obezbeđen pristup materijalima za učenje u elektronskom obliku (kurikulum) u trajanju od 60 dana 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hu-HU" dirty="0" smtClean="0"/>
              <a:t>Tokom ovog vremenskog perioda, polaznik obuke može da u bilo koje doba otvori elektronski kurikulum preko Interneta kod kuće ili u kancelariji, a polaznik/polaznica iste može da nabavi u slučaju sprovođenja samo-obuke, ili ukoliko je potrebno – uz pomoć tutora 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hu-HU" dirty="0" smtClean="0"/>
              <a:t>Nakon studiranja svih ponuđenih materijala za učenje i nakon kompletiranja tri završna testa sa modula koji se slušaju, učesnici mogu da pokušaju da polože ispit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sr-Latn-RS" dirty="0" smtClean="0"/>
              <a:t>ILIAS omogućava sprovođenje testova koji se odnose na materijale za učenje i završne testove sa modula koji se slušaju 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hu-HU" dirty="0" smtClean="0"/>
              <a:t>Poslednjeg dana obuke, polaznici obuke koji su se odlučili za obuku u obliku e-učenja, polažu završni test sa kursa na odabranoj lokaciji, kao i u ispitnoj grupi koju su odabrali tokom registracije za vršenje obuke   </a:t>
            </a:r>
          </a:p>
          <a:p>
            <a:pPr>
              <a:spcBef>
                <a:spcPct val="50000"/>
              </a:spcBef>
              <a:buNone/>
            </a:pP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z="4000" dirty="0" smtClean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NEPOSREDNA OBUKA</a:t>
            </a:r>
            <a:endParaRPr lang="hu-HU" sz="4000" dirty="0">
              <a:solidFill>
                <a:srgbClr val="A69765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hu-HU" dirty="0" smtClean="0"/>
              <a:t>Za interne revizore ona obuhvata 3 dana - </a:t>
            </a:r>
            <a:r>
              <a:rPr lang="en-GB" dirty="0" smtClean="0"/>
              <a:t>21 le</a:t>
            </a:r>
            <a:r>
              <a:rPr lang="sr-Latn-RS" dirty="0" smtClean="0"/>
              <a:t>kciju, uključujući 20</a:t>
            </a:r>
            <a:r>
              <a:rPr lang="en-GB" dirty="0" smtClean="0"/>
              <a:t> </a:t>
            </a:r>
            <a:r>
              <a:rPr lang="sr-Latn-RS" dirty="0" smtClean="0"/>
              <a:t>predavanja </a:t>
            </a:r>
            <a:r>
              <a:rPr lang="en-GB" dirty="0" smtClean="0"/>
              <a:t>x 45</a:t>
            </a:r>
            <a:r>
              <a:rPr lang="hu-HU" dirty="0" smtClean="0"/>
              <a:t> </a:t>
            </a:r>
            <a:r>
              <a:rPr lang="en-GB" dirty="0" err="1" smtClean="0"/>
              <a:t>minut</a:t>
            </a:r>
            <a:r>
              <a:rPr lang="sr-Latn-RS" dirty="0" smtClean="0"/>
              <a:t>a</a:t>
            </a:r>
            <a:endParaRPr lang="hu-HU" dirty="0" smtClean="0"/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hu-HU" dirty="0" smtClean="0"/>
              <a:t>Za rukovodioce </a:t>
            </a:r>
            <a:r>
              <a:rPr lang="sr-Latn-RS" dirty="0" smtClean="0"/>
              <a:t>javnih budžetskih organizacija i finansijske rukovodioce: 1 dan – 8 predavanja x 45 minuta  – samo treći modul iz </a:t>
            </a:r>
            <a:r>
              <a:rPr lang="hu-HU" dirty="0" smtClean="0"/>
              <a:t>„PIFC I.”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hu-HU" dirty="0" smtClean="0"/>
              <a:t>Obavljaju se prezentacije od strane trenera prema utvrđenom datumu i mestu koji su odabrani tokom registracije za obuku  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hu-HU" dirty="0" smtClean="0"/>
              <a:t>Na kraju svakog kursa se sprovodi ispit u trajanju od 1 sata (60 minuta)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hu-HU" dirty="0" smtClean="0"/>
              <a:t>Obavljanje ispita uz nadzor će se održati na odabranom kursu-lokaciji preko „ILIAS” sistema za upravljanje učenjem.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hu-HU" sz="4000" dirty="0" smtClean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UPRAVLJANJE </a:t>
            </a:r>
            <a:r>
              <a:rPr lang="hu-HU" sz="4000" dirty="0" smtClean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CENTROM ZA METODOLOGIJU I OBUKU </a:t>
            </a:r>
            <a:endParaRPr lang="hu-HU" sz="4000" dirty="0">
              <a:solidFill>
                <a:srgbClr val="A69765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Char char="•"/>
            </a:pPr>
            <a:r>
              <a:rPr lang="sr-Latn-RS" dirty="0" smtClean="0"/>
              <a:t>Godišnji </a:t>
            </a:r>
            <a:r>
              <a:rPr lang="sr-Latn-RS" dirty="0" smtClean="0"/>
              <a:t>plan obuka </a:t>
            </a:r>
            <a:r>
              <a:rPr lang="en-US" dirty="0" smtClean="0"/>
              <a:t>– </a:t>
            </a:r>
            <a:r>
              <a:rPr lang="en-US" dirty="0" err="1" smtClean="0"/>
              <a:t>finan</a:t>
            </a:r>
            <a:r>
              <a:rPr lang="sr-Latn-RS" dirty="0" smtClean="0"/>
              <a:t>siran sredstvima </a:t>
            </a:r>
            <a:r>
              <a:rPr lang="sr-Latn-RS" b="1" dirty="0" smtClean="0"/>
              <a:t>iz nacionalnog budžeta</a:t>
            </a:r>
            <a:r>
              <a:rPr lang="sr-Latn-RS" dirty="0" smtClean="0"/>
              <a:t> </a:t>
            </a:r>
            <a:r>
              <a:rPr lang="en-US" dirty="0" smtClean="0"/>
              <a:t>(</a:t>
            </a:r>
            <a:r>
              <a:rPr lang="sr-Latn-RS" dirty="0" smtClean="0"/>
              <a:t>iz r</a:t>
            </a:r>
            <a:r>
              <a:rPr lang="en-US" dirty="0" smtClean="0"/>
              <a:t>a</a:t>
            </a:r>
            <a:r>
              <a:rPr lang="sr-Latn-RS" dirty="0" smtClean="0"/>
              <a:t>zdela </a:t>
            </a:r>
            <a:r>
              <a:rPr lang="sr-Latn-RS" dirty="0" smtClean="0"/>
              <a:t>Ministarstva </a:t>
            </a:r>
            <a:r>
              <a:rPr lang="sr-Latn-RS" dirty="0" smtClean="0"/>
              <a:t>nacionalne </a:t>
            </a:r>
            <a:r>
              <a:rPr lang="sr-Latn-RS" dirty="0" smtClean="0"/>
              <a:t>privrede</a:t>
            </a:r>
            <a:r>
              <a:rPr lang="sr-Latn-RS" dirty="0" smtClean="0"/>
              <a:t>) </a:t>
            </a:r>
            <a:r>
              <a:rPr lang="hu-HU" dirty="0" smtClean="0"/>
              <a:t>– samo je e-učenje besplatno </a:t>
            </a:r>
            <a:endParaRPr lang="en-US" dirty="0" smtClean="0"/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sr-Latn-RS" dirty="0" smtClean="0"/>
              <a:t>Centar za metodologiju i obuku registruje </a:t>
            </a:r>
            <a:r>
              <a:rPr lang="sr-Latn-RS" dirty="0" smtClean="0"/>
              <a:t>sve aplikante za obuke i potpisuje ugovore za predavače i tuture sa trenerima koji su imenovani od </a:t>
            </a:r>
            <a:r>
              <a:rPr lang="sr-Latn-RS" dirty="0" smtClean="0"/>
              <a:t>strane </a:t>
            </a:r>
            <a:r>
              <a:rPr lang="sr-Latn-RS" dirty="0" smtClean="0"/>
              <a:t>Ministarstva </a:t>
            </a:r>
            <a:r>
              <a:rPr lang="sr-Latn-RS" dirty="0" smtClean="0"/>
              <a:t>nacionalne privrede </a:t>
            </a:r>
            <a:endParaRPr lang="sr-Latn-RS" dirty="0" smtClean="0"/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sr-Latn-RS" dirty="0" smtClean="0"/>
              <a:t>U svim okolnostima se ispiti održavaju u </a:t>
            </a:r>
            <a:r>
              <a:rPr lang="sr-Latn-RS" dirty="0" smtClean="0"/>
              <a:t>Centru za metodologiju i obuku (</a:t>
            </a:r>
            <a:r>
              <a:rPr lang="sr-Latn-RS" dirty="0" smtClean="0"/>
              <a:t>limit za prolaz: 60 odsto) i postoji mogućnost da se sprovede “ex-ante” ispit – 80 odsto – ukoliko neko položi, onda je on/ona izuzet-a od obuke</a:t>
            </a:r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sr-Latn-RS" dirty="0" smtClean="0"/>
              <a:t>Materijali za obuku se ažuriraju na godišnjem nivou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z="4000" dirty="0" smtClean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PROSEČNA GODINA </a:t>
            </a:r>
            <a:endParaRPr lang="hu-HU" sz="4000" dirty="0">
              <a:solidFill>
                <a:srgbClr val="A69765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228598" y="1916113"/>
          <a:ext cx="8534401" cy="421957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374580"/>
                <a:gridCol w="1451131"/>
                <a:gridCol w="1389757"/>
                <a:gridCol w="1539069"/>
                <a:gridCol w="1779864"/>
              </a:tblGrid>
              <a:tr h="6311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 err="1" smtClean="0">
                          <a:effectLst/>
                        </a:rPr>
                        <a:t>Modul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200" noProof="0" dirty="0" smtClean="0">
                          <a:effectLst/>
                        </a:rPr>
                        <a:t>Vrsta 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200" noProof="0" dirty="0" smtClean="0">
                          <a:effectLst/>
                        </a:rPr>
                        <a:t>Broj kurseva 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200" noProof="0" dirty="0" smtClean="0">
                          <a:effectLst/>
                        </a:rPr>
                        <a:t>Broj apliknata 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200" noProof="0" dirty="0" smtClean="0">
                          <a:effectLst/>
                        </a:rPr>
                        <a:t>Broj izdatih sertifikata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/>
                </a:tc>
              </a:tr>
              <a:tr h="27387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 smtClean="0">
                          <a:effectLst/>
                        </a:rPr>
                        <a:t>PIFC I. – Intern</a:t>
                      </a:r>
                      <a:r>
                        <a:rPr lang="sr-Latn-RS" sz="1200" noProof="0" dirty="0" smtClean="0">
                          <a:effectLst/>
                        </a:rPr>
                        <a:t>i revizor 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 smtClean="0">
                          <a:effectLst/>
                        </a:rPr>
                        <a:t>N</a:t>
                      </a:r>
                      <a:r>
                        <a:rPr lang="sr-Latn-RS" sz="1200" noProof="0" dirty="0" smtClean="0">
                          <a:effectLst/>
                        </a:rPr>
                        <a:t>eposredna obuka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 smtClean="0">
                          <a:effectLst/>
                        </a:rPr>
                        <a:t>2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48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47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</a:tr>
              <a:tr h="269048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 smtClean="0">
                          <a:effectLst/>
                        </a:rPr>
                        <a:t>E- </a:t>
                      </a:r>
                      <a:r>
                        <a:rPr lang="sr-Latn-RS" sz="1200" noProof="0" dirty="0" smtClean="0">
                          <a:effectLst/>
                        </a:rPr>
                        <a:t>učenje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8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162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140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</a:tr>
              <a:tr h="30334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 smtClean="0">
                          <a:effectLst/>
                        </a:rPr>
                        <a:t>PIFC I.</a:t>
                      </a:r>
                      <a:r>
                        <a:rPr lang="en-US" sz="1200" baseline="0" noProof="0" dirty="0" smtClean="0">
                          <a:effectLst/>
                        </a:rPr>
                        <a:t> – </a:t>
                      </a:r>
                      <a:r>
                        <a:rPr lang="en-US" sz="1200" baseline="0" noProof="0" dirty="0" err="1" smtClean="0">
                          <a:effectLst/>
                        </a:rPr>
                        <a:t>finan</a:t>
                      </a:r>
                      <a:r>
                        <a:rPr lang="sr-Latn-RS" sz="1200" baseline="0" noProof="0" dirty="0" smtClean="0">
                          <a:effectLst/>
                        </a:rPr>
                        <a:t>sijski rukovodilac i rukovodilac budžetskih jedinica </a:t>
                      </a:r>
                      <a:endParaRPr lang="en-US" sz="1200" noProof="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 smtClean="0">
                          <a:effectLst/>
                        </a:rPr>
                        <a:t> 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200" noProof="0" dirty="0" smtClean="0">
                          <a:effectLst/>
                        </a:rPr>
                        <a:t>Neposredna obuka 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20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632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609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</a:tr>
              <a:tr h="584188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 smtClean="0">
                          <a:effectLst/>
                        </a:rPr>
                        <a:t>E- </a:t>
                      </a:r>
                      <a:r>
                        <a:rPr lang="sr-Latn-RS" sz="1200" noProof="0" dirty="0" smtClean="0">
                          <a:effectLst/>
                        </a:rPr>
                        <a:t>učenje 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4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851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791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</a:tr>
              <a:tr h="23206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 smtClean="0">
                          <a:effectLst/>
                        </a:rPr>
                        <a:t>PIFC II.</a:t>
                      </a:r>
                      <a:r>
                        <a:rPr lang="en-US" sz="1200" baseline="0" noProof="0" dirty="0" smtClean="0">
                          <a:effectLst/>
                        </a:rPr>
                        <a:t> – </a:t>
                      </a:r>
                      <a:r>
                        <a:rPr lang="sr-Latn-RS" sz="1200" baseline="0" noProof="0" dirty="0" smtClean="0">
                          <a:effectLst/>
                        </a:rPr>
                        <a:t> Revizija javnih nabavki 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200" noProof="0" dirty="0" smtClean="0">
                          <a:effectLst/>
                        </a:rPr>
                        <a:t>Neposredna obuka 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6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169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162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</a:tr>
              <a:tr h="28566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 smtClean="0">
                          <a:effectLst/>
                        </a:rPr>
                        <a:t>E- </a:t>
                      </a:r>
                      <a:r>
                        <a:rPr lang="sr-Latn-RS" sz="1200" noProof="0" dirty="0" smtClean="0">
                          <a:effectLst/>
                        </a:rPr>
                        <a:t>učenje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3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158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153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</a:tr>
              <a:tr h="22295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 smtClean="0">
                          <a:effectLst/>
                        </a:rPr>
                        <a:t>PIFC II.</a:t>
                      </a:r>
                      <a:r>
                        <a:rPr lang="en-US" sz="1200" baseline="0" noProof="0" dirty="0" smtClean="0">
                          <a:effectLst/>
                        </a:rPr>
                        <a:t> – S</a:t>
                      </a:r>
                      <a:r>
                        <a:rPr lang="sr-Latn-RS" sz="1200" baseline="0" noProof="0" dirty="0" smtClean="0">
                          <a:effectLst/>
                        </a:rPr>
                        <a:t>istemska revizija 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200" noProof="0" dirty="0" smtClean="0">
                          <a:effectLst/>
                        </a:rPr>
                        <a:t>Neposredna obuka 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12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365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349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</a:tr>
              <a:tr h="22617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E- </a:t>
                      </a:r>
                      <a:r>
                        <a:rPr lang="sr-Latn-RS" sz="1200" noProof="0" smtClean="0">
                          <a:effectLst/>
                        </a:rPr>
                        <a:t>učenje 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3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273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269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</a:tr>
              <a:tr h="22188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 smtClean="0">
                          <a:effectLst/>
                        </a:rPr>
                        <a:t>PIFC II. – </a:t>
                      </a:r>
                      <a:r>
                        <a:rPr lang="sr-Latn-RS" sz="1200" noProof="0" dirty="0" smtClean="0">
                          <a:effectLst/>
                        </a:rPr>
                        <a:t> Revizija vrednosti za uloženi novac 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200" noProof="0" dirty="0" smtClean="0">
                          <a:effectLst/>
                        </a:rPr>
                        <a:t>Neposredna obuka 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10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254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248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</a:tr>
              <a:tr h="24117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 smtClean="0">
                          <a:effectLst/>
                        </a:rPr>
                        <a:t>E- </a:t>
                      </a:r>
                      <a:r>
                        <a:rPr lang="sr-Latn-RS" sz="1200" noProof="0" dirty="0" smtClean="0">
                          <a:effectLst/>
                        </a:rPr>
                        <a:t>učenje 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3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161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159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</a:tr>
              <a:tr h="27440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 smtClean="0">
                          <a:effectLst/>
                        </a:rPr>
                        <a:t>PIFC II.</a:t>
                      </a:r>
                      <a:r>
                        <a:rPr lang="en-US" sz="1200" baseline="0" noProof="0" dirty="0" smtClean="0">
                          <a:effectLst/>
                        </a:rPr>
                        <a:t> – </a:t>
                      </a:r>
                      <a:r>
                        <a:rPr lang="sr-Latn-RS" sz="1200" baseline="0" noProof="0" dirty="0" smtClean="0">
                          <a:effectLst/>
                        </a:rPr>
                        <a:t>Kontrola EU fondova 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200" noProof="0" dirty="0" smtClean="0">
                          <a:effectLst/>
                        </a:rPr>
                        <a:t>Neposredna obuka 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8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209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204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</a:tr>
              <a:tr h="24332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 smtClean="0">
                          <a:effectLst/>
                        </a:rPr>
                        <a:t>E- </a:t>
                      </a:r>
                      <a:r>
                        <a:rPr lang="sr-Latn-RS" sz="1200" noProof="0" dirty="0" smtClean="0">
                          <a:effectLst/>
                        </a:rPr>
                        <a:t>učenje 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3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170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168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 anchor="ctr"/>
                </a:tc>
              </a:tr>
              <a:tr h="21036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200" noProof="0" dirty="0" smtClean="0">
                          <a:effectLst/>
                        </a:rPr>
                        <a:t>Ukupno</a:t>
                      </a:r>
                      <a:r>
                        <a:rPr lang="en-US" sz="1200" noProof="0" dirty="0" smtClean="0">
                          <a:effectLst/>
                        </a:rPr>
                        <a:t>: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82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smtClean="0">
                          <a:effectLst/>
                        </a:rPr>
                        <a:t>3452</a:t>
                      </a:r>
                      <a:endParaRPr lang="en-US" sz="1200" noProof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 smtClean="0">
                          <a:effectLst/>
                        </a:rPr>
                        <a:t>3299</a:t>
                      </a:r>
                      <a:endParaRPr lang="en-US" sz="1200" noProof="0" dirty="0">
                        <a:effectLst/>
                        <a:latin typeface="Garamond" pitchFamily="18" charset="0"/>
                        <a:ea typeface="Calibri"/>
                      </a:endParaRPr>
                    </a:p>
                  </a:txBody>
                  <a:tcPr marL="63958" marR="63958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smtClean="0"/>
          </a:p>
        </p:txBody>
      </p:sp>
      <p:pic>
        <p:nvPicPr>
          <p:cNvPr id="8195" name="Kép 2" descr="erőforráso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ím 1"/>
          <p:cNvSpPr txBox="1">
            <a:spLocks/>
          </p:cNvSpPr>
          <p:nvPr/>
        </p:nvSpPr>
        <p:spPr>
          <a:xfrm>
            <a:off x="201166" y="358329"/>
            <a:ext cx="3722762" cy="2206575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endParaRPr lang="hu-HU" sz="4400" b="1" dirty="0" smtClean="0">
              <a:solidFill>
                <a:schemeClr val="bg1"/>
              </a:solidFill>
              <a:latin typeface="Cambria" pitchFamily="18" charset="0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hu-HU" sz="4400" b="1" dirty="0" smtClean="0">
                <a:solidFill>
                  <a:schemeClr val="bg1"/>
                </a:solidFill>
                <a:latin typeface="Cambria" pitchFamily="18" charset="0"/>
                <a:ea typeface="+mj-ea"/>
                <a:cs typeface="+mj-cs"/>
              </a:rPr>
              <a:t>Mala CHJ može da postigne značajne rezultate </a:t>
            </a:r>
            <a:endParaRPr lang="hu-HU" sz="4400" b="1" dirty="0">
              <a:solidFill>
                <a:schemeClr val="bg1"/>
              </a:solidFill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BUDUĆNOST </a:t>
            </a:r>
            <a:endParaRPr lang="hu-HU" dirty="0">
              <a:solidFill>
                <a:srgbClr val="A69765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hu-HU" dirty="0" smtClean="0">
                <a:latin typeface="+mj-lt"/>
                <a:cs typeface="Times New Roman" pitchFamily="18" charset="0"/>
              </a:rPr>
              <a:t>Dalje razvijanje modula (više primera i studija slučaja)</a:t>
            </a:r>
          </a:p>
          <a:p>
            <a:pPr>
              <a:buFont typeface="Arial" charset="0"/>
              <a:buChar char="•"/>
            </a:pPr>
            <a:endParaRPr lang="hu-HU" dirty="0" smtClean="0">
              <a:latin typeface="+mj-lt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hu-HU" dirty="0" smtClean="0">
                <a:latin typeface="+mj-lt"/>
                <a:cs typeface="Times New Roman" pitchFamily="18" charset="0"/>
              </a:rPr>
              <a:t>Specifični moduli lokalnih uprava </a:t>
            </a:r>
          </a:p>
          <a:p>
            <a:pPr>
              <a:buFont typeface="Arial" charset="0"/>
              <a:buChar char="•"/>
            </a:pPr>
            <a:endParaRPr lang="hu-HU" dirty="0" smtClean="0">
              <a:latin typeface="+mj-lt"/>
              <a:cs typeface="Times New Roman" pitchFamily="18" charset="0"/>
            </a:endParaRPr>
          </a:p>
          <a:p>
            <a:r>
              <a:rPr lang="hu-HU" dirty="0" smtClean="0">
                <a:latin typeface="+mj-lt"/>
              </a:rPr>
              <a:t>Održivost </a:t>
            </a:r>
            <a:endParaRPr lang="hu-HU" dirty="0">
              <a:latin typeface="+mj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45259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buNone/>
            </a:pPr>
            <a:endParaRPr lang="hu-HU" sz="4400" dirty="0" smtClean="0">
              <a:solidFill>
                <a:srgbClr val="A69765"/>
              </a:solidFill>
              <a:latin typeface="Cambria" pitchFamily="18" charset="0"/>
              <a:ea typeface="+mj-ea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hu-HU" sz="4400" dirty="0" smtClean="0">
                <a:solidFill>
                  <a:srgbClr val="A69765"/>
                </a:solidFill>
                <a:latin typeface="Cambria" pitchFamily="18" charset="0"/>
                <a:ea typeface="+mj-ea"/>
                <a:cs typeface="Times New Roman" pitchFamily="18" charset="0"/>
              </a:rPr>
              <a:t>ZAHVALJUJEMO VAM SE NA PAŽNJI!</a:t>
            </a:r>
          </a:p>
          <a:p>
            <a:pPr algn="ctr">
              <a:spcBef>
                <a:spcPct val="0"/>
              </a:spcBef>
              <a:buNone/>
            </a:pPr>
            <a:endParaRPr lang="hu-HU" sz="4400" dirty="0" smtClean="0">
              <a:solidFill>
                <a:srgbClr val="A69765"/>
              </a:solidFill>
              <a:latin typeface="Cambria" pitchFamily="18" charset="0"/>
              <a:ea typeface="+mj-ea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None/>
            </a:pPr>
            <a:endParaRPr lang="hu-HU" sz="4400" dirty="0" smtClean="0">
              <a:solidFill>
                <a:srgbClr val="A69765"/>
              </a:solidFill>
              <a:latin typeface="Cambria" pitchFamily="18" charset="0"/>
              <a:ea typeface="+mj-ea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hu-HU" sz="4400" dirty="0" smtClean="0">
                <a:solidFill>
                  <a:srgbClr val="A69765"/>
                </a:solidFill>
                <a:latin typeface="Cambria" pitchFamily="18" charset="0"/>
                <a:ea typeface="+mj-ea"/>
                <a:cs typeface="Times New Roman" pitchFamily="18" charset="0"/>
              </a:rPr>
              <a:t>DA LI IMA PITANJA, KOMENTARA?</a:t>
            </a:r>
            <a:endParaRPr lang="hu-HU" sz="4400" dirty="0">
              <a:solidFill>
                <a:srgbClr val="A69765"/>
              </a:solidFill>
              <a:latin typeface="Cambria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z="4000" dirty="0" smtClean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MAĐARSKA I EVROPSKA UNIJA</a:t>
            </a:r>
            <a:endParaRPr lang="hu-HU" sz="4000" dirty="0">
              <a:solidFill>
                <a:srgbClr val="A69765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Evropska unija (sada) ima 28 zemalja </a:t>
            </a:r>
          </a:p>
          <a:p>
            <a:r>
              <a:rPr lang="hu-HU" dirty="0" smtClean="0"/>
              <a:t>Evropska komisija, Savet i Parlament</a:t>
            </a:r>
          </a:p>
          <a:p>
            <a:r>
              <a:rPr lang="hu-HU" dirty="0" smtClean="0"/>
              <a:t>Pridruživanje Mađarske 2004. godine</a:t>
            </a:r>
          </a:p>
          <a:p>
            <a:r>
              <a:rPr lang="hu-HU" dirty="0" smtClean="0"/>
              <a:t>Sistemi i zakonodavstvo su morali da budu harmonizovani prema zakonu EU</a:t>
            </a:r>
          </a:p>
          <a:p>
            <a:r>
              <a:rPr lang="hu-HU" dirty="0" smtClean="0"/>
              <a:t>Subvencije iz EU ka </a:t>
            </a:r>
            <a:r>
              <a:rPr lang="en-US" dirty="0" err="1" smtClean="0"/>
              <a:t>zemljama</a:t>
            </a:r>
            <a:r>
              <a:rPr lang="sr-Latn-RS" dirty="0" smtClean="0"/>
              <a:t> članicama 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hu-HU" sz="4000" dirty="0" smtClean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USLOVI ZA POSTIZANJE USPEHA CHJ </a:t>
            </a:r>
            <a:endParaRPr lang="hu-HU" sz="4000" dirty="0">
              <a:solidFill>
                <a:srgbClr val="A69765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78112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Calibri" pitchFamily="34" charset="0"/>
              </a:rPr>
              <a:t>P</a:t>
            </a:r>
            <a:r>
              <a:rPr lang="sr-Latn-RS" sz="2800" dirty="0" smtClean="0">
                <a:latin typeface="Calibri" pitchFamily="34" charset="0"/>
              </a:rPr>
              <a:t>romene se ne mogu desiti preko noći i trebaju da budu </a:t>
            </a:r>
            <a:r>
              <a:rPr lang="sr-Latn-RS" sz="2800" dirty="0" smtClean="0">
                <a:solidFill>
                  <a:srgbClr val="FF0000"/>
                </a:solidFill>
                <a:latin typeface="Calibri" pitchFamily="34" charset="0"/>
              </a:rPr>
              <a:t>vrlo pažljivo planirane</a:t>
            </a:r>
            <a:r>
              <a:rPr lang="sr-Latn-RS" sz="2800" dirty="0" smtClean="0">
                <a:latin typeface="Calibri" pitchFamily="34" charset="0"/>
              </a:rPr>
              <a:t>, kao i na realističan način  </a:t>
            </a:r>
          </a:p>
          <a:p>
            <a:pPr>
              <a:lnSpc>
                <a:spcPct val="150000"/>
              </a:lnSpc>
            </a:pPr>
            <a:r>
              <a:rPr lang="hu-HU" sz="2800" dirty="0" smtClean="0">
                <a:solidFill>
                  <a:srgbClr val="FF0000"/>
                </a:solidFill>
                <a:latin typeface="Calibri" pitchFamily="34" charset="0"/>
              </a:rPr>
              <a:t>Široka diskusija </a:t>
            </a:r>
            <a:r>
              <a:rPr lang="sr-Latn-RS" sz="2800" dirty="0" smtClean="0">
                <a:latin typeface="Calibri" pitchFamily="34" charset="0"/>
              </a:rPr>
              <a:t>u vezi reformi</a:t>
            </a:r>
            <a:endParaRPr lang="en-US" sz="28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hu-HU" sz="2800" dirty="0" smtClean="0">
                <a:solidFill>
                  <a:srgbClr val="FF0000"/>
                </a:solidFill>
                <a:latin typeface="Calibri" pitchFamily="34" charset="0"/>
              </a:rPr>
              <a:t>Razumevanje </a:t>
            </a:r>
            <a:r>
              <a:rPr lang="sr-Latn-RS" sz="2800" dirty="0" smtClean="0">
                <a:latin typeface="Calibri" pitchFamily="34" charset="0"/>
              </a:rPr>
              <a:t>i prihvatanje razloga zašto su promene potrebne. Spoljni faktori stimulišu reforme, ali uspeh zavisi od sposobnosti za promenom i razmišljanjem na novi način </a:t>
            </a:r>
            <a:r>
              <a:rPr lang="en-US" sz="2800" dirty="0" smtClean="0">
                <a:latin typeface="Calibri" pitchFamily="34" charset="0"/>
                <a:sym typeface="Wingdings" pitchFamily="2" charset="2"/>
              </a:rPr>
              <a:t></a:t>
            </a:r>
            <a:r>
              <a:rPr lang="sr-Latn-RS" sz="2800" dirty="0" smtClean="0">
                <a:latin typeface="Calibri" pitchFamily="34" charset="0"/>
                <a:sym typeface="Wingdings" pitchFamily="2" charset="2"/>
              </a:rPr>
              <a:t> vlasništvo! </a:t>
            </a:r>
            <a:endParaRPr lang="sr-Latn-RS" sz="28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rgbClr val="FF0000"/>
                </a:solidFill>
                <a:latin typeface="Calibri" pitchFamily="34" charset="0"/>
              </a:rPr>
              <a:t>Politi</a:t>
            </a:r>
            <a:r>
              <a:rPr lang="sr-Latn-RS" sz="2800" dirty="0" smtClean="0">
                <a:solidFill>
                  <a:srgbClr val="FF0000"/>
                </a:solidFill>
                <a:latin typeface="Calibri" pitchFamily="34" charset="0"/>
              </a:rPr>
              <a:t>čka volja i podrška </a:t>
            </a:r>
            <a:endParaRPr lang="en-US" sz="28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sr-Latn-RS" sz="2800" u="sng" dirty="0" smtClean="0">
                <a:solidFill>
                  <a:srgbClr val="FF0000"/>
                </a:solidFill>
                <a:latin typeface="Calibri" pitchFamily="34" charset="0"/>
              </a:rPr>
              <a:t>Obučeno osoblje</a:t>
            </a:r>
            <a:r>
              <a:rPr lang="sr-Latn-RS" sz="28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sr-Latn-RS" sz="2800" dirty="0" smtClean="0">
                <a:latin typeface="Calibri" pitchFamily="34" charset="0"/>
              </a:rPr>
              <a:t>upoznato sa međunarodnim standardima, kao i adekvatno (dobro)</a:t>
            </a:r>
            <a:endParaRPr lang="en-US" sz="2800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endParaRPr lang="en-US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endParaRPr lang="en-GB" dirty="0" smtClean="0">
              <a:latin typeface="Calibri" pitchFamily="34" charset="0"/>
            </a:endParaRP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Kép 2" descr="photo_2008_ic_interpersonal_communication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324544" y="5877272"/>
            <a:ext cx="8229601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40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Upravljanje ljudskim resursima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smtClean="0"/>
          </a:p>
        </p:txBody>
      </p:sp>
      <p:pic>
        <p:nvPicPr>
          <p:cNvPr id="10243" name="Kép 2" descr="ellenőrzési szemponto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ím 1"/>
          <p:cNvSpPr txBox="1">
            <a:spLocks/>
          </p:cNvSpPr>
          <p:nvPr/>
        </p:nvSpPr>
        <p:spPr>
          <a:xfrm>
            <a:off x="0" y="214313"/>
            <a:ext cx="9144000" cy="910431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hu-HU" sz="4400" b="1" dirty="0" smtClean="0">
                <a:solidFill>
                  <a:schemeClr val="bg1"/>
                </a:solidFill>
                <a:latin typeface="Cambria" pitchFamily="18" charset="0"/>
                <a:ea typeface="+mj-ea"/>
                <a:cs typeface="+mj-cs"/>
              </a:rPr>
              <a:t>Revizorima je potreban drugačiji ugao gledanja </a:t>
            </a:r>
            <a:endParaRPr lang="hu-HU" sz="4400" b="1" dirty="0">
              <a:solidFill>
                <a:schemeClr val="bg1"/>
              </a:solidFill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hu-HU" sz="4000" dirty="0" smtClean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ISTORIJAT </a:t>
            </a:r>
            <a:endParaRPr lang="hu-HU" sz="4000" dirty="0">
              <a:solidFill>
                <a:srgbClr val="A69765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Tx/>
              <a:buChar char="•"/>
            </a:pPr>
            <a:r>
              <a:rPr lang="hu-HU" dirty="0" smtClean="0"/>
              <a:t>Projekat: Unapređivanje sistema javne interne finansijske kontrole, mehanizama i veština revizije</a:t>
            </a:r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sr-Latn-RS" dirty="0" smtClean="0"/>
              <a:t>Širi cilj projekta je da se poveća nivo </a:t>
            </a:r>
            <a:r>
              <a:rPr lang="sr-Latn-RS" b="1" u="sng" dirty="0" smtClean="0"/>
              <a:t>d</a:t>
            </a:r>
            <a:r>
              <a:rPr lang="sr-Latn-RS" dirty="0" smtClean="0"/>
              <a:t>obrog </a:t>
            </a:r>
            <a:r>
              <a:rPr lang="sr-Latn-RS" b="1" u="sng" dirty="0" smtClean="0"/>
              <a:t>f</a:t>
            </a:r>
            <a:r>
              <a:rPr lang="sr-Latn-RS" dirty="0" smtClean="0"/>
              <a:t>inansijskog </a:t>
            </a:r>
            <a:r>
              <a:rPr lang="sr-Latn-RS" b="1" u="sng" dirty="0" smtClean="0"/>
              <a:t>u</a:t>
            </a:r>
            <a:r>
              <a:rPr lang="sr-Latn-RS" dirty="0" smtClean="0"/>
              <a:t>pravljanja (</a:t>
            </a:r>
            <a:r>
              <a:rPr lang="sr-Latn-RS" i="1" dirty="0" smtClean="0"/>
              <a:t>delotvornosti, </a:t>
            </a:r>
            <a:r>
              <a:rPr lang="sr-Latn-RS" i="1" dirty="0" smtClean="0"/>
              <a:t>efikasnosti </a:t>
            </a:r>
            <a:r>
              <a:rPr lang="sr-Latn-RS" dirty="0" smtClean="0"/>
              <a:t>i </a:t>
            </a:r>
            <a:r>
              <a:rPr lang="sr-Latn-RS" i="1" dirty="0" smtClean="0"/>
              <a:t>ekonomičnosti </a:t>
            </a:r>
            <a:r>
              <a:rPr lang="sr-Latn-RS" dirty="0" smtClean="0"/>
              <a:t>mađarskog sistema javne interne finansijske kontrole (PIFC sistema) – zasnovano na principima </a:t>
            </a:r>
            <a:r>
              <a:rPr lang="sr-Latn-RS" dirty="0" smtClean="0"/>
              <a:t>COSO-a (Komiteta sponzorskih organizacija Tredvej komisije)</a:t>
            </a:r>
            <a:endParaRPr lang="en-US" dirty="0" smtClean="0"/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sr-Latn-RS" dirty="0" smtClean="0"/>
              <a:t>Jedno od glavnih sredstava postizanja razvoja je da se organizuju profesionalne obuke za potrebe internih revizora i finansijskih rukovodilaca u budžetskim organizacijama kako bi se njihovo znanje održalo na ažurnim (aktuelnim) osnovama </a:t>
            </a:r>
            <a:r>
              <a:rPr lang="en-US" dirty="0" smtClean="0"/>
              <a:t>  </a:t>
            </a:r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sr-Latn-RS" dirty="0" smtClean="0"/>
              <a:t>Kako bi se postigao gore pomenuti zadatak, cilj projekta je bio da se uspostavi </a:t>
            </a:r>
            <a:r>
              <a:rPr lang="sr-Latn-RS" b="1" dirty="0" smtClean="0"/>
              <a:t>PIFC Centar za metodologiju i obuku </a:t>
            </a:r>
            <a:r>
              <a:rPr lang="en-US" dirty="0" smtClean="0"/>
              <a:t> 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Char char="•"/>
            </a:pPr>
            <a:r>
              <a:rPr lang="en-US" dirty="0" smtClean="0"/>
              <a:t>Kao</a:t>
            </a:r>
            <a:r>
              <a:rPr lang="sr-Latn-RS" dirty="0" smtClean="0"/>
              <a:t> prvi korak, za potrebe </a:t>
            </a:r>
            <a:r>
              <a:rPr lang="sr-Latn-RS" dirty="0" smtClean="0"/>
              <a:t>Centra </a:t>
            </a:r>
            <a:r>
              <a:rPr lang="sr-Latn-RS" dirty="0" smtClean="0"/>
              <a:t>je sproveden odabir trenera, kao i njihova obuka – 45 trenera (“trening trenera”) </a:t>
            </a:r>
            <a:endParaRPr lang="en-US" dirty="0" smtClean="0"/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sr-Latn-RS" dirty="0" smtClean="0"/>
              <a:t>Naredni korak je bio da se stvori i razvije okvir sistema za e-učenje, kao i da se pripreme moduli za e-učenje kako bi se zadovoljile potrebe u vezi sa </a:t>
            </a:r>
            <a:r>
              <a:rPr lang="sr-Latn-RS" dirty="0" smtClean="0"/>
              <a:t>obezbeđivanjem </a:t>
            </a:r>
            <a:r>
              <a:rPr lang="sr-Latn-RS" dirty="0" smtClean="0"/>
              <a:t>fleksibilnih, masovnih obuka za veliki broj (</a:t>
            </a:r>
            <a:r>
              <a:rPr lang="sr-Latn-RS" dirty="0" smtClean="0"/>
              <a:t>moguće i </a:t>
            </a:r>
            <a:r>
              <a:rPr lang="sr-Latn-RS" dirty="0" smtClean="0"/>
              <a:t>na udaljenim lokacijama) učesnika   </a:t>
            </a:r>
            <a:endParaRPr lang="en-US" dirty="0" smtClean="0"/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sr-Latn-RS" dirty="0" smtClean="0"/>
              <a:t>Nakon toga je MF osiguralo potrebnu opremu za trenere (laptop) i </a:t>
            </a:r>
            <a:r>
              <a:rPr lang="sr-Latn-RS" dirty="0" smtClean="0"/>
              <a:t>za Centar za metodologiju i obuku 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•"/>
            </a:pPr>
            <a:r>
              <a:rPr lang="hu-HU" dirty="0" smtClean="0"/>
              <a:t>Važan korak je bilo uspostavljanje zakonske obaveze u vezi sa kontinuiranom obukom </a:t>
            </a:r>
            <a:endParaRPr lang="en-US" dirty="0" smtClean="0"/>
          </a:p>
          <a:p>
            <a:endParaRPr lang="hu-HU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z="4000" dirty="0" smtClean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USPOSTAVLJANJE SISTEMA </a:t>
            </a:r>
            <a:endParaRPr lang="hu-HU" sz="4000" dirty="0">
              <a:solidFill>
                <a:srgbClr val="A69765"/>
              </a:solidFill>
              <a:latin typeface="Cambr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hu-HU" sz="4000" dirty="0" smtClean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ZAKONSKE OSNOVE </a:t>
            </a:r>
            <a:endParaRPr lang="hu-HU" sz="4000" dirty="0">
              <a:solidFill>
                <a:srgbClr val="A69765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Tx/>
              <a:buChar char="•"/>
            </a:pPr>
            <a:r>
              <a:rPr lang="sr-Latn-RS" dirty="0" smtClean="0"/>
              <a:t>Ministarstvo nacionalne privrede (MNP) je odgovorno za uspostavljanje, funkcionisanje i profesionalno rukovođenje </a:t>
            </a:r>
            <a:r>
              <a:rPr lang="sr-Latn-RS" dirty="0" smtClean="0"/>
              <a:t>Centrom za metodologiju i obuku  </a:t>
            </a:r>
            <a:endParaRPr lang="sr-Latn-RS" dirty="0" smtClean="0"/>
          </a:p>
          <a:p>
            <a:pPr>
              <a:buNone/>
            </a:pPr>
            <a:endParaRPr lang="en-US" dirty="0" smtClean="0"/>
          </a:p>
          <a:p>
            <a:pPr>
              <a:buFontTx/>
              <a:buChar char="•"/>
            </a:pPr>
            <a:r>
              <a:rPr lang="sr-Latn-RS" dirty="0" smtClean="0"/>
              <a:t>Zakon o javnim finansijama (ZJF) navodi da </a:t>
            </a:r>
            <a:r>
              <a:rPr lang="sr-Latn-RS" b="1" u="sng" dirty="0" smtClean="0"/>
              <a:t>interni revizor</a:t>
            </a:r>
            <a:r>
              <a:rPr lang="sr-Latn-RS" dirty="0" smtClean="0"/>
              <a:t> javne budžetske organizacije mora da bude licenciran od strane </a:t>
            </a:r>
            <a:r>
              <a:rPr lang="sr-Latn-RS" dirty="0" smtClean="0"/>
              <a:t>Ministarstva </a:t>
            </a:r>
            <a:r>
              <a:rPr lang="sr-Latn-RS" dirty="0" smtClean="0"/>
              <a:t>nacionalne </a:t>
            </a:r>
            <a:r>
              <a:rPr lang="sr-Latn-RS" dirty="0" smtClean="0"/>
              <a:t>privrede</a:t>
            </a:r>
            <a:r>
              <a:rPr lang="sr-Latn-RS" dirty="0" smtClean="0"/>
              <a:t>, </a:t>
            </a:r>
            <a:r>
              <a:rPr lang="sr-Latn-RS" dirty="0" smtClean="0"/>
              <a:t>što znači da revizor mora da bude registrovan  </a:t>
            </a:r>
          </a:p>
          <a:p>
            <a:pPr>
              <a:buFontTx/>
              <a:buChar char="•"/>
            </a:pPr>
            <a:endParaRPr lang="sr-Latn-RS" dirty="0" smtClean="0"/>
          </a:p>
          <a:p>
            <a:pPr>
              <a:buFontTx/>
              <a:buChar char="•"/>
            </a:pPr>
            <a:r>
              <a:rPr lang="sr-Latn-RS" dirty="0" smtClean="0"/>
              <a:t>U skladu sa odredbama </a:t>
            </a:r>
            <a:r>
              <a:rPr lang="sr-Latn-RS" dirty="0" smtClean="0"/>
              <a:t>Zakona o javnim finansijama, </a:t>
            </a:r>
            <a:r>
              <a:rPr lang="sr-Latn-RS" b="1" u="sng" dirty="0" smtClean="0"/>
              <a:t>glavni finansijski rukovodilac</a:t>
            </a:r>
            <a:r>
              <a:rPr lang="sr-Latn-RS" dirty="0" smtClean="0"/>
              <a:t> javne budžetske organizacije, kao i </a:t>
            </a:r>
            <a:r>
              <a:rPr lang="sr-Latn-RS" b="1" u="sng" dirty="0" smtClean="0"/>
              <a:t>rukovodilac javne budžetske organizacije</a:t>
            </a:r>
            <a:r>
              <a:rPr lang="sr-Latn-RS" dirty="0" smtClean="0"/>
              <a:t> takođe moraju da na redovnim osnovama prisustvuju relevantnim profesionalnim obukama koje se odnose na oblast PIFC-a</a:t>
            </a:r>
            <a:endParaRPr lang="en-US" dirty="0" smtClean="0"/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hu-HU" dirty="0" smtClean="0"/>
              <a:t>Uredba Ministarstva u vezi sa registrovanjem i kontinuiranom profesionalnom obukom internih revizora sadrži pravila u vezi profesionalne stručne obuke za interne revizore u javnom sektoru  </a:t>
            </a:r>
            <a:endParaRPr lang="en-US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112568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sr-Latn-RS" dirty="0" smtClean="0"/>
              <a:t>Trenutno, </a:t>
            </a:r>
            <a:r>
              <a:rPr lang="sr-Latn-RS" dirty="0" smtClean="0"/>
              <a:t>Centar za metodologiju i obuku funkcioniše </a:t>
            </a:r>
            <a:r>
              <a:rPr lang="sr-Latn-RS" dirty="0" smtClean="0"/>
              <a:t>u okviru organizacije pod nazivom Institut za obuku državne poreske i carinske administracije, zdravstva i  kulture   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dirty="0" err="1" smtClean="0"/>
              <a:t>Interni</a:t>
            </a:r>
            <a:r>
              <a:rPr lang="sr-Latn-RS" dirty="0" smtClean="0"/>
              <a:t> revizori imaju obavezu da prisustvuju profesionalnoj stručnoj obuci na </a:t>
            </a:r>
            <a:r>
              <a:rPr lang="sr-Latn-RS" b="1" u="sng" dirty="0" smtClean="0"/>
              <a:t>redovnim osnovama</a:t>
            </a:r>
            <a:endParaRPr lang="en-US" b="1" u="sng" dirty="0" smtClean="0"/>
          </a:p>
          <a:p>
            <a:pPr>
              <a:spcBef>
                <a:spcPct val="50000"/>
              </a:spcBef>
              <a:buFont typeface="Arial" charset="0"/>
              <a:buChar char="•"/>
            </a:pPr>
            <a:endParaRPr lang="en-US" sz="1400" b="1" dirty="0" smtClean="0"/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sr-Latn-RS" dirty="0" smtClean="0"/>
              <a:t>Na početku, interni revizori trebaju da polože </a:t>
            </a:r>
            <a:r>
              <a:rPr lang="sr-Latn-RS" b="1" dirty="0" smtClean="0"/>
              <a:t>ispit</a:t>
            </a:r>
            <a:r>
              <a:rPr lang="sr-Latn-RS" dirty="0" smtClean="0"/>
              <a:t> na temu </a:t>
            </a:r>
            <a:r>
              <a:rPr lang="sr-Latn-RS" b="1" dirty="0" smtClean="0"/>
              <a:t>“Javna interna finansijska kontrola I.”</a:t>
            </a:r>
            <a:r>
              <a:rPr lang="sr-Latn-RS" dirty="0" smtClean="0"/>
              <a:t> (sa tri obavezna modula) u godini nakon njihove registracije 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sr-Latn-RS" dirty="0" smtClean="0"/>
              <a:t>Nakon toga, trebaju da polože jedan slobodno odabrani modul iz grupe modula </a:t>
            </a:r>
            <a:r>
              <a:rPr lang="sr-Latn-RS" dirty="0" smtClean="0"/>
              <a:t>iz </a:t>
            </a:r>
            <a:r>
              <a:rPr lang="sr-Latn-RS" b="1" dirty="0" smtClean="0"/>
              <a:t>“Javna interna finansijska kontola II.”</a:t>
            </a:r>
            <a:endParaRPr lang="en-US" b="1" dirty="0" smtClean="0"/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sr-Latn-RS" dirty="0" smtClean="0"/>
              <a:t>Ukoliko ne uspeju da odgovore na navedene obaveze, interni revizor će biti </a:t>
            </a:r>
            <a:r>
              <a:rPr lang="sr-Latn-RS" dirty="0" smtClean="0"/>
              <a:t>izbrisani </a:t>
            </a:r>
            <a:r>
              <a:rPr lang="sr-Latn-RS" dirty="0" smtClean="0"/>
              <a:t>iz registra – što znači da gube svoju dozvolu izdatu od strane </a:t>
            </a:r>
            <a:r>
              <a:rPr lang="sr-Latn-RS" dirty="0" smtClean="0"/>
              <a:t>Ministarstva </a:t>
            </a:r>
            <a:r>
              <a:rPr lang="sr-Latn-RS" dirty="0" smtClean="0"/>
              <a:t>nacionalne </a:t>
            </a:r>
            <a:r>
              <a:rPr lang="sr-Latn-RS" dirty="0" smtClean="0"/>
              <a:t>privrede</a:t>
            </a:r>
            <a:endParaRPr lang="en-US" dirty="0" smtClean="0"/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sr-Latn-RS" dirty="0" smtClean="0"/>
              <a:t>Učesnici obuka mogu da odaberu jedan od naredna dva oblika pružanja obuka: e-obuka i neposredna obuka </a:t>
            </a:r>
            <a:r>
              <a:rPr lang="en-US" dirty="0" smtClean="0"/>
              <a:t> 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sr-Latn-RS" dirty="0" smtClean="0"/>
              <a:t>Na osnovama </a:t>
            </a:r>
            <a:r>
              <a:rPr lang="sr-Latn-RS" b="1" dirty="0" smtClean="0"/>
              <a:t>ugovora o saradnji</a:t>
            </a:r>
            <a:r>
              <a:rPr lang="sr-Latn-RS" dirty="0" smtClean="0"/>
              <a:t> između </a:t>
            </a:r>
            <a:r>
              <a:rPr lang="sr-Latn-RS" dirty="0" smtClean="0"/>
              <a:t>Ministarstva </a:t>
            </a:r>
            <a:r>
              <a:rPr lang="sr-Latn-RS" dirty="0" smtClean="0"/>
              <a:t>nacionalne privrede </a:t>
            </a:r>
            <a:r>
              <a:rPr lang="sr-Latn-RS" dirty="0" smtClean="0"/>
              <a:t>i Centra za metodologiju i obuku, </a:t>
            </a:r>
            <a:r>
              <a:rPr lang="sr-Latn-RS" dirty="0" smtClean="0"/>
              <a:t>infrastrukturalna osnova Centra je obezbeđena od strane centralne i 6 regionalnih </a:t>
            </a:r>
            <a:r>
              <a:rPr lang="sr-Latn-RS" dirty="0" smtClean="0"/>
              <a:t>ogranaka Centra za metodologiju i obuku </a:t>
            </a:r>
            <a:endParaRPr lang="en-US" dirty="0" smtClean="0"/>
          </a:p>
          <a:p>
            <a:endParaRPr lang="hu-HU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z="4000" dirty="0" smtClean="0">
                <a:solidFill>
                  <a:srgbClr val="A69765"/>
                </a:solidFill>
                <a:latin typeface="Cambria" pitchFamily="18" charset="0"/>
                <a:cs typeface="Times New Roman" pitchFamily="18" charset="0"/>
              </a:rPr>
              <a:t>KAKO SISTEM FUNKCIONIŠE?</a:t>
            </a:r>
            <a:endParaRPr lang="hu-HU" sz="4000" dirty="0">
              <a:solidFill>
                <a:srgbClr val="A69765"/>
              </a:solidFill>
              <a:latin typeface="Cambr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</TotalTime>
  <Words>1306</Words>
  <Application>Microsoft Office PowerPoint</Application>
  <PresentationFormat>On-screen Show (4:3)</PresentationFormat>
  <Paragraphs>180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Office-téma</vt:lpstr>
      <vt:lpstr>JAČANJE KAPACITETA INTERNE REVIZIJE U JAVNOM SEKTORU MAĐARSKE   </vt:lpstr>
      <vt:lpstr>MAĐARSKA I EVROPSKA UNIJA</vt:lpstr>
      <vt:lpstr>USLOVI ZA POSTIZANJE USPEHA CHJ </vt:lpstr>
      <vt:lpstr>Upravljanje ljudskim resursima </vt:lpstr>
      <vt:lpstr>Slide 5</vt:lpstr>
      <vt:lpstr>ISTORIJAT </vt:lpstr>
      <vt:lpstr>USPOSTAVLJANJE SISTEMA </vt:lpstr>
      <vt:lpstr>ZAKONSKE OSNOVE </vt:lpstr>
      <vt:lpstr>KAKO SISTEM FUNKCIONIŠE?</vt:lpstr>
      <vt:lpstr>LOKACIJE </vt:lpstr>
      <vt:lpstr>„PIFC I.” </vt:lpstr>
      <vt:lpstr>„PIFC II.” </vt:lpstr>
      <vt:lpstr>E-UČENJE </vt:lpstr>
      <vt:lpstr>NEPOSREDNA OBUKA</vt:lpstr>
      <vt:lpstr>UPRAVLJANJE CENTROM ZA METODOLOGIJU I OBUKU </vt:lpstr>
      <vt:lpstr>PROSEČNA GODINA </vt:lpstr>
      <vt:lpstr>Slide 17</vt:lpstr>
      <vt:lpstr>BUDUĆNOST </vt:lpstr>
      <vt:lpstr>Slide 19</vt:lpstr>
    </vt:vector>
  </TitlesOfParts>
  <Company>KSZF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Dencso_B</dc:creator>
  <cp:lastModifiedBy>MC</cp:lastModifiedBy>
  <cp:revision>61</cp:revision>
  <dcterms:created xsi:type="dcterms:W3CDTF">2014-04-22T09:32:37Z</dcterms:created>
  <dcterms:modified xsi:type="dcterms:W3CDTF">2014-06-21T20:06:59Z</dcterms:modified>
</cp:coreProperties>
</file>