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3" r:id="rId4"/>
    <p:sldId id="277" r:id="rId5"/>
    <p:sldId id="27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8" r:id="rId18"/>
    <p:sldId id="270" r:id="rId19"/>
    <p:sldId id="274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29CC-0D03-481A-BE86-1FFC19A9AABA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8AF0E-D596-424A-80D8-648DB89DDFE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DE98A3-0AF9-4B7D-9D5C-6643CBC4EFD5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867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DEF65F-89FF-4B25-A14C-572B1ECACBEB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662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779A36-CAC0-4223-AB6D-A75432AC25C8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ED985-6B04-43DB-8A61-ECDE61D2F90B}" type="datetimeFigureOut">
              <a:rPr lang="hu-HU" smtClean="0"/>
              <a:pPr/>
              <a:t>2014.06.19.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STRENGTHENING </a:t>
            </a: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NTERNAL </a:t>
            </a: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AUDIT CAPACITIES </a:t>
            </a: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IN </a:t>
            </a: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THE HUNGARIAN PUBLIC </a:t>
            </a:r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SECTOR</a:t>
            </a:r>
            <a:endParaRPr lang="hu-HU" sz="48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cs typeface="Times New Roman" pitchFamily="18" charset="0"/>
              </a:rPr>
              <a:t>SITES</a:t>
            </a:r>
            <a:endParaRPr lang="hu-HU" sz="4000" dirty="0">
              <a:solidFill>
                <a:srgbClr val="A69765"/>
              </a:solidFill>
              <a:cs typeface="Times New Roman" pitchFamily="18" charset="0"/>
            </a:endParaRPr>
          </a:p>
        </p:txBody>
      </p:sp>
      <p:pic>
        <p:nvPicPr>
          <p:cNvPr id="1026" name="Picture 2" descr="D:\RegionsHunga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30796"/>
            <a:ext cx="72390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„PIFC I.”</a:t>
            </a:r>
            <a:b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i="1" dirty="0" smtClean="0"/>
              <a:t>Introduction general module</a:t>
            </a:r>
            <a:endParaRPr lang="en-US" dirty="0" smtClean="0"/>
          </a:p>
          <a:p>
            <a:pPr lvl="1"/>
            <a:r>
              <a:rPr lang="en-US" dirty="0" smtClean="0"/>
              <a:t>1. Public finances</a:t>
            </a:r>
          </a:p>
          <a:p>
            <a:pPr lvl="1"/>
            <a:r>
              <a:rPr lang="en-US" dirty="0" smtClean="0"/>
              <a:t>2. European Union and Hungary</a:t>
            </a:r>
          </a:p>
          <a:p>
            <a:pPr lvl="1"/>
            <a:r>
              <a:rPr lang="en-US" dirty="0" smtClean="0"/>
              <a:t>3. Control system of the public administration</a:t>
            </a:r>
          </a:p>
          <a:p>
            <a:endParaRPr lang="en-US" dirty="0" smtClean="0"/>
          </a:p>
          <a:p>
            <a:r>
              <a:rPr lang="en-US" i="1" dirty="0" smtClean="0"/>
              <a:t>General internal audit module</a:t>
            </a:r>
            <a:endParaRPr lang="en-US" dirty="0" smtClean="0"/>
          </a:p>
          <a:p>
            <a:pPr lvl="1"/>
            <a:r>
              <a:rPr lang="en-US" dirty="0" smtClean="0"/>
              <a:t>1. Legal basis of PBO’s internal audit</a:t>
            </a:r>
          </a:p>
          <a:p>
            <a:pPr lvl="1"/>
            <a:r>
              <a:rPr lang="en-US" dirty="0" smtClean="0"/>
              <a:t>2. Guidelines relating to internal audit </a:t>
            </a:r>
            <a:r>
              <a:rPr lang="hu-HU" dirty="0" err="1" smtClean="0"/>
              <a:t>issued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en-US" dirty="0" smtClean="0"/>
              <a:t>Ministry of Finance</a:t>
            </a:r>
          </a:p>
          <a:p>
            <a:pPr lvl="1"/>
            <a:r>
              <a:rPr lang="en-US" dirty="0" smtClean="0"/>
              <a:t>3. Internal audit’s standards and practice </a:t>
            </a:r>
            <a:r>
              <a:rPr lang="hu-HU" dirty="0" err="1" smtClean="0"/>
              <a:t>advisories</a:t>
            </a:r>
            <a:endParaRPr lang="en-US" dirty="0" smtClean="0"/>
          </a:p>
          <a:p>
            <a:pPr lvl="1"/>
            <a:r>
              <a:rPr lang="en-US" dirty="0" smtClean="0"/>
              <a:t>4. New methodologies in the area of internal audit</a:t>
            </a:r>
          </a:p>
          <a:p>
            <a:endParaRPr lang="en-US" dirty="0" smtClean="0"/>
          </a:p>
          <a:p>
            <a:r>
              <a:rPr lang="en-US" i="1" dirty="0" smtClean="0"/>
              <a:t>Public Internal Control System (PIC) module</a:t>
            </a:r>
            <a:endParaRPr lang="en-US" dirty="0" smtClean="0"/>
          </a:p>
          <a:p>
            <a:pPr lvl="1"/>
            <a:r>
              <a:rPr lang="en-US" dirty="0" smtClean="0"/>
              <a:t>1. Corporate governance</a:t>
            </a:r>
          </a:p>
          <a:p>
            <a:pPr lvl="1"/>
            <a:r>
              <a:rPr lang="en-US" dirty="0" smtClean="0"/>
              <a:t>2. The COSO model</a:t>
            </a:r>
          </a:p>
          <a:p>
            <a:pPr lvl="1"/>
            <a:r>
              <a:rPr lang="en-US" dirty="0" smtClean="0"/>
              <a:t>3. PIC in Hungary</a:t>
            </a:r>
          </a:p>
          <a:p>
            <a:pPr lvl="1"/>
            <a:r>
              <a:rPr lang="en-US" dirty="0" smtClean="0"/>
              <a:t>4. Managerial accountability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„PIFC II.”</a:t>
            </a:r>
            <a:b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err="1" smtClean="0"/>
              <a:t>Optional</a:t>
            </a:r>
            <a:r>
              <a:rPr lang="hu-HU" b="1" dirty="0" smtClean="0"/>
              <a:t> </a:t>
            </a:r>
            <a:r>
              <a:rPr lang="en-US" b="1" dirty="0" smtClean="0"/>
              <a:t>modules:</a:t>
            </a:r>
            <a:endParaRPr lang="en-US" b="1" dirty="0" smtClean="0"/>
          </a:p>
          <a:p>
            <a:pPr marL="800100" lvl="1" indent="-342900">
              <a:buFontTx/>
              <a:buChar char="•"/>
            </a:pP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en-US" dirty="0" smtClean="0"/>
              <a:t>Value for Money Audit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System </a:t>
            </a:r>
            <a:r>
              <a:rPr lang="en-US" dirty="0" smtClean="0"/>
              <a:t>Audit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Control </a:t>
            </a:r>
            <a:r>
              <a:rPr lang="en-US" dirty="0" smtClean="0"/>
              <a:t>of subsidies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E</a:t>
            </a:r>
            <a:r>
              <a:rPr lang="en-US" dirty="0" err="1" smtClean="0"/>
              <a:t>uropean</a:t>
            </a:r>
            <a:r>
              <a:rPr lang="en-US" dirty="0" smtClean="0"/>
              <a:t> </a:t>
            </a:r>
            <a:r>
              <a:rPr lang="hu-HU" dirty="0" smtClean="0"/>
              <a:t>U</a:t>
            </a:r>
            <a:r>
              <a:rPr lang="en-US" dirty="0" err="1" smtClean="0"/>
              <a:t>nion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en-US" dirty="0" smtClean="0"/>
              <a:t>Control </a:t>
            </a:r>
            <a:r>
              <a:rPr lang="en-US" dirty="0" smtClean="0"/>
              <a:t>of public procurement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Audit </a:t>
            </a:r>
            <a:r>
              <a:rPr lang="en-US" dirty="0" smtClean="0"/>
              <a:t>of IT systems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Control </a:t>
            </a:r>
            <a:r>
              <a:rPr lang="en-US" dirty="0" smtClean="0"/>
              <a:t>of public </a:t>
            </a:r>
            <a:r>
              <a:rPr lang="en-US" dirty="0" smtClean="0"/>
              <a:t>accounting</a:t>
            </a:r>
            <a:endParaRPr lang="hu-HU" dirty="0" smtClean="0"/>
          </a:p>
          <a:p>
            <a:pPr marL="800100" lvl="1" indent="-342900">
              <a:buFontTx/>
              <a:buChar char="•"/>
            </a:pPr>
            <a:r>
              <a:rPr lang="hu-HU" dirty="0" err="1" smtClean="0"/>
              <a:t>Risk-based</a:t>
            </a:r>
            <a:r>
              <a:rPr lang="hu-HU" dirty="0" smtClean="0"/>
              <a:t> audit </a:t>
            </a:r>
            <a:r>
              <a:rPr lang="hu-HU" dirty="0" err="1" smtClean="0"/>
              <a:t>planning</a:t>
            </a:r>
            <a:r>
              <a:rPr lang="hu-HU" dirty="0" smtClean="0"/>
              <a:t> (</a:t>
            </a:r>
            <a:r>
              <a:rPr lang="hu-HU" dirty="0" err="1" smtClean="0"/>
              <a:t>training</a:t>
            </a:r>
            <a:r>
              <a:rPr lang="hu-HU" dirty="0" smtClean="0"/>
              <a:t>)</a:t>
            </a:r>
          </a:p>
          <a:p>
            <a:pPr marL="800100" lvl="1" indent="-342900">
              <a:buFontTx/>
              <a:buChar char="•"/>
            </a:pPr>
            <a:r>
              <a:rPr lang="hu-HU" dirty="0" err="1" smtClean="0"/>
              <a:t>Risk</a:t>
            </a:r>
            <a:r>
              <a:rPr lang="hu-HU" dirty="0" smtClean="0"/>
              <a:t> management (</a:t>
            </a:r>
            <a:r>
              <a:rPr lang="hu-HU" dirty="0" err="1" smtClean="0"/>
              <a:t>training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E-LEARNING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The e-learning course contains 265 recommended lessons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The access to the electronic</a:t>
            </a:r>
            <a:r>
              <a:rPr lang="hu-HU" dirty="0" smtClean="0"/>
              <a:t> </a:t>
            </a:r>
            <a:r>
              <a:rPr lang="en-GB" dirty="0" smtClean="0"/>
              <a:t>learning material (curriculum) in ILIAS is provided for the participants of the training for 60 days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During this period of time the trainee can open the electronic curriculum via the Internet either at home or in the office at any time and he/she can acquire it by self-training or if it is needed – with tutoring assistance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After processing each of the learning material and completing the three end of module tests the participants may try to pass the exam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The ILIAS makes possible to carry out the tests related to learning material and end of module tests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The last day of the training the trainees who chose the e-learning training take their end of course test at the selected place and in the exam-group having chosen during the registration for the training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FACE-TO-FACE TRAINING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internal</a:t>
            </a:r>
            <a:r>
              <a:rPr lang="hu-HU" dirty="0" smtClean="0"/>
              <a:t> </a:t>
            </a:r>
            <a:r>
              <a:rPr lang="hu-HU" dirty="0" err="1" smtClean="0"/>
              <a:t>auditors</a:t>
            </a:r>
            <a:r>
              <a:rPr lang="hu-HU" dirty="0" smtClean="0"/>
              <a:t> </a:t>
            </a:r>
            <a:r>
              <a:rPr lang="hu-HU" dirty="0" err="1" smtClean="0"/>
              <a:t>take</a:t>
            </a:r>
            <a:r>
              <a:rPr lang="hu-HU" dirty="0" smtClean="0"/>
              <a:t> 3 </a:t>
            </a:r>
            <a:r>
              <a:rPr lang="hu-HU" dirty="0" err="1" smtClean="0"/>
              <a:t>days</a:t>
            </a:r>
            <a:r>
              <a:rPr lang="hu-HU" dirty="0" smtClean="0"/>
              <a:t> - </a:t>
            </a:r>
            <a:r>
              <a:rPr lang="en-GB" dirty="0" smtClean="0"/>
              <a:t>21 lessons including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n-GB" dirty="0" smtClean="0"/>
              <a:t>20 x 45</a:t>
            </a:r>
            <a:r>
              <a:rPr lang="hu-HU" dirty="0" smtClean="0"/>
              <a:t> </a:t>
            </a:r>
            <a:r>
              <a:rPr lang="en-GB" dirty="0" smtClean="0"/>
              <a:t>minute</a:t>
            </a:r>
            <a:r>
              <a:rPr lang="hu-HU" dirty="0" smtClean="0"/>
              <a:t>s</a:t>
            </a:r>
            <a:r>
              <a:rPr lang="en-GB" dirty="0" smtClean="0"/>
              <a:t> lectures 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Heads</a:t>
            </a:r>
            <a:r>
              <a:rPr lang="hu-HU" dirty="0" smtClean="0"/>
              <a:t> of </a:t>
            </a:r>
            <a:r>
              <a:rPr lang="hu-HU" dirty="0" err="1" smtClean="0"/>
              <a:t>PBOs</a:t>
            </a:r>
            <a:r>
              <a:rPr lang="hu-HU" dirty="0" smtClean="0"/>
              <a:t> and Financial </a:t>
            </a:r>
            <a:r>
              <a:rPr lang="hu-HU" dirty="0" err="1" smtClean="0"/>
              <a:t>managers</a:t>
            </a:r>
            <a:r>
              <a:rPr lang="hu-HU" dirty="0" smtClean="0"/>
              <a:t>: 1 </a:t>
            </a:r>
            <a:r>
              <a:rPr lang="hu-HU" dirty="0" err="1" smtClean="0"/>
              <a:t>day</a:t>
            </a:r>
            <a:r>
              <a:rPr lang="hu-HU" dirty="0" smtClean="0"/>
              <a:t> – 8 x 45 </a:t>
            </a:r>
            <a:r>
              <a:rPr lang="hu-HU" dirty="0" err="1" smtClean="0"/>
              <a:t>minutes</a:t>
            </a:r>
            <a:r>
              <a:rPr lang="hu-HU" dirty="0" smtClean="0"/>
              <a:t> </a:t>
            </a:r>
            <a:r>
              <a:rPr lang="hu-HU" dirty="0" err="1" smtClean="0"/>
              <a:t>lectures</a:t>
            </a:r>
            <a:r>
              <a:rPr lang="hu-HU" dirty="0" smtClean="0"/>
              <a:t> –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module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„PIFC I.”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P</a:t>
            </a:r>
            <a:r>
              <a:rPr lang="en-GB" dirty="0" err="1" smtClean="0"/>
              <a:t>resentation</a:t>
            </a:r>
            <a:r>
              <a:rPr lang="hu-HU" dirty="0" smtClean="0"/>
              <a:t>s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trainers</a:t>
            </a:r>
            <a:r>
              <a:rPr lang="en-GB" dirty="0" smtClean="0"/>
              <a:t> at the selected date and place having chosen during the registration for the training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At the end of each course there is an exam, which lasts 1 hour (60 minutes)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GB" dirty="0" smtClean="0"/>
              <a:t>The supervised exams will take place at the chosen course-place, through the ’ILIAS’ learning management system.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MANAGEMENT OF THE MTC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•"/>
            </a:pPr>
            <a:r>
              <a:rPr lang="en-US" dirty="0" smtClean="0"/>
              <a:t>Annual </a:t>
            </a:r>
            <a:r>
              <a:rPr lang="en-US" dirty="0" err="1" smtClean="0"/>
              <a:t>Traini</a:t>
            </a:r>
            <a:r>
              <a:rPr lang="hu-HU" dirty="0" smtClean="0"/>
              <a:t>n</a:t>
            </a:r>
            <a:r>
              <a:rPr lang="en-US" dirty="0" smtClean="0"/>
              <a:t>g Plan - financed </a:t>
            </a:r>
            <a:r>
              <a:rPr lang="en-US" b="1" dirty="0" smtClean="0"/>
              <a:t>by national budget </a:t>
            </a:r>
            <a:r>
              <a:rPr lang="en-US" dirty="0" smtClean="0"/>
              <a:t>(in Chapter of MNE)</a:t>
            </a:r>
            <a:r>
              <a:rPr lang="hu-HU" dirty="0" smtClean="0"/>
              <a:t> – </a:t>
            </a:r>
            <a:r>
              <a:rPr lang="hu-HU" dirty="0" err="1" smtClean="0"/>
              <a:t>only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e-learning</a:t>
            </a:r>
            <a:r>
              <a:rPr lang="hu-HU" dirty="0" smtClean="0"/>
              <a:t> is free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The MTC register all applicants for the trainings and signs teaching and tutoring contract with the trainers appointed by the MNE 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Exams are held at MTC in every case </a:t>
            </a:r>
            <a:r>
              <a:rPr lang="hu-HU" dirty="0" smtClean="0"/>
              <a:t>(</a:t>
            </a:r>
            <a:r>
              <a:rPr lang="hu-HU" dirty="0" err="1" smtClean="0"/>
              <a:t>passing</a:t>
            </a:r>
            <a:r>
              <a:rPr lang="hu-HU" dirty="0" smtClean="0"/>
              <a:t> limit: </a:t>
            </a:r>
            <a:r>
              <a:rPr lang="en-US" dirty="0" smtClean="0"/>
              <a:t> 60 %</a:t>
            </a:r>
            <a:r>
              <a:rPr lang="hu-HU" dirty="0" smtClean="0"/>
              <a:t>)</a:t>
            </a:r>
            <a:r>
              <a:rPr lang="en-US" dirty="0" smtClean="0"/>
              <a:t> and there is a possibility to perform an „ex-ante” exam – 80% - if somebody succeed</a:t>
            </a:r>
            <a:r>
              <a:rPr lang="hu-HU" dirty="0" smtClean="0"/>
              <a:t>s</a:t>
            </a:r>
            <a:r>
              <a:rPr lang="en-US" dirty="0" smtClean="0"/>
              <a:t> </a:t>
            </a:r>
            <a:r>
              <a:rPr lang="hu-HU" dirty="0" smtClean="0"/>
              <a:t>he/</a:t>
            </a:r>
            <a:r>
              <a:rPr lang="hu-HU" dirty="0" err="1" smtClean="0"/>
              <a:t>she</a:t>
            </a:r>
            <a:r>
              <a:rPr lang="hu-HU" dirty="0" smtClean="0"/>
              <a:t> is </a:t>
            </a:r>
            <a:r>
              <a:rPr lang="hu-HU" dirty="0" err="1" smtClean="0"/>
              <a:t>exempted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en-US" dirty="0" smtClean="0"/>
              <a:t>training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The training materials are updated yearly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AN AVERAGE YEAR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684212" y="1916113"/>
          <a:ext cx="7632203" cy="42195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123556"/>
                <a:gridCol w="1297728"/>
                <a:gridCol w="1242841"/>
                <a:gridCol w="1376369"/>
                <a:gridCol w="1591709"/>
              </a:tblGrid>
              <a:tr h="631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err="1" smtClean="0">
                          <a:effectLst/>
                        </a:rPr>
                        <a:t>Modul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Type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Number of courses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Number</a:t>
                      </a:r>
                      <a:r>
                        <a:rPr lang="en-US" sz="1200" baseline="0" noProof="0" smtClean="0">
                          <a:effectLst/>
                        </a:rPr>
                        <a:t> of applicants 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Number of issued certification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</a:tr>
              <a:tr h="273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I. – Internal</a:t>
                      </a:r>
                      <a:r>
                        <a:rPr lang="en-US" sz="1200" baseline="0" noProof="0" smtClean="0">
                          <a:effectLst/>
                        </a:rPr>
                        <a:t> auditor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2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47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690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learning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140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30334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I.</a:t>
                      </a:r>
                      <a:r>
                        <a:rPr lang="en-US" sz="1200" baseline="0" noProof="0" smtClean="0">
                          <a:effectLst/>
                        </a:rPr>
                        <a:t> – financial manager and head of budgetary units</a:t>
                      </a:r>
                      <a:endParaRPr lang="en-US" sz="1200" noProof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 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632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609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58418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learning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851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791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320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II.</a:t>
                      </a:r>
                      <a:r>
                        <a:rPr lang="en-US" sz="1200" baseline="0" noProof="0" smtClean="0">
                          <a:effectLst/>
                        </a:rPr>
                        <a:t> – Audit of public procurement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856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learning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295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II.</a:t>
                      </a:r>
                      <a:r>
                        <a:rPr lang="en-US" sz="1200" baseline="0" noProof="0" smtClean="0">
                          <a:effectLst/>
                        </a:rPr>
                        <a:t> – System audit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365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349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617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learning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273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269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188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II. – Value for</a:t>
                      </a:r>
                      <a:r>
                        <a:rPr lang="en-US" sz="1200" baseline="0" noProof="0" smtClean="0">
                          <a:effectLst/>
                        </a:rPr>
                        <a:t> money audit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254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248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4117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learning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744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PIFC II.</a:t>
                      </a:r>
                      <a:r>
                        <a:rPr lang="en-US" sz="1200" baseline="0" noProof="0" smtClean="0">
                          <a:effectLst/>
                        </a:rPr>
                        <a:t> – Control of EU funds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F2F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4332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learning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170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1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Total: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3452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3299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8195" name="Kép 2" descr="erőforráso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201166" y="358329"/>
            <a:ext cx="3722762" cy="2206575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Small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CHU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can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achieve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significant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results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endParaRPr lang="hu-HU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FUTURE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hu-HU" dirty="0" err="1" smtClean="0">
                <a:latin typeface="+mj-lt"/>
                <a:cs typeface="Times New Roman" pitchFamily="18" charset="0"/>
              </a:rPr>
              <a:t>Further</a:t>
            </a:r>
            <a:r>
              <a:rPr lang="hu-HU" dirty="0" smtClean="0">
                <a:latin typeface="+mj-lt"/>
                <a:cs typeface="Times New Roman" pitchFamily="18" charset="0"/>
              </a:rPr>
              <a:t> </a:t>
            </a:r>
            <a:r>
              <a:rPr lang="hu-HU" dirty="0" err="1" smtClean="0">
                <a:latin typeface="+mj-lt"/>
                <a:cs typeface="Times New Roman" pitchFamily="18" charset="0"/>
              </a:rPr>
              <a:t>development</a:t>
            </a:r>
            <a:r>
              <a:rPr lang="hu-HU" dirty="0" smtClean="0">
                <a:latin typeface="+mj-lt"/>
                <a:cs typeface="Times New Roman" pitchFamily="18" charset="0"/>
              </a:rPr>
              <a:t> of </a:t>
            </a:r>
            <a:r>
              <a:rPr lang="hu-HU" dirty="0" err="1" smtClean="0">
                <a:latin typeface="+mj-lt"/>
                <a:cs typeface="Times New Roman" pitchFamily="18" charset="0"/>
              </a:rPr>
              <a:t>modules</a:t>
            </a:r>
            <a:r>
              <a:rPr lang="hu-HU" dirty="0" smtClean="0">
                <a:latin typeface="+mj-lt"/>
                <a:cs typeface="Times New Roman" pitchFamily="18" charset="0"/>
              </a:rPr>
              <a:t> (more </a:t>
            </a:r>
            <a:r>
              <a:rPr lang="hu-HU" dirty="0" err="1" smtClean="0">
                <a:latin typeface="+mj-lt"/>
                <a:cs typeface="Times New Roman" pitchFamily="18" charset="0"/>
              </a:rPr>
              <a:t>examples</a:t>
            </a:r>
            <a:r>
              <a:rPr lang="hu-HU" dirty="0" smtClean="0">
                <a:latin typeface="+mj-lt"/>
                <a:cs typeface="Times New Roman" pitchFamily="18" charset="0"/>
              </a:rPr>
              <a:t> and </a:t>
            </a:r>
            <a:r>
              <a:rPr lang="hu-HU" dirty="0" err="1" smtClean="0">
                <a:latin typeface="+mj-lt"/>
                <a:cs typeface="Times New Roman" pitchFamily="18" charset="0"/>
              </a:rPr>
              <a:t>case</a:t>
            </a:r>
            <a:r>
              <a:rPr lang="hu-HU" dirty="0" smtClean="0">
                <a:latin typeface="+mj-lt"/>
                <a:cs typeface="Times New Roman" pitchFamily="18" charset="0"/>
              </a:rPr>
              <a:t> </a:t>
            </a:r>
            <a:r>
              <a:rPr lang="hu-HU" dirty="0" err="1" smtClean="0">
                <a:latin typeface="+mj-lt"/>
                <a:cs typeface="Times New Roman" pitchFamily="18" charset="0"/>
              </a:rPr>
              <a:t>studies</a:t>
            </a:r>
            <a:r>
              <a:rPr lang="hu-HU" dirty="0" smtClean="0">
                <a:latin typeface="+mj-lt"/>
                <a:cs typeface="Times New Roman" pitchFamily="18" charset="0"/>
              </a:rPr>
              <a:t>)</a:t>
            </a:r>
          </a:p>
          <a:p>
            <a:pPr>
              <a:buFont typeface="Arial" charset="0"/>
              <a:buChar char="•"/>
            </a:pPr>
            <a:endParaRPr lang="hu-HU" dirty="0" smtClean="0">
              <a:latin typeface="+mj-lt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hu-HU" dirty="0" smtClean="0">
                <a:latin typeface="+mj-lt"/>
                <a:cs typeface="Times New Roman" pitchFamily="18" charset="0"/>
              </a:rPr>
              <a:t>Local </a:t>
            </a:r>
            <a:r>
              <a:rPr lang="hu-HU" dirty="0" err="1" smtClean="0">
                <a:latin typeface="+mj-lt"/>
                <a:cs typeface="Times New Roman" pitchFamily="18" charset="0"/>
              </a:rPr>
              <a:t>government</a:t>
            </a:r>
            <a:r>
              <a:rPr lang="hu-HU" dirty="0" smtClean="0">
                <a:latin typeface="+mj-lt"/>
                <a:cs typeface="Times New Roman" pitchFamily="18" charset="0"/>
              </a:rPr>
              <a:t> </a:t>
            </a:r>
            <a:r>
              <a:rPr lang="hu-HU" dirty="0" err="1" smtClean="0">
                <a:latin typeface="+mj-lt"/>
                <a:cs typeface="Times New Roman" pitchFamily="18" charset="0"/>
              </a:rPr>
              <a:t>specific</a:t>
            </a:r>
            <a:r>
              <a:rPr lang="hu-HU" dirty="0" smtClean="0">
                <a:latin typeface="+mj-lt"/>
                <a:cs typeface="Times New Roman" pitchFamily="18" charset="0"/>
              </a:rPr>
              <a:t> </a:t>
            </a:r>
            <a:r>
              <a:rPr lang="hu-HU" dirty="0" err="1" smtClean="0">
                <a:latin typeface="+mj-lt"/>
                <a:cs typeface="Times New Roman" pitchFamily="18" charset="0"/>
              </a:rPr>
              <a:t>modules</a:t>
            </a:r>
            <a:endParaRPr lang="hu-HU" dirty="0" smtClean="0">
              <a:latin typeface="+mj-lt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hu-HU" dirty="0" smtClean="0">
              <a:latin typeface="+mj-lt"/>
              <a:cs typeface="Times New Roman" pitchFamily="18" charset="0"/>
            </a:endParaRPr>
          </a:p>
          <a:p>
            <a:r>
              <a:rPr lang="hu-HU" dirty="0" err="1" smtClean="0">
                <a:latin typeface="+mj-lt"/>
              </a:rPr>
              <a:t>Sustainability</a:t>
            </a:r>
            <a:endParaRPr lang="hu-HU" dirty="0"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hu-HU" sz="4400" dirty="0" smtClean="0">
                <a:solidFill>
                  <a:srgbClr val="A69765"/>
                </a:solidFill>
                <a:latin typeface="Cambria" pitchFamily="18" charset="0"/>
                <a:ea typeface="+mj-ea"/>
                <a:cs typeface="Times New Roman" pitchFamily="18" charset="0"/>
              </a:rPr>
              <a:t>THANK YOU FOR YOUR ATTENTION!</a:t>
            </a:r>
          </a:p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hu-HU" sz="4400" dirty="0" smtClean="0">
                <a:solidFill>
                  <a:srgbClr val="A69765"/>
                </a:solidFill>
                <a:latin typeface="Cambria" pitchFamily="18" charset="0"/>
                <a:ea typeface="+mj-ea"/>
                <a:cs typeface="Times New Roman" pitchFamily="18" charset="0"/>
              </a:rPr>
              <a:t>ANY COMMENTS, QUESTIONS?</a:t>
            </a:r>
            <a:endParaRPr lang="hu-HU" sz="4400" dirty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HUNGARY AND THE EUROPEAN UNION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European Union of (</a:t>
            </a:r>
            <a:r>
              <a:rPr lang="hu-HU" dirty="0" err="1" smtClean="0"/>
              <a:t>now</a:t>
            </a:r>
            <a:r>
              <a:rPr lang="hu-HU" dirty="0" smtClean="0"/>
              <a:t>) 28 </a:t>
            </a:r>
            <a:r>
              <a:rPr lang="hu-HU" dirty="0" err="1" smtClean="0"/>
              <a:t>countries</a:t>
            </a:r>
            <a:endParaRPr lang="hu-HU" dirty="0" smtClean="0"/>
          </a:p>
          <a:p>
            <a:r>
              <a:rPr lang="hu-HU" dirty="0" smtClean="0"/>
              <a:t>European </a:t>
            </a:r>
            <a:r>
              <a:rPr lang="hu-HU" dirty="0" err="1" smtClean="0"/>
              <a:t>Commission</a:t>
            </a:r>
            <a:r>
              <a:rPr lang="hu-HU" dirty="0" smtClean="0"/>
              <a:t>, </a:t>
            </a:r>
            <a:r>
              <a:rPr lang="hu-HU" dirty="0" err="1" smtClean="0"/>
              <a:t>Council</a:t>
            </a:r>
            <a:r>
              <a:rPr lang="hu-HU" dirty="0" smtClean="0"/>
              <a:t> and </a:t>
            </a:r>
            <a:r>
              <a:rPr lang="hu-HU" dirty="0" err="1" smtClean="0"/>
              <a:t>Parliament</a:t>
            </a:r>
            <a:endParaRPr lang="hu-HU" dirty="0" smtClean="0"/>
          </a:p>
          <a:p>
            <a:r>
              <a:rPr lang="hu-HU" dirty="0" err="1" smtClean="0"/>
              <a:t>Accession</a:t>
            </a:r>
            <a:r>
              <a:rPr lang="hu-HU" dirty="0" smtClean="0"/>
              <a:t> of Hungary </a:t>
            </a:r>
            <a:r>
              <a:rPr lang="hu-HU" dirty="0" err="1" smtClean="0"/>
              <a:t>in</a:t>
            </a:r>
            <a:r>
              <a:rPr lang="hu-HU" dirty="0" smtClean="0"/>
              <a:t> 2004</a:t>
            </a:r>
          </a:p>
          <a:p>
            <a:r>
              <a:rPr lang="hu-HU" dirty="0" smtClean="0"/>
              <a:t>Systems and </a:t>
            </a:r>
            <a:r>
              <a:rPr lang="hu-HU" dirty="0" err="1" smtClean="0"/>
              <a:t>legislation</a:t>
            </a:r>
            <a:r>
              <a:rPr lang="hu-HU" dirty="0" smtClean="0"/>
              <a:t> had </a:t>
            </a:r>
            <a:r>
              <a:rPr lang="hu-HU" dirty="0" err="1" smtClean="0"/>
              <a:t>to</a:t>
            </a:r>
            <a:r>
              <a:rPr lang="hu-HU" dirty="0" smtClean="0"/>
              <a:t> be </a:t>
            </a:r>
            <a:r>
              <a:rPr lang="hu-HU" dirty="0" err="1" smtClean="0"/>
              <a:t>harmonized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EU </a:t>
            </a:r>
            <a:r>
              <a:rPr lang="hu-HU" dirty="0" err="1" smtClean="0"/>
              <a:t>law</a:t>
            </a:r>
            <a:endParaRPr lang="hu-HU" dirty="0" smtClean="0"/>
          </a:p>
          <a:p>
            <a:r>
              <a:rPr lang="hu-HU" dirty="0" err="1" smtClean="0"/>
              <a:t>Subsidies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EU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MSs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CONDITIONS FOR SUCCESS OF CHU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8112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</a:rPr>
              <a:t>Changes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cannot happen over night and should be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planned very carefully </a:t>
            </a:r>
            <a:r>
              <a:rPr lang="en-US" sz="2800" dirty="0" smtClean="0">
                <a:latin typeface="Calibri" pitchFamily="34" charset="0"/>
              </a:rPr>
              <a:t>and realistically </a:t>
            </a:r>
            <a:endParaRPr lang="bg-BG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2800" dirty="0">
                <a:solidFill>
                  <a:srgbClr val="FF0000"/>
                </a:solidFill>
                <a:latin typeface="Calibri" pitchFamily="34" charset="0"/>
              </a:rPr>
              <a:t>B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road discussion </a:t>
            </a:r>
            <a:r>
              <a:rPr lang="en-US" sz="2800" dirty="0" smtClean="0">
                <a:latin typeface="Calibri" pitchFamily="34" charset="0"/>
              </a:rPr>
              <a:t>of the reform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FF0000"/>
                </a:solidFill>
                <a:latin typeface="Calibri" pitchFamily="34" charset="0"/>
              </a:rPr>
              <a:t>U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nderstanding</a:t>
            </a:r>
            <a:r>
              <a:rPr lang="en-US" sz="2800" dirty="0" smtClean="0">
                <a:latin typeface="Calibri" pitchFamily="34" charset="0"/>
              </a:rPr>
              <a:t> and acceptation of why  changes are needed. External factors stimulate reforms but success depends on the ability to change and think in a new way</a:t>
            </a:r>
            <a:r>
              <a:rPr lang="hu-HU" sz="2800" dirty="0" smtClean="0"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sym typeface="Wingdings" pitchFamily="2" charset="2"/>
              </a:rPr>
              <a:t> ownership!</a:t>
            </a:r>
            <a:r>
              <a:rPr lang="en-US" sz="2800" dirty="0" smtClean="0">
                <a:latin typeface="Calibri" pitchFamily="34" charset="0"/>
              </a:rPr>
              <a:t> </a:t>
            </a:r>
            <a:endParaRPr lang="hu-HU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Political will and support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u="sng" dirty="0" smtClean="0">
                <a:solidFill>
                  <a:srgbClr val="FF0000"/>
                </a:solidFill>
                <a:latin typeface="Calibri" pitchFamily="34" charset="0"/>
              </a:rPr>
              <a:t>Trained staff </a:t>
            </a:r>
            <a:r>
              <a:rPr lang="en-US" sz="2800" dirty="0" smtClean="0">
                <a:latin typeface="Calibri" pitchFamily="34" charset="0"/>
              </a:rPr>
              <a:t>familiar with international standards and good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en-GB" dirty="0" smtClean="0">
              <a:latin typeface="Calibri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Kép 2" descr="photo_2008_ic_interpersonal_communication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324544" y="5877272"/>
            <a:ext cx="8229601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Human </a:t>
            </a:r>
            <a:r>
              <a:rPr lang="hu-HU" sz="4000" b="1" dirty="0" err="1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resource</a:t>
            </a:r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10243" name="Kép 2" descr="ellenőrzési szemponto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0" y="214313"/>
            <a:ext cx="9144000" cy="910431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Auditors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need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a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different</a:t>
            </a: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hu-HU" sz="4400" b="1" dirty="0" err="1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viewpoint</a:t>
            </a:r>
            <a:endParaRPr lang="hu-HU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HISTORY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•"/>
            </a:pPr>
            <a:r>
              <a:rPr lang="hu-HU" dirty="0" smtClean="0"/>
              <a:t>Project: </a:t>
            </a:r>
            <a:r>
              <a:rPr lang="en-US" dirty="0" smtClean="0"/>
              <a:t>Improving Public Internal Financial Control system, Audit Mechanisms and Skills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The wider objective of the project is to increase </a:t>
            </a:r>
            <a:r>
              <a:rPr lang="hu-HU" b="1" u="sng" dirty="0" err="1" smtClean="0"/>
              <a:t>S</a:t>
            </a:r>
            <a:r>
              <a:rPr lang="hu-HU" dirty="0" err="1" smtClean="0"/>
              <a:t>ound</a:t>
            </a:r>
            <a:r>
              <a:rPr lang="hu-HU" dirty="0" smtClean="0"/>
              <a:t> </a:t>
            </a:r>
            <a:r>
              <a:rPr lang="hu-HU" b="1" u="sng" dirty="0" smtClean="0"/>
              <a:t>F</a:t>
            </a:r>
            <a:r>
              <a:rPr lang="hu-HU" dirty="0" smtClean="0"/>
              <a:t>inancial </a:t>
            </a:r>
            <a:r>
              <a:rPr lang="hu-HU" b="1" u="sng" dirty="0" smtClean="0"/>
              <a:t>M</a:t>
            </a:r>
            <a:r>
              <a:rPr lang="hu-HU" dirty="0" smtClean="0"/>
              <a:t>anagement (</a:t>
            </a:r>
            <a:r>
              <a:rPr lang="en-US" i="1" dirty="0" smtClean="0"/>
              <a:t>effectiveness</a:t>
            </a:r>
            <a:r>
              <a:rPr lang="en-US" dirty="0" smtClean="0"/>
              <a:t>, </a:t>
            </a:r>
            <a:r>
              <a:rPr lang="en-US" i="1" dirty="0" smtClean="0"/>
              <a:t>efficiency</a:t>
            </a:r>
            <a:r>
              <a:rPr lang="en-US" dirty="0" smtClean="0"/>
              <a:t> and the </a:t>
            </a:r>
            <a:r>
              <a:rPr lang="en-US" i="1" dirty="0" smtClean="0"/>
              <a:t>economy</a:t>
            </a:r>
            <a:r>
              <a:rPr lang="en-US" dirty="0" smtClean="0"/>
              <a:t> of the Hungarian  Public Internal Financial Control System (PIFC system)</a:t>
            </a:r>
            <a:r>
              <a:rPr lang="hu-HU" dirty="0" smtClean="0"/>
              <a:t> –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COSO </a:t>
            </a:r>
            <a:r>
              <a:rPr lang="hu-HU" dirty="0" err="1" smtClean="0"/>
              <a:t>principles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One of the main means of the developments is to organize professional trainings for internal auditors and financial managers in budgetary organizations in order to keep their knowledge up-to-date  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In order to achieve the above mentioned aim the objective of the project was to establish a </a:t>
            </a:r>
            <a:r>
              <a:rPr lang="en-US" b="1" dirty="0" smtClean="0"/>
              <a:t>PIFC Methodological and Training Centre</a:t>
            </a:r>
            <a:r>
              <a:rPr lang="en-US" dirty="0" smtClean="0"/>
              <a:t>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•"/>
            </a:pPr>
            <a:r>
              <a:rPr lang="en-US" dirty="0" smtClean="0"/>
              <a:t>As a first step the trainers’ selection for the centre and their training were carried out – 45 trainer</a:t>
            </a:r>
            <a:r>
              <a:rPr lang="hu-HU" dirty="0" smtClean="0"/>
              <a:t>s</a:t>
            </a:r>
            <a:r>
              <a:rPr lang="en-US" dirty="0" smtClean="0"/>
              <a:t> (</a:t>
            </a:r>
            <a:r>
              <a:rPr lang="hu-HU" dirty="0" smtClean="0"/>
              <a:t>„</a:t>
            </a:r>
            <a:r>
              <a:rPr lang="hu-HU" dirty="0" err="1" smtClean="0"/>
              <a:t>train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trainers</a:t>
            </a:r>
            <a:r>
              <a:rPr lang="hu-HU" dirty="0" smtClean="0"/>
              <a:t>”</a:t>
            </a:r>
            <a:r>
              <a:rPr lang="en-US" dirty="0" smtClean="0"/>
              <a:t>)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The next step was to create and develop an e-learning framework system and the preparation of e-learning modules in order to satisfy the  needs to provide flexible, mass-training for a great number of (eventually remotely located) participants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After that the </a:t>
            </a:r>
            <a:r>
              <a:rPr lang="en-US" dirty="0" err="1" smtClean="0"/>
              <a:t>MoF</a:t>
            </a:r>
            <a:r>
              <a:rPr lang="en-US" dirty="0" smtClean="0"/>
              <a:t> has ensured needed equipment for the trainers (laptop) and MTC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en-US" dirty="0" smtClean="0"/>
              <a:t>step was the </a:t>
            </a:r>
            <a:r>
              <a:rPr lang="en-US" dirty="0" err="1" smtClean="0"/>
              <a:t>establis</a:t>
            </a:r>
            <a:r>
              <a:rPr lang="hu-HU" dirty="0" smtClean="0"/>
              <a:t>h</a:t>
            </a:r>
            <a:r>
              <a:rPr lang="en-US" dirty="0" err="1" smtClean="0"/>
              <a:t>ment</a:t>
            </a:r>
            <a:r>
              <a:rPr lang="en-US" dirty="0" smtClean="0"/>
              <a:t> of the legal obligation of the continuo</a:t>
            </a:r>
            <a:r>
              <a:rPr lang="hu-HU" dirty="0" smtClean="0"/>
              <a:t>u</a:t>
            </a:r>
            <a:r>
              <a:rPr lang="en-US" dirty="0" smtClean="0"/>
              <a:t>s </a:t>
            </a:r>
            <a:r>
              <a:rPr lang="en-US" dirty="0" err="1" smtClean="0"/>
              <a:t>tra</a:t>
            </a:r>
            <a:r>
              <a:rPr lang="hu-HU" dirty="0" smtClean="0"/>
              <a:t>i</a:t>
            </a:r>
            <a:r>
              <a:rPr lang="en-US" dirty="0" err="1" smtClean="0"/>
              <a:t>ning</a:t>
            </a:r>
            <a:endParaRPr lang="en-US" dirty="0" smtClean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ESTABLISHING THE SYSTEM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LEGAL BASIS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•"/>
            </a:pPr>
            <a:r>
              <a:rPr lang="en-US" dirty="0" smtClean="0"/>
              <a:t>The Minister of National Economy (MNE) is responsible for the establishment, operation and professional management of the MTC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Public Finance Act (PFA) declares that an </a:t>
            </a:r>
            <a:r>
              <a:rPr lang="en-US" b="1" u="sng" dirty="0" smtClean="0"/>
              <a:t>internal auditor </a:t>
            </a:r>
            <a:r>
              <a:rPr lang="en-US" dirty="0" smtClean="0"/>
              <a:t>of a public budgetary </a:t>
            </a:r>
            <a:r>
              <a:rPr lang="en-US" dirty="0" err="1" smtClean="0"/>
              <a:t>organisation</a:t>
            </a:r>
            <a:r>
              <a:rPr lang="en-US" dirty="0" smtClean="0"/>
              <a:t> has to be </a:t>
            </a:r>
            <a:r>
              <a:rPr lang="hu-HU" dirty="0" err="1" smtClean="0"/>
              <a:t>licensed</a:t>
            </a:r>
            <a:r>
              <a:rPr lang="hu-HU" dirty="0" smtClean="0"/>
              <a:t> </a:t>
            </a:r>
            <a:r>
              <a:rPr lang="en-US" dirty="0" smtClean="0"/>
              <a:t>by the MNE, which means that the auditor has to be registered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In accordance with the regulations of the PFA the PBO’s </a:t>
            </a:r>
            <a:r>
              <a:rPr lang="hu-HU" b="1" u="sng" dirty="0" err="1" smtClean="0"/>
              <a:t>Chief</a:t>
            </a:r>
            <a:r>
              <a:rPr lang="hu-HU" u="sng" dirty="0" smtClean="0"/>
              <a:t> </a:t>
            </a:r>
            <a:r>
              <a:rPr lang="en-US" b="1" u="sng" dirty="0" smtClean="0"/>
              <a:t>Financial manager</a:t>
            </a:r>
            <a:r>
              <a:rPr lang="en-US" dirty="0" smtClean="0"/>
              <a:t> and the </a:t>
            </a:r>
            <a:r>
              <a:rPr lang="en-US" b="1" u="sng" dirty="0" smtClean="0"/>
              <a:t>Head of the PBO</a:t>
            </a:r>
            <a:r>
              <a:rPr lang="en-US" dirty="0" smtClean="0"/>
              <a:t> shall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en-US" dirty="0" smtClean="0"/>
              <a:t>attend professional PIFC related training </a:t>
            </a:r>
            <a:r>
              <a:rPr lang="hu-HU" dirty="0" err="1" smtClean="0"/>
              <a:t>regularly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hu-HU" dirty="0" err="1" smtClean="0"/>
              <a:t>Ministerial</a:t>
            </a:r>
            <a:r>
              <a:rPr lang="hu-HU" dirty="0" smtClean="0"/>
              <a:t> </a:t>
            </a:r>
            <a:r>
              <a:rPr lang="en-US" dirty="0" smtClean="0"/>
              <a:t>Decree on the registration and continuous professional training of internal auditors contain the rules for vocational training for the public sector internal auditors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12568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Currently the MTC works within the </a:t>
            </a:r>
            <a:r>
              <a:rPr lang="en-US" dirty="0" err="1" smtClean="0"/>
              <a:t>organisation</a:t>
            </a:r>
            <a:r>
              <a:rPr lang="en-US" dirty="0" smtClean="0"/>
              <a:t> of the National Tax and Customs Administration’s Training, Health and Cultural Institute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Internal auditors are obliged to attend vocational training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b="1" dirty="0" err="1" smtClean="0"/>
              <a:t>regularly</a:t>
            </a:r>
            <a:endParaRPr lang="en-US" sz="1400" b="1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At the first time internal auditors should take </a:t>
            </a:r>
            <a:r>
              <a:rPr lang="en-US" b="1" dirty="0" smtClean="0"/>
              <a:t>an exam </a:t>
            </a:r>
            <a:r>
              <a:rPr lang="en-US" dirty="0" smtClean="0"/>
              <a:t>in the subject of the </a:t>
            </a:r>
            <a:r>
              <a:rPr lang="en-US" b="1" dirty="0" smtClean="0"/>
              <a:t>„Public Internal Financial Control I.” </a:t>
            </a:r>
            <a:r>
              <a:rPr lang="en-US" dirty="0" smtClean="0"/>
              <a:t>(with three obligatory modules) in the next year of their registration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Then they shall perform one freely selected module from the modules of the </a:t>
            </a:r>
            <a:r>
              <a:rPr lang="en-US" b="1" dirty="0" smtClean="0"/>
              <a:t>„Public Internal Financial Control II.”</a:t>
            </a:r>
            <a:endParaRPr lang="en-US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Failing to complete these obligations, the internal auditor will be deleted from the registry – that means they lost the permission of the MNE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The trainees can choose from the following two forms of training: e – learning and face-to-face training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smtClean="0"/>
              <a:t>On the basis of the </a:t>
            </a:r>
            <a:r>
              <a:rPr lang="en-US" b="1" dirty="0" smtClean="0"/>
              <a:t>cooperation agreement </a:t>
            </a:r>
            <a:r>
              <a:rPr lang="en-US" dirty="0" smtClean="0"/>
              <a:t>between the MNE and MTC the infrastructural background of the Centre is provided by the central and 6 regional establishments of the MTC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en-US" dirty="0" smtClean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HOW THE SYSTEM WORKS?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1145</Words>
  <Application>Microsoft Office PowerPoint</Application>
  <PresentationFormat>Diavetítés a képernyőre (4:3 oldalarány)</PresentationFormat>
  <Paragraphs>178</Paragraphs>
  <Slides>19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STRENGTHENING NTERNAL AUDIT CAPACITIES  IN THE HUNGARIAN PUBLIC SECTOR</vt:lpstr>
      <vt:lpstr>HUNGARY AND THE EUROPEAN UNION</vt:lpstr>
      <vt:lpstr>CONDITIONS FOR SUCCESS OF CHU</vt:lpstr>
      <vt:lpstr>Human resource management</vt:lpstr>
      <vt:lpstr>PowerPoint bemutató</vt:lpstr>
      <vt:lpstr>HISTORY</vt:lpstr>
      <vt:lpstr>ESTABLISHING THE SYSTEM</vt:lpstr>
      <vt:lpstr>LEGAL BASIS</vt:lpstr>
      <vt:lpstr>HOW THE SYSTEM WORKS?</vt:lpstr>
      <vt:lpstr>SITES</vt:lpstr>
      <vt:lpstr>„PIFC I.” </vt:lpstr>
      <vt:lpstr>„PIFC II.” </vt:lpstr>
      <vt:lpstr>E-LEARNING</vt:lpstr>
      <vt:lpstr>FACE-TO-FACE TRAINING</vt:lpstr>
      <vt:lpstr>MANAGEMENT OF THE MTC</vt:lpstr>
      <vt:lpstr>AN AVERAGE YEAR</vt:lpstr>
      <vt:lpstr>PowerPoint bemutató</vt:lpstr>
      <vt:lpstr>FUTURE</vt:lpstr>
      <vt:lpstr>PowerPoint bemutató</vt:lpstr>
    </vt:vector>
  </TitlesOfParts>
  <Company>KSZF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Dencso_B</dc:creator>
  <cp:lastModifiedBy>Németh Edit</cp:lastModifiedBy>
  <cp:revision>32</cp:revision>
  <dcterms:created xsi:type="dcterms:W3CDTF">2014-04-22T09:32:37Z</dcterms:created>
  <dcterms:modified xsi:type="dcterms:W3CDTF">2014-06-19T15:58:40Z</dcterms:modified>
</cp:coreProperties>
</file>