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9"/>
  </p:notesMasterIdLst>
  <p:handoutMasterIdLst>
    <p:handoutMasterId r:id="rId30"/>
  </p:handoutMasterIdLst>
  <p:sldIdLst>
    <p:sldId id="457" r:id="rId7"/>
    <p:sldId id="347" r:id="rId8"/>
    <p:sldId id="417" r:id="rId9"/>
    <p:sldId id="434" r:id="rId10"/>
    <p:sldId id="436" r:id="rId11"/>
    <p:sldId id="466" r:id="rId12"/>
    <p:sldId id="467" r:id="rId13"/>
    <p:sldId id="459" r:id="rId14"/>
    <p:sldId id="468" r:id="rId15"/>
    <p:sldId id="453" r:id="rId16"/>
    <p:sldId id="469" r:id="rId17"/>
    <p:sldId id="471" r:id="rId18"/>
    <p:sldId id="460" r:id="rId19"/>
    <p:sldId id="474" r:id="rId20"/>
    <p:sldId id="456" r:id="rId21"/>
    <p:sldId id="472" r:id="rId22"/>
    <p:sldId id="369" r:id="rId23"/>
    <p:sldId id="465" r:id="rId24"/>
    <p:sldId id="475" r:id="rId25"/>
    <p:sldId id="476" r:id="rId26"/>
    <p:sldId id="384" r:id="rId27"/>
    <p:sldId id="42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ena Slizhevskaya" initials="YS" lastIdx="0" clrIdx="0">
    <p:extLst>
      <p:ext uri="{19B8F6BF-5375-455C-9EA6-DF929625EA0E}">
        <p15:presenceInfo xmlns:p15="http://schemas.microsoft.com/office/powerpoint/2012/main" userId="S-1-5-21-88094858-919529-1617787245-442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9784" autoAdjust="0"/>
  </p:normalViewPr>
  <p:slideViewPr>
    <p:cSldViewPr>
      <p:cViewPr varScale="1">
        <p:scale>
          <a:sx n="114" d="100"/>
          <a:sy n="114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37117\OneDrive%20-%20WBG\LDriveWBG\WB%20PEMPAL\2023-05%20plenary\1.Tcop%20excom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Sheet1!$B$4:$B$19</c:f>
              <c:strCache>
                <c:ptCount val="16"/>
                <c:pt idx="0">
                  <c:v>29.04.2020 Evolution (COVID-19) </c:v>
                </c:pt>
                <c:pt idx="1">
                  <c:v>04.06.2020 PSA (UCOA KP)</c:v>
                </c:pt>
                <c:pt idx="2">
                  <c:v>24.06.2020 Evolution (Swiss FT)</c:v>
                </c:pt>
                <c:pt idx="3">
                  <c:v>15.09.2020 Evolution (Kazakhstan)</c:v>
                </c:pt>
                <c:pt idx="4">
                  <c:v>13.10.2020 IT (Alb, BY, HST)</c:v>
                </c:pt>
                <c:pt idx="5">
                  <c:v>19.11.2020 IT (Albania)</c:v>
                </c:pt>
                <c:pt idx="6">
                  <c:v>10.12.2020 IT (UCOA KP, WB)</c:v>
                </c:pt>
                <c:pt idx="7">
                  <c:v>11.02.2021 Cash (WB paper+survey)</c:v>
                </c:pt>
                <c:pt idx="8">
                  <c:v>15.04.2021 PSA/IT (news session)</c:v>
                </c:pt>
                <c:pt idx="9">
                  <c:v>1-9.06.2021 Virtual Plenary</c:v>
                </c:pt>
                <c:pt idx="10">
                  <c:v>20.10.2021 Cash (Georgia, TSA KP)</c:v>
                </c:pt>
                <c:pt idx="11">
                  <c:v>18.11.2021 IT (dBrain)</c:v>
                </c:pt>
                <c:pt idx="12">
                  <c:v>09.02.2022 PSA (Russia)</c:v>
                </c:pt>
                <c:pt idx="13">
                  <c:v>28.09.2022 Cash (WB PEFM COP)</c:v>
                </c:pt>
                <c:pt idx="14">
                  <c:v>10.11.2022 Evolution (Albania, risks)</c:v>
                </c:pt>
                <c:pt idx="15">
                  <c:v>16.03.2023 Evolution (KP on functions)</c:v>
                </c:pt>
              </c:strCache>
            </c:strRef>
          </c:cat>
          <c:val>
            <c:numRef>
              <c:f>Sheet1!$C$4:$C$19</c:f>
              <c:numCache>
                <c:formatCode>General</c:formatCode>
                <c:ptCount val="16"/>
                <c:pt idx="0">
                  <c:v>29</c:v>
                </c:pt>
                <c:pt idx="1">
                  <c:v>29</c:v>
                </c:pt>
                <c:pt idx="2">
                  <c:v>31</c:v>
                </c:pt>
                <c:pt idx="3">
                  <c:v>43</c:v>
                </c:pt>
                <c:pt idx="4">
                  <c:v>26</c:v>
                </c:pt>
                <c:pt idx="5">
                  <c:v>37</c:v>
                </c:pt>
                <c:pt idx="6">
                  <c:v>83</c:v>
                </c:pt>
                <c:pt idx="7">
                  <c:v>38</c:v>
                </c:pt>
                <c:pt idx="8">
                  <c:v>64</c:v>
                </c:pt>
                <c:pt idx="9">
                  <c:v>100</c:v>
                </c:pt>
                <c:pt idx="10">
                  <c:v>31</c:v>
                </c:pt>
                <c:pt idx="11">
                  <c:v>54</c:v>
                </c:pt>
                <c:pt idx="12">
                  <c:v>48</c:v>
                </c:pt>
                <c:pt idx="13">
                  <c:v>25</c:v>
                </c:pt>
                <c:pt idx="14">
                  <c:v>40</c:v>
                </c:pt>
                <c:pt idx="1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E-4730-A90D-786A4379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580271"/>
        <c:axId val="2031581519"/>
      </c:bar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Sheet1!$B$4:$B$19</c:f>
              <c:strCache>
                <c:ptCount val="16"/>
                <c:pt idx="0">
                  <c:v>29.04.2020 Evolution (COVID-19) </c:v>
                </c:pt>
                <c:pt idx="1">
                  <c:v>04.06.2020 PSA (UCOA KP)</c:v>
                </c:pt>
                <c:pt idx="2">
                  <c:v>24.06.2020 Evolution (Swiss FT)</c:v>
                </c:pt>
                <c:pt idx="3">
                  <c:v>15.09.2020 Evolution (Kazakhstan)</c:v>
                </c:pt>
                <c:pt idx="4">
                  <c:v>13.10.2020 IT (Alb, BY, HST)</c:v>
                </c:pt>
                <c:pt idx="5">
                  <c:v>19.11.2020 IT (Albania)</c:v>
                </c:pt>
                <c:pt idx="6">
                  <c:v>10.12.2020 IT (UCOA KP, WB)</c:v>
                </c:pt>
                <c:pt idx="7">
                  <c:v>11.02.2021 Cash (WB paper+survey)</c:v>
                </c:pt>
                <c:pt idx="8">
                  <c:v>15.04.2021 PSA/IT (news session)</c:v>
                </c:pt>
                <c:pt idx="9">
                  <c:v>1-9.06.2021 Virtual Plenary</c:v>
                </c:pt>
                <c:pt idx="10">
                  <c:v>20.10.2021 Cash (Georgia, TSA KP)</c:v>
                </c:pt>
                <c:pt idx="11">
                  <c:v>18.11.2021 IT (dBrain)</c:v>
                </c:pt>
                <c:pt idx="12">
                  <c:v>09.02.2022 PSA (Russia)</c:v>
                </c:pt>
                <c:pt idx="13">
                  <c:v>28.09.2022 Cash (WB PEFM COP)</c:v>
                </c:pt>
                <c:pt idx="14">
                  <c:v>10.11.2022 Evolution (Albania, risks)</c:v>
                </c:pt>
                <c:pt idx="15">
                  <c:v>16.03.2023 Evolution (KP on functions)</c:v>
                </c:pt>
              </c:strCache>
            </c:str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17</c:v>
                </c:pt>
                <c:pt idx="4">
                  <c:v>10</c:v>
                </c:pt>
                <c:pt idx="5">
                  <c:v>10</c:v>
                </c:pt>
                <c:pt idx="6">
                  <c:v>35</c:v>
                </c:pt>
                <c:pt idx="7">
                  <c:v>13</c:v>
                </c:pt>
                <c:pt idx="8">
                  <c:v>14</c:v>
                </c:pt>
                <c:pt idx="9">
                  <c:v>17</c:v>
                </c:pt>
                <c:pt idx="10">
                  <c:v>14</c:v>
                </c:pt>
                <c:pt idx="11">
                  <c:v>11</c:v>
                </c:pt>
                <c:pt idx="12">
                  <c:v>12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2E-4730-A90D-786A4379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580271"/>
        <c:axId val="2031581519"/>
      </c:lineChart>
      <c:catAx>
        <c:axId val="203158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81519"/>
        <c:crosses val="autoZero"/>
        <c:auto val="1"/>
        <c:lblAlgn val="ctr"/>
        <c:lblOffset val="100"/>
        <c:noMultiLvlLbl val="0"/>
      </c:catAx>
      <c:valAx>
        <c:axId val="203158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8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D3AFD-9028-4D31-83FF-B56D71BA2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C187E-84F6-4F2C-8FE0-7431DEE07B0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КС </a:t>
          </a:r>
          <a:r>
            <a:rPr lang="ru-RU" sz="29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продолжает работу в четырех тематических областях</a:t>
          </a:r>
          <a:endParaRPr lang="en-US" sz="29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9248B1-3721-4DEB-A1DA-60D17DC9A94D}" type="parTrans" cxnId="{451323DF-6492-498E-846C-9BEAF584BA5A}">
      <dgm:prSet/>
      <dgm:spPr/>
      <dgm:t>
        <a:bodyPr/>
        <a:lstStyle/>
        <a:p>
          <a:endParaRPr lang="en-US"/>
        </a:p>
      </dgm:t>
    </dgm:pt>
    <dgm:pt modelId="{B2FE423A-EBF3-4259-B898-81C09C4478CA}" type="sibTrans" cxnId="{451323DF-6492-498E-846C-9BEAF584BA5A}">
      <dgm:prSet/>
      <dgm:spPr/>
      <dgm:t>
        <a:bodyPr/>
        <a:lstStyle/>
        <a:p>
          <a:endParaRPr lang="en-US"/>
        </a:p>
      </dgm:t>
    </dgm:pt>
    <dgm:pt modelId="{1B4F3C78-C639-4DC2-81A8-B9FF60E6651A}" type="pres">
      <dgm:prSet presAssocID="{3F3D3AFD-9028-4D31-83FF-B56D71BA2CD8}" presName="linear" presStyleCnt="0">
        <dgm:presLayoutVars>
          <dgm:animLvl val="lvl"/>
          <dgm:resizeHandles val="exact"/>
        </dgm:presLayoutVars>
      </dgm:prSet>
      <dgm:spPr/>
    </dgm:pt>
    <dgm:pt modelId="{D31DD759-4E4D-4EF4-A6D6-8F3BDCEF533A}" type="pres">
      <dgm:prSet presAssocID="{0A3C187E-84F6-4F2C-8FE0-7431DEE07B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34F35D-9026-4557-8AF1-31FC18744F42}" type="presOf" srcId="{3F3D3AFD-9028-4D31-83FF-B56D71BA2CD8}" destId="{1B4F3C78-C639-4DC2-81A8-B9FF60E6651A}" srcOrd="0" destOrd="0" presId="urn:microsoft.com/office/officeart/2005/8/layout/vList2"/>
    <dgm:cxn modelId="{C3598FB5-E1EE-4DF1-9B0A-66CDA9F8BC61}" type="presOf" srcId="{0A3C187E-84F6-4F2C-8FE0-7431DEE07B0C}" destId="{D31DD759-4E4D-4EF4-A6D6-8F3BDCEF533A}" srcOrd="0" destOrd="0" presId="urn:microsoft.com/office/officeart/2005/8/layout/vList2"/>
    <dgm:cxn modelId="{451323DF-6492-498E-846C-9BEAF584BA5A}" srcId="{3F3D3AFD-9028-4D31-83FF-B56D71BA2CD8}" destId="{0A3C187E-84F6-4F2C-8FE0-7431DEE07B0C}" srcOrd="0" destOrd="0" parTransId="{5C9248B1-3721-4DEB-A1DA-60D17DC9A94D}" sibTransId="{B2FE423A-EBF3-4259-B898-81C09C4478CA}"/>
    <dgm:cxn modelId="{0374978A-7B7B-4B39-86F7-E19D1AE61363}" type="presParOf" srcId="{1B4F3C78-C639-4DC2-81A8-B9FF60E6651A}" destId="{D31DD759-4E4D-4EF4-A6D6-8F3BDCEF5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5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5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5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5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5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совместно с тематической группой по бухучету и отчетности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Консолидация финансовой отчетности республиканского бюджета – Казначейский комитет Казахстана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500" dirty="0">
              <a:latin typeface="Cambria" panose="02040503050406030204" pitchFamily="18" charset="0"/>
              <a:ea typeface="Cambria" panose="02040503050406030204" pitchFamily="18" charset="0"/>
            </a:rPr>
            <a:t>18</a:t>
          </a:r>
          <a:r>
            <a:rPr lang="ru-RU" sz="2500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sz="25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Ознакомление с работой Информационной службы по государственным финансам Кореи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(KPFIS)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2D12B0D9-D3E1-4778-88B4-6BA3E883779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64 </a:t>
          </a: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</a:t>
          </a: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14 </a:t>
          </a:r>
          <a:r>
            <a:rPr kumimoji="0" lang="ru-RU" sz="18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FAA86F-3EBE-48A0-B83D-A405660C3628}" type="parTrans" cxnId="{0046E87B-F41D-44A8-94CC-31BA468E3FC8}">
      <dgm:prSet/>
      <dgm:spPr/>
      <dgm:t>
        <a:bodyPr/>
        <a:lstStyle/>
        <a:p>
          <a:endParaRPr lang="en-US"/>
        </a:p>
      </dgm:t>
    </dgm:pt>
    <dgm:pt modelId="{A119F3E1-44C5-41BB-B4C8-C9BC5BDB62B6}" type="sibTrans" cxnId="{0046E87B-F41D-44A8-94CC-31BA468E3FC8}">
      <dgm:prSet/>
      <dgm:spPr/>
      <dgm:t>
        <a:bodyPr/>
        <a:lstStyle/>
        <a:p>
          <a:endParaRPr lang="en-US"/>
        </a:p>
      </dgm:t>
    </dgm:pt>
    <dgm:pt modelId="{8949CC5F-C4E6-4C95-A1A5-4380D4B898B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54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11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 и более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34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наблюдателей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D07834A1-41E5-4CD2-8B39-B056172240DD}" type="parTrans" cxnId="{18D2E039-07BE-4CEF-91D7-22AC7AE06800}">
      <dgm:prSet/>
      <dgm:spPr/>
      <dgm:t>
        <a:bodyPr/>
        <a:lstStyle/>
        <a:p>
          <a:endParaRPr lang="en-US"/>
        </a:p>
      </dgm:t>
    </dgm:pt>
    <dgm:pt modelId="{123EAEEE-424E-494A-88D1-0EB8171DF6C8}" type="sibTrans" cxnId="{18D2E039-07BE-4CEF-91D7-22AC7AE06800}">
      <dgm:prSet/>
      <dgm:spPr/>
      <dgm:t>
        <a:bodyPr/>
        <a:lstStyle/>
        <a:p>
          <a:endParaRPr lang="en-US"/>
        </a:p>
      </dgm:t>
    </dgm:pt>
    <dgm:pt modelId="{F83349CF-E7BF-4D30-B028-DBE43BCDEC8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Пилотирование единого плана счетов в Беларуси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4FE736-DCF9-47E8-97AD-3898736D6450}" type="parTrans" cxnId="{6D581034-5966-4E71-8BD6-82530B778F1A}">
      <dgm:prSet/>
      <dgm:spPr/>
      <dgm:t>
        <a:bodyPr/>
        <a:lstStyle/>
        <a:p>
          <a:endParaRPr lang="en-US"/>
        </a:p>
      </dgm:t>
    </dgm:pt>
    <dgm:pt modelId="{0C30F959-7B4B-49DA-9CF0-EDD63F9FA540}" type="sibTrans" cxnId="{6D581034-5966-4E71-8BD6-82530B778F1A}">
      <dgm:prSet/>
      <dgm:spPr/>
      <dgm:t>
        <a:bodyPr/>
        <a:lstStyle/>
        <a:p>
          <a:endParaRPr lang="en-US"/>
        </a:p>
      </dgm:t>
    </dgm:pt>
    <dgm:pt modelId="{A9AC92E9-CD5D-4ACA-8187-3CEEB1C9DC4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Управление контрактами в системе </a:t>
          </a:r>
          <a:r>
            <a:rPr lang="en-US" sz="18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dBrain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69BF1EBD-E8F4-4DE1-8533-F19DA610BF7D}" type="parTrans" cxnId="{3D390653-F4FE-4CED-8A57-EE0BE7A4A298}">
      <dgm:prSet/>
      <dgm:spPr/>
      <dgm:t>
        <a:bodyPr/>
        <a:lstStyle/>
        <a:p>
          <a:endParaRPr lang="en-US"/>
        </a:p>
      </dgm:t>
    </dgm:pt>
    <dgm:pt modelId="{D674F9EE-970E-4DC8-83C7-76826EA06050}" type="sibTrans" cxnId="{3D390653-F4FE-4CED-8A57-EE0BE7A4A298}">
      <dgm:prSet/>
      <dgm:spPr/>
      <dgm:t>
        <a:bodyPr/>
        <a:lstStyle/>
        <a:p>
          <a:endParaRPr lang="en-US"/>
        </a:p>
      </dgm:t>
    </dgm:pt>
    <dgm:pt modelId="{123833A9-BABF-42CA-8168-E7E4CCC9DBB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ИИСУГФ Кореи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en-US" sz="18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dBrain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 ожидаемые возможности нового поколения этой системы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3C3E772-90F4-4E16-83DB-C6D7E78276FF}" type="parTrans" cxnId="{80202C6E-D4D1-4B04-85A9-50E8CD967BC3}">
      <dgm:prSet/>
      <dgm:spPr/>
    </dgm:pt>
    <dgm:pt modelId="{0D96049F-B5B4-4AC2-9CFC-AD81F3BA1632}" type="sibTrans" cxnId="{80202C6E-D4D1-4B04-85A9-50E8CD967BC3}">
      <dgm:prSet/>
      <dgm:spPr/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2" custScaleX="74780" custScaleY="6799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2" custScaleX="135505" custScaleY="84930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2" custScaleX="64692" custScaleY="7157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2" custScaleX="120603" custScaleY="88500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4C5F0F03-A8F5-4E1A-AD6A-DE1F398ED3EA}" type="presOf" srcId="{8949CC5F-C4E6-4C95-A1A5-4380D4B898B8}" destId="{BD70E6F7-64AA-410D-B404-CF9D915BC730}" srcOrd="0" destOrd="3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DB56EA28-7E79-476C-96EF-B347569FE20D}" type="presOf" srcId="{A9AC92E9-CD5D-4ACA-8187-3CEEB1C9DC46}" destId="{BD70E6F7-64AA-410D-B404-CF9D915BC730}" srcOrd="0" destOrd="2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6D581034-5966-4E71-8BD6-82530B778F1A}" srcId="{CFE3F8F5-9CC4-4477-8B0C-A2043DD18C18}" destId="{F83349CF-E7BF-4D30-B028-DBE43BCDEC82}" srcOrd="1" destOrd="0" parTransId="{914FE736-DCF9-47E8-97AD-3898736D6450}" sibTransId="{0C30F959-7B4B-49DA-9CF0-EDD63F9FA540}"/>
    <dgm:cxn modelId="{18D2E039-07BE-4CEF-91D7-22AC7AE06800}" srcId="{F7F93194-955C-4288-BC12-45756203ABA6}" destId="{8949CC5F-C4E6-4C95-A1A5-4380D4B898B8}" srcOrd="3" destOrd="0" parTransId="{D07834A1-41E5-4CD2-8B39-B056172240DD}" sibTransId="{123EAEEE-424E-494A-88D1-0EB8171DF6C8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80202C6E-D4D1-4B04-85A9-50E8CD967BC3}" srcId="{F7F93194-955C-4288-BC12-45756203ABA6}" destId="{123833A9-BABF-42CA-8168-E7E4CCC9DBB2}" srcOrd="1" destOrd="0" parTransId="{13C3E772-90F4-4E16-83DB-C6D7E78276FF}" sibTransId="{0D96049F-B5B4-4AC2-9CFC-AD81F3BA1632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3D390653-F4FE-4CED-8A57-EE0BE7A4A298}" srcId="{F7F93194-955C-4288-BC12-45756203ABA6}" destId="{A9AC92E9-CD5D-4ACA-8187-3CEEB1C9DC46}" srcOrd="2" destOrd="0" parTransId="{69BF1EBD-E8F4-4DE1-8533-F19DA610BF7D}" sibTransId="{D674F9EE-970E-4DC8-83C7-76826EA06050}"/>
    <dgm:cxn modelId="{0046E87B-F41D-44A8-94CC-31BA468E3FC8}" srcId="{CFE3F8F5-9CC4-4477-8B0C-A2043DD18C18}" destId="{2D12B0D9-D3E1-4778-88B4-6BA3E8837793}" srcOrd="2" destOrd="0" parTransId="{B9FAA86F-3EBE-48A0-B83D-A405660C3628}" sibTransId="{A119F3E1-44C5-41BB-B4C8-C9BC5BDB62B6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515D1CD1-024C-485D-B6C2-0FEDBF1CE7F0}" type="presOf" srcId="{2D12B0D9-D3E1-4778-88B4-6BA3E8837793}" destId="{F069A627-4E67-4967-8B92-C9087C4A6F83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E5354EE1-BD5D-4142-8556-D8BCE05C4D96}" type="presOf" srcId="{123833A9-BABF-42CA-8168-E7E4CCC9DBB2}" destId="{BD70E6F7-64AA-410D-B404-CF9D915BC730}" srcOrd="0" destOrd="1" presId="urn:microsoft.com/office/officeart/2005/8/layout/vList5"/>
    <dgm:cxn modelId="{A12543E9-0C38-4B85-9340-EF0CDA824918}" type="presOf" srcId="{F83349CF-E7BF-4D30-B028-DBE43BCDEC82}" destId="{F069A627-4E67-4967-8B92-C9087C4A6F83}" srcOrd="0" destOrd="1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февраля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Ознакомление с результатами </a:t>
          </a:r>
          <a:r>
            <a:rPr lang="ru-RU" sz="17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пилотирования централизации функций бух. учета и отчетности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федеральном уровне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Россия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и подходами Федерального казначейства к интеграции систем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предоставлению типовых ИТ решений и др.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en-US" sz="15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500" dirty="0">
              <a:latin typeface="Cambria" panose="02040503050406030204" pitchFamily="18" charset="0"/>
              <a:ea typeface="Cambria" panose="02040503050406030204" pitchFamily="18" charset="0"/>
            </a:rPr>
            <a:t>совместно с тематической группой по ИТ)</a:t>
          </a:r>
          <a:endParaRPr lang="en-US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Консолидация финансовой отчетности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республиканского бюджета – Комитет Казначейства Казахстана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июня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Представление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нового продукта знаний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«Оптимизация структуры плана счетов»</a:t>
          </a:r>
          <a:r>
            <a:rPr lang="en-US" sz="1600" b="0" i="1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 сбор комментариев от стран-участниц для подготовки окончательного отчета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8413E3A7-5B13-4E44-921C-4D209B70D2EC}">
      <dgm:prSet custT="1"/>
      <dgm:spPr/>
      <dgm:t>
        <a:bodyPr/>
        <a:lstStyle/>
        <a:p>
          <a:pPr algn="just"/>
          <a:r>
            <a:rPr lang="ru-RU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Пилотирование единого плана счетов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в Беларуси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E540B6-EBCC-4385-A94B-DC11851ACA46}" type="parTrans" cxnId="{3B3E1A01-9ABB-458C-9911-96DB356BE0CA}">
      <dgm:prSet/>
      <dgm:spPr/>
      <dgm:t>
        <a:bodyPr/>
        <a:lstStyle/>
        <a:p>
          <a:endParaRPr lang="en-US"/>
        </a:p>
      </dgm:t>
    </dgm:pt>
    <dgm:pt modelId="{5B9FFFB0-A479-468E-93A0-6E1344BF82B9}" type="sibTrans" cxnId="{3B3E1A01-9ABB-458C-9911-96DB356BE0CA}">
      <dgm:prSet/>
      <dgm:spPr/>
      <dgm:t>
        <a:bodyPr/>
        <a:lstStyle/>
        <a:p>
          <a:endParaRPr lang="en-US"/>
        </a:p>
      </dgm:t>
    </dgm:pt>
    <dgm:pt modelId="{92751AC4-2018-4693-83D1-D094192651CA}">
      <dgm:prSet custT="1"/>
      <dgm:spPr/>
      <dgm:t>
        <a:bodyPr/>
        <a:lstStyle/>
        <a:p>
          <a:pPr algn="just"/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64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участника из 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14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стран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DCD71E-2E18-4AD1-8935-02016D6006B3}" type="parTrans" cxnId="{678FC19C-92D8-4C1A-8ECC-4058F089DC69}">
      <dgm:prSet/>
      <dgm:spPr/>
      <dgm:t>
        <a:bodyPr/>
        <a:lstStyle/>
        <a:p>
          <a:endParaRPr lang="en-US"/>
        </a:p>
      </dgm:t>
    </dgm:pt>
    <dgm:pt modelId="{43DDDA2D-DBE4-48D9-A40D-FD5A1AB91E75}" type="sibTrans" cxnId="{678FC19C-92D8-4C1A-8ECC-4058F089DC69}">
      <dgm:prSet/>
      <dgm:spPr/>
      <dgm:t>
        <a:bodyPr/>
        <a:lstStyle/>
        <a:p>
          <a:endParaRPr lang="en-US"/>
        </a:p>
      </dgm:t>
    </dgm:pt>
    <dgm:pt modelId="{55C1D25C-1D14-4AF0-A86E-780DA858DF9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48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12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стран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D23FCE-4EDE-4D42-9737-AD9A1290BEA6}" type="parTrans" cxnId="{7CD0BBD4-6977-4F7C-AB21-12CCC66A347A}">
      <dgm:prSet/>
      <dgm:spPr/>
      <dgm:t>
        <a:bodyPr/>
        <a:lstStyle/>
        <a:p>
          <a:endParaRPr lang="en-US"/>
        </a:p>
      </dgm:t>
    </dgm:pt>
    <dgm:pt modelId="{721F712E-0846-413C-8B4E-83295F793112}" type="sibTrans" cxnId="{7CD0BBD4-6977-4F7C-AB21-12CCC66A347A}">
      <dgm:prSet/>
      <dgm:spPr/>
      <dgm:t>
        <a:bodyPr/>
        <a:lstStyle/>
        <a:p>
          <a:endParaRPr lang="en-US"/>
        </a:p>
      </dgm:t>
    </dgm:pt>
    <dgm:pt modelId="{C0035527-786D-4984-99A6-D5DD90AD72B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29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 из </a:t>
          </a:r>
          <a:r>
            <a:rPr lang="en-US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10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стран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CDC7CE2F-B3F2-4207-AA8B-B3FED07E0E8F}" type="parTrans" cxnId="{F0F6A92D-FAEE-4E50-8329-08643030E6CD}">
      <dgm:prSet/>
      <dgm:spPr/>
      <dgm:t>
        <a:bodyPr/>
        <a:lstStyle/>
        <a:p>
          <a:endParaRPr lang="en-US"/>
        </a:p>
      </dgm:t>
    </dgm:pt>
    <dgm:pt modelId="{BF5218DA-A3CB-4C93-B978-498B14602AFA}" type="sibTrans" cxnId="{F0F6A92D-FAEE-4E50-8329-08643030E6CD}">
      <dgm:prSet/>
      <dgm:spPr/>
      <dgm:t>
        <a:bodyPr/>
        <a:lstStyle/>
        <a:p>
          <a:endParaRPr lang="en-US"/>
        </a:p>
      </dgm:t>
    </dgm:pt>
    <dgm:pt modelId="{4BD86A60-C503-42D7-B60E-4A7CDDED86A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Обсуждение как казначейства стран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адаптировали План счетов для отслеживания доходов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/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расходов, связанных с пандемией 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COVID-19  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0EF3812-2D55-4E31-A241-6C5700C8601C}" type="parTrans" cxnId="{EB8EA274-8601-46A9-A374-AA3E9361DE76}">
      <dgm:prSet/>
      <dgm:spPr/>
      <dgm:t>
        <a:bodyPr/>
        <a:lstStyle/>
        <a:p>
          <a:endParaRPr lang="en-US"/>
        </a:p>
      </dgm:t>
    </dgm:pt>
    <dgm:pt modelId="{7D2AE159-BD31-4E1E-9183-E459FE541DF5}" type="sibTrans" cxnId="{EB8EA274-8601-46A9-A374-AA3E9361DE76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55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67604" custScaleY="60646">
        <dgm:presLayoutVars>
          <dgm:bulletEnabled val="1"/>
        </dgm:presLayoutVars>
      </dgm:prSet>
      <dgm:spPr>
        <a:xfrm rot="5400000">
          <a:off x="3876780" y="-1974324"/>
          <a:ext cx="177635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6614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39801" custScaleY="78396">
        <dgm:presLayoutVars>
          <dgm:bulletEnabled val="1"/>
        </dgm:presLayoutVars>
      </dgm:prSet>
      <dgm:spPr>
        <a:xfrm rot="5400000">
          <a:off x="3792320" y="33051"/>
          <a:ext cx="1905155" cy="5918025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59728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41969" custScaleY="72774">
        <dgm:presLayoutVars>
          <dgm:bulletEnabled val="1"/>
        </dgm:presLayoutVars>
      </dgm:prSet>
      <dgm:spPr>
        <a:xfrm rot="5400000">
          <a:off x="4077433" y="1832671"/>
          <a:ext cx="1320233" cy="5932490"/>
        </a:xfrm>
        <a:prstGeom prst="round2SameRect">
          <a:avLst/>
        </a:prstGeom>
      </dgm:spPr>
    </dgm:pt>
  </dgm:ptLst>
  <dgm:cxnLst>
    <dgm:cxn modelId="{3B3E1A01-9ABB-458C-9911-96DB356BE0CA}" srcId="{F7F93194-955C-4288-BC12-45756203ABA6}" destId="{8413E3A7-5B13-4E44-921C-4D209B70D2EC}" srcOrd="1" destOrd="0" parTransId="{8BE540B6-EBCC-4385-A94B-DC11851ACA46}" sibTransId="{5B9FFFB0-A479-468E-93A0-6E1344BF82B9}"/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6E7B2D23-1198-4691-B3E2-4BA6CD4DC936}" type="presOf" srcId="{92751AC4-2018-4693-83D1-D094192651CA}" destId="{BD70E6F7-64AA-410D-B404-CF9D915BC730}" srcOrd="0" destOrd="2" presId="urn:microsoft.com/office/officeart/2005/8/layout/vList5"/>
    <dgm:cxn modelId="{F0F6A92D-FAEE-4E50-8329-08643030E6CD}" srcId="{DAC7CADB-F642-413A-B67E-1C936CB1E76D}" destId="{C0035527-786D-4984-99A6-D5DD90AD72B7}" srcOrd="2" destOrd="0" parTransId="{CDC7CE2F-B3F2-4207-AA8B-B3FED07E0E8F}" sibTransId="{BF5218DA-A3CB-4C93-B978-498B14602AFA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EB8EA274-8601-46A9-A374-AA3E9361DE76}" srcId="{DAC7CADB-F642-413A-B67E-1C936CB1E76D}" destId="{4BD86A60-C503-42D7-B60E-4A7CDDED86A4}" srcOrd="1" destOrd="0" parTransId="{B0EF3812-2D55-4E31-A241-6C5700C8601C}" sibTransId="{7D2AE159-BD31-4E1E-9183-E459FE541DF5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6CC7DC93-0E7B-4AE5-9AF4-3F14A2827E41}" type="presOf" srcId="{C0035527-786D-4984-99A6-D5DD90AD72B7}" destId="{4585A051-3FC3-4C70-93D9-D5FC8AEE33DD}" srcOrd="0" destOrd="2" presId="urn:microsoft.com/office/officeart/2005/8/layout/vList5"/>
    <dgm:cxn modelId="{678FC19C-92D8-4C1A-8ECC-4058F089DC69}" srcId="{F7F93194-955C-4288-BC12-45756203ABA6}" destId="{92751AC4-2018-4693-83D1-D094192651CA}" srcOrd="2" destOrd="0" parTransId="{A9DCD71E-2E18-4AD1-8935-02016D6006B3}" sibTransId="{43DDDA2D-DBE4-48D9-A40D-FD5A1AB91E75}"/>
    <dgm:cxn modelId="{07A8B6AC-829F-4803-83A8-D3B9E725254B}" type="presOf" srcId="{55C1D25C-1D14-4AF0-A86E-780DA858DF9E}" destId="{F069A627-4E67-4967-8B92-C9087C4A6F83}" srcOrd="0" destOrd="1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7CD0BBD4-6977-4F7C-AB21-12CCC66A347A}" srcId="{CFE3F8F5-9CC4-4477-8B0C-A2043DD18C18}" destId="{55C1D25C-1D14-4AF0-A86E-780DA858DF9E}" srcOrd="1" destOrd="0" parTransId="{49D23FCE-4EDE-4D42-9737-AD9A1290BEA6}" sibTransId="{721F712E-0846-413C-8B4E-83295F793112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FACF23D8-C274-446B-B851-0F521BB974DD}" type="presOf" srcId="{4BD86A60-C503-42D7-B60E-4A7CDDED86A4}" destId="{4585A051-3FC3-4C70-93D9-D5FC8AEE33DD}" srcOrd="0" destOrd="1" presId="urn:microsoft.com/office/officeart/2005/8/layout/vList5"/>
    <dgm:cxn modelId="{E82D89D8-FD90-4C82-9F08-5AB6C1D3E594}" type="presOf" srcId="{8413E3A7-5B13-4E44-921C-4D209B70D2EC}" destId="{BD70E6F7-64AA-410D-B404-CF9D915BC730}" srcOrd="0" destOrd="1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50" kern="1200" dirty="0">
              <a:latin typeface="Cambria" panose="02040503050406030204" pitchFamily="18" charset="0"/>
              <a:ea typeface="Cambria" panose="02040503050406030204" pitchFamily="18" charset="0"/>
            </a:rPr>
            <a:t>Предоставить членам КС возможность обменяться опытом </a:t>
          </a:r>
          <a:r>
            <a:rPr lang="ru-RU" sz="165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осуществления казначейских операций во время пандемии COVID-19, выявить уроки из этого опыта, а также обсудить их влияние на дальнейшее развитие казначейских систем и процессов</a:t>
          </a:r>
          <a:endParaRPr lang="en-US" sz="165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1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Руководители поделились мнением и опытом по мерам адаптации технологического и организационного характера, а также по трансформационному воздействию пандемии на развитие казначейских операций</a:t>
          </a:r>
          <a:endParaRPr lang="en-US" sz="153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Более 100 участников из 16 стран, эксперты МВФ и ВБ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9B90B4E5-BCB8-4F04-B72B-2851BCF7A7D0}">
      <dgm:prSet phldrT="[Text]" custT="1"/>
      <dgm:spPr/>
      <dgm:t>
        <a:bodyPr/>
        <a:lstStyle/>
        <a:p>
          <a:pPr algn="just"/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9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Международный опыт по обеспечению прозрачности и подотчетности мер реагирования на 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COVID-19. 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Подходы стран 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к отслеживанию мер реагирования и соответствующему учету и отчетности</a:t>
          </a:r>
          <a:endParaRPr lang="en-US" sz="153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32B6273A-B7CD-4106-A7B3-59554987D050}" type="sibTrans" cxnId="{0B3F93B3-EE3D-4F51-89EE-77C81A2EA530}">
      <dgm:prSet/>
      <dgm:spPr/>
      <dgm:t>
        <a:bodyPr/>
        <a:lstStyle/>
        <a:p>
          <a:endParaRPr lang="ru-RU"/>
        </a:p>
      </dgm:t>
    </dgm:pt>
    <dgm:pt modelId="{CDEA2868-5AA5-444A-96F1-8FEEB5858E40}" type="parTrans" cxnId="{0B3F93B3-EE3D-4F51-89EE-77C81A2EA530}">
      <dgm:prSet/>
      <dgm:spPr/>
      <dgm:t>
        <a:bodyPr/>
        <a:lstStyle/>
        <a:p>
          <a:endParaRPr lang="ru-RU"/>
        </a:p>
      </dgm:t>
    </dgm:pt>
    <dgm:pt modelId="{83EBCE59-0816-4C42-BE93-6F19229C6A98}">
      <dgm:prSet phldrT="[Text]" custT="1"/>
      <dgm:spPr/>
      <dgm:t>
        <a:bodyPr/>
        <a:lstStyle/>
        <a:p>
          <a:pPr algn="just"/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3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 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Тенденции в </a:t>
          </a:r>
          <a:r>
            <a:rPr lang="ru-RU" sz="1530" b="0" i="0" dirty="0">
              <a:latin typeface="Cambria" panose="02040503050406030204" pitchFamily="18" charset="0"/>
              <a:ea typeface="Cambria" panose="02040503050406030204" pitchFamily="18" charset="0"/>
            </a:rPr>
            <a:t>управлении денежными средствами и прогнозировании</a:t>
          </a:r>
          <a:endParaRPr lang="en-US" sz="153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4CB4E46F-CF51-4D34-B933-118229FBE397}" type="parTrans" cxnId="{AD8108E2-5F0B-474B-8601-3847228C6047}">
      <dgm:prSet/>
      <dgm:spPr/>
      <dgm:t>
        <a:bodyPr/>
        <a:lstStyle/>
        <a:p>
          <a:endParaRPr lang="en-US"/>
        </a:p>
      </dgm:t>
    </dgm:pt>
    <dgm:pt modelId="{9CE36630-37A6-41BA-95E0-22DC380B533A}" type="sibTrans" cxnId="{AD8108E2-5F0B-474B-8601-3847228C6047}">
      <dgm:prSet/>
      <dgm:spPr/>
      <dgm:t>
        <a:bodyPr/>
        <a:lstStyle/>
        <a:p>
          <a:endParaRPr lang="en-US"/>
        </a:p>
      </dgm:t>
    </dgm:pt>
    <dgm:pt modelId="{5F5C1DBA-C4A0-499B-A237-67A4892CEB5B}">
      <dgm:prSet phldrT="[Text]" custT="1"/>
      <dgm:spPr/>
      <dgm:t>
        <a:bodyPr/>
        <a:lstStyle/>
        <a:p>
          <a:pPr algn="just"/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7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Т</a:t>
          </a:r>
          <a:r>
            <a:rPr lang="ru-RU" sz="1530" b="0" i="0" dirty="0">
              <a:latin typeface="Cambria" panose="02040503050406030204" pitchFamily="18" charset="0"/>
              <a:ea typeface="Cambria" panose="02040503050406030204" pitchFamily="18" charset="0"/>
            </a:rPr>
            <a:t>рансформационная  роль, которую информационные технологии играют во время пандемии для обеспечения непрерывности деятельности казначейских операций</a:t>
          </a:r>
          <a:endParaRPr lang="en-US" sz="153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42FD2430-2B67-4D79-AE16-C2F7C2233BE0}" type="parTrans" cxnId="{B20CB996-4217-44F7-9306-D8A2C6FA8D70}">
      <dgm:prSet/>
      <dgm:spPr/>
      <dgm:t>
        <a:bodyPr/>
        <a:lstStyle/>
        <a:p>
          <a:endParaRPr lang="en-US"/>
        </a:p>
      </dgm:t>
    </dgm:pt>
    <dgm:pt modelId="{D3B75BAC-E2F6-47F1-8D09-19FC72406682}" type="sibTrans" cxnId="{B20CB996-4217-44F7-9306-D8A2C6FA8D70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49494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0746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1020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36638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30880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35535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FCC3F29-D12D-46ED-8B38-249CD7F40639}" type="presOf" srcId="{9B90B4E5-BCB8-4F04-B72B-2851BCF7A7D0}" destId="{BD70E6F7-64AA-410D-B404-CF9D915BC730}" srcOrd="0" destOrd="3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20CB996-4217-44F7-9306-D8A2C6FA8D70}" srcId="{F7F93194-955C-4288-BC12-45756203ABA6}" destId="{5F5C1DBA-C4A0-499B-A237-67A4892CEB5B}" srcOrd="2" destOrd="0" parTransId="{42FD2430-2B67-4D79-AE16-C2F7C2233BE0}" sibTransId="{D3B75BAC-E2F6-47F1-8D09-19FC72406682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B3F93B3-EE3D-4F51-89EE-77C81A2EA530}" srcId="{F7F93194-955C-4288-BC12-45756203ABA6}" destId="{9B90B4E5-BCB8-4F04-B72B-2851BCF7A7D0}" srcOrd="3" destOrd="0" parTransId="{CDEA2868-5AA5-444A-96F1-8FEEB5858E40}" sibTransId="{32B6273A-B7CD-4106-A7B3-59554987D050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2577D2C7-CCF8-4B5D-B603-8F8F818EF42B}" type="presOf" srcId="{83EBCE59-0816-4C42-BE93-6F19229C6A98}" destId="{BD70E6F7-64AA-410D-B404-CF9D915BC730}" srcOrd="0" destOrd="1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DFCD50CA-2F49-4D47-B3F6-659544B58774}" type="presOf" srcId="{5F5C1DBA-C4A0-499B-A237-67A4892CEB5B}" destId="{BD70E6F7-64AA-410D-B404-CF9D915BC730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AD8108E2-5F0B-474B-8601-3847228C6047}" srcId="{F7F93194-955C-4288-BC12-45756203ABA6}" destId="{83EBCE59-0816-4C42-BE93-6F19229C6A98}" srcOrd="1" destOrd="0" parTransId="{4CB4E46F-CF51-4D34-B933-118229FBE397}" sibTransId="{9CE36630-37A6-41BA-95E0-22DC380B533A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Отчет по результатам анализа практики в отношении единого казначейского счёта и управления ликвидностью и прогнозирования в странах-членах 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PEMPAL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(20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21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)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7FEFCA9F-980F-41B5-BE4C-97BA63384E24}">
      <dgm:prSet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Отчет по результатам </a:t>
          </a:r>
          <a:r>
            <a:rPr lang="ru-RU" sz="2000" b="1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Опроса </a:t>
          </a:r>
          <a:r>
            <a:rPr lang="en-US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2022</a:t>
          </a:r>
          <a:r>
            <a:rPr lang="ru-RU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г. о </a:t>
          </a:r>
          <a:r>
            <a:rPr lang="ru-RU" sz="2000" b="1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роли и функциях </a:t>
          </a:r>
          <a:r>
            <a:rPr lang="en-US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государственных казначейств в странах </a:t>
          </a:r>
          <a:r>
            <a:rPr lang="en-US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  <a:p>
          <a:pPr marL="182880" indent="-457200" algn="l">
            <a:lnSpc>
              <a:spcPct val="100000"/>
            </a:lnSpc>
          </a:pP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 – собрать информацию о функциях национальных казначейств в странах </a:t>
          </a: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PEMPAL </a:t>
          </a:r>
          <a:r>
            <a: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и задокументировать последние изменения в охвате и содержании функциональных обязанностей принявших участие в опросе учреждений</a:t>
          </a:r>
          <a:endParaRPr lang="en-US" sz="20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82880" indent="-457200" algn="l">
            <a:lnSpc>
              <a:spcPct val="100000"/>
            </a:lnSpc>
          </a:pP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18 стран</a:t>
          </a: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					</a:t>
          </a:r>
          <a:r>
            <a: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20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i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algn="l">
            <a:lnSpc>
              <a:spcPct val="90000"/>
            </a:lnSpc>
          </a:pPr>
          <a:endParaRPr lang="ru-RU" sz="20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D3272E87-F47E-4805-83F0-6DE45D28CCB2}" type="sibTrans" cxnId="{57A24FD5-4023-4398-A019-C3FBF802C5EC}">
      <dgm:prSet/>
      <dgm:spPr/>
      <dgm:t>
        <a:bodyPr/>
        <a:lstStyle/>
        <a:p>
          <a:endParaRPr lang="en-US"/>
        </a:p>
      </dgm:t>
    </dgm:pt>
    <dgm:pt modelId="{A1670646-BB85-42F9-B6E8-28BBA8195D05}" type="parTrans" cxnId="{57A24FD5-4023-4398-A019-C3FBF802C5EC}">
      <dgm:prSet/>
      <dgm:spPr/>
      <dgm:t>
        <a:bodyPr/>
        <a:lstStyle/>
        <a:p>
          <a:endParaRPr lang="en-US"/>
        </a:p>
      </dgm:t>
    </dgm:pt>
    <dgm:pt modelId="{071A67D4-F4A7-45D8-BE52-5CCF094C314F}">
      <dgm:prSet custT="1"/>
      <dgm:spPr/>
      <dgm:t>
        <a:bodyPr/>
        <a:lstStyle/>
        <a:p>
          <a:pPr algn="just"/>
          <a:r>
            <a:rPr lang="ru-RU" sz="2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управления государственными финансами</a:t>
          </a:r>
          <a:r>
            <a:rPr lang="en-US" sz="2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</a:t>
          </a:r>
          <a:endParaRPr lang="en-US" sz="2000" b="1" dirty="0"/>
        </a:p>
      </dgm:t>
    </dgm:pt>
    <dgm:pt modelId="{8794E53C-11A6-4071-B888-3956C06E55D6}" type="parTrans" cxnId="{29C82E36-4456-4894-86F6-E2C1A2E32CEB}">
      <dgm:prSet/>
      <dgm:spPr/>
      <dgm:t>
        <a:bodyPr/>
        <a:lstStyle/>
        <a:p>
          <a:endParaRPr lang="en-US"/>
        </a:p>
      </dgm:t>
    </dgm:pt>
    <dgm:pt modelId="{140F78A5-E4E8-4B41-BDDF-9EDCF404F29B}" type="sibTrans" cxnId="{29C82E36-4456-4894-86F6-E2C1A2E32CEB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5887D94E-8B22-4621-910A-DA09D758C8B7}" type="pres">
      <dgm:prSet presAssocID="{071A67D4-F4A7-45D8-BE52-5CCF094C314F}" presName="text" presStyleLbl="node1" presStyleIdx="0" presStyleCnt="3" custScaleX="242380" custScaleY="22594">
        <dgm:presLayoutVars>
          <dgm:bulletEnabled val="1"/>
        </dgm:presLayoutVars>
      </dgm:prSet>
      <dgm:spPr/>
    </dgm:pt>
    <dgm:pt modelId="{921C14A2-953C-4179-8A6A-D6290A3300E5}" type="pres">
      <dgm:prSet presAssocID="{140F78A5-E4E8-4B41-BDDF-9EDCF404F29B}" presName="space" presStyleCnt="0"/>
      <dgm:spPr/>
    </dgm:pt>
    <dgm:pt modelId="{285FC82F-A689-4270-9D0E-0EB83122CA24}" type="pres">
      <dgm:prSet presAssocID="{594B5EB3-74C4-4BC8-905B-2BAE88E134EA}" presName="text" presStyleLbl="node1" presStyleIdx="1" presStyleCnt="3" custScaleX="190243" custScaleY="25398" custLinFactY="-1595" custLinFactNeighborY="-100000">
        <dgm:presLayoutVars>
          <dgm:bulletEnabled val="1"/>
        </dgm:presLayoutVars>
      </dgm:prSet>
      <dgm:spPr/>
    </dgm:pt>
    <dgm:pt modelId="{089D2F85-2987-47B2-A5E9-38B87117AD5C}" type="pres">
      <dgm:prSet presAssocID="{CF7BCEF6-9C71-47D8-B089-62921F3337BC}" presName="space" presStyleCnt="0"/>
      <dgm:spPr/>
    </dgm:pt>
    <dgm:pt modelId="{55C71566-6689-4620-80F9-2B996D80B289}" type="pres">
      <dgm:prSet presAssocID="{7FEFCA9F-980F-41B5-BE4C-97BA63384E24}" presName="text" presStyleLbl="node1" presStyleIdx="2" presStyleCnt="3" custScaleX="380530" custScaleY="67374" custLinFactY="-3818" custLinFactNeighborY="-100000">
        <dgm:presLayoutVars>
          <dgm:bulletEnabled val="1"/>
        </dgm:presLayoutVars>
      </dgm:prSet>
      <dgm:spPr/>
    </dgm:pt>
  </dgm:ptLst>
  <dgm:cxnLst>
    <dgm:cxn modelId="{61E4030F-525B-4D7E-B421-1955CB86B74E}" srcId="{5D2E5440-16CB-4E08-A5A2-4C3115A0F591}" destId="{594B5EB3-74C4-4BC8-905B-2BAE88E134EA}" srcOrd="1" destOrd="0" parTransId="{22B5041C-DFCC-4ECA-A7DC-CD414B825B95}" sibTransId="{CF7BCEF6-9C71-47D8-B089-62921F3337BC}"/>
    <dgm:cxn modelId="{29C82E36-4456-4894-86F6-E2C1A2E32CEB}" srcId="{5D2E5440-16CB-4E08-A5A2-4C3115A0F591}" destId="{071A67D4-F4A7-45D8-BE52-5CCF094C314F}" srcOrd="0" destOrd="0" parTransId="{8794E53C-11A6-4071-B888-3956C06E55D6}" sibTransId="{140F78A5-E4E8-4B41-BDDF-9EDCF404F29B}"/>
    <dgm:cxn modelId="{760FC657-AA66-4A71-934E-39C08D7990A8}" type="presOf" srcId="{594B5EB3-74C4-4BC8-905B-2BAE88E134EA}" destId="{285FC82F-A689-4270-9D0E-0EB83122CA24}" srcOrd="0" destOrd="0" presId="urn:diagrams.loki3.com/VaryingWidthList+Icon"/>
    <dgm:cxn modelId="{FCAF7883-84C0-478B-95DF-038A65C000B0}" type="presOf" srcId="{7FEFCA9F-980F-41B5-BE4C-97BA63384E24}" destId="{55C71566-6689-4620-80F9-2B996D80B289}" srcOrd="0" destOrd="0" presId="urn:diagrams.loki3.com/VaryingWidthList+Icon"/>
    <dgm:cxn modelId="{A3C5FE93-D19A-4E48-8826-1EDAAC2B7794}" type="presOf" srcId="{071A67D4-F4A7-45D8-BE52-5CCF094C314F}" destId="{5887D94E-8B22-4621-910A-DA09D758C8B7}" srcOrd="0" destOrd="0" presId="urn:diagrams.loki3.com/VaryingWidthList+Icon"/>
    <dgm:cxn modelId="{57A24FD5-4023-4398-A019-C3FBF802C5EC}" srcId="{5D2E5440-16CB-4E08-A5A2-4C3115A0F591}" destId="{7FEFCA9F-980F-41B5-BE4C-97BA63384E24}" srcOrd="2" destOrd="0" parTransId="{A1670646-BB85-42F9-B6E8-28BBA8195D05}" sibTransId="{D3272E87-F47E-4805-83F0-6DE45D28CCB2}"/>
    <dgm:cxn modelId="{93BF8EF4-03D8-44B4-9CED-7C2351492B49}" type="presOf" srcId="{5D2E5440-16CB-4E08-A5A2-4C3115A0F591}" destId="{7CA6DE33-1D48-448C-8BA4-7FF865D0B3AC}" srcOrd="0" destOrd="0" presId="urn:diagrams.loki3.com/VaryingWidthList+Icon"/>
    <dgm:cxn modelId="{9B300C38-A617-4F44-84F0-92931618E2B2}" type="presParOf" srcId="{7CA6DE33-1D48-448C-8BA4-7FF865D0B3AC}" destId="{5887D94E-8B22-4621-910A-DA09D758C8B7}" srcOrd="0" destOrd="0" presId="urn:diagrams.loki3.com/VaryingWidthList+Icon"/>
    <dgm:cxn modelId="{E00A3013-882C-4171-84F0-B7A823336D7E}" type="presParOf" srcId="{7CA6DE33-1D48-448C-8BA4-7FF865D0B3AC}" destId="{921C14A2-953C-4179-8A6A-D6290A3300E5}" srcOrd="1" destOrd="0" presId="urn:diagrams.loki3.com/VaryingWidthList+Icon"/>
    <dgm:cxn modelId="{20A64055-7AAF-4632-9DF2-2ABB885B9622}" type="presParOf" srcId="{7CA6DE33-1D48-448C-8BA4-7FF865D0B3AC}" destId="{285FC82F-A689-4270-9D0E-0EB83122CA24}" srcOrd="2" destOrd="0" presId="urn:diagrams.loki3.com/VaryingWidthList+Icon"/>
    <dgm:cxn modelId="{42EE860D-DC2D-4367-B809-85E1B1260A2E}" type="presParOf" srcId="{7CA6DE33-1D48-448C-8BA4-7FF865D0B3AC}" destId="{089D2F85-2987-47B2-A5E9-38B87117AD5C}" srcOrd="3" destOrd="0" presId="urn:diagrams.loki3.com/VaryingWidthList+Icon"/>
    <dgm:cxn modelId="{5E30ED7B-BB05-48CE-9953-676C890CFF7E}" type="presParOf" srcId="{7CA6DE33-1D48-448C-8BA4-7FF865D0B3AC}" destId="{55C71566-6689-4620-80F9-2B996D80B289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/>
            <a:t>Функции казна-</a:t>
          </a:r>
          <a:r>
            <a:rPr lang="ru-RU" sz="1600" dirty="0" err="1"/>
            <a:t>чейства</a:t>
          </a:r>
          <a:endParaRPr lang="en-US" sz="1600" dirty="0"/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2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err="1"/>
            <a:t>Ликвид-ность</a:t>
          </a:r>
          <a:endParaRPr lang="en-US" sz="1600" dirty="0"/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2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/>
            <a:t>Бухучет</a:t>
          </a:r>
          <a:endParaRPr lang="en-US" sz="1600" dirty="0"/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 общественном секторе</a:t>
          </a:r>
          <a:endParaRPr lang="en-US" sz="2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en-US" sz="2800" dirty="0">
            <a:latin typeface="Calibri" pitchFamily="34" charset="0"/>
            <a:cs typeface="Times New Roman" pitchFamily="18" charset="0"/>
          </a:endParaRPr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ScaleX="111340" custLinFactNeighborX="980" custLinFactNeighborY="47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423" custLinFactNeighborY="71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проведенные с марта 20</a:t>
          </a:r>
          <a:r>
            <a: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20</a:t>
          </a:r>
          <a:r>
            <a: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г. по апрель 20</a:t>
          </a:r>
          <a:r>
            <a: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23</a:t>
          </a:r>
          <a:r>
            <a: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Пленарное заседание КС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ru-RU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Виртуальное заседание КС с участием более 100 членов из 17 стран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(2021)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en-US" sz="2000" b="1" u="sng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000" b="1" u="sng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u="none" dirty="0">
              <a:latin typeface="Cambria" panose="02040503050406030204" pitchFamily="18" charset="0"/>
              <a:ea typeface="Cambria" panose="02040503050406030204" pitchFamily="18" charset="0"/>
            </a:rPr>
            <a:t> видеоконференций с участием более 700 членов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Y="50686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Y="51036" custLinFactNeighborX="0" custLinFactNeighborY="-785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52181" custLinFactNeighborX="221" custLinFactNeighborY="-1740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03905" custScaleY="58210" custLinFactNeighborY="300">
        <dgm:presLayoutVars>
          <dgm:bulletEnabled val="1"/>
        </dgm:presLayoutVars>
      </dgm:prSet>
      <dgm:spPr/>
    </dgm:pt>
  </dgm:ptLst>
  <dgm:cxnLst>
    <dgm:cxn modelId="{CF6F3721-3EAC-41D4-AD14-4617443641B5}" type="presOf" srcId="{CCB8495D-04BD-44D9-BC5C-C4C15463EE1E}" destId="{39E8FF0F-EA50-4B9D-AE55-13F14B96B741}" srcOrd="0" destOrd="0" presId="urn:microsoft.com/office/officeart/2005/8/layout/vList5"/>
    <dgm:cxn modelId="{C6FE5F44-D18D-46FD-AFB2-1682EA30DEB8}" type="presOf" srcId="{5B956844-44B2-43E1-96B2-6A09842E2AC0}" destId="{32897CB2-C440-48C5-B1CB-556F4AF0CCBC}" srcOrd="0" destOrd="0" presId="urn:microsoft.com/office/officeart/2005/8/layout/vList5"/>
    <dgm:cxn modelId="{606D6447-45E7-4B24-8CA2-27736023A6B9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BEC2BD7B-BC74-48CD-A4C3-2CFF6B97E96C}" type="presOf" srcId="{84E7E831-9C66-440F-BC5B-97BBAD916BD5}" destId="{39E8FF0F-EA50-4B9D-AE55-13F14B96B741}" srcOrd="0" destOrd="1" presId="urn:microsoft.com/office/officeart/2005/8/layout/vList5"/>
    <dgm:cxn modelId="{0D68B189-3DCC-41BA-AA6C-2C8E3AE0A62F}" type="presOf" srcId="{39395AC3-44F2-43CA-94C4-C53867CC5DDA}" destId="{F5260018-36B2-4B62-B3D4-6808BD49C051}" srcOrd="0" destOrd="0" presId="urn:microsoft.com/office/officeart/2005/8/layout/vList5"/>
    <dgm:cxn modelId="{4F455B8D-3751-408A-936A-00AF8C3366E2}" type="presOf" srcId="{A2D29BD8-8F11-4A9D-A6D0-2C388278A04F}" destId="{39E8FF0F-EA50-4B9D-AE55-13F14B96B741}" srcOrd="0" destOrd="2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21A23E9D-B5B7-46C9-A5DE-1BD688F1DB95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CA6D06F4-5F7C-4B69-A8D1-18DD54C03469}" srcId="{39395AC3-44F2-43CA-94C4-C53867CC5DDA}" destId="{84E7E831-9C66-440F-BC5B-97BBAD916BD5}" srcOrd="1" destOrd="0" parTransId="{8C82A372-B4B4-4449-8322-521A7AF9F1C6}" sibTransId="{7CABF471-0F5C-4C8A-8E42-503E79C2E84B}"/>
    <dgm:cxn modelId="{F62B2FC3-616D-4B15-BA50-B7CEE91E2F4C}" type="presParOf" srcId="{32897CB2-C440-48C5-B1CB-556F4AF0CCBC}" destId="{C1CE3735-1557-45CB-B596-A3DE630DCF3C}" srcOrd="0" destOrd="0" presId="urn:microsoft.com/office/officeart/2005/8/layout/vList5"/>
    <dgm:cxn modelId="{8BC37AE9-049B-4F74-8483-7828B7C230AB}" type="presParOf" srcId="{C1CE3735-1557-45CB-B596-A3DE630DCF3C}" destId="{C314A7ED-A91B-4096-B6ED-5D171C4158DD}" srcOrd="0" destOrd="0" presId="urn:microsoft.com/office/officeart/2005/8/layout/vList5"/>
    <dgm:cxn modelId="{D56B6EF3-0DE7-4F7F-924A-139C6FB9380B}" type="presParOf" srcId="{C1CE3735-1557-45CB-B596-A3DE630DCF3C}" destId="{A8983449-E04B-496F-BA7D-ED80AAAEE3A0}" srcOrd="1" destOrd="0" presId="urn:microsoft.com/office/officeart/2005/8/layout/vList5"/>
    <dgm:cxn modelId="{B8E4B92E-90F7-4EDC-A878-3F71A27335D5}" type="presParOf" srcId="{32897CB2-C440-48C5-B1CB-556F4AF0CCBC}" destId="{CA0773E2-E065-4D7D-A3AA-16903DF04719}" srcOrd="1" destOrd="0" presId="urn:microsoft.com/office/officeart/2005/8/layout/vList5"/>
    <dgm:cxn modelId="{C3C7A660-0902-436E-8EE0-AE5826356FC7}" type="presParOf" srcId="{32897CB2-C440-48C5-B1CB-556F4AF0CCBC}" destId="{D951A707-2B84-4836-B7E7-499B54B47FBD}" srcOrd="2" destOrd="0" presId="urn:microsoft.com/office/officeart/2005/8/layout/vList5"/>
    <dgm:cxn modelId="{85F015C1-5FEA-4907-8EB3-0B685D393A9F}" type="presParOf" srcId="{D951A707-2B84-4836-B7E7-499B54B47FBD}" destId="{F5260018-36B2-4B62-B3D4-6808BD49C051}" srcOrd="0" destOrd="0" presId="urn:microsoft.com/office/officeart/2005/8/layout/vList5"/>
    <dgm:cxn modelId="{E260FFBB-2507-4803-952F-B6459F6B3384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«Продукты знаний»</a:t>
          </a:r>
          <a:endParaRPr lang="en-US" sz="2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ru-RU" sz="17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УГФ</a:t>
          </a:r>
          <a:r>
            <a:rPr lang="en-US" sz="17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Исполнительный комитет</a:t>
          </a:r>
          <a:endParaRPr lang="en-US" sz="23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r>
            <a:rPr lang="en-US" sz="2000" b="1" u="sng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заседаний Исполкома</a:t>
          </a:r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93A831-564F-4F2D-B5A8-A17133D233F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700" dirty="0">
              <a:latin typeface="Cambria" panose="02040503050406030204" pitchFamily="18" charset="0"/>
              <a:ea typeface="Cambria" panose="02040503050406030204" pitchFamily="18" charset="0"/>
            </a:rPr>
            <a:t>Роли и функции казначейств в странах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 PEMPAL (</a:t>
          </a:r>
          <a:r>
            <a:rPr lang="ru-RU" sz="1700" dirty="0"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C70F434D-74E8-481D-855D-2408D2C3A2F3}" type="parTrans" cxnId="{107A2C3F-3CAC-4343-8373-F50DA9D49EB0}">
      <dgm:prSet/>
      <dgm:spPr/>
      <dgm:t>
        <a:bodyPr/>
        <a:lstStyle/>
        <a:p>
          <a:endParaRPr lang="en-US"/>
        </a:p>
      </dgm:t>
    </dgm:pt>
    <dgm:pt modelId="{34E91EEA-632C-44C6-9A7A-C01935579674}" type="sibTrans" cxnId="{107A2C3F-3CAC-4343-8373-F50DA9D49EB0}">
      <dgm:prSet/>
      <dgm:spPr/>
      <dgm:t>
        <a:bodyPr/>
        <a:lstStyle/>
        <a:p>
          <a:endParaRPr lang="en-US"/>
        </a:p>
      </dgm:t>
    </dgm:pt>
    <dgm:pt modelId="{AD351842-5BC6-4397-9582-A63CB0A79876}">
      <dgm:prSet phldrT="[Text]" custT="1"/>
      <dgm:spPr/>
      <dgm:t>
        <a:bodyPr/>
        <a:lstStyle/>
        <a:p>
          <a:endParaRPr lang="en-US" sz="2000" dirty="0"/>
        </a:p>
      </dgm:t>
    </dgm:pt>
    <dgm:pt modelId="{A274CFFD-0E67-4A2D-8A06-FC09F74531CF}" type="parTrans" cxnId="{4BC2C585-1217-4B13-9499-8E4B3A57EA1C}">
      <dgm:prSet/>
      <dgm:spPr/>
      <dgm:t>
        <a:bodyPr/>
        <a:lstStyle/>
        <a:p>
          <a:endParaRPr lang="en-US"/>
        </a:p>
      </dgm:t>
    </dgm:pt>
    <dgm:pt modelId="{5EA2088C-AE6B-4372-860D-C739F2F4AB35}" type="sibTrans" cxnId="{4BC2C585-1217-4B13-9499-8E4B3A57EA1C}">
      <dgm:prSet/>
      <dgm:spPr/>
      <dgm:t>
        <a:bodyPr/>
        <a:lstStyle/>
        <a:p>
          <a:endParaRPr lang="en-US"/>
        </a:p>
      </dgm:t>
    </dgm:pt>
    <dgm:pt modelId="{DD06A0BC-E320-43FC-B2C4-36FB0C7372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700" b="0" u="none" dirty="0">
              <a:latin typeface="Cambria" panose="02040503050406030204" pitchFamily="18" charset="0"/>
              <a:ea typeface="Cambria" panose="02040503050406030204" pitchFamily="18" charset="0"/>
            </a:rPr>
            <a:t>Единый казначейский счет и управление ликвидностью в странах</a:t>
          </a:r>
          <a:r>
            <a:rPr lang="en-US" sz="1700" b="0" u="none" dirty="0">
              <a:latin typeface="Cambria" panose="02040503050406030204" pitchFamily="18" charset="0"/>
              <a:ea typeface="Cambria" panose="02040503050406030204" pitchFamily="18" charset="0"/>
            </a:rPr>
            <a:t> PEMPAL (2021)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8E988B-59CD-4248-82EB-AD94EA9890DA}" type="parTrans" cxnId="{F25D3BC7-E09B-48F4-93B6-F109176DCEAC}">
      <dgm:prSet/>
      <dgm:spPr/>
      <dgm:t>
        <a:bodyPr/>
        <a:lstStyle/>
        <a:p>
          <a:endParaRPr lang="en-US"/>
        </a:p>
      </dgm:t>
    </dgm:pt>
    <dgm:pt modelId="{AC08EFAB-0B4A-4B30-A91A-72D8634DA9A9}" type="sibTrans" cxnId="{F25D3BC7-E09B-48F4-93B6-F109176DCEA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0177" custScaleY="58519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100377" custLinFactNeighborX="101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34429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40379">
        <dgm:presLayoutVars>
          <dgm:bulletEnabled val="1"/>
        </dgm:presLayoutVars>
      </dgm:prSet>
      <dgm:spPr/>
    </dgm:pt>
  </dgm:ptLst>
  <dgm:cxnLst>
    <dgm:cxn modelId="{8A9B9E2E-D46C-4DD1-8EFC-C06142DA9FE5}" type="presOf" srcId="{DD06A0BC-E320-43FC-B2C4-36FB0C7372E8}" destId="{A8983449-E04B-496F-BA7D-ED80AAAEE3A0}" srcOrd="0" destOrd="1" presId="urn:microsoft.com/office/officeart/2005/8/layout/vList5"/>
    <dgm:cxn modelId="{107A2C3F-3CAC-4343-8373-F50DA9D49EB0}" srcId="{E7A4A1C3-3566-4A57-821B-D183F89A9857}" destId="{3293A831-564F-4F2D-B5A8-A17133D233F8}" srcOrd="2" destOrd="0" parTransId="{C70F434D-74E8-481D-855D-2408D2C3A2F3}" sibTransId="{34E91EEA-632C-44C6-9A7A-C01935579674}"/>
    <dgm:cxn modelId="{52CB6D62-7C9A-4C01-A56C-342427547E08}" type="presOf" srcId="{AD351842-5BC6-4397-9582-A63CB0A79876}" destId="{39E8FF0F-EA50-4B9D-AE55-13F14B96B741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1" destOrd="0" parTransId="{8FC39113-1B81-4AD2-A35E-F84E7A437550}" sibTransId="{7E3CFF77-A8D8-4548-B46B-1E5A27231D6D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4BC2C585-1217-4B13-9499-8E4B3A57EA1C}" srcId="{39395AC3-44F2-43CA-94C4-C53867CC5DDA}" destId="{AD351842-5BC6-4397-9582-A63CB0A79876}" srcOrd="0" destOrd="0" parTransId="{A274CFFD-0E67-4A2D-8A06-FC09F74531CF}" sibTransId="{5EA2088C-AE6B-4372-860D-C739F2F4AB35}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F25D3BC7-E09B-48F4-93B6-F109176DCEAC}" srcId="{E7A4A1C3-3566-4A57-821B-D183F89A9857}" destId="{DD06A0BC-E320-43FC-B2C4-36FB0C7372E8}" srcOrd="1" destOrd="0" parTransId="{528E988B-59CD-4248-82EB-AD94EA9890DA}" sibTransId="{AC08EFAB-0B4A-4B30-A91A-72D8634DA9A9}"/>
    <dgm:cxn modelId="{DA7FC3D6-3DA7-43CF-8BB3-60A3DF18F284}" type="presOf" srcId="{3293A831-564F-4F2D-B5A8-A17133D233F8}" destId="{A8983449-E04B-496F-BA7D-ED80AAAEE3A0}" srcOrd="0" destOrd="2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1" presId="urn:microsoft.com/office/officeart/2005/8/layout/vList5"/>
    <dgm:cxn modelId="{666D07F6-131E-4791-852E-356B4980A8BC}" type="presOf" srcId="{A2D29BD8-8F11-4A9D-A6D0-2C388278A04F}" destId="{39E8FF0F-EA50-4B9D-AE55-13F14B96B741}" srcOrd="0" destOrd="2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29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Обсуждение изменений в казначейских операциях в странах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PEMPAL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в качестве реакции на пандемию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24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июня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Ознакомление с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работой Федерального казначейства Швейцарии,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управление ликвидностью и планирование ликвидности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7630" tIns="43815" rIns="87630" bIns="4381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15</a:t>
          </a:r>
          <a:r>
            <a:rPr lang="ru-RU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сентября</a:t>
          </a:r>
          <a:r>
            <a:rPr lang="en-US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2020</a:t>
          </a:r>
          <a:r>
            <a:rPr lang="ru-RU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г.</a:t>
          </a:r>
          <a:endParaRPr lang="en-US" sz="23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2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Ознакомление с организационной структурой, деятельностью и </a:t>
          </a:r>
          <a:r>
            <a:rPr lang="ru-RU" sz="2000" kern="1200" noProof="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ключевыми реформами Казначейства Казахстана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2B0E0A0E-07E7-4A46-B3DF-ACD7C8BC0FA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E6002512-377E-4D82-AADB-6DC48434A86C}" type="parTrans" cxnId="{55767195-935E-4007-986A-26D4DC4AB768}">
      <dgm:prSet/>
      <dgm:spPr/>
      <dgm:t>
        <a:bodyPr/>
        <a:lstStyle/>
        <a:p>
          <a:endParaRPr lang="en-US"/>
        </a:p>
      </dgm:t>
    </dgm:pt>
    <dgm:pt modelId="{B337D1A9-3569-4530-BFFD-01A4ED315B9C}" type="sibTrans" cxnId="{55767195-935E-4007-986A-26D4DC4AB768}">
      <dgm:prSet/>
      <dgm:spPr/>
      <dgm:t>
        <a:bodyPr/>
        <a:lstStyle/>
        <a:p>
          <a:endParaRPr lang="en-US"/>
        </a:p>
      </dgm:t>
    </dgm:pt>
    <dgm:pt modelId="{382CD57B-49D2-4C78-92A6-378E6D297C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 из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21D707F-4F6D-4500-B918-3DA1CD6F409F}" type="parTrans" cxnId="{D8B7BEF8-9036-410F-8125-424A05EE25E2}">
      <dgm:prSet/>
      <dgm:spPr/>
      <dgm:t>
        <a:bodyPr/>
        <a:lstStyle/>
        <a:p>
          <a:endParaRPr lang="en-US"/>
        </a:p>
      </dgm:t>
    </dgm:pt>
    <dgm:pt modelId="{AC2EEDE5-3069-4D36-B229-D77128D9B263}" type="sibTrans" cxnId="{D8B7BEF8-9036-410F-8125-424A05EE25E2}">
      <dgm:prSet/>
      <dgm:spPr/>
      <dgm:t>
        <a:bodyPr/>
        <a:lstStyle/>
        <a:p>
          <a:endParaRPr lang="en-US"/>
        </a:p>
      </dgm:t>
    </dgm:pt>
    <dgm:pt modelId="{7FC75F96-C117-4534-A382-83BCC8706D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43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из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17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FA70E1-B50D-4583-BC62-6341B6A2704A}" type="parTrans" cxnId="{3BC1D57D-8454-42ED-9A01-00C37F9529BC}">
      <dgm:prSet/>
      <dgm:spPr/>
      <dgm:t>
        <a:bodyPr/>
        <a:lstStyle/>
        <a:p>
          <a:endParaRPr lang="en-US"/>
        </a:p>
      </dgm:t>
    </dgm:pt>
    <dgm:pt modelId="{EA2BC0A6-E458-4F2F-A279-14E6820FCB19}" type="sibTrans" cxnId="{3BC1D57D-8454-42ED-9A01-00C37F9529BC}">
      <dgm:prSet/>
      <dgm:spPr/>
      <dgm:t>
        <a:bodyPr/>
        <a:lstStyle/>
        <a:p>
          <a:endParaRPr lang="en-US"/>
        </a:p>
      </dgm:t>
    </dgm:pt>
    <dgm:pt modelId="{9C496279-469C-4972-AE76-92C747A5A0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Ознакомление с </a:t>
          </a:r>
          <a:r>
            <a:rPr kumimoji="0" lang="ru-RU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аналитической запиской ВБ «Гибкий подход к осуществлению казначейских операций в период пандемии</a:t>
          </a:r>
          <a:r>
            <a:rPr kumimoji="0" lang="en-US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COVID-19</a:t>
          </a:r>
          <a:r>
            <a:rPr kumimoji="0" lang="ru-RU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»</a:t>
          </a:r>
          <a:endParaRPr kumimoji="0" lang="en-US" sz="2000" b="0" i="1" u="none" strike="noStrike" kern="1200" cap="none" normalizeH="0" baseline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CD76F2BD-5CCB-46F8-AC0E-6883DCC4B4DF}" type="parTrans" cxnId="{D3C6F1DF-392E-4E71-BA4E-2F693C081B86}">
      <dgm:prSet/>
      <dgm:spPr/>
      <dgm:t>
        <a:bodyPr/>
        <a:lstStyle/>
        <a:p>
          <a:endParaRPr lang="en-US"/>
        </a:p>
      </dgm:t>
    </dgm:pt>
    <dgm:pt modelId="{1A9A2C96-AB75-4976-9699-9AEF18275AF4}" type="sibTrans" cxnId="{D3C6F1DF-392E-4E71-BA4E-2F693C081B86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83020" custScaleY="54812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286" custScaleY="68092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88006" custScaleY="43408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49872" custScaleY="51821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255648" custScaleY="38067" custLinFactNeighborX="-5585" custLinFactNeighborY="-4956">
        <dgm:presLayoutVars>
          <dgm:chMax val="1"/>
          <dgm:bulletEnabled val="1"/>
        </dgm:presLayoutVars>
      </dgm:prSet>
      <dgm:spPr>
        <a:xfrm>
          <a:off x="0" y="3852233"/>
          <a:ext cx="1626472" cy="1524952"/>
        </a:xfrm>
        <a:prstGeom prst="roundRect">
          <a:avLst/>
        </a:prstGeom>
      </dgm:spPr>
    </dgm:pt>
    <dgm:pt modelId="{4585A051-3FC3-4C70-93D9-D5FC8AEE33DD}" type="pres">
      <dgm:prSet presAssocID="{DAC7CADB-F642-413A-B67E-1C936CB1E76D}" presName="descendantText" presStyleLbl="alignAccFollowNode1" presStyleIdx="2" presStyleCnt="3" custScaleX="435543" custScaleY="46558" custLinFactNeighborX="-567" custLinFactNeighborY="-6228">
        <dgm:presLayoutVars>
          <dgm:bulletEnabled val="1"/>
        </dgm:presLayoutVars>
      </dgm:prSet>
      <dgm:spPr>
        <a:xfrm rot="5400000">
          <a:off x="3667291" y="1737218"/>
          <a:ext cx="1631492" cy="5931479"/>
        </a:xfrm>
        <a:prstGeom prst="round2SameRect">
          <a:avLst/>
        </a:prstGeom>
      </dgm:spPr>
    </dgm:pt>
  </dgm:ptLst>
  <dgm:cxnLst>
    <dgm:cxn modelId="{F07AA31B-F3AF-41CF-BF1F-A086EBF47A6E}" type="presOf" srcId="{DAC7CADB-F642-413A-B67E-1C936CB1E76D}" destId="{E997E8B8-72D3-4138-9CDF-AD0FDB01E83D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95102229-D3BF-4FAD-8177-A8909483E125}" type="presOf" srcId="{2B0E0A0E-07E7-4A46-B3DF-ACD7C8BC0FAE}" destId="{F069A627-4E67-4967-8B92-C9087C4A6F83}" srcOrd="0" destOrd="2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3BC1D57D-8454-42ED-9A01-00C37F9529BC}" srcId="{DAC7CADB-F642-413A-B67E-1C936CB1E76D}" destId="{7FC75F96-C117-4534-A382-83BCC8706DCF}" srcOrd="1" destOrd="0" parTransId="{EBFA70E1-B50D-4583-BC62-6341B6A2704A}" sibTransId="{EA2BC0A6-E458-4F2F-A279-14E6820FCB19}"/>
    <dgm:cxn modelId="{1A41F680-9484-4CFC-8C1F-BF3A2024404C}" type="presOf" srcId="{382CD57B-49D2-4C78-92A6-378E6D297C00}" destId="{BD70E6F7-64AA-410D-B404-CF9D915BC730}" srcOrd="0" destOrd="1" presId="urn:microsoft.com/office/officeart/2005/8/layout/vList5"/>
    <dgm:cxn modelId="{5E0CBF86-6BC9-4386-A94A-939DFA84BFB2}" type="presOf" srcId="{9DBFA86B-F403-45A1-8555-A75FC7657C3F}" destId="{F069A627-4E67-4967-8B92-C9087C4A6F83}" srcOrd="0" destOrd="1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55767195-935E-4007-986A-26D4DC4AB768}" srcId="{CFE3F8F5-9CC4-4477-8B0C-A2043DD18C18}" destId="{2B0E0A0E-07E7-4A46-B3DF-ACD7C8BC0FAE}" srcOrd="2" destOrd="0" parTransId="{E6002512-377E-4D82-AADB-6DC48434A86C}" sibTransId="{B337D1A9-3569-4530-BFFD-01A4ED315B9C}"/>
    <dgm:cxn modelId="{69E290AA-AC23-48CF-9CE2-E581287CC4F6}" type="presOf" srcId="{0E4A6641-D0A0-44AA-87F5-5DFD67EE4899}" destId="{4585A051-3FC3-4C70-93D9-D5FC8AEE33DD}" srcOrd="0" destOrd="0" presId="urn:microsoft.com/office/officeart/2005/8/layout/vList5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7ACFF7DA-3B16-4944-BF9C-8A4FD17087E6}" type="presOf" srcId="{9C496279-469C-4972-AE76-92C747A5A04D}" destId="{F069A627-4E67-4967-8B92-C9087C4A6F83}" srcOrd="0" destOrd="0" presId="urn:microsoft.com/office/officeart/2005/8/layout/vList5"/>
    <dgm:cxn modelId="{D3C6F1DF-392E-4E71-BA4E-2F693C081B86}" srcId="{CFE3F8F5-9CC4-4477-8B0C-A2043DD18C18}" destId="{9C496279-469C-4972-AE76-92C747A5A04D}" srcOrd="0" destOrd="0" parTransId="{CD76F2BD-5CCB-46F8-AC0E-6883DCC4B4DF}" sibTransId="{1A9A2C96-AB75-4976-9699-9AEF18275AF4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2041F5EF-6BF4-495E-8DED-E4C50D7608B5}" type="presOf" srcId="{7FC75F96-C117-4534-A382-83BCC8706DCF}" destId="{4585A051-3FC3-4C70-93D9-D5FC8AEE33DD}" srcOrd="0" destOrd="1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9F3C0DF8-6991-4E2D-AFDD-D68900F7C0B5}" srcId="{CFE3F8F5-9CC4-4477-8B0C-A2043DD18C18}" destId="{9DBFA86B-F403-45A1-8555-A75FC7657C3F}" srcOrd="1" destOrd="0" parTransId="{B7808C8C-7545-4604-990B-047B4E149153}" sibTransId="{BEF85F4E-D847-4B29-AE1F-2BBC5D727FD8}"/>
    <dgm:cxn modelId="{D8B7BEF8-9036-410F-8125-424A05EE25E2}" srcId="{F7F93194-955C-4288-BC12-45756203ABA6}" destId="{382CD57B-49D2-4C78-92A6-378E6D297C00}" srcOrd="1" destOrd="0" parTransId="{421D707F-4F6D-4500-B918-3DA1CD6F409F}" sibTransId="{AC2EEDE5-3069-4D36-B229-D77128D9B263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  <dgm:cxn modelId="{A78E56D2-8588-41B8-96AB-EA5F87A5A05A}" type="presParOf" srcId="{81BAF002-85A0-4E09-A0BA-160DCB5399A4}" destId="{BF28220A-BF14-45EF-9335-F93589E00974}" srcOrd="3" destOrd="0" presId="urn:microsoft.com/office/officeart/2005/8/layout/vList5"/>
    <dgm:cxn modelId="{47EF4F7F-EA3C-4551-BC35-0B8B31F18EA2}" type="presParOf" srcId="{81BAF002-85A0-4E09-A0BA-160DCB5399A4}" destId="{5F8B406F-07C0-48C2-B558-5E2742D1785B}" srcOrd="4" destOrd="0" presId="urn:microsoft.com/office/officeart/2005/8/layout/vList5"/>
    <dgm:cxn modelId="{516544D6-BDCA-453A-B6AC-52B30C626F47}" type="presParOf" srcId="{5F8B406F-07C0-48C2-B558-5E2742D1785B}" destId="{E997E8B8-72D3-4138-9CDF-AD0FDB01E83D}" srcOrd="0" destOrd="0" presId="urn:microsoft.com/office/officeart/2005/8/layout/vList5"/>
    <dgm:cxn modelId="{0AC0A34B-CC3D-4007-90A6-137900701670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10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16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марта</a:t>
          </a:r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 2023</a:t>
          </a:r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7E0F0F3F-4E30-4196-AEF5-FB36C86823F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Подготовка к пленарному заседанию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CC8B4E3-9276-4339-B898-9BEDC57B8356}" type="parTrans" cxnId="{FCED7ADD-BB0F-4426-BCD9-E1662CAB4426}">
      <dgm:prSet/>
      <dgm:spPr/>
      <dgm:t>
        <a:bodyPr/>
        <a:lstStyle/>
        <a:p>
          <a:endParaRPr lang="en-US"/>
        </a:p>
      </dgm:t>
    </dgm:pt>
    <dgm:pt modelId="{8BCA5CF5-0F5E-4C6A-94D1-AA6842ADA5A3}" type="sibTrans" cxnId="{FCED7ADD-BB0F-4426-BCD9-E1662CAB4426}">
      <dgm:prSet/>
      <dgm:spPr/>
      <dgm:t>
        <a:bodyPr/>
        <a:lstStyle/>
        <a:p>
          <a:endParaRPr lang="en-US"/>
        </a:p>
      </dgm:t>
    </dgm:pt>
    <dgm:pt modelId="{2B0E0A0E-07E7-4A46-B3DF-ACD7C8BC0FA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Более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40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участников из 12 стран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E6002512-377E-4D82-AADB-6DC48434A86C}" type="parTrans" cxnId="{55767195-935E-4007-986A-26D4DC4AB768}">
      <dgm:prSet/>
      <dgm:spPr/>
      <dgm:t>
        <a:bodyPr/>
        <a:lstStyle/>
        <a:p>
          <a:endParaRPr lang="en-US"/>
        </a:p>
      </dgm:t>
    </dgm:pt>
    <dgm:pt modelId="{B337D1A9-3569-4530-BFFD-01A4ED315B9C}" type="sibTrans" cxnId="{55767195-935E-4007-986A-26D4DC4AB768}">
      <dgm:prSet/>
      <dgm:spPr/>
      <dgm:t>
        <a:bodyPr/>
        <a:lstStyle/>
        <a:p>
          <a:endParaRPr lang="en-US"/>
        </a:p>
      </dgm:t>
    </dgm:pt>
    <dgm:pt modelId="{382CD57B-49D2-4C78-92A6-378E6D297C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Более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участников из 13 стран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21D707F-4F6D-4500-B918-3DA1CD6F409F}" type="parTrans" cxnId="{D8B7BEF8-9036-410F-8125-424A05EE25E2}">
      <dgm:prSet/>
      <dgm:spPr/>
      <dgm:t>
        <a:bodyPr/>
        <a:lstStyle/>
        <a:p>
          <a:endParaRPr lang="en-US"/>
        </a:p>
      </dgm:t>
    </dgm:pt>
    <dgm:pt modelId="{AC2EEDE5-3069-4D36-B229-D77128D9B263}" type="sibTrans" cxnId="{D8B7BEF8-9036-410F-8125-424A05EE25E2}">
      <dgm:prSet/>
      <dgm:spPr/>
      <dgm:t>
        <a:bodyPr/>
        <a:lstStyle/>
        <a:p>
          <a:endParaRPr lang="en-US"/>
        </a:p>
      </dgm:t>
    </dgm:pt>
    <dgm:pt modelId="{9C496279-469C-4972-AE76-92C747A5A0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Албания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: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нормативная и методологическая база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управления рисками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операционные риски Казначейства, способы снижения рисков посредством бизнес-процессов</a:t>
          </a:r>
          <a:endParaRPr kumimoji="0" lang="en-US" sz="2000" b="0" i="1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CD76F2BD-5CCB-46F8-AC0E-6883DCC4B4DF}" type="parTrans" cxnId="{D3C6F1DF-392E-4E71-BA4E-2F693C081B86}">
      <dgm:prSet/>
      <dgm:spPr/>
      <dgm:t>
        <a:bodyPr/>
        <a:lstStyle/>
        <a:p>
          <a:endParaRPr lang="en-US"/>
        </a:p>
      </dgm:t>
    </dgm:pt>
    <dgm:pt modelId="{1A9A2C96-AB75-4976-9699-9AEF18275AF4}" type="sibTrans" cxnId="{D3C6F1DF-392E-4E71-BA4E-2F693C081B86}">
      <dgm:prSet/>
      <dgm:spPr/>
      <dgm:t>
        <a:bodyPr/>
        <a:lstStyle/>
        <a:p>
          <a:endParaRPr lang="en-US"/>
        </a:p>
      </dgm:t>
    </dgm:pt>
    <dgm:pt modelId="{0FCB574B-91B1-464B-BC4B-B5A1388939B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Опрос о функциях казначейств в странах</a:t>
          </a:r>
          <a:r>
            <a:rPr lang="en-US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PEMPAL</a:t>
          </a:r>
          <a:r>
            <a:rPr lang="ru-RU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2022 года</a:t>
          </a:r>
          <a:r>
            <a:rPr lang="en-US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представление предварительных результатов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7E15498-648F-42FD-8431-FFE4CD6EE73D}" type="parTrans" cxnId="{B9E8EAAA-F41D-4073-967A-B5320D4EDF13}">
      <dgm:prSet/>
      <dgm:spPr/>
      <dgm:t>
        <a:bodyPr/>
        <a:lstStyle/>
        <a:p>
          <a:endParaRPr lang="en-US"/>
        </a:p>
      </dgm:t>
    </dgm:pt>
    <dgm:pt modelId="{999885DF-B32D-4B0A-92E3-38CE2CC6A6EE}" type="sibTrans" cxnId="{B9E8EAAA-F41D-4073-967A-B5320D4EDF13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2" custScaleX="83020" custScaleY="37145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2" custScaleX="135286" custScaleY="44774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2" custScaleX="88006" custScaleY="43408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2" custScaleX="149872" custScaleY="51821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</dgm:ptLst>
  <dgm:cxnLst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95102229-D3BF-4FAD-8177-A8909483E125}" type="presOf" srcId="{2B0E0A0E-07E7-4A46-B3DF-ACD7C8BC0FAE}" destId="{F069A627-4E67-4967-8B92-C9087C4A6F83}" srcOrd="0" destOrd="1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1A41F680-9484-4CFC-8C1F-BF3A2024404C}" type="presOf" srcId="{382CD57B-49D2-4C78-92A6-378E6D297C00}" destId="{BD70E6F7-64AA-410D-B404-CF9D915BC730}" srcOrd="0" destOrd="3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66EFC78E-FEB2-4153-948A-9497A3E59DEB}" type="presOf" srcId="{0FCB574B-91B1-464B-BC4B-B5A1388939B0}" destId="{BD70E6F7-64AA-410D-B404-CF9D915BC730}" srcOrd="0" destOrd="1" presId="urn:microsoft.com/office/officeart/2005/8/layout/vList5"/>
    <dgm:cxn modelId="{55767195-935E-4007-986A-26D4DC4AB768}" srcId="{CFE3F8F5-9CC4-4477-8B0C-A2043DD18C18}" destId="{2B0E0A0E-07E7-4A46-B3DF-ACD7C8BC0FAE}" srcOrd="1" destOrd="0" parTransId="{E6002512-377E-4D82-AADB-6DC48434A86C}" sibTransId="{B337D1A9-3569-4530-BFFD-01A4ED315B9C}"/>
    <dgm:cxn modelId="{B9E8EAAA-F41D-4073-967A-B5320D4EDF13}" srcId="{F7F93194-955C-4288-BC12-45756203ABA6}" destId="{0FCB574B-91B1-464B-BC4B-B5A1388939B0}" srcOrd="1" destOrd="0" parTransId="{E7E15498-648F-42FD-8431-FFE4CD6EE73D}" sibTransId="{999885DF-B32D-4B0A-92E3-38CE2CC6A6EE}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233F53CC-5A83-41EA-ACC1-423A78057C2E}" type="presOf" srcId="{7E0F0F3F-4E30-4196-AEF5-FB36C86823FE}" destId="{BD70E6F7-64AA-410D-B404-CF9D915BC730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7ACFF7DA-3B16-4944-BF9C-8A4FD17087E6}" type="presOf" srcId="{9C496279-469C-4972-AE76-92C747A5A04D}" destId="{F069A627-4E67-4967-8B92-C9087C4A6F83}" srcOrd="0" destOrd="0" presId="urn:microsoft.com/office/officeart/2005/8/layout/vList5"/>
    <dgm:cxn modelId="{FCED7ADD-BB0F-4426-BCD9-E1662CAB4426}" srcId="{F7F93194-955C-4288-BC12-45756203ABA6}" destId="{7E0F0F3F-4E30-4196-AEF5-FB36C86823FE}" srcOrd="2" destOrd="0" parTransId="{8CC8B4E3-9276-4339-B898-9BEDC57B8356}" sibTransId="{8BCA5CF5-0F5E-4C6A-94D1-AA6842ADA5A3}"/>
    <dgm:cxn modelId="{D3C6F1DF-392E-4E71-BA4E-2F693C081B86}" srcId="{CFE3F8F5-9CC4-4477-8B0C-A2043DD18C18}" destId="{9C496279-469C-4972-AE76-92C747A5A04D}" srcOrd="0" destOrd="0" parTransId="{CD76F2BD-5CCB-46F8-AC0E-6883DCC4B4DF}" sibTransId="{1A9A2C96-AB75-4976-9699-9AEF18275AF4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D8B7BEF8-9036-410F-8125-424A05EE25E2}" srcId="{F7F93194-955C-4288-BC12-45756203ABA6}" destId="{382CD57B-49D2-4C78-92A6-378E6D297C00}" srcOrd="3" destOrd="0" parTransId="{421D707F-4F6D-4500-B918-3DA1CD6F409F}" sibTransId="{AC2EEDE5-3069-4D36-B229-D77128D9B263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февраля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Представление</a:t>
          </a: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доклада ВБ «Управление ликвидностью: надлежащие практики разных стран»</a:t>
          </a:r>
          <a:endParaRPr kumimoji="0" lang="en-US" sz="1600" b="0" i="0" u="none" strike="noStrike" kern="1200" cap="none" normalizeH="0" baseline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20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октября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64008"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28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сентября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1800" i="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Комментарии приглашенных экспертов на </a:t>
          </a:r>
          <a:r>
            <a:rPr kumimoji="0" lang="ru-RU" sz="18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Отчет по результатам опроса по практике применения ЕКС, управления ликвидностью и прогнозирования ликвидности в странах</a:t>
          </a:r>
          <a:r>
            <a:rPr kumimoji="0" lang="en-US" sz="18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  <a:endParaRPr lang="en-US" sz="1800" i="1" u="none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FDB8A5D3-D47E-48B1-8548-8C5B734173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0D8A057-B11A-46E2-8FE3-AE4E8492AB21}" type="parTrans" cxnId="{63365CE9-9CA2-4731-8485-F58B370ACBD5}">
      <dgm:prSet/>
      <dgm:spPr/>
      <dgm:t>
        <a:bodyPr/>
        <a:lstStyle/>
        <a:p>
          <a:endParaRPr lang="en-US"/>
        </a:p>
      </dgm:t>
    </dgm:pt>
    <dgm:pt modelId="{0014605F-0566-4618-A06C-7C3AD84663DC}" type="sibTrans" cxnId="{63365CE9-9CA2-4731-8485-F58B370ACBD5}">
      <dgm:prSet/>
      <dgm:spPr/>
      <dgm:t>
        <a:bodyPr/>
        <a:lstStyle/>
        <a:p>
          <a:endParaRPr lang="en-US"/>
        </a:p>
      </dgm:t>
    </dgm:pt>
    <dgm:pt modelId="{3F696A55-32B1-4D62-BA09-B32E2418963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Опрос по практике применения ЕКС, управления ликвидностью и прогнозирования ликвидности в странах</a:t>
          </a:r>
          <a:r>
            <a:rPr kumimoji="0" lang="en-US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  <a:r>
            <a:rPr kumimoji="0" lang="ru-RU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– обсуждение проекта отчета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CF0D91E-5FF3-4CF2-BB55-01A944C1A5E5}" type="parTrans" cxnId="{5A831535-217C-4257-BEA2-221C1E1270FF}">
      <dgm:prSet/>
      <dgm:spPr/>
      <dgm:t>
        <a:bodyPr/>
        <a:lstStyle/>
        <a:p>
          <a:endParaRPr lang="en-US"/>
        </a:p>
      </dgm:t>
    </dgm:pt>
    <dgm:pt modelId="{1048FBF4-AA8F-48B5-A603-A4819EC16D94}" type="sibTrans" cxnId="{5A831535-217C-4257-BEA2-221C1E1270FF}">
      <dgm:prSet/>
      <dgm:spPr/>
      <dgm:t>
        <a:bodyPr/>
        <a:lstStyle/>
        <a:p>
          <a:endParaRPr lang="en-US"/>
        </a:p>
      </dgm:t>
    </dgm:pt>
    <dgm:pt modelId="{EF96516C-1C70-4C86-B05C-FC4DE40553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 из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CD6AD9C-1587-464D-B783-9280A8B34E81}" type="parTrans" cxnId="{AF1E4F71-A1BC-4644-87F6-A2A738B6B402}">
      <dgm:prSet/>
      <dgm:spPr/>
      <dgm:t>
        <a:bodyPr/>
        <a:lstStyle/>
        <a:p>
          <a:endParaRPr lang="en-US"/>
        </a:p>
      </dgm:t>
    </dgm:pt>
    <dgm:pt modelId="{4A38F4D2-8909-4D4B-B73A-6E8115101F53}" type="sibTrans" cxnId="{AF1E4F71-A1BC-4644-87F6-A2A738B6B402}">
      <dgm:prSet/>
      <dgm:spPr/>
      <dgm:t>
        <a:bodyPr/>
        <a:lstStyle/>
        <a:p>
          <a:endParaRPr lang="en-US"/>
        </a:p>
      </dgm:t>
    </dgm:pt>
    <dgm:pt modelId="{7B7F4DF5-596F-4EB4-992D-E5823D8388C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13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EB2920B7-EF03-47CE-96AD-45239FFE4DE7}" type="parTrans" cxnId="{EF4C8EAF-8231-45B6-BE90-BAFBA05B80D2}">
      <dgm:prSet/>
      <dgm:spPr/>
      <dgm:t>
        <a:bodyPr/>
        <a:lstStyle/>
        <a:p>
          <a:endParaRPr lang="en-US"/>
        </a:p>
      </dgm:t>
    </dgm:pt>
    <dgm:pt modelId="{284A5225-8AE9-4C3C-A1DC-3A91F97981C9}" type="sibTrans" cxnId="{EF4C8EAF-8231-45B6-BE90-BAFBA05B80D2}">
      <dgm:prSet/>
      <dgm:spPr/>
      <dgm:t>
        <a:bodyPr/>
        <a:lstStyle/>
        <a:p>
          <a:endParaRPr lang="en-US"/>
        </a:p>
      </dgm:t>
    </dgm:pt>
    <dgm:pt modelId="{AD7E6F50-CA71-4F3F-9BEF-2CE96A2E9B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Начало проведения опроса по практике применения ЕКС, управления ликвидностью и прогнозирования ликвидности в странах</a:t>
          </a: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</a:p>
      </dgm:t>
    </dgm:pt>
    <dgm:pt modelId="{91C87D16-C3DA-4874-8FBE-7E55B58D649D}" type="parTrans" cxnId="{D641CE8C-E39D-47FD-B664-475327CBA7C9}">
      <dgm:prSet/>
      <dgm:spPr/>
      <dgm:t>
        <a:bodyPr/>
        <a:lstStyle/>
        <a:p>
          <a:endParaRPr lang="en-US"/>
        </a:p>
      </dgm:t>
    </dgm:pt>
    <dgm:pt modelId="{FEF4DFF7-3493-4BAB-887A-F5A4E05984D4}" type="sibTrans" cxnId="{D641CE8C-E39D-47FD-B664-475327CBA7C9}">
      <dgm:prSet/>
      <dgm:spPr/>
      <dgm:t>
        <a:bodyPr/>
        <a:lstStyle/>
        <a:p>
          <a:endParaRPr lang="en-US"/>
        </a:p>
      </dgm:t>
    </dgm:pt>
    <dgm:pt modelId="{7AEA97CE-94C9-451A-BE55-BF548FB9DFE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25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3F25A6-F6AD-4CD8-9D9E-F643D433266B}" type="parTrans" cxnId="{CB76A13D-4218-469C-9A50-863FCA026CA9}">
      <dgm:prSet/>
      <dgm:spPr/>
      <dgm:t>
        <a:bodyPr/>
        <a:lstStyle/>
        <a:p>
          <a:endParaRPr lang="en-US"/>
        </a:p>
      </dgm:t>
    </dgm:pt>
    <dgm:pt modelId="{6BC6C792-732C-4351-B2BE-2A842B494CBB}" type="sibTrans" cxnId="{CB76A13D-4218-469C-9A50-863FCA026CA9}">
      <dgm:prSet/>
      <dgm:spPr/>
      <dgm:t>
        <a:bodyPr/>
        <a:lstStyle/>
        <a:p>
          <a:endParaRPr lang="en-US"/>
        </a:p>
      </dgm:t>
    </dgm:pt>
    <dgm:pt modelId="{34C9DC11-C576-4557-AB6A-3DEFCFF658D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Проводилось совместно с Практикующим сообществом ВБ в области государственных расходов и управления финансами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05A8C0-E20A-4FDE-8B1D-83DEE780E4AF}" type="parTrans" cxnId="{C96C33AF-0726-422D-81C1-D6F52C533CFA}">
      <dgm:prSet/>
      <dgm:spPr/>
      <dgm:t>
        <a:bodyPr/>
        <a:lstStyle/>
        <a:p>
          <a:endParaRPr lang="en-US"/>
        </a:p>
      </dgm:t>
    </dgm:pt>
    <dgm:pt modelId="{7B62B9F3-3097-49CF-95B9-712AA460C76A}" type="sibTrans" cxnId="{C96C33AF-0726-422D-81C1-D6F52C533CFA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Грузия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: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структура ЕКС и управление остатками средств ЕКС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70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3176">
        <dgm:presLayoutVars>
          <dgm:bulletEnabled val="1"/>
        </dgm:presLayoutVars>
      </dgm:prSet>
      <dgm:spPr>
        <a:xfrm rot="5400000">
          <a:off x="4233039" y="-2194110"/>
          <a:ext cx="1776354" cy="6318859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6187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77498">
        <dgm:presLayoutVars>
          <dgm:bulletEnabled val="1"/>
        </dgm:presLayoutVars>
      </dgm:prSet>
      <dgm:spPr>
        <a:xfrm rot="5400000">
          <a:off x="4147079" y="-188183"/>
          <a:ext cx="1905155" cy="6360494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698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6210">
        <dgm:presLayoutVars>
          <dgm:bulletEnabled val="1"/>
        </dgm:presLayoutVars>
      </dgm:prSet>
      <dgm:spPr>
        <a:xfrm rot="5400000">
          <a:off x="4431642" y="1610896"/>
          <a:ext cx="1320233" cy="637604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5A831535-217C-4257-BEA2-221C1E1270FF}" srcId="{F7F93194-955C-4288-BC12-45756203ABA6}" destId="{3F696A55-32B1-4D62-BA09-B32E2418963A}" srcOrd="2" destOrd="0" parTransId="{BCF0D91E-5FF3-4CF2-BB55-01A944C1A5E5}" sibTransId="{1048FBF4-AA8F-48B5-A603-A4819EC16D94}"/>
    <dgm:cxn modelId="{CB76A13D-4218-469C-9A50-863FCA026CA9}" srcId="{DAC7CADB-F642-413A-B67E-1C936CB1E76D}" destId="{7AEA97CE-94C9-451A-BE55-BF548FB9DFE5}" srcOrd="2" destOrd="0" parTransId="{B03F25A6-F6AD-4CD8-9D9E-F643D433266B}" sibTransId="{6BC6C792-732C-4351-B2BE-2A842B494CBB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326AE141-2BD7-4325-8ECC-9E718D521AB8}" type="presOf" srcId="{FDB8A5D3-D47E-48B1-8548-8C5B73417366}" destId="{BD70E6F7-64AA-410D-B404-CF9D915BC730}" srcOrd="0" destOrd="4" presId="urn:microsoft.com/office/officeart/2005/8/layout/vList5"/>
    <dgm:cxn modelId="{0DA05F62-7EA6-4A4B-BEA8-82DE67605C28}" type="presOf" srcId="{EF96516C-1C70-4C86-B05C-FC4DE40553D4}" destId="{BD70E6F7-64AA-410D-B404-CF9D915BC730}" srcOrd="0" destOrd="3" presId="urn:microsoft.com/office/officeart/2005/8/layout/vList5"/>
    <dgm:cxn modelId="{098B1E4B-CCC9-40AE-8BAE-2A606007FAA8}" type="presOf" srcId="{2020A416-AEA1-46B7-BBBB-8FEE818656D3}" destId="{BD70E6F7-64AA-410D-B404-CF9D915BC730}" srcOrd="0" destOrd="1" presId="urn:microsoft.com/office/officeart/2005/8/layout/vList5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AF1E4F71-A1BC-4644-87F6-A2A738B6B402}" srcId="{F7F93194-955C-4288-BC12-45756203ABA6}" destId="{EF96516C-1C70-4C86-B05C-FC4DE40553D4}" srcOrd="3" destOrd="0" parTransId="{1CD6AD9C-1587-464D-B783-9280A8B34E81}" sibTransId="{4A38F4D2-8909-4D4B-B73A-6E8115101F53}"/>
    <dgm:cxn modelId="{D641CE8C-E39D-47FD-B664-475327CBA7C9}" srcId="{CFE3F8F5-9CC4-4477-8B0C-A2043DD18C18}" destId="{AD7E6F50-CA71-4F3F-9BEF-2CE96A2E9B66}" srcOrd="1" destOrd="0" parTransId="{91C87D16-C3DA-4874-8FBE-7E55B58D649D}" sibTransId="{FEF4DFF7-3493-4BAB-887A-F5A4E05984D4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0B30099-46BB-405A-B860-513A9715B4CB}" type="presOf" srcId="{3F696A55-32B1-4D62-BA09-B32E2418963A}" destId="{BD70E6F7-64AA-410D-B404-CF9D915BC730}" srcOrd="0" destOrd="2" presId="urn:microsoft.com/office/officeart/2005/8/layout/vList5"/>
    <dgm:cxn modelId="{768B319D-8512-4772-9542-C937798ECD33}" type="presOf" srcId="{AD7E6F50-CA71-4F3F-9BEF-2CE96A2E9B66}" destId="{F069A627-4E67-4967-8B92-C9087C4A6F83}" srcOrd="0" destOrd="1" presId="urn:microsoft.com/office/officeart/2005/8/layout/vList5"/>
    <dgm:cxn modelId="{C96C33AF-0726-422D-81C1-D6F52C533CFA}" srcId="{DAC7CADB-F642-413A-B67E-1C936CB1E76D}" destId="{34C9DC11-C576-4557-AB6A-3DEFCFF658D1}" srcOrd="1" destOrd="0" parTransId="{CB05A8C0-E20A-4FDE-8B1D-83DEE780E4AF}" sibTransId="{7B62B9F3-3097-49CF-95B9-712AA460C76A}"/>
    <dgm:cxn modelId="{EF4C8EAF-8231-45B6-BE90-BAFBA05B80D2}" srcId="{CFE3F8F5-9CC4-4477-8B0C-A2043DD18C18}" destId="{7B7F4DF5-596F-4EB4-992D-E5823D8388C3}" srcOrd="2" destOrd="0" parTransId="{EB2920B7-EF03-47CE-96AD-45239FFE4DE7}" sibTransId="{284A5225-8AE9-4C3C-A1DC-3A91F97981C9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226054C0-66C8-4FA1-BE57-9FD7C185B36A}" type="presOf" srcId="{7B7F4DF5-596F-4EB4-992D-E5823D8388C3}" destId="{F069A627-4E67-4967-8B92-C9087C4A6F83}" srcOrd="0" destOrd="2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823FD8CB-5F2C-4455-9776-8507E3F80883}" type="presOf" srcId="{34C9DC11-C576-4557-AB6A-3DEFCFF658D1}" destId="{4585A051-3FC3-4C70-93D9-D5FC8AEE33DD}" srcOrd="0" destOrd="1" presId="urn:microsoft.com/office/officeart/2005/8/layout/vList5"/>
    <dgm:cxn modelId="{8DCE6ECC-696F-4AFA-AA53-3626E4E7D0BA}" type="presOf" srcId="{7AEA97CE-94C9-451A-BE55-BF548FB9DFE5}" destId="{4585A051-3FC3-4C70-93D9-D5FC8AEE33DD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3365CE9-9CA2-4731-8485-F58B370ACBD5}" srcId="{F7F93194-955C-4288-BC12-45756203ABA6}" destId="{FDB8A5D3-D47E-48B1-8548-8C5B73417366}" srcOrd="4" destOrd="0" parTransId="{90D8A057-B11A-46E2-8FE3-AE4E8492AB21}" sibTransId="{0014605F-0566-4618-A06C-7C3AD84663DC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13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октября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700" dirty="0">
              <a:latin typeface="Cambria" panose="02040503050406030204" pitchFamily="18" charset="0"/>
              <a:ea typeface="Cambria" panose="02040503050406030204" pitchFamily="18" charset="0"/>
            </a:rPr>
            <a:t>Новости стран о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развитии ИТ в период пандемии</a:t>
          </a:r>
          <a:r>
            <a:rPr lang="en-US" sz="17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COVID-19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700" dirty="0">
              <a:latin typeface="Cambria" panose="02040503050406030204" pitchFamily="18" charset="0"/>
              <a:ea typeface="Cambria" panose="02040503050406030204" pitchFamily="18" charset="0"/>
            </a:rPr>
            <a:t>системы удаленного доступа для сотрудников казначейств, системная интеграция, ЭЦП, электронный документооборот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19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Интегрированная информационная система управления государственными финансами Албании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: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архитектура, основные функциональные возможности и ключевые связи с ИС казначейства и другими модулями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10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декабря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Представление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нового «продукта знаний»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«</a:t>
          </a:r>
          <a:r>
            <a:rPr lang="ru-RU" sz="1800" i="1" kern="1200" dirty="0">
              <a:latin typeface="Cambria" panose="02040503050406030204" pitchFamily="18" charset="0"/>
              <a:ea typeface="Cambria" panose="02040503050406030204" pitchFamily="18" charset="0"/>
            </a:rPr>
            <a:t>Оптимизация структуры единого плана счетов» </a:t>
          </a: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членам Практикующего сообщества ВБ по ИСУГФ и Группы глобальных решений в области</a:t>
          </a:r>
          <a:r>
            <a:rPr lang="en-US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GovTech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949CC5F-C4E6-4C95-A1A5-4380D4B898B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37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10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D07834A1-41E5-4CD2-8B39-B056172240DD}" type="parTrans" cxnId="{18D2E039-07BE-4CEF-91D7-22AC7AE06800}">
      <dgm:prSet/>
      <dgm:spPr/>
      <dgm:t>
        <a:bodyPr/>
        <a:lstStyle/>
        <a:p>
          <a:endParaRPr lang="en-US"/>
        </a:p>
      </dgm:t>
    </dgm:pt>
    <dgm:pt modelId="{123EAEEE-424E-494A-88D1-0EB8171DF6C8}" type="sibTrans" cxnId="{18D2E039-07BE-4CEF-91D7-22AC7AE06800}">
      <dgm:prSet/>
      <dgm:spPr/>
      <dgm:t>
        <a:bodyPr/>
        <a:lstStyle/>
        <a:p>
          <a:endParaRPr lang="en-US"/>
        </a:p>
      </dgm:t>
    </dgm:pt>
    <dgm:pt modelId="{FFE7A2C4-10B7-43ED-A2F3-5237E924CA6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83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35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6CF432-0383-47CF-9A18-4786CE1E53DB}" type="parTrans" cxnId="{BC0ADBCA-0156-4BE9-B9A2-CE71238BB44D}">
      <dgm:prSet/>
      <dgm:spPr/>
      <dgm:t>
        <a:bodyPr/>
        <a:lstStyle/>
        <a:p>
          <a:endParaRPr lang="en-US"/>
        </a:p>
      </dgm:t>
    </dgm:pt>
    <dgm:pt modelId="{DCFCA733-2141-44A3-8FE8-99420CCBBD81}" type="sibTrans" cxnId="{BC0ADBCA-0156-4BE9-B9A2-CE71238BB44D}">
      <dgm:prSet/>
      <dgm:spPr/>
      <dgm:t>
        <a:bodyPr/>
        <a:lstStyle/>
        <a:p>
          <a:endParaRPr lang="en-US"/>
        </a:p>
      </dgm:t>
    </dgm:pt>
    <dgm:pt modelId="{6341EFCD-46A9-42DA-AC50-9FF5C22628E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700" dirty="0">
              <a:latin typeface="Cambria" panose="02040503050406030204" pitchFamily="18" charset="0"/>
              <a:ea typeface="Cambria" panose="02040503050406030204" pitchFamily="18" charset="0"/>
            </a:rPr>
            <a:t>Обзор программы повышения потенциала</a:t>
          </a:r>
          <a:r>
            <a:rPr lang="en-US" sz="1700" dirty="0">
              <a:latin typeface="Cambria" panose="02040503050406030204" pitchFamily="18" charset="0"/>
              <a:ea typeface="Cambria" panose="02040503050406030204" pitchFamily="18" charset="0"/>
            </a:rPr>
            <a:t> Korean Public Finance Information Services (KPFIS)</a:t>
          </a:r>
        </a:p>
      </dgm:t>
    </dgm:pt>
    <dgm:pt modelId="{E1532456-C287-4F6B-8633-D31CA3B275F8}" type="parTrans" cxnId="{7B2031A2-CD4B-46C0-A12B-79BE53104359}">
      <dgm:prSet/>
      <dgm:spPr/>
      <dgm:t>
        <a:bodyPr/>
        <a:lstStyle/>
        <a:p>
          <a:endParaRPr lang="en-US"/>
        </a:p>
      </dgm:t>
    </dgm:pt>
    <dgm:pt modelId="{2C2EDE3D-0A00-42EB-B74B-C59D0AD25E14}" type="sibTrans" cxnId="{7B2031A2-CD4B-46C0-A12B-79BE53104359}">
      <dgm:prSet/>
      <dgm:spPr/>
      <dgm:t>
        <a:bodyPr/>
        <a:lstStyle/>
        <a:p>
          <a:endParaRPr lang="en-US"/>
        </a:p>
      </dgm:t>
    </dgm:pt>
    <dgm:pt modelId="{BDC4D368-F8EA-4DA3-86E9-A9A965632D6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en-US" sz="17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26 </a:t>
          </a:r>
          <a:r>
            <a:rPr kumimoji="0" lang="ru-RU" sz="17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7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10</a:t>
          </a:r>
          <a:r>
            <a:rPr kumimoji="0" lang="ru-RU" sz="17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C9A264-5C9B-4B26-8264-DE26532DEE2F}" type="parTrans" cxnId="{5044C0CF-3337-4207-B555-E6BE111B828F}">
      <dgm:prSet/>
      <dgm:spPr/>
    </dgm:pt>
    <dgm:pt modelId="{73B9D1ED-8ADF-4736-BB6D-9599A76420B5}" type="sibTrans" cxnId="{5044C0CF-3337-4207-B555-E6BE111B828F}">
      <dgm:prSet/>
      <dgm:spPr/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97604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121873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96330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18225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81550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96949">
        <dgm:presLayoutVars>
          <dgm:bulletEnabled val="1"/>
        </dgm:presLayoutVars>
      </dgm:prSet>
      <dgm:spPr>
        <a:xfrm rot="5400000">
          <a:off x="3992377" y="1862695"/>
          <a:ext cx="1313239" cy="5821602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4C5F0F03-A8F5-4E1A-AD6A-DE1F398ED3EA}" type="presOf" srcId="{8949CC5F-C4E6-4C95-A1A5-4380D4B898B8}" destId="{BD70E6F7-64AA-410D-B404-CF9D915BC730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18D2E039-07BE-4CEF-91D7-22AC7AE06800}" srcId="{F7F93194-955C-4288-BC12-45756203ABA6}" destId="{8949CC5F-C4E6-4C95-A1A5-4380D4B898B8}" srcOrd="1" destOrd="0" parTransId="{D07834A1-41E5-4CD2-8B39-B056172240DD}" sibTransId="{123EAEEE-424E-494A-88D1-0EB8171DF6C8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EA08B89E-6581-4101-8579-82008474265F}" type="presOf" srcId="{6341EFCD-46A9-42DA-AC50-9FF5C22628E8}" destId="{F069A627-4E67-4967-8B92-C9087C4A6F83}" srcOrd="0" destOrd="1" presId="urn:microsoft.com/office/officeart/2005/8/layout/vList5"/>
    <dgm:cxn modelId="{7B2031A2-CD4B-46C0-A12B-79BE53104359}" srcId="{CFE3F8F5-9CC4-4477-8B0C-A2043DD18C18}" destId="{6341EFCD-46A9-42DA-AC50-9FF5C22628E8}" srcOrd="1" destOrd="0" parTransId="{E1532456-C287-4F6B-8633-D31CA3B275F8}" sibTransId="{2C2EDE3D-0A00-42EB-B74B-C59D0AD25E14}"/>
    <dgm:cxn modelId="{3107FCAA-C419-4E19-99C6-6741E9C2C2C1}" type="presOf" srcId="{BDC4D368-F8EA-4DA3-86E9-A9A965632D65}" destId="{F069A627-4E67-4967-8B92-C9087C4A6F83}" srcOrd="0" destOrd="2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C0ADBCA-0156-4BE9-B9A2-CE71238BB44D}" srcId="{DAC7CADB-F642-413A-B67E-1C936CB1E76D}" destId="{FFE7A2C4-10B7-43ED-A2F3-5237E924CA6D}" srcOrd="1" destOrd="0" parTransId="{A26CF432-0383-47CF-9A18-4786CE1E53DB}" sibTransId="{DCFCA733-2141-44A3-8FE8-99420CCBBD81}"/>
    <dgm:cxn modelId="{CF6542CD-3976-41E8-8332-51A7DD16F96D}" type="presOf" srcId="{FFE7A2C4-10B7-43ED-A2F3-5237E924CA6D}" destId="{4585A051-3FC3-4C70-93D9-D5FC8AEE33DD}" srcOrd="0" destOrd="1" presId="urn:microsoft.com/office/officeart/2005/8/layout/vList5"/>
    <dgm:cxn modelId="{5044C0CF-3337-4207-B555-E6BE111B828F}" srcId="{CFE3F8F5-9CC4-4477-8B0C-A2043DD18C18}" destId="{BDC4D368-F8EA-4DA3-86E9-A9A965632D65}" srcOrd="2" destOrd="0" parTransId="{83C9A264-5C9B-4B26-8264-DE26532DEE2F}" sibTransId="{73B9D1ED-8ADF-4736-BB6D-9599A76420B5}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D759-4E4D-4EF4-A6D6-8F3BDCEF533A}">
      <dsp:nvSpPr>
        <dsp:cNvPr id="0" name=""/>
        <dsp:cNvSpPr/>
      </dsp:nvSpPr>
      <dsp:spPr>
        <a:xfrm>
          <a:off x="0" y="442"/>
          <a:ext cx="8172399" cy="9489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КС </a:t>
          </a:r>
          <a:r>
            <a:rPr lang="ru-RU" sz="29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продолжает работу в четырех тематических областях</a:t>
          </a:r>
          <a:endParaRPr lang="en-US" sz="29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322" y="46764"/>
        <a:ext cx="8079755" cy="856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428850" y="-1601278"/>
          <a:ext cx="2672216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Консолидация финансовой отчетности республиканского бюджета – Казначейский комитет Казахстана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Пилотирование единого плана счетов в Беларуси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64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6" y="132703"/>
        <a:ext cx="5748839" cy="2411322"/>
      </dsp:txXfrm>
    </dsp:sp>
    <dsp:sp modelId="{62056DBE-2B9E-450E-B206-18D00416536A}">
      <dsp:nvSpPr>
        <dsp:cNvPr id="0" name=""/>
        <dsp:cNvSpPr/>
      </dsp:nvSpPr>
      <dsp:spPr>
        <a:xfrm>
          <a:off x="254" y="1175"/>
          <a:ext cx="1825060" cy="267437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500" kern="12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5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совместно с тематической группой по бухучету и отчетности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>
        <a:off x="89346" y="90267"/>
        <a:ext cx="1646876" cy="2496195"/>
      </dsp:txXfrm>
    </dsp:sp>
    <dsp:sp modelId="{BD70E6F7-64AA-410D-B404-CF9D915BC730}">
      <dsp:nvSpPr>
        <dsp:cNvPr id="0" name=""/>
        <dsp:cNvSpPr/>
      </dsp:nvSpPr>
      <dsp:spPr>
        <a:xfrm rot="5400000">
          <a:off x="3352627" y="1320681"/>
          <a:ext cx="2784541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Ознакомление с работой Информационной службы по государственным финансам Кореи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(KPFIS)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ИИСУГФ Кореи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en-US" sz="18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dBrain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 ожидаемые возможности нового поколения этой системы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Управление контрактами в системе </a:t>
          </a:r>
          <a:r>
            <a:rPr lang="en-US" sz="18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dBrain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54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11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 и более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34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наблюдателей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85885" y="3023353"/>
        <a:ext cx="5782095" cy="2512681"/>
      </dsp:txXfrm>
    </dsp:sp>
    <dsp:sp modelId="{9D236FC3-00A8-452D-B6F1-150F21CFFA04}">
      <dsp:nvSpPr>
        <dsp:cNvPr id="0" name=""/>
        <dsp:cNvSpPr/>
      </dsp:nvSpPr>
      <dsp:spPr>
        <a:xfrm>
          <a:off x="254" y="2872202"/>
          <a:ext cx="1785631" cy="281498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18</a:t>
          </a:r>
          <a:r>
            <a:rPr lang="ru-RU" sz="2500" kern="1200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sz="2500" kern="12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</a:p>
      </dsp:txBody>
      <dsp:txXfrm>
        <a:off x="87421" y="2959369"/>
        <a:ext cx="1611297" cy="2640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993035" y="-2378480"/>
          <a:ext cx="1479625" cy="6301672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Ознакомление с результатами </a:t>
          </a:r>
          <a:r>
            <a:rPr lang="ru-RU" sz="17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пилотирования централизации функций бух. учета и отчетности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федеральном уровне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Россия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и подходами Федерального казначейства к интеграции систем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предоставлению типовых ИТ решений и др.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48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12 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стран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582012" y="104772"/>
        <a:ext cx="6229443" cy="1335167"/>
      </dsp:txXfrm>
    </dsp:sp>
    <dsp:sp modelId="{62056DBE-2B9E-450E-B206-18D00416536A}">
      <dsp:nvSpPr>
        <dsp:cNvPr id="0" name=""/>
        <dsp:cNvSpPr/>
      </dsp:nvSpPr>
      <dsp:spPr>
        <a:xfrm>
          <a:off x="474" y="1402"/>
          <a:ext cx="1581537" cy="154190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февраля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744" y="76672"/>
        <a:ext cx="1430997" cy="1391366"/>
      </dsp:txXfrm>
    </dsp:sp>
    <dsp:sp modelId="{BD70E6F7-64AA-410D-B404-CF9D915BC730}">
      <dsp:nvSpPr>
        <dsp:cNvPr id="0" name=""/>
        <dsp:cNvSpPr/>
      </dsp:nvSpPr>
      <dsp:spPr>
        <a:xfrm rot="5400000">
          <a:off x="3799938" y="-423246"/>
          <a:ext cx="1912684" cy="625522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Консолидация финансовой отчетности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республиканского бюджета – Комитет Казначейства Казахстана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Пилотирование единого плана счетов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в Беларуси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64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участника из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14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628667" y="1841395"/>
        <a:ext cx="6161856" cy="1725944"/>
      </dsp:txXfrm>
    </dsp:sp>
    <dsp:sp modelId="{9D236FC3-00A8-452D-B6F1-150F21CFFA04}">
      <dsp:nvSpPr>
        <dsp:cNvPr id="0" name=""/>
        <dsp:cNvSpPr/>
      </dsp:nvSpPr>
      <dsp:spPr>
        <a:xfrm>
          <a:off x="474" y="1695794"/>
          <a:ext cx="1628192" cy="201714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500" kern="1200" dirty="0">
              <a:latin typeface="Cambria" panose="02040503050406030204" pitchFamily="18" charset="0"/>
              <a:ea typeface="Cambria" panose="02040503050406030204" pitchFamily="18" charset="0"/>
            </a:rPr>
            <a:t>совместно с тематической группой по ИТ)</a:t>
          </a:r>
          <a:endParaRPr lang="en-US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956" y="1775276"/>
        <a:ext cx="1469228" cy="1858179"/>
      </dsp:txXfrm>
    </dsp:sp>
    <dsp:sp modelId="{4585A051-3FC3-4C70-93D9-D5FC8AEE33DD}">
      <dsp:nvSpPr>
        <dsp:cNvPr id="0" name=""/>
        <dsp:cNvSpPr/>
      </dsp:nvSpPr>
      <dsp:spPr>
        <a:xfrm rot="5400000">
          <a:off x="3875732" y="1656042"/>
          <a:ext cx="1775520" cy="6240297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Представление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нового продукта знаний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«Оптимизация структуры плана счетов»</a:t>
          </a:r>
          <a:r>
            <a:rPr lang="en-US" sz="1600" b="0" i="1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 сбор комментариев от стран-участниц для подготовки окончательного отчета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Обсуждение как казначейства стран 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адаптировали План счетов для отслеживания доходов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/</a:t>
          </a:r>
          <a:r>
            <a:rPr lang="ru-RU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расходов, связанных с пандемией </a:t>
          </a:r>
          <a:r>
            <a:rPr lang="en-US" sz="16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COVID-19  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29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 из </a:t>
          </a:r>
          <a:r>
            <a:rPr lang="en-US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10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стран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643344" y="3975104"/>
        <a:ext cx="6153623" cy="1602172"/>
      </dsp:txXfrm>
    </dsp:sp>
    <dsp:sp modelId="{E997E8B8-72D3-4138-9CDF-AD0FDB01E83D}">
      <dsp:nvSpPr>
        <dsp:cNvPr id="0" name=""/>
        <dsp:cNvSpPr/>
      </dsp:nvSpPr>
      <dsp:spPr>
        <a:xfrm>
          <a:off x="474" y="3865423"/>
          <a:ext cx="1642869" cy="182153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июня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0672" y="3945621"/>
        <a:ext cx="1482473" cy="1661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92199" y="-2254330"/>
          <a:ext cx="1345517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50" kern="1200" dirty="0">
              <a:latin typeface="Cambria" panose="02040503050406030204" pitchFamily="18" charset="0"/>
              <a:ea typeface="Cambria" panose="02040503050406030204" pitchFamily="18" charset="0"/>
            </a:rPr>
            <a:t>Предоставить членам КС возможность обменяться опытом </a:t>
          </a:r>
          <a:r>
            <a:rPr lang="ru-RU" sz="165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осуществления казначейских операций во время пандемии COVID-19, выявить уроки из этого опыта, а также обсудить их влияние на дальнейшее развитие казначейских систем и процессов</a:t>
          </a:r>
          <a:endParaRPr lang="en-US" sz="165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5" y="78237"/>
        <a:ext cx="5813603" cy="1214151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37035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895" y="66895"/>
        <a:ext cx="1691270" cy="1236568"/>
      </dsp:txXfrm>
    </dsp:sp>
    <dsp:sp modelId="{BD70E6F7-64AA-410D-B404-CF9D915BC730}">
      <dsp:nvSpPr>
        <dsp:cNvPr id="0" name=""/>
        <dsp:cNvSpPr/>
      </dsp:nvSpPr>
      <dsp:spPr>
        <a:xfrm rot="5400000">
          <a:off x="3231639" y="75545"/>
          <a:ext cx="3026517" cy="59180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8008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1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Руководители поделились мнением и опытом по мерам адаптации технологического и организационного характера, а также по трансформационному воздействию пандемии на развитие казначейских операций</a:t>
          </a:r>
          <a:endParaRPr lang="en-US" sz="153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114300" lvl="1" indent="-114300" algn="just" defTabSz="68008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3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 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Тенденции в </a:t>
          </a:r>
          <a:r>
            <a:rPr lang="ru-RU" sz="1530" b="0" i="0" kern="1200" dirty="0">
              <a:latin typeface="Cambria" panose="02040503050406030204" pitchFamily="18" charset="0"/>
              <a:ea typeface="Cambria" panose="02040503050406030204" pitchFamily="18" charset="0"/>
            </a:rPr>
            <a:t>управлении денежными средствами и прогнозировании</a:t>
          </a:r>
          <a:endParaRPr lang="en-US" sz="153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114300" lvl="1" indent="-114300" algn="just" defTabSz="68008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7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Т</a:t>
          </a:r>
          <a:r>
            <a:rPr lang="ru-RU" sz="1530" b="0" i="0" kern="1200" dirty="0">
              <a:latin typeface="Cambria" panose="02040503050406030204" pitchFamily="18" charset="0"/>
              <a:ea typeface="Cambria" panose="02040503050406030204" pitchFamily="18" charset="0"/>
            </a:rPr>
            <a:t>рансформационная  роль, которую информационные технологии играют во время пандемии для обеспечения непрерывности деятельности казначейских операций</a:t>
          </a:r>
          <a:endParaRPr lang="en-US" sz="153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114300" lvl="1" indent="-114300" algn="just" defTabSz="68008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9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июня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: 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Международный опыт по обеспечению прозрачности и подотчетности мер реагирования на 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COVID-19. 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Подходы стран </a:t>
          </a:r>
          <a:r>
            <a:rPr lang="en-US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53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к отслеживанию мер реагирования и соответствующему учету и отчетности</a:t>
          </a:r>
          <a:endParaRPr lang="en-US" sz="153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85885" y="1669041"/>
        <a:ext cx="5770283" cy="2731033"/>
      </dsp:txXfrm>
    </dsp:sp>
    <dsp:sp modelId="{9D236FC3-00A8-452D-B6F1-150F21CFFA04}">
      <dsp:nvSpPr>
        <dsp:cNvPr id="0" name=""/>
        <dsp:cNvSpPr/>
      </dsp:nvSpPr>
      <dsp:spPr>
        <a:xfrm>
          <a:off x="254" y="1508929"/>
          <a:ext cx="1785631" cy="305125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596096"/>
        <a:ext cx="1611297" cy="2876924"/>
      </dsp:txXfrm>
    </dsp:sp>
    <dsp:sp modelId="{4585A051-3FC3-4C70-93D9-D5FC8AEE33DD}">
      <dsp:nvSpPr>
        <dsp:cNvPr id="0" name=""/>
        <dsp:cNvSpPr/>
      </dsp:nvSpPr>
      <dsp:spPr>
        <a:xfrm rot="5400000">
          <a:off x="4344001" y="2159872"/>
          <a:ext cx="787096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Более 100 участников из 16 стран, эксперты МВФ и ВБ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4770992"/>
        <a:ext cx="5894067" cy="710250"/>
      </dsp:txXfrm>
    </dsp:sp>
    <dsp:sp modelId="{E997E8B8-72D3-4138-9CDF-AD0FDB01E83D}">
      <dsp:nvSpPr>
        <dsp:cNvPr id="0" name=""/>
        <dsp:cNvSpPr/>
      </dsp:nvSpPr>
      <dsp:spPr>
        <a:xfrm>
          <a:off x="254" y="4698624"/>
          <a:ext cx="1771050" cy="8549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991" y="4740361"/>
        <a:ext cx="1687576" cy="7715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7D94E-8B22-4621-910A-DA09D758C8B7}">
      <dsp:nvSpPr>
        <dsp:cNvPr id="0" name=""/>
        <dsp:cNvSpPr/>
      </dsp:nvSpPr>
      <dsp:spPr>
        <a:xfrm>
          <a:off x="0" y="5601"/>
          <a:ext cx="7705725" cy="102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управления государственными финансами</a:t>
          </a:r>
          <a:r>
            <a:rPr lang="en-US" sz="2000" b="1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</a:t>
          </a:r>
          <a:endParaRPr lang="en-US" sz="2000" b="1" kern="1200" dirty="0"/>
        </a:p>
      </dsp:txBody>
      <dsp:txXfrm>
        <a:off x="0" y="5601"/>
        <a:ext cx="7705725" cy="1025387"/>
      </dsp:txXfrm>
    </dsp:sp>
    <dsp:sp modelId="{285FC82F-A689-4270-9D0E-0EB83122CA24}">
      <dsp:nvSpPr>
        <dsp:cNvPr id="0" name=""/>
        <dsp:cNvSpPr/>
      </dsp:nvSpPr>
      <dsp:spPr>
        <a:xfrm>
          <a:off x="0" y="958603"/>
          <a:ext cx="7705725" cy="115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Отчет по результатам анализа практики в отношении единого казначейского счёта и управления ликвидностью и прогнозирования в странах-членах 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PEMPAL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(20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21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)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958603"/>
        <a:ext cx="7705725" cy="1152642"/>
      </dsp:txXfrm>
    </dsp:sp>
    <dsp:sp modelId="{55C71566-6689-4620-80F9-2B996D80B289}">
      <dsp:nvSpPr>
        <dsp:cNvPr id="0" name=""/>
        <dsp:cNvSpPr/>
      </dsp:nvSpPr>
      <dsp:spPr>
        <a:xfrm>
          <a:off x="0" y="2237274"/>
          <a:ext cx="7705725" cy="3057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Отчет по результатам </a:t>
          </a:r>
          <a:r>
            <a:rPr lang="ru-RU" sz="2000" b="1" i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Опроса </a:t>
          </a:r>
          <a:r>
            <a:rPr lang="en-US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2022</a:t>
          </a:r>
          <a:r>
            <a:rPr lang="ru-RU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г. о </a:t>
          </a:r>
          <a:r>
            <a:rPr lang="ru-RU" sz="2000" b="1" i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роли и функциях </a:t>
          </a:r>
          <a:r>
            <a:rPr lang="en-US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государственных казначейств в странах </a:t>
          </a:r>
          <a:r>
            <a:rPr lang="en-US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  <a:p>
          <a:pPr marL="182880" lvl="0" indent="-4572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 – собрать информацию о функциях национальных казначейств в странах </a:t>
          </a: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PEMPAL </a:t>
          </a:r>
          <a:r>
            <a:rPr lang="ru-RU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и задокументировать последние изменения в охвате и содержании функциональных обязанностей принявших участие в опросе учреждений</a:t>
          </a:r>
          <a:endParaRPr lang="en-US" sz="20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82880" lvl="0" indent="-4572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18 стран</a:t>
          </a: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					</a:t>
          </a:r>
          <a:r>
            <a:rPr lang="ru-RU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2000" b="1" i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ru-RU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i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2237274"/>
        <a:ext cx="7705725" cy="3057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32194" y="20908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Функции казна-</a:t>
          </a:r>
          <a:r>
            <a:rPr lang="ru-RU" sz="1600" kern="1200" dirty="0" err="1"/>
            <a:t>чейства</a:t>
          </a:r>
          <a:endParaRPr lang="en-US" sz="1600" kern="1200" dirty="0"/>
        </a:p>
      </dsp:txBody>
      <dsp:txXfrm rot="-5400000">
        <a:off x="-27129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3859241" y="-2925387"/>
          <a:ext cx="889080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29838" y="47417"/>
        <a:ext cx="6704487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32194" y="143089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 rot="-5400000">
        <a:off x="-27129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3859475" y="-1703811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7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29837" y="1269205"/>
        <a:ext cx="6704510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68556" y="2599083"/>
          <a:ext cx="1367096" cy="106548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Ликвид-ность</a:t>
          </a:r>
          <a:endParaRPr lang="en-US" sz="1600" kern="1200" dirty="0"/>
        </a:p>
      </dsp:txBody>
      <dsp:txXfrm rot="-5400000">
        <a:off x="-17751" y="2981023"/>
        <a:ext cx="1065487" cy="301609"/>
      </dsp:txXfrm>
    </dsp:sp>
    <dsp:sp modelId="{D3BA68EF-E433-4B7B-A91A-C380F6BBD70E}">
      <dsp:nvSpPr>
        <dsp:cNvPr id="0" name=""/>
        <dsp:cNvSpPr/>
      </dsp:nvSpPr>
      <dsp:spPr>
        <a:xfrm rot="5400000">
          <a:off x="3913735" y="-481370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7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kern="1200" dirty="0">
            <a:latin typeface="Calibri" pitchFamily="34" charset="0"/>
            <a:cs typeface="Times New Roman" pitchFamily="18" charset="0"/>
          </a:endParaRPr>
        </a:p>
      </dsp:txBody>
      <dsp:txXfrm rot="-5400000">
        <a:off x="984097" y="2491646"/>
        <a:ext cx="6704510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32194" y="387451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Бухучет</a:t>
          </a:r>
          <a:endParaRPr lang="en-US" sz="1600" kern="1200" dirty="0"/>
        </a:p>
      </dsp:txBody>
      <dsp:txXfrm rot="-5400000">
        <a:off x="-27129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3859475" y="739809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7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 общественном секторе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29837" y="3712825"/>
        <a:ext cx="6704510" cy="80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54099"/>
          <a:ext cx="7787211" cy="468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проведенные с марта 20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20</a:t>
          </a: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г. по апрель 20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23</a:t>
          </a: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846" y="176945"/>
        <a:ext cx="7741519" cy="42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04000" y="-1794274"/>
          <a:ext cx="1004949" cy="4806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Виртуальное заседание КС с участием более 100 членов из 17 стран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(2021)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703428" y="155356"/>
        <a:ext cx="4757036" cy="906833"/>
      </dsp:txXfrm>
    </dsp:sp>
    <dsp:sp modelId="{C314A7ED-A91B-4096-B6ED-5D171C4158DD}">
      <dsp:nvSpPr>
        <dsp:cNvPr id="0" name=""/>
        <dsp:cNvSpPr/>
      </dsp:nvSpPr>
      <dsp:spPr>
        <a:xfrm>
          <a:off x="0" y="443"/>
          <a:ext cx="2703427" cy="124757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Пленарное заседание КС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901" y="61344"/>
        <a:ext cx="2581625" cy="1125770"/>
      </dsp:txXfrm>
    </dsp:sp>
    <dsp:sp modelId="{39E8FF0F-EA50-4B9D-AE55-13F14B96B741}">
      <dsp:nvSpPr>
        <dsp:cNvPr id="0" name=""/>
        <dsp:cNvSpPr/>
      </dsp:nvSpPr>
      <dsp:spPr>
        <a:xfrm rot="5400000">
          <a:off x="4500246" y="-416750"/>
          <a:ext cx="1146212" cy="4871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ru-RU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u="none" kern="1200" dirty="0">
              <a:latin typeface="Cambria" panose="02040503050406030204" pitchFamily="18" charset="0"/>
              <a:ea typeface="Cambria" panose="02040503050406030204" pitchFamily="18" charset="0"/>
            </a:rPr>
            <a:t> видеоконференций с участием более 700 членов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37426" y="1502023"/>
        <a:ext cx="4815900" cy="1034306"/>
      </dsp:txXfrm>
    </dsp:sp>
    <dsp:sp modelId="{F5260018-36B2-4B62-B3D4-6808BD49C051}">
      <dsp:nvSpPr>
        <dsp:cNvPr id="0" name=""/>
        <dsp:cNvSpPr/>
      </dsp:nvSpPr>
      <dsp:spPr>
        <a:xfrm>
          <a:off x="10362" y="1328256"/>
          <a:ext cx="2637426" cy="128436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060" y="1390954"/>
        <a:ext cx="2512030" cy="1158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046532" y="-1435210"/>
          <a:ext cx="2027777" cy="489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tx1"/>
            </a:buClr>
            <a:buFont typeface="Arial" panose="020B0604020202020204" pitchFamily="34" charset="0"/>
            <a:buChar char="•"/>
          </a:pPr>
          <a:r>
            <a:rPr lang="ru-RU" sz="17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УГФ</a:t>
          </a:r>
          <a:r>
            <a:rPr lang="en-US" sz="17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7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Единый казначейский счет и управление ликвидностью в странах</a:t>
          </a:r>
          <a:r>
            <a:rPr lang="en-US" sz="17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 PEMPAL (2021)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Роли и функции казначейств в странах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PEMPAL (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 rot="-5400000">
        <a:off x="2611322" y="98988"/>
        <a:ext cx="4799210" cy="1829801"/>
      </dsp:txXfrm>
    </dsp:sp>
    <dsp:sp modelId="{C314A7ED-A91B-4096-B6ED-5D171C4158DD}">
      <dsp:nvSpPr>
        <dsp:cNvPr id="0" name=""/>
        <dsp:cNvSpPr/>
      </dsp:nvSpPr>
      <dsp:spPr>
        <a:xfrm>
          <a:off x="482" y="275475"/>
          <a:ext cx="2610357" cy="147772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«Продукты знаний»</a:t>
          </a:r>
          <a:endParaRPr lang="en-US" sz="2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618" y="347611"/>
        <a:ext cx="2466085" cy="1333451"/>
      </dsp:txXfrm>
    </dsp:sp>
    <dsp:sp modelId="{39E8FF0F-EA50-4B9D-AE55-13F14B96B741}">
      <dsp:nvSpPr>
        <dsp:cNvPr id="0" name=""/>
        <dsp:cNvSpPr/>
      </dsp:nvSpPr>
      <dsp:spPr>
        <a:xfrm rot="5400000">
          <a:off x="4653490" y="145532"/>
          <a:ext cx="815721" cy="4887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заседаний Исполкома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17696" y="2221146"/>
        <a:ext cx="4847490" cy="736081"/>
      </dsp:txXfrm>
    </dsp:sp>
    <dsp:sp modelId="{F5260018-36B2-4B62-B3D4-6808BD49C051}">
      <dsp:nvSpPr>
        <dsp:cNvPr id="0" name=""/>
        <dsp:cNvSpPr/>
      </dsp:nvSpPr>
      <dsp:spPr>
        <a:xfrm>
          <a:off x="482" y="2154486"/>
          <a:ext cx="2617213" cy="86940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Исполнительный комитет</a:t>
          </a:r>
          <a:endParaRPr lang="en-US" sz="23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923" y="2196927"/>
        <a:ext cx="2532331" cy="784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788202" y="-1781166"/>
          <a:ext cx="2195623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Ознакомление с </a:t>
          </a:r>
          <a:r>
            <a:rPr kumimoji="0" lang="ru-RU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аналитической запиской ВБ «Гибкий подход к осуществлению казначейских операций в период пандемии</a:t>
          </a:r>
          <a:r>
            <a:rPr kumimoji="0" lang="en-US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COVID-19</a:t>
          </a:r>
          <a:r>
            <a:rPr kumimoji="0" lang="ru-RU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»</a:t>
          </a:r>
          <a:endParaRPr kumimoji="0" lang="en-US" sz="2000" b="0" i="1" u="none" strike="noStrike" kern="1200" cap="none" normalizeH="0" baseline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Обсуждение изменений в казначейских операциях в странах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PEMPAL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в качестве реакции на пандемию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996025" y="118192"/>
        <a:ext cx="5672797" cy="1981261"/>
      </dsp:txXfrm>
    </dsp:sp>
    <dsp:sp modelId="{62056DBE-2B9E-450E-B206-18D00416536A}">
      <dsp:nvSpPr>
        <dsp:cNvPr id="0" name=""/>
        <dsp:cNvSpPr/>
      </dsp:nvSpPr>
      <dsp:spPr>
        <a:xfrm>
          <a:off x="1116" y="0"/>
          <a:ext cx="1995164" cy="220926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29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апреля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8512" y="97396"/>
        <a:ext cx="1800372" cy="2014471"/>
      </dsp:txXfrm>
    </dsp:sp>
    <dsp:sp modelId="{BD70E6F7-64AA-410D-B404-CF9D915BC730}">
      <dsp:nvSpPr>
        <dsp:cNvPr id="0" name=""/>
        <dsp:cNvSpPr/>
      </dsp:nvSpPr>
      <dsp:spPr>
        <a:xfrm rot="5400000">
          <a:off x="4016214" y="275838"/>
          <a:ext cx="1670965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Ознакомление с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работой Федерального казначейства Швейцарии,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управление ликвидностью и планирование ликвидности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 из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930577" y="2443045"/>
        <a:ext cx="5760669" cy="1507825"/>
      </dsp:txXfrm>
    </dsp:sp>
    <dsp:sp modelId="{9D236FC3-00A8-452D-B6F1-150F21CFFA04}">
      <dsp:nvSpPr>
        <dsp:cNvPr id="0" name=""/>
        <dsp:cNvSpPr/>
      </dsp:nvSpPr>
      <dsp:spPr>
        <a:xfrm>
          <a:off x="470" y="2335743"/>
          <a:ext cx="1929717" cy="174961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24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июня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5879" y="2421152"/>
        <a:ext cx="1758899" cy="1578793"/>
      </dsp:txXfrm>
    </dsp:sp>
    <dsp:sp modelId="{4585A051-3FC3-4C70-93D9-D5FC8AEE33DD}">
      <dsp:nvSpPr>
        <dsp:cNvPr id="0" name=""/>
        <dsp:cNvSpPr/>
      </dsp:nvSpPr>
      <dsp:spPr>
        <a:xfrm rot="5400000">
          <a:off x="4096492" y="2011050"/>
          <a:ext cx="1501260" cy="584284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Ознакомление с организационной структурой, деятельностью и </a:t>
          </a:r>
          <a:r>
            <a:rPr lang="ru-RU" sz="2000" kern="1200" noProof="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ключевыми реформами Казначейства Казахстана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43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из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17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925699" y="4255129"/>
        <a:ext cx="5769563" cy="1354690"/>
      </dsp:txXfrm>
    </dsp:sp>
    <dsp:sp modelId="{E997E8B8-72D3-4138-9CDF-AD0FDB01E83D}">
      <dsp:nvSpPr>
        <dsp:cNvPr id="0" name=""/>
        <dsp:cNvSpPr/>
      </dsp:nvSpPr>
      <dsp:spPr>
        <a:xfrm>
          <a:off x="0" y="4166370"/>
          <a:ext cx="1929116" cy="153433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15</a:t>
          </a:r>
          <a:r>
            <a:rPr lang="ru-RU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сентября</a:t>
          </a:r>
          <a:r>
            <a:rPr lang="en-US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2020</a:t>
          </a:r>
          <a:r>
            <a:rPr lang="ru-RU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г.</a:t>
          </a:r>
          <a:endParaRPr lang="en-US" sz="23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74900" y="4241270"/>
        <a:ext cx="1779316" cy="1384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828513" y="-1366824"/>
          <a:ext cx="2115000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Албания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: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нормативная и методологическая база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управления рисками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операционные риски Казначейства, способы снижения рисков посредством бизнес-процессов</a:t>
          </a:r>
          <a:endParaRPr kumimoji="0" lang="en-US" sz="2000" b="0" i="1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Более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40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участников из 12 стран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996024" y="568911"/>
        <a:ext cx="5676732" cy="1908508"/>
      </dsp:txXfrm>
    </dsp:sp>
    <dsp:sp modelId="{62056DBE-2B9E-450E-B206-18D00416536A}">
      <dsp:nvSpPr>
        <dsp:cNvPr id="0" name=""/>
        <dsp:cNvSpPr/>
      </dsp:nvSpPr>
      <dsp:spPr>
        <a:xfrm>
          <a:off x="1116" y="369838"/>
          <a:ext cx="1995164" cy="219328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10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8512" y="467234"/>
        <a:ext cx="1800372" cy="1998492"/>
      </dsp:txXfrm>
    </dsp:sp>
    <dsp:sp modelId="{BD70E6F7-64AA-410D-B404-CF9D915BC730}">
      <dsp:nvSpPr>
        <dsp:cNvPr id="0" name=""/>
        <dsp:cNvSpPr/>
      </dsp:nvSpPr>
      <dsp:spPr>
        <a:xfrm rot="5400000">
          <a:off x="3627757" y="1139470"/>
          <a:ext cx="2447881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Опрос о функциях казначейств в странах</a:t>
          </a:r>
          <a:r>
            <a:rPr lang="en-US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PEMPAL</a:t>
          </a:r>
          <a:r>
            <a:rPr lang="ru-RU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2022 года</a:t>
          </a:r>
          <a:r>
            <a:rPr lang="en-US" sz="2000" i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представление предварительных результатов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Подготовка к пленарному заседанию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Более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участников из 13 стран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930578" y="2956145"/>
        <a:ext cx="5722743" cy="2208889"/>
      </dsp:txXfrm>
    </dsp:sp>
    <dsp:sp modelId="{9D236FC3-00A8-452D-B6F1-150F21CFFA04}">
      <dsp:nvSpPr>
        <dsp:cNvPr id="0" name=""/>
        <dsp:cNvSpPr/>
      </dsp:nvSpPr>
      <dsp:spPr>
        <a:xfrm>
          <a:off x="470" y="2798954"/>
          <a:ext cx="1929717" cy="25630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16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марта</a:t>
          </a: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 2023</a:t>
          </a: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4671" y="2893155"/>
        <a:ext cx="1741315" cy="2374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02015" y="-2227798"/>
          <a:ext cx="1542288" cy="6012792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Представление</a:t>
          </a: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доклада ВБ «Управление ликвидностью: надлежащие практики разных стран»</a:t>
          </a:r>
          <a:endParaRPr kumimoji="0" lang="en-US" sz="1600" b="0" i="0" u="none" strike="noStrike" kern="1200" cap="none" normalizeH="0" baseline="0" dirty="0">
            <a:ln>
              <a:noFill/>
            </a:ln>
            <a:solidFill>
              <a:schemeClr val="accent1">
                <a:lumMod val="75000"/>
              </a:schemeClr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Начало проведения опроса по практике применения ЕКС, управления ликвидностью и прогнозирования ликвидности в странах</a:t>
          </a:r>
          <a:r>
            <a:rPr kumimoji="0" lang="en-US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13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866763" y="82742"/>
        <a:ext cx="5937504" cy="1391712"/>
      </dsp:txXfrm>
    </dsp:sp>
    <dsp:sp modelId="{62056DBE-2B9E-450E-B206-18D00416536A}">
      <dsp:nvSpPr>
        <dsp:cNvPr id="0" name=""/>
        <dsp:cNvSpPr/>
      </dsp:nvSpPr>
      <dsp:spPr>
        <a:xfrm>
          <a:off x="259" y="4886"/>
          <a:ext cx="1866503" cy="15474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февраля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798" y="80425"/>
        <a:ext cx="1715425" cy="1396343"/>
      </dsp:txXfrm>
    </dsp:sp>
    <dsp:sp modelId="{BD70E6F7-64AA-410D-B404-CF9D915BC730}">
      <dsp:nvSpPr>
        <dsp:cNvPr id="0" name=""/>
        <dsp:cNvSpPr/>
      </dsp:nvSpPr>
      <dsp:spPr>
        <a:xfrm rot="5400000">
          <a:off x="3906681" y="-375355"/>
          <a:ext cx="1891925" cy="605241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Грузия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: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структура ЕКС и управление остатками средств ЕКС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Опрос по практике применения ЕКС, управления ликвидностью и прогнозирования ликвидности в странах</a:t>
          </a:r>
          <a:r>
            <a:rPr kumimoji="0" lang="en-US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  <a:r>
            <a:rPr kumimoji="0" lang="ru-RU" sz="1600" b="0" i="1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– обсуждение проекта отчета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 из 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14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стран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826439" y="1797243"/>
        <a:ext cx="5960054" cy="1707213"/>
      </dsp:txXfrm>
    </dsp:sp>
    <dsp:sp modelId="{9D236FC3-00A8-452D-B6F1-150F21CFFA04}">
      <dsp:nvSpPr>
        <dsp:cNvPr id="0" name=""/>
        <dsp:cNvSpPr/>
      </dsp:nvSpPr>
      <dsp:spPr>
        <a:xfrm>
          <a:off x="259" y="1706784"/>
          <a:ext cx="1826179" cy="188812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20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октября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2021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9406" y="1795931"/>
        <a:ext cx="1647885" cy="1709835"/>
      </dsp:txXfrm>
    </dsp:sp>
    <dsp:sp modelId="{4585A051-3FC3-4C70-93D9-D5FC8AEE33DD}">
      <dsp:nvSpPr>
        <dsp:cNvPr id="0" name=""/>
        <dsp:cNvSpPr/>
      </dsp:nvSpPr>
      <dsp:spPr>
        <a:xfrm rot="5400000">
          <a:off x="3792825" y="1781031"/>
          <a:ext cx="2104607" cy="6067203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Комментарии приглашенных экспертов на </a:t>
          </a:r>
          <a:r>
            <a:rPr kumimoji="0" lang="ru-RU" sz="18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Отчет по результатам опроса по практике применения ЕКС, управления ликвидностью и прогнозирования ликвидности в странах</a:t>
          </a:r>
          <a:r>
            <a:rPr kumimoji="0" lang="en-US" sz="18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PEMPAL</a:t>
          </a:r>
          <a:endParaRPr lang="en-US" sz="1800" i="1" u="none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Проводилось совместно с Практикующим сообществом ВБ в области государственных расходов и управления финансами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25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11527" y="3865067"/>
        <a:ext cx="5964465" cy="1899131"/>
      </dsp:txXfrm>
    </dsp:sp>
    <dsp:sp modelId="{E997E8B8-72D3-4138-9CDF-AD0FDB01E83D}">
      <dsp:nvSpPr>
        <dsp:cNvPr id="0" name=""/>
        <dsp:cNvSpPr/>
      </dsp:nvSpPr>
      <dsp:spPr>
        <a:xfrm>
          <a:off x="259" y="3749390"/>
          <a:ext cx="1811267" cy="21304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28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сентября</a:t>
          </a:r>
          <a:r>
            <a:rPr lang="en-US" sz="2700" kern="1200" dirty="0">
              <a:latin typeface="Cambria" panose="02040503050406030204" pitchFamily="18" charset="0"/>
              <a:ea typeface="Cambria" panose="02040503050406030204" pitchFamily="18" charset="0"/>
            </a:rPr>
            <a:t> 2022</a:t>
          </a:r>
          <a:r>
            <a:rPr lang="ru-RU" sz="27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8678" y="3837809"/>
        <a:ext cx="1634429" cy="1953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794126" y="-1966261"/>
          <a:ext cx="1941662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Новости стран о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развитии ИТ в период пандемии</a:t>
          </a:r>
          <a:r>
            <a:rPr lang="en-US" sz="17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COVID-19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системы удаленного доступа для сотрудников казначейств, системная интеграция, ЭЦП, электронный документооборот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Обзор программы повышения потенциала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Korean Public Finance Information Services (KPFIS)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7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26 </a:t>
          </a:r>
          <a:r>
            <a:rPr kumimoji="0" lang="ru-RU" sz="17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7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10</a:t>
          </a:r>
          <a:r>
            <a:rPr kumimoji="0" lang="ru-RU" sz="17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4" y="97335"/>
        <a:ext cx="5784502" cy="1752094"/>
      </dsp:txXfrm>
    </dsp:sp>
    <dsp:sp modelId="{62056DBE-2B9E-450E-B206-18D00416536A}">
      <dsp:nvSpPr>
        <dsp:cNvPr id="0" name=""/>
        <dsp:cNvSpPr/>
      </dsp:nvSpPr>
      <dsp:spPr>
        <a:xfrm>
          <a:off x="254" y="1499"/>
          <a:ext cx="1825060" cy="19437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13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октября</a:t>
          </a: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9346" y="90591"/>
        <a:ext cx="1646876" cy="1765581"/>
      </dsp:txXfrm>
    </dsp:sp>
    <dsp:sp modelId="{BD70E6F7-64AA-410D-B404-CF9D915BC730}">
      <dsp:nvSpPr>
        <dsp:cNvPr id="0" name=""/>
        <dsp:cNvSpPr/>
      </dsp:nvSpPr>
      <dsp:spPr>
        <a:xfrm rot="5400000">
          <a:off x="3803126" y="45023"/>
          <a:ext cx="1883543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Интегрированная информационная система управления государственными финансами Албании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: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архитектура, основные функциональные возможности и ключевые связи с ИС казначейства и другими модулями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37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участников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10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85886" y="2154211"/>
        <a:ext cx="5826078" cy="1699649"/>
      </dsp:txXfrm>
    </dsp:sp>
    <dsp:sp modelId="{9D236FC3-00A8-452D-B6F1-150F21CFFA04}">
      <dsp:nvSpPr>
        <dsp:cNvPr id="0" name=""/>
        <dsp:cNvSpPr/>
      </dsp:nvSpPr>
      <dsp:spPr>
        <a:xfrm>
          <a:off x="254" y="2044839"/>
          <a:ext cx="1785631" cy="191839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19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ноября</a:t>
          </a: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2132006"/>
        <a:ext cx="1611297" cy="1744060"/>
      </dsp:txXfrm>
    </dsp:sp>
    <dsp:sp modelId="{4585A051-3FC3-4C70-93D9-D5FC8AEE33DD}">
      <dsp:nvSpPr>
        <dsp:cNvPr id="0" name=""/>
        <dsp:cNvSpPr/>
      </dsp:nvSpPr>
      <dsp:spPr>
        <a:xfrm rot="5400000">
          <a:off x="3965261" y="1908589"/>
          <a:ext cx="1544577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Представление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нового «продукта знаний»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«</a:t>
          </a:r>
          <a:r>
            <a:rPr lang="ru-RU" sz="1800" i="1" kern="1200" dirty="0">
              <a:latin typeface="Cambria" panose="02040503050406030204" pitchFamily="18" charset="0"/>
              <a:ea typeface="Cambria" panose="02040503050406030204" pitchFamily="18" charset="0"/>
            </a:rPr>
            <a:t>Оптимизация структуры единого плана счетов» </a:t>
          </a: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членам Практикующего сообщества ВБ по ИСУГФ и Группы глобальных решений в области</a:t>
          </a:r>
          <a:r>
            <a:rPr lang="en-US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GovTech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83 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участника из</a:t>
          </a: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35</a:t>
          </a: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стран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4177945"/>
        <a:ext cx="5857090" cy="1393777"/>
      </dsp:txXfrm>
    </dsp:sp>
    <dsp:sp modelId="{E997E8B8-72D3-4138-9CDF-AD0FDB01E83D}">
      <dsp:nvSpPr>
        <dsp:cNvPr id="0" name=""/>
        <dsp:cNvSpPr/>
      </dsp:nvSpPr>
      <dsp:spPr>
        <a:xfrm>
          <a:off x="254" y="4062808"/>
          <a:ext cx="1771050" cy="162405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10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декабря</a:t>
          </a:r>
          <a:r>
            <a:rPr lang="en-US" sz="2900" kern="1200" dirty="0">
              <a:latin typeface="Cambria" panose="02040503050406030204" pitchFamily="18" charset="0"/>
              <a:ea typeface="Cambria" panose="02040503050406030204" pitchFamily="18" charset="0"/>
            </a:rPr>
            <a:t> 2020</a:t>
          </a:r>
          <a:r>
            <a:rPr lang="ru-RU" sz="2900" kern="1200" dirty="0">
              <a:latin typeface="Cambria" panose="02040503050406030204" pitchFamily="18" charset="0"/>
              <a:ea typeface="Cambria" panose="02040503050406030204" pitchFamily="18" charset="0"/>
            </a:rPr>
            <a:t> г.</a:t>
          </a:r>
          <a:endParaRPr lang="en-US" sz="2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534" y="4142088"/>
        <a:ext cx="1612490" cy="146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6166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764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972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632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.emf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7230B-DEEE-77A8-9ACB-7AB89BCF7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632848" cy="2428445"/>
          </a:xfrm>
        </p:spPr>
        <p:txBody>
          <a:bodyPr/>
          <a:lstStyle/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Виртуальные мероприятия Казначейского сообщества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PEMPAL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 период пандемии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706" y="4712940"/>
            <a:ext cx="6603032" cy="17526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ОБЗОР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266429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b="1" dirty="0">
                <a:solidFill>
                  <a:schemeClr val="accent2">
                    <a:lumMod val="75000"/>
                  </a:schemeClr>
                </a:solidFill>
              </a:rPr>
              <a:t>Алматы, Казахстан</a:t>
            </a:r>
          </a:p>
          <a:p>
            <a:pPr algn="ctr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23</a:t>
            </a:r>
            <a:r>
              <a:rPr lang="ru-RU" altLang="en-US" b="1" dirty="0">
                <a:solidFill>
                  <a:schemeClr val="accent2">
                    <a:lumMod val="75000"/>
                  </a:schemeClr>
                </a:solidFill>
              </a:rPr>
              <a:t> мая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ru-RU" altLang="en-US" b="1" dirty="0">
                <a:solidFill>
                  <a:schemeClr val="accent2">
                    <a:lumMod val="75000"/>
                  </a:schemeClr>
                </a:solidFill>
              </a:rPr>
              <a:t> г.</a:t>
            </a: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31077-E5E5-0470-30B2-A21D4DDD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55" y="3414430"/>
            <a:ext cx="1466850" cy="1131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113"/>
            <a:ext cx="763284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по использованию ИТ в казначейских операциях - 1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26524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113"/>
            <a:ext cx="763284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по использованию ИТ в казначейский операциях - 2 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05591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ru-RU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A68E2-C6D4-AE9B-DB89-2102CC25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38" y="42921"/>
            <a:ext cx="5509592" cy="23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6692E-0750-52A4-9FC4-8F26F99FBD25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86688-C6C6-5A6B-014C-63588DF6BF54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68D1D-3CA0-418F-9270-DAFA0EAC9622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98721-230E-2622-1133-C19F027C0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16832"/>
            <a:ext cx="5546130" cy="31196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9B6C74-DA39-57B7-9036-FEC9397C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805284"/>
            <a:ext cx="5703472" cy="201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094381-25C6-F564-5F77-9A8827DE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5101">
            <a:off x="1074357" y="5633808"/>
            <a:ext cx="1847248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9F4FBB-860F-2F84-2593-4AA516B9C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721" y="71454"/>
            <a:ext cx="2499541" cy="2836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056A5C-800B-1029-40B4-A1FC50FD1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907916"/>
            <a:ext cx="2510615" cy="19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0"/>
            <a:ext cx="8172399" cy="98072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по бухгалтерскому учету в общественном секторе</a:t>
            </a:r>
            <a:endParaRPr lang="en-US" altLang="en-US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41979"/>
              </p:ext>
            </p:extLst>
          </p:nvPr>
        </p:nvGraphicFramePr>
        <p:xfrm>
          <a:off x="1259632" y="980728"/>
          <a:ext cx="7884368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1DE24BB-A435-49BE-BADF-07A1EFF7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A4D17-0989-662A-029E-A47B7D6B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53877"/>
            <a:ext cx="3904233" cy="21993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B6A36-B472-7072-020D-AE237853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FDEFD-B69B-74AC-693F-9646AEDF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6707"/>
            <a:ext cx="5472608" cy="3189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80E124-F03F-B556-CB02-447D61B72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0"/>
            <a:ext cx="3347813" cy="47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976AD-734E-2CE2-EEC8-60CBD0D3D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379443"/>
            <a:ext cx="3707904" cy="23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-27384"/>
            <a:ext cx="7704856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Серия мероприятий в рамках виртуального пленарного заседания 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1-9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июня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 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48464"/>
              </p:ext>
            </p:extLst>
          </p:nvPr>
        </p:nvGraphicFramePr>
        <p:xfrm>
          <a:off x="1259632" y="1115617"/>
          <a:ext cx="7704856" cy="55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video conference&#10;&#10;Description automatically generated with low confidence">
            <a:extLst>
              <a:ext uri="{FF2B5EF4-FFF2-40B4-BE49-F238E27FC236}">
                <a16:creationId xmlns:a16="http://schemas.microsoft.com/office/drawing/2014/main" id="{A04D9F26-CD9F-D73A-87C7-0E92026D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" b="676"/>
          <a:stretch/>
        </p:blipFill>
        <p:spPr bwMode="auto">
          <a:xfrm>
            <a:off x="107504" y="980728"/>
            <a:ext cx="8980105" cy="49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238ED44-295F-D655-A81A-F58D1984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ru-RU" alt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29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7499350" cy="633412"/>
          </a:xfrm>
        </p:spPr>
        <p:txBody>
          <a:bodyPr/>
          <a:lstStyle/>
          <a:p>
            <a:br>
              <a:rPr lang="en-US" altLang="en-US" u="sng" dirty="0"/>
            </a:br>
            <a:endParaRPr lang="en-US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94F432-0E6F-4189-9DC6-989F21D3E41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3366566"/>
              </p:ext>
            </p:extLst>
          </p:nvPr>
        </p:nvGraphicFramePr>
        <p:xfrm>
          <a:off x="1187189" y="922842"/>
          <a:ext cx="7705725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«Продукты знаний»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7E5C9-F9E4-0065-BCD2-C207DC11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F4F323-7257-579E-9B73-AB9A86B7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68080"/>
              </p:ext>
            </p:extLst>
          </p:nvPr>
        </p:nvGraphicFramePr>
        <p:xfrm>
          <a:off x="609029" y="963066"/>
          <a:ext cx="8499475" cy="520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D801B08-E08E-E3B5-B10A-CE1095341359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Участие в виртуальных мероприятиях в период пандемии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16632"/>
            <a:ext cx="7998060" cy="665185"/>
          </a:xfrm>
        </p:spPr>
        <p:txBody>
          <a:bodyPr/>
          <a:lstStyle/>
          <a:p>
            <a:br>
              <a:rPr lang="en-US" altLang="en-US" u="sng"/>
            </a:b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226916" y="116631"/>
            <a:ext cx="7459884" cy="5040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Внешняя оценка программы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PEMPAL, 2021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4E25-CBDC-4113-B489-646E67DC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620689"/>
            <a:ext cx="8064894" cy="6100786"/>
          </a:xfrm>
        </p:spPr>
        <p:txBody>
          <a:bodyPr/>
          <a:lstStyle/>
          <a:p>
            <a:r>
              <a:rPr lang="ru-RU" sz="1800" dirty="0"/>
              <a:t>Оценка была проведена по заказу Координационного комитета </a:t>
            </a:r>
            <a:r>
              <a:rPr lang="en-US" sz="1800" dirty="0"/>
              <a:t>PEMPAL</a:t>
            </a:r>
            <a:r>
              <a:rPr lang="ru-RU" sz="1800" dirty="0"/>
              <a:t> в рамках подготовки среднесрочного обзора (ССО)</a:t>
            </a:r>
            <a:r>
              <a:rPr lang="en-US" sz="1800" dirty="0"/>
              <a:t> </a:t>
            </a:r>
            <a:r>
              <a:rPr lang="ru-RU" sz="1800" dirty="0"/>
              <a:t>стратегии </a:t>
            </a:r>
            <a:r>
              <a:rPr lang="en-US" sz="1800" dirty="0"/>
              <a:t>PEMPAL 2017-2022 </a:t>
            </a:r>
            <a:r>
              <a:rPr lang="ru-RU" sz="1800" dirty="0" err="1"/>
              <a:t>г.г</a:t>
            </a:r>
            <a:r>
              <a:rPr lang="ru-RU" sz="1800" dirty="0"/>
              <a:t>.</a:t>
            </a:r>
            <a:r>
              <a:rPr lang="en-US" sz="1800" dirty="0"/>
              <a:t> </a:t>
            </a:r>
            <a:r>
              <a:rPr lang="ru-RU" sz="1800" dirty="0"/>
              <a:t>При проведении оценки были использованы данные мониторинга </a:t>
            </a:r>
            <a:r>
              <a:rPr lang="en-US" sz="1800" dirty="0"/>
              <a:t>PEMPAL</a:t>
            </a:r>
            <a:r>
              <a:rPr lang="ru-RU" sz="1800" dirty="0"/>
              <a:t>, а также дополнительные инструменты исследования</a:t>
            </a:r>
            <a:r>
              <a:rPr lang="en-US" sz="1800" dirty="0"/>
              <a:t>, </a:t>
            </a:r>
            <a:r>
              <a:rPr lang="ru-RU" sz="1800" dirty="0"/>
              <a:t>такие как интервью с руководителями высокого уровня</a:t>
            </a:r>
            <a:r>
              <a:rPr lang="en-US" sz="1800" dirty="0"/>
              <a:t>, </a:t>
            </a:r>
            <a:r>
              <a:rPr lang="ru-RU" sz="1800" dirty="0"/>
              <a:t>мини-исследования конкретных примеров стран</a:t>
            </a:r>
            <a:r>
              <a:rPr lang="en-US" sz="1800" dirty="0"/>
              <a:t> </a:t>
            </a:r>
            <a:r>
              <a:rPr lang="ru-RU" sz="1800" dirty="0"/>
              <a:t>и опрос членов сети</a:t>
            </a:r>
            <a:r>
              <a:rPr lang="en-US" sz="1800" dirty="0"/>
              <a:t>. </a:t>
            </a:r>
          </a:p>
          <a:p>
            <a:r>
              <a:rPr lang="ru-RU" sz="1800" dirty="0"/>
              <a:t>Были опрошены </a:t>
            </a:r>
            <a:r>
              <a:rPr lang="en-US" sz="1800" dirty="0"/>
              <a:t>11</a:t>
            </a:r>
            <a:r>
              <a:rPr lang="ru-RU" sz="1800" dirty="0"/>
              <a:t> руководителей высокого уровня, в </a:t>
            </a:r>
            <a:r>
              <a:rPr lang="ru-RU" sz="1800" dirty="0" err="1"/>
              <a:t>т.ч</a:t>
            </a:r>
            <a:r>
              <a:rPr lang="ru-RU" sz="1800" dirty="0"/>
              <a:t>. члены Исполнительного комитета КС.  </a:t>
            </a:r>
            <a:r>
              <a:rPr lang="en-US" sz="1800" dirty="0"/>
              <a:t>48 </a:t>
            </a:r>
            <a:r>
              <a:rPr lang="ru-RU" sz="1800" dirty="0"/>
              <a:t>членов КС приняли участие в онлайн опросе членов сети</a:t>
            </a:r>
            <a:r>
              <a:rPr lang="en-US" sz="1800" dirty="0"/>
              <a:t>. </a:t>
            </a:r>
            <a:r>
              <a:rPr lang="ru-RU" sz="1800" dirty="0"/>
              <a:t>Беларусь, Грузия, Молдова и Узбекистан представили соответствующие примеры из опыта своих стран</a:t>
            </a:r>
            <a:r>
              <a:rPr lang="en-US" sz="1800" dirty="0"/>
              <a:t>.  </a:t>
            </a:r>
          </a:p>
          <a:p>
            <a:r>
              <a:rPr lang="ru-RU" sz="1800" dirty="0"/>
              <a:t>В ходе оценки было отмечено, что деятельность КС охватывает более широкий спектр функций, чем в БС и СВА,</a:t>
            </a:r>
            <a:r>
              <a:rPr lang="en-US" sz="1800" dirty="0"/>
              <a:t> </a:t>
            </a:r>
            <a:r>
              <a:rPr lang="ru-RU" sz="1800" dirty="0"/>
              <a:t>и что более частое использование формата видеоконференций еще до пандемии </a:t>
            </a:r>
            <a:r>
              <a:rPr lang="en-US" sz="1800" dirty="0"/>
              <a:t>COVID-19 </a:t>
            </a:r>
            <a:r>
              <a:rPr lang="ru-RU" sz="1800" dirty="0"/>
              <a:t>позволило членам сообщества лучше адаптироваться к новой реальности работы в виртуальном формате.</a:t>
            </a:r>
            <a:endParaRPr lang="en-US" sz="1800" strike="sngStrike" dirty="0"/>
          </a:p>
          <a:p>
            <a:r>
              <a:rPr lang="ru-RU" sz="1800" b="1" dirty="0"/>
              <a:t>В целом результаты оценки говорят о том, что нынешняя модель деятельности </a:t>
            </a:r>
            <a:r>
              <a:rPr lang="en-US" sz="1800" b="1" dirty="0"/>
              <a:t>PEMPAL</a:t>
            </a:r>
            <a:r>
              <a:rPr lang="ru-RU" sz="1800" b="1" dirty="0"/>
              <a:t> весьма эффективна и обеспечивает высокий результат для стран-членов, региона, а также доноров при относительно низких затратах</a:t>
            </a:r>
            <a:r>
              <a:rPr lang="en-US" sz="1800" b="1" dirty="0"/>
              <a:t>. </a:t>
            </a:r>
            <a:r>
              <a:rPr lang="ru-RU" sz="1800" b="1" dirty="0"/>
              <a:t>Корректировки, внесенные практикующими сообществами при рассмотрении тем, связанных с УГФ во время пандемии </a:t>
            </a:r>
            <a:r>
              <a:rPr lang="en-US" sz="1800" b="1" dirty="0"/>
              <a:t>COVID-19</a:t>
            </a:r>
            <a:r>
              <a:rPr lang="ru-RU" sz="1800" b="1" dirty="0"/>
              <a:t>, были весьма актуальными для членов сети</a:t>
            </a:r>
            <a:r>
              <a:rPr lang="en-US" sz="1800" b="1" dirty="0"/>
              <a:t>.</a:t>
            </a:r>
            <a:endParaRPr lang="en-US" sz="1800" dirty="0"/>
          </a:p>
          <a:p>
            <a:endParaRPr lang="en-US" sz="19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3476"/>
            <a:ext cx="7127577" cy="45520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Планы мероприятий КС</a:t>
            </a:r>
            <a:endParaRPr lang="en-US" alt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92" y="883741"/>
            <a:ext cx="7992887" cy="547260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195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Были разработаны в соответствии с</a:t>
            </a:r>
            <a:r>
              <a:rPr lang="en-US" altLang="en-US" sz="195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19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Стратегией </a:t>
            </a:r>
            <a:r>
              <a:rPr lang="en-US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201</a:t>
            </a:r>
            <a:r>
              <a:rPr lang="en-US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-2022 гг.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Результатами опроса членов КС и информацией, представленной в опросах после мероприятий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altLang="en-US" sz="195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Направлены на </a:t>
            </a: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достижение стратегических целей КС </a:t>
            </a:r>
            <a:r>
              <a:rPr lang="en-US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PEMPAL:</a:t>
            </a:r>
            <a:endParaRPr lang="ru-RU" altLang="en-US" sz="19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Способствовать продвижению приоритетных </a:t>
            </a: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стран-членов КС</a:t>
            </a:r>
            <a:r>
              <a:rPr lang="en-US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9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реформ в области УГФ, </a:t>
            </a: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акцентом на реформирование деятельности национальных казначейств</a:t>
            </a:r>
            <a:endParaRPr lang="en-US" altLang="en-US" sz="19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Предоставлять членам КС </a:t>
            </a:r>
            <a:r>
              <a:rPr lang="ru-RU" altLang="en-US" sz="19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качественные ресурсы и услуги знаний</a:t>
            </a:r>
            <a:endParaRPr lang="en-US" altLang="en-US" sz="195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Формировать в странах-членах КС </a:t>
            </a:r>
            <a:r>
              <a:rPr lang="ru-RU" altLang="en-US" sz="19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высокопрофессиональное сообщество казначейских специалистов</a:t>
            </a:r>
            <a:endParaRPr lang="en-US" altLang="en-US" sz="19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Получить</a:t>
            </a:r>
            <a:r>
              <a:rPr lang="en-US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поддержку деятельности КС и мероприятий </a:t>
            </a:r>
            <a:r>
              <a:rPr lang="en-US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PEMPAL</a:t>
            </a:r>
            <a:r>
              <a:rPr lang="ru-RU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в целом со стороны </a:t>
            </a:r>
            <a:r>
              <a:rPr lang="ru-RU" altLang="en-US" sz="19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высшего</a:t>
            </a:r>
            <a:r>
              <a:rPr lang="ru-RU" altLang="en-US" sz="19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9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руководства казначейств стран-членов</a:t>
            </a:r>
            <a:endParaRPr lang="en-US" altLang="en-US" sz="19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2ED4B2-3314-09BC-9D57-F835478B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Наша потеря 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3EC347E-9CDE-5342-F3B1-1AE89A35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8" y="1340768"/>
            <a:ext cx="4523142" cy="47995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3552A-4F1C-616D-82B3-1197E05F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541A2D-ED5A-4864-A429-27F6C096175A}" type="slidenum">
              <a:rPr lang="ru-RU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83C98C-FFCD-E78A-5CA6-B5E7704AE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74322"/>
              </p:ext>
            </p:extLst>
          </p:nvPr>
        </p:nvGraphicFramePr>
        <p:xfrm>
          <a:off x="4645025" y="1340767"/>
          <a:ext cx="4319463" cy="479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463">
                  <a:extLst>
                    <a:ext uri="{9D8B030D-6E8A-4147-A177-3AD203B41FA5}">
                      <a16:colId xmlns:a16="http://schemas.microsoft.com/office/drawing/2014/main" val="2657802475"/>
                    </a:ext>
                  </a:extLst>
                </a:gridCol>
              </a:tblGrid>
              <a:tr h="4799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Одним из ключевых членов КС была Анжела</a:t>
                      </a:r>
                      <a:r>
                        <a:rPr lang="ru-RU" sz="1600" baseline="0" dirty="0">
                          <a:effectLst/>
                        </a:rPr>
                        <a:t> Воронин. Г-жа Воронин возглавила Казначейство Молдовы в 2007 году и стала членом сети </a:t>
                      </a:r>
                      <a:r>
                        <a:rPr lang="en-US" sz="1600" dirty="0">
                          <a:effectLst/>
                        </a:rPr>
                        <a:t>PEMPAL </a:t>
                      </a:r>
                      <a:r>
                        <a:rPr lang="ru-RU" sz="1600" dirty="0">
                          <a:effectLst/>
                        </a:rPr>
                        <a:t>с самого начала её деятельности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ru-RU" sz="1600" dirty="0">
                          <a:effectLst/>
                        </a:rPr>
                        <a:t>В 2012 году она вошла в состав Исполнительного комитета КС, а с  </a:t>
                      </a:r>
                      <a:r>
                        <a:rPr lang="ru-RU" sz="1600" baseline="0" dirty="0">
                          <a:effectLst/>
                        </a:rPr>
                        <a:t>2017 года и до момента её внезапного ухода из жизни в 2020 году занимала с единогласной поддержки коллег пост </a:t>
                      </a:r>
                      <a:r>
                        <a:rPr lang="ru-RU" sz="1600" dirty="0">
                          <a:effectLst/>
                        </a:rPr>
                        <a:t>председателя</a:t>
                      </a:r>
                      <a:r>
                        <a:rPr lang="ru-RU" sz="1600" baseline="0" dirty="0">
                          <a:effectLst/>
                        </a:rPr>
                        <a:t> Исполнительного комитета КС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ru-RU" sz="1600" dirty="0">
                          <a:effectLst/>
                        </a:rPr>
                        <a:t>Благодаря ее профессионализму,</a:t>
                      </a:r>
                      <a:r>
                        <a:rPr lang="ru-RU" sz="1600" baseline="0" dirty="0">
                          <a:effectLst/>
                        </a:rPr>
                        <a:t> напряженной работе и приверженности концепции коллегиального обучения удалось сформировать Казначейское сообщество и превратить нашу сеть в один из наиболее успешных региональных примеров инициатив по обмену опытом между коллегами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329" marR="109329" marT="109329" marB="109329"/>
                </a:tc>
                <a:extLst>
                  <a:ext uri="{0D108BD9-81ED-4DB2-BD59-A6C34878D82A}">
                    <a16:rowId xmlns:a16="http://schemas.microsoft.com/office/drawing/2014/main" val="2847093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63E2266-188A-FD22-EC86-4A37F59D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4148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Дальнейшие шаги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1" y="913069"/>
            <a:ext cx="7848871" cy="55553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Подтвердить тематические приоритеты КС на предстоящий период и собрать предложения по будущим мероприятиям КС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тематический опрос</a:t>
            </a:r>
            <a:r>
              <a:rPr lang="en-US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!)</a:t>
            </a:r>
            <a:endParaRPr lang="ru-RU" altLang="en-US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Подготовить План мероприятий КС на 2024 </a:t>
            </a:r>
            <a:r>
              <a:rPr lang="ru-RU" alt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ф.г</a:t>
            </a: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altLang="en-US" sz="2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конкретные темы мероприятий на следующий год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место проведения и даты очных мероприятий, включая пленарное заседание КС 2024 года</a:t>
            </a:r>
            <a:endParaRPr lang="en-US" altLang="en-US" sz="2400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lvl="1" indent="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Расширить состав руководства КС</a:t>
            </a:r>
            <a:endParaRPr lang="en-US" altLang="en-US" sz="2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(</a:t>
            </a:r>
            <a:r>
              <a:rPr lang="ru-RU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вакансия в составе Исполнительного комитета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endParaRPr lang="ru-RU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B1F6E-7E6F-4E3C-B390-BDBEFA2C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79638"/>
            <a:ext cx="853294" cy="100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88640"/>
            <a:ext cx="7135961" cy="9543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мероприятиях КС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16490-EB6B-6954-CE3C-C1AD1536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969637"/>
            <a:ext cx="7272808" cy="5416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61F15E-6DD6-4F98-B1C1-F0D0A009E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769127"/>
              </p:ext>
            </p:extLst>
          </p:nvPr>
        </p:nvGraphicFramePr>
        <p:xfrm>
          <a:off x="971601" y="260648"/>
          <a:ext cx="8172399" cy="94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79809"/>
              </p:ext>
            </p:extLst>
          </p:nvPr>
        </p:nvGraphicFramePr>
        <p:xfrm>
          <a:off x="1205372" y="1556792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D416DE-E3CB-4B48-828F-BD7F062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382944"/>
              </p:ext>
            </p:extLst>
          </p:nvPr>
        </p:nvGraphicFramePr>
        <p:xfrm>
          <a:off x="1177277" y="0"/>
          <a:ext cx="7787211" cy="7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602871"/>
              </p:ext>
            </p:extLst>
          </p:nvPr>
        </p:nvGraphicFramePr>
        <p:xfrm>
          <a:off x="1177278" y="908720"/>
          <a:ext cx="7509522" cy="265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770157"/>
              </p:ext>
            </p:extLst>
          </p:nvPr>
        </p:nvGraphicFramePr>
        <p:xfrm>
          <a:off x="1177279" y="3697139"/>
          <a:ext cx="750952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-27384"/>
            <a:ext cx="7776864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</a:t>
            </a:r>
            <a:b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вопросам роли и функций казначейства - 1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00225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-27384"/>
            <a:ext cx="7776864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</a:t>
            </a:r>
            <a:b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вопросам роли и функций казначейства - 2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103064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561DFF-99CE-8238-97D9-D7364F0A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5952">
            <a:off x="1226022" y="554641"/>
            <a:ext cx="4455774" cy="250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E0E52-0D3C-1C46-4B34-22E2E135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767">
            <a:off x="3798369" y="2384230"/>
            <a:ext cx="2207260" cy="1143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ru-RU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4BDE9-D0F6-3558-469A-BDD95F98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80" y="4533880"/>
            <a:ext cx="3098827" cy="232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7D5D8-92F6-9920-6D49-A6D817ED6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67" y="3419200"/>
            <a:ext cx="5850255" cy="21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C5DDC-11DD-B2B1-0DA0-57247BBB7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601" y="207675"/>
            <a:ext cx="3534336" cy="26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-162272"/>
            <a:ext cx="8100392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группа по управлению ликвидностью 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58605"/>
              </p:ext>
            </p:extLst>
          </p:nvPr>
        </p:nvGraphicFramePr>
        <p:xfrm>
          <a:off x="1084672" y="692696"/>
          <a:ext cx="7879816" cy="58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8710B6-972E-4894-8522-835045A3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ru-RU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63898-59B5-1DD3-6546-FF89A501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02" y="136525"/>
            <a:ext cx="5014595" cy="2175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1F59C-6E5F-F5E0-C4FD-CC603409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" y="4467332"/>
            <a:ext cx="5025465" cy="229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32BF4-8BD5-2AF7-38DE-D4C4CC54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062" y="2436992"/>
            <a:ext cx="3295992" cy="423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7841E8-09B6-9D25-B628-0E3A5AB64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40" y="1816900"/>
            <a:ext cx="4737022" cy="279573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A3DDC-0C0E-7161-DD05-6EC9245A6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21073"/>
            <a:ext cx="3341932" cy="15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1508</Words>
  <Application>Microsoft Office PowerPoint</Application>
  <PresentationFormat>On-screen Show (4:3)</PresentationFormat>
  <Paragraphs>166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Courier New</vt:lpstr>
      <vt:lpstr>Trebuchet MS</vt:lpstr>
      <vt:lpstr>Wingdings</vt:lpstr>
      <vt:lpstr>Wingdings 3</vt:lpstr>
      <vt:lpstr>Theme1</vt:lpstr>
      <vt:lpstr>1_Facet</vt:lpstr>
      <vt:lpstr>2_Facet</vt:lpstr>
      <vt:lpstr>Theme2</vt:lpstr>
      <vt:lpstr>3_Facet</vt:lpstr>
      <vt:lpstr>4_Facet</vt:lpstr>
      <vt:lpstr> Виртуальные мероприятия Казначейского сообщества PEMPAL в период пандемии</vt:lpstr>
      <vt:lpstr> Планы мероприятий КС</vt:lpstr>
      <vt:lpstr>PowerPoint Presentation</vt:lpstr>
      <vt:lpstr>PowerPoint Presentation</vt:lpstr>
      <vt:lpstr>Тематическая группа  по вопросам роли и функций казначейства - 1</vt:lpstr>
      <vt:lpstr>Тематическая группа  по вопросам роли и функций казначейства - 2</vt:lpstr>
      <vt:lpstr>PowerPoint Presentation</vt:lpstr>
      <vt:lpstr>Тематическая группа по управлению ликвидностью </vt:lpstr>
      <vt:lpstr>PowerPoint Presentation</vt:lpstr>
      <vt:lpstr>Тематическая группа по использованию ИТ в казначейских операциях - 1</vt:lpstr>
      <vt:lpstr>Тематическая группа по использованию ИТ в казначейский операциях - 2 </vt:lpstr>
      <vt:lpstr>PowerPoint Presentation</vt:lpstr>
      <vt:lpstr>Тематическая группа по бухгалтерскому учету в общественном секторе</vt:lpstr>
      <vt:lpstr>PowerPoint Presentation</vt:lpstr>
      <vt:lpstr>Серия мероприятий в рамках виртуального пленарного заседания 1-9 июня 2021 г. </vt:lpstr>
      <vt:lpstr>PowerPoint Presentation</vt:lpstr>
      <vt:lpstr> </vt:lpstr>
      <vt:lpstr>PowerPoint Presentation</vt:lpstr>
      <vt:lpstr> </vt:lpstr>
      <vt:lpstr>Наша потеря </vt:lpstr>
      <vt:lpstr>PowerPoint Presentation</vt:lpstr>
      <vt:lpstr>Информация о мероприятиях 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Yelena Slizhevskaya</cp:lastModifiedBy>
  <cp:revision>118</cp:revision>
  <dcterms:created xsi:type="dcterms:W3CDTF">2019-04-09T18:04:18Z</dcterms:created>
  <dcterms:modified xsi:type="dcterms:W3CDTF">2023-05-22T09:49:29Z</dcterms:modified>
</cp:coreProperties>
</file>