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  <p:sldMasterId id="2147483763" r:id="rId2"/>
    <p:sldMasterId id="2147483780" r:id="rId3"/>
    <p:sldMasterId id="2147483797" r:id="rId4"/>
    <p:sldMasterId id="2147483810" r:id="rId5"/>
    <p:sldMasterId id="2147483827" r:id="rId6"/>
  </p:sldMasterIdLst>
  <p:notesMasterIdLst>
    <p:notesMasterId r:id="rId29"/>
  </p:notesMasterIdLst>
  <p:handoutMasterIdLst>
    <p:handoutMasterId r:id="rId30"/>
  </p:handoutMasterIdLst>
  <p:sldIdLst>
    <p:sldId id="457" r:id="rId7"/>
    <p:sldId id="347" r:id="rId8"/>
    <p:sldId id="417" r:id="rId9"/>
    <p:sldId id="434" r:id="rId10"/>
    <p:sldId id="436" r:id="rId11"/>
    <p:sldId id="466" r:id="rId12"/>
    <p:sldId id="467" r:id="rId13"/>
    <p:sldId id="459" r:id="rId14"/>
    <p:sldId id="468" r:id="rId15"/>
    <p:sldId id="453" r:id="rId16"/>
    <p:sldId id="469" r:id="rId17"/>
    <p:sldId id="471" r:id="rId18"/>
    <p:sldId id="460" r:id="rId19"/>
    <p:sldId id="474" r:id="rId20"/>
    <p:sldId id="456" r:id="rId21"/>
    <p:sldId id="472" r:id="rId22"/>
    <p:sldId id="369" r:id="rId23"/>
    <p:sldId id="465" r:id="rId24"/>
    <p:sldId id="475" r:id="rId25"/>
    <p:sldId id="476" r:id="rId26"/>
    <p:sldId id="384" r:id="rId27"/>
    <p:sldId id="426" r:id="rId2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elena Slizhevskaya" initials="YS" lastIdx="0" clrIdx="0">
    <p:extLst>
      <p:ext uri="{19B8F6BF-5375-455C-9EA6-DF929625EA0E}">
        <p15:presenceInfo xmlns:p15="http://schemas.microsoft.com/office/powerpoint/2012/main" userId="S-1-5-21-88094858-919529-1617787245-4421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6F38B3-A8ED-4FF5-A25F-D66C6B86CD80}" v="3" dt="2023-05-20T16:35:56.0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48" autoAdjust="0"/>
    <p:restoredTop sz="89784" autoAdjust="0"/>
  </p:normalViewPr>
  <p:slideViewPr>
    <p:cSldViewPr>
      <p:cViewPr varScale="1">
        <p:scale>
          <a:sx n="56" d="100"/>
          <a:sy n="56" d="100"/>
        </p:scale>
        <p:origin x="168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10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b437117\OneDrive%20-%20WBG\LDriveWBG\WB%20PEMPAL\2023-05%20plenary\1.Tcop%20excom%20pp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Sudionici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317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Sheet1!$B$4:$B$19</c:f>
              <c:strCache>
                <c:ptCount val="16"/>
                <c:pt idx="0">
                  <c:v>29.4.2020. Evolucija (COVID-19) </c:v>
                </c:pt>
                <c:pt idx="1">
                  <c:v>4.6.2020. Agencija javne službe (proizvod znanja o JRP-u)</c:v>
                </c:pt>
                <c:pt idx="2">
                  <c:v>24.6.2020. Evolucija (Federalna riznica Švicarske)</c:v>
                </c:pt>
                <c:pt idx="3">
                  <c:v>15.9.2020. Evolucija (Kazahstan)</c:v>
                </c:pt>
                <c:pt idx="4">
                  <c:v>13.10.2020. IT (Alb, BY, HST)</c:v>
                </c:pt>
                <c:pt idx="5">
                  <c:v>19.11.2020. IT (Albanija)</c:v>
                </c:pt>
                <c:pt idx="6">
                  <c:v>10.12.2020. IT (proizvod znanja o JRP-u, WB)</c:v>
                </c:pt>
                <c:pt idx="7">
                  <c:v>11.2.2021. Gotovinska sredstva (dokument Wb-a + anketa)</c:v>
                </c:pt>
                <c:pt idx="8">
                  <c:v>15.4.2021. Agencija javne službe/IT (tematski blok posvećen novostima)</c:v>
                </c:pt>
                <c:pt idx="9">
                  <c:v>1.-9.6.2021. Virtualna plenarna sjednica</c:v>
                </c:pt>
                <c:pt idx="10">
                  <c:v>20.10.2021. Gotovinska sredstva (Gruzija, proizvod znanja o JRR-u)</c:v>
                </c:pt>
                <c:pt idx="11">
                  <c:v>18.11.2021. IT (dBrain)</c:v>
                </c:pt>
                <c:pt idx="12">
                  <c:v>9.2.2022. Agencija javne službe (Rusija)</c:v>
                </c:pt>
                <c:pt idx="13">
                  <c:v>28.9.2022. Gotovinska sredstva (Zajednica prakse za rashode javnog sektora i upravljanje financijama WB-a)</c:v>
                </c:pt>
                <c:pt idx="14">
                  <c:v>10.11.2022. Evolucija (Albanija, rizici)</c:v>
                </c:pt>
                <c:pt idx="15">
                  <c:v>16.3.2023. Evolucija (proizvod znanja o funkcijama)</c:v>
                </c:pt>
              </c:strCache>
            </c:strRef>
          </c:cat>
          <c:val>
            <c:numRef>
              <c:f>Sheet1!$C$4:$C$19</c:f>
              <c:numCache>
                <c:formatCode>General</c:formatCode>
                <c:ptCount val="16"/>
                <c:pt idx="0">
                  <c:v>29</c:v>
                </c:pt>
                <c:pt idx="1">
                  <c:v>29</c:v>
                </c:pt>
                <c:pt idx="2">
                  <c:v>31</c:v>
                </c:pt>
                <c:pt idx="3">
                  <c:v>43</c:v>
                </c:pt>
                <c:pt idx="4">
                  <c:v>26</c:v>
                </c:pt>
                <c:pt idx="5">
                  <c:v>37</c:v>
                </c:pt>
                <c:pt idx="6">
                  <c:v>83</c:v>
                </c:pt>
                <c:pt idx="7">
                  <c:v>38</c:v>
                </c:pt>
                <c:pt idx="8">
                  <c:v>64</c:v>
                </c:pt>
                <c:pt idx="9">
                  <c:v>100</c:v>
                </c:pt>
                <c:pt idx="10">
                  <c:v>31</c:v>
                </c:pt>
                <c:pt idx="11">
                  <c:v>54</c:v>
                </c:pt>
                <c:pt idx="12">
                  <c:v>48</c:v>
                </c:pt>
                <c:pt idx="13">
                  <c:v>25</c:v>
                </c:pt>
                <c:pt idx="14">
                  <c:v>40</c:v>
                </c:pt>
                <c:pt idx="15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2E-4730-A90D-786A43796A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1580271"/>
        <c:axId val="2031581519"/>
      </c:barChart>
      <c:lineChart>
        <c:grouping val="standard"/>
        <c:varyColors val="0"/>
        <c:ser>
          <c:idx val="1"/>
          <c:order val="1"/>
          <c:tx>
            <c:strRef>
              <c:f>Sheet1!$D$3</c:f>
              <c:strCache>
                <c:ptCount val="1"/>
                <c:pt idx="0">
                  <c:v>Zemlje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Sheet1!$B$4:$B$19</c:f>
              <c:strCache>
                <c:ptCount val="16"/>
                <c:pt idx="0">
                  <c:v>29.4.2020. Evolucija (COVID-19) </c:v>
                </c:pt>
                <c:pt idx="1">
                  <c:v>4.6.2020. Agencija javne službe (proizvod znanja o JRP-u)</c:v>
                </c:pt>
                <c:pt idx="2">
                  <c:v>24.6.2020. Evolucija (Federalna riznica Švicarske)</c:v>
                </c:pt>
                <c:pt idx="3">
                  <c:v>15.9.2020. Evolucija (Kazahstan)</c:v>
                </c:pt>
                <c:pt idx="4">
                  <c:v>13.10.2020. IT (Alb, BY, HST)</c:v>
                </c:pt>
                <c:pt idx="5">
                  <c:v>19.11.2020. IT (Albanija)</c:v>
                </c:pt>
                <c:pt idx="6">
                  <c:v>10.12.2020. IT (proizvod znanja o JRP-u, WB)</c:v>
                </c:pt>
                <c:pt idx="7">
                  <c:v>11.2.2021. Gotovinska sredstva (dokument Wb-a + anketa)</c:v>
                </c:pt>
                <c:pt idx="8">
                  <c:v>15.4.2021. Agencija javne službe/IT (tematski blok posvećen novostima)</c:v>
                </c:pt>
                <c:pt idx="9">
                  <c:v>1.-9.6.2021. Virtualna plenarna sjednica</c:v>
                </c:pt>
                <c:pt idx="10">
                  <c:v>20.10.2021. Gotovinska sredstva (Gruzija, proizvod znanja o JRR-u)</c:v>
                </c:pt>
                <c:pt idx="11">
                  <c:v>18.11.2021. IT (dBrain)</c:v>
                </c:pt>
                <c:pt idx="12">
                  <c:v>9.2.2022. Agencija javne službe (Rusija)</c:v>
                </c:pt>
                <c:pt idx="13">
                  <c:v>28.9.2022. Gotovinska sredstva (Zajednica prakse za rashode javnog sektora i upravljanje financijama WB-a)</c:v>
                </c:pt>
                <c:pt idx="14">
                  <c:v>10.11.2022. Evolucija (Albanija, rizici)</c:v>
                </c:pt>
                <c:pt idx="15">
                  <c:v>16.3.2023. Evolucija (proizvod znanja o funkcijama)</c:v>
                </c:pt>
              </c:strCache>
            </c:strRef>
          </c:cat>
          <c:val>
            <c:numRef>
              <c:f>Sheet1!$D$4:$D$19</c:f>
              <c:numCache>
                <c:formatCode>General</c:formatCode>
                <c:ptCount val="16"/>
                <c:pt idx="0">
                  <c:v>11</c:v>
                </c:pt>
                <c:pt idx="1">
                  <c:v>10</c:v>
                </c:pt>
                <c:pt idx="2">
                  <c:v>11</c:v>
                </c:pt>
                <c:pt idx="3">
                  <c:v>17</c:v>
                </c:pt>
                <c:pt idx="4">
                  <c:v>10</c:v>
                </c:pt>
                <c:pt idx="5">
                  <c:v>10</c:v>
                </c:pt>
                <c:pt idx="6">
                  <c:v>35</c:v>
                </c:pt>
                <c:pt idx="7">
                  <c:v>13</c:v>
                </c:pt>
                <c:pt idx="8">
                  <c:v>14</c:v>
                </c:pt>
                <c:pt idx="9">
                  <c:v>17</c:v>
                </c:pt>
                <c:pt idx="10">
                  <c:v>14</c:v>
                </c:pt>
                <c:pt idx="11">
                  <c:v>11</c:v>
                </c:pt>
                <c:pt idx="12">
                  <c:v>12</c:v>
                </c:pt>
                <c:pt idx="13">
                  <c:v>11</c:v>
                </c:pt>
                <c:pt idx="14">
                  <c:v>12</c:v>
                </c:pt>
                <c:pt idx="15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12E-4730-A90D-786A43796A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1580271"/>
        <c:axId val="2031581519"/>
      </c:lineChart>
      <c:catAx>
        <c:axId val="20315802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1581519"/>
        <c:crosses val="autoZero"/>
        <c:auto val="1"/>
        <c:lblAlgn val="ctr"/>
        <c:lblOffset val="100"/>
        <c:noMultiLvlLbl val="0"/>
      </c:catAx>
      <c:valAx>
        <c:axId val="20315815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1580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3D3AFD-9028-4D31-83FF-B56D71BA2C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3C187E-84F6-4F2C-8FE0-7431DEE07B0C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r>
            <a:rPr lang="hr-HR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TCOP nastavlja s radom u 4 tematska područja</a:t>
          </a:r>
        </a:p>
      </dgm:t>
    </dgm:pt>
    <dgm:pt modelId="{5C9248B1-3721-4DEB-A1DA-60D17DC9A94D}" type="parTrans" cxnId="{451323DF-6492-498E-846C-9BEAF584BA5A}">
      <dgm:prSet/>
      <dgm:spPr/>
      <dgm:t>
        <a:bodyPr/>
        <a:lstStyle/>
        <a:p>
          <a:endParaRPr lang="en-US"/>
        </a:p>
      </dgm:t>
    </dgm:pt>
    <dgm:pt modelId="{B2FE423A-EBF3-4259-B898-81C09C4478CA}" type="sibTrans" cxnId="{451323DF-6492-498E-846C-9BEAF584BA5A}">
      <dgm:prSet/>
      <dgm:spPr/>
      <dgm:t>
        <a:bodyPr/>
        <a:lstStyle/>
        <a:p>
          <a:endParaRPr lang="en-US"/>
        </a:p>
      </dgm:t>
    </dgm:pt>
    <dgm:pt modelId="{1B4F3C78-C639-4DC2-81A8-B9FF60E6651A}" type="pres">
      <dgm:prSet presAssocID="{3F3D3AFD-9028-4D31-83FF-B56D71BA2CD8}" presName="linear" presStyleCnt="0">
        <dgm:presLayoutVars>
          <dgm:animLvl val="lvl"/>
          <dgm:resizeHandles val="exact"/>
        </dgm:presLayoutVars>
      </dgm:prSet>
      <dgm:spPr/>
    </dgm:pt>
    <dgm:pt modelId="{D31DD759-4E4D-4EF4-A6D6-8F3BDCEF533A}" type="pres">
      <dgm:prSet presAssocID="{0A3C187E-84F6-4F2C-8FE0-7431DEE07B0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B34F35D-9026-4557-8AF1-31FC18744F42}" type="presOf" srcId="{3F3D3AFD-9028-4D31-83FF-B56D71BA2CD8}" destId="{1B4F3C78-C639-4DC2-81A8-B9FF60E6651A}" srcOrd="0" destOrd="0" presId="urn:microsoft.com/office/officeart/2005/8/layout/vList2"/>
    <dgm:cxn modelId="{C3598FB5-E1EE-4DF1-9B0A-66CDA9F8BC61}" type="presOf" srcId="{0A3C187E-84F6-4F2C-8FE0-7431DEE07B0C}" destId="{D31DD759-4E4D-4EF4-A6D6-8F3BDCEF533A}" srcOrd="0" destOrd="0" presId="urn:microsoft.com/office/officeart/2005/8/layout/vList2"/>
    <dgm:cxn modelId="{451323DF-6492-498E-846C-9BEAF584BA5A}" srcId="{3F3D3AFD-9028-4D31-83FF-B56D71BA2CD8}" destId="{0A3C187E-84F6-4F2C-8FE0-7431DEE07B0C}" srcOrd="0" destOrd="0" parTransId="{5C9248B1-3721-4DEB-A1DA-60D17DC9A94D}" sibTransId="{B2FE423A-EBF3-4259-B898-81C09C4478CA}"/>
    <dgm:cxn modelId="{0374978A-7B7B-4B39-86F7-E19D1AE61363}" type="presParOf" srcId="{1B4F3C78-C639-4DC2-81A8-B9FF60E6651A}" destId="{D31DD759-4E4D-4EF4-A6D6-8F3BDCEF533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D8B917B-5377-4589-A0EB-2CC858A5978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E3F8F5-9CC4-4477-8B0C-A2043DD18C18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sz="1600" dirty="0">
              <a:latin typeface="Cambria" panose="02040503050406030204" pitchFamily="18" charset="0"/>
              <a:ea typeface="Cambria" panose="02040503050406030204" pitchFamily="18" charset="0"/>
            </a:rPr>
            <a:t>15. travnja/ aprila 2021.</a:t>
          </a:r>
        </a:p>
        <a:p>
          <a:r>
            <a:rPr lang="hr-HR" sz="1800" dirty="0">
              <a:latin typeface="Cambria" panose="02040503050406030204" pitchFamily="18" charset="0"/>
              <a:ea typeface="Cambria" panose="02040503050406030204" pitchFamily="18" charset="0"/>
            </a:rPr>
            <a:t>(zajedno s tematskom skupinom za PSA)</a:t>
          </a:r>
        </a:p>
      </dgm:t>
    </dgm:pt>
    <dgm:pt modelId="{826CBB5D-FFCC-4C68-B3AF-83B1B0E0ADE0}" type="parTrans" cxnId="{BEA091D4-AACE-4594-AA95-9613F402C454}">
      <dgm:prSet/>
      <dgm:spPr/>
      <dgm:t>
        <a:bodyPr/>
        <a:lstStyle/>
        <a:p>
          <a:endParaRPr lang="en-US"/>
        </a:p>
      </dgm:t>
    </dgm:pt>
    <dgm:pt modelId="{6F45EDD4-37E4-451B-B9C0-BD25BADA0128}" type="sibTrans" cxnId="{BEA091D4-AACE-4594-AA95-9613F402C454}">
      <dgm:prSet/>
      <dgm:spPr/>
      <dgm:t>
        <a:bodyPr/>
        <a:lstStyle/>
        <a:p>
          <a:endParaRPr lang="en-US"/>
        </a:p>
      </dgm:t>
    </dgm:pt>
    <dgm:pt modelId="{9DBFA86B-F403-45A1-8555-A75FC7657C3F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algn="just"/>
          <a:r>
            <a:rPr lang="hr-HR" sz="1800">
              <a:latin typeface="Cambria" panose="02040503050406030204" pitchFamily="18" charset="0"/>
              <a:ea typeface="Cambria" panose="02040503050406030204" pitchFamily="18" charset="0"/>
            </a:rPr>
            <a:t>Konsolidacija financijskih izvještaja državnog proračuna od strane Riznice Kazahstana </a:t>
          </a:r>
        </a:p>
      </dgm:t>
    </dgm:pt>
    <dgm:pt modelId="{B7808C8C-7545-4604-990B-047B4E149153}" type="parTrans" cxnId="{9F3C0DF8-6991-4E2D-AFDD-D68900F7C0B5}">
      <dgm:prSet/>
      <dgm:spPr/>
      <dgm:t>
        <a:bodyPr/>
        <a:lstStyle/>
        <a:p>
          <a:endParaRPr lang="en-US"/>
        </a:p>
      </dgm:t>
    </dgm:pt>
    <dgm:pt modelId="{BEF85F4E-D847-4B29-AE1F-2BBC5D727FD8}" type="sibTrans" cxnId="{9F3C0DF8-6991-4E2D-AFDD-D68900F7C0B5}">
      <dgm:prSet/>
      <dgm:spPr/>
      <dgm:t>
        <a:bodyPr/>
        <a:lstStyle/>
        <a:p>
          <a:endParaRPr lang="en-US"/>
        </a:p>
      </dgm:t>
    </dgm:pt>
    <dgm:pt modelId="{F7F93194-955C-4288-BC12-45756203ABA6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sz="1600" dirty="0">
              <a:latin typeface="Cambria" panose="02040503050406030204" pitchFamily="18" charset="0"/>
              <a:ea typeface="Cambria" panose="02040503050406030204" pitchFamily="18" charset="0"/>
            </a:rPr>
            <a:t>18. studenoga/ novembra 2021.</a:t>
          </a:r>
        </a:p>
      </dgm:t>
    </dgm:pt>
    <dgm:pt modelId="{CCC762D7-AFE9-4D5B-ABB4-1E4D2D60D742}" type="parTrans" cxnId="{02D8CC3F-59F0-49B3-A783-F0B0EC275642}">
      <dgm:prSet/>
      <dgm:spPr/>
      <dgm:t>
        <a:bodyPr/>
        <a:lstStyle/>
        <a:p>
          <a:endParaRPr lang="en-US"/>
        </a:p>
      </dgm:t>
    </dgm:pt>
    <dgm:pt modelId="{C761FA9F-6DC6-4C19-8BD6-F9420C6C300B}" type="sibTrans" cxnId="{02D8CC3F-59F0-49B3-A783-F0B0EC275642}">
      <dgm:prSet/>
      <dgm:spPr/>
      <dgm:t>
        <a:bodyPr/>
        <a:lstStyle/>
        <a:p>
          <a:endParaRPr lang="en-US"/>
        </a:p>
      </dgm:t>
    </dgm:pt>
    <dgm:pt modelId="{D5DFC18A-E00F-4E7A-9A65-49C39E9D28D7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r-HR" sz="1800" b="0" u="none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Upoznavanje s radom korejske Službe za informacije o javnim financijama (KPFIS).</a:t>
          </a:r>
        </a:p>
      </dgm:t>
    </dgm:pt>
    <dgm:pt modelId="{9B7AA94D-8466-44CB-850A-E67080945BED}" type="parTrans" cxnId="{DB5F3622-853B-49D9-A86D-A50F31A23D09}">
      <dgm:prSet/>
      <dgm:spPr/>
      <dgm:t>
        <a:bodyPr/>
        <a:lstStyle/>
        <a:p>
          <a:endParaRPr lang="en-US"/>
        </a:p>
      </dgm:t>
    </dgm:pt>
    <dgm:pt modelId="{74BC67AC-14DD-43D5-93DC-382B629B4E1C}" type="sibTrans" cxnId="{DB5F3622-853B-49D9-A86D-A50F31A23D09}">
      <dgm:prSet/>
      <dgm:spPr/>
      <dgm:t>
        <a:bodyPr/>
        <a:lstStyle/>
        <a:p>
          <a:endParaRPr lang="en-US"/>
        </a:p>
      </dgm:t>
    </dgm:pt>
    <dgm:pt modelId="{2D12B0D9-D3E1-4778-88B4-6BA3E8837793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kumimoji="0" lang="hr-HR" sz="1800" b="0" i="0" u="none" strike="noStrike" cap="none" normalizeH="0" baseline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64 sudionika iz 14 zemalja</a:t>
          </a:r>
        </a:p>
      </dgm:t>
    </dgm:pt>
    <dgm:pt modelId="{B9FAA86F-3EBE-48A0-B83D-A405660C3628}" type="parTrans" cxnId="{0046E87B-F41D-44A8-94CC-31BA468E3FC8}">
      <dgm:prSet/>
      <dgm:spPr/>
      <dgm:t>
        <a:bodyPr/>
        <a:lstStyle/>
        <a:p>
          <a:endParaRPr lang="en-US"/>
        </a:p>
      </dgm:t>
    </dgm:pt>
    <dgm:pt modelId="{A119F3E1-44C5-41BB-B4C8-C9BC5BDB62B6}" type="sibTrans" cxnId="{0046E87B-F41D-44A8-94CC-31BA468E3FC8}">
      <dgm:prSet/>
      <dgm:spPr/>
      <dgm:t>
        <a:bodyPr/>
        <a:lstStyle/>
        <a:p>
          <a:endParaRPr lang="en-US"/>
        </a:p>
      </dgm:t>
    </dgm:pt>
    <dgm:pt modelId="{8949CC5F-C4E6-4C95-A1A5-4380D4B898B8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0" lang="hr-HR" sz="1800" b="0" i="0" u="none" strike="noStrike" cap="none" normalizeH="0" baseline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54 sudionika iz 11 zemalja i više od 34 promatrača</a:t>
          </a:r>
        </a:p>
      </dgm:t>
    </dgm:pt>
    <dgm:pt modelId="{D07834A1-41E5-4CD2-8B39-B056172240DD}" type="parTrans" cxnId="{18D2E039-07BE-4CEF-91D7-22AC7AE06800}">
      <dgm:prSet/>
      <dgm:spPr/>
      <dgm:t>
        <a:bodyPr/>
        <a:lstStyle/>
        <a:p>
          <a:endParaRPr lang="en-US"/>
        </a:p>
      </dgm:t>
    </dgm:pt>
    <dgm:pt modelId="{123EAEEE-424E-494A-88D1-0EB8171DF6C8}" type="sibTrans" cxnId="{18D2E039-07BE-4CEF-91D7-22AC7AE06800}">
      <dgm:prSet/>
      <dgm:spPr/>
      <dgm:t>
        <a:bodyPr/>
        <a:lstStyle/>
        <a:p>
          <a:endParaRPr lang="en-US"/>
        </a:p>
      </dgm:t>
    </dgm:pt>
    <dgm:pt modelId="{F83349CF-E7BF-4D30-B028-DBE43BCDEC82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algn="just"/>
          <a:r>
            <a:rPr lang="hr-HR" sz="1800">
              <a:latin typeface="Cambria" panose="02040503050406030204" pitchFamily="18" charset="0"/>
              <a:ea typeface="Cambria" panose="02040503050406030204" pitchFamily="18" charset="0"/>
            </a:rPr>
            <a:t>Pilot projekt strukture Jedinstvenog računskog plana u Bjelarusu</a:t>
          </a:r>
        </a:p>
      </dgm:t>
    </dgm:pt>
    <dgm:pt modelId="{914FE736-DCF9-47E8-97AD-3898736D6450}" type="parTrans" cxnId="{6D581034-5966-4E71-8BD6-82530B778F1A}">
      <dgm:prSet/>
      <dgm:spPr/>
      <dgm:t>
        <a:bodyPr/>
        <a:lstStyle/>
        <a:p>
          <a:endParaRPr lang="en-US"/>
        </a:p>
      </dgm:t>
    </dgm:pt>
    <dgm:pt modelId="{0C30F959-7B4B-49DA-9CF0-EDD63F9FA540}" type="sibTrans" cxnId="{6D581034-5966-4E71-8BD6-82530B778F1A}">
      <dgm:prSet/>
      <dgm:spPr/>
      <dgm:t>
        <a:bodyPr/>
        <a:lstStyle/>
        <a:p>
          <a:endParaRPr lang="en-US"/>
        </a:p>
      </dgm:t>
    </dgm:pt>
    <dgm:pt modelId="{A9AC92E9-CD5D-4ACA-8187-3CEEB1C9DC46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r-HR" sz="1800" b="0" u="none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Upravljanje ugovorima u dBrainu</a:t>
          </a:r>
        </a:p>
      </dgm:t>
    </dgm:pt>
    <dgm:pt modelId="{69BF1EBD-E8F4-4DE1-8533-F19DA610BF7D}" type="parTrans" cxnId="{3D390653-F4FE-4CED-8A57-EE0BE7A4A298}">
      <dgm:prSet/>
      <dgm:spPr/>
      <dgm:t>
        <a:bodyPr/>
        <a:lstStyle/>
        <a:p>
          <a:endParaRPr lang="en-US"/>
        </a:p>
      </dgm:t>
    </dgm:pt>
    <dgm:pt modelId="{D674F9EE-970E-4DC8-83C7-76826EA06050}" type="sibTrans" cxnId="{3D390653-F4FE-4CED-8A57-EE0BE7A4A298}">
      <dgm:prSet/>
      <dgm:spPr/>
      <dgm:t>
        <a:bodyPr/>
        <a:lstStyle/>
        <a:p>
          <a:endParaRPr lang="en-US"/>
        </a:p>
      </dgm:t>
    </dgm:pt>
    <dgm:pt modelId="{315BF8C1-A0C4-4C1A-8E71-50C321791352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r-HR" sz="1800" b="0" u="none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Korejski integrirani informacijski sustav za upravljanje financijama (dBrain) i očekivane mogućnosti njegove sljedeće generacije</a:t>
          </a:r>
        </a:p>
      </dgm:t>
    </dgm:pt>
    <dgm:pt modelId="{E8E6D038-C729-4574-9EFE-CAFD2ADCE1C8}" type="parTrans" cxnId="{2DB36673-C1BB-49C4-B089-DDF7CE9949BD}">
      <dgm:prSet/>
      <dgm:spPr/>
      <dgm:t>
        <a:bodyPr/>
        <a:lstStyle/>
        <a:p>
          <a:endParaRPr lang="en-US"/>
        </a:p>
      </dgm:t>
    </dgm:pt>
    <dgm:pt modelId="{4D85E039-D890-4BE8-AA2C-140C59CFED20}" type="sibTrans" cxnId="{2DB36673-C1BB-49C4-B089-DDF7CE9949BD}">
      <dgm:prSet/>
      <dgm:spPr/>
      <dgm:t>
        <a:bodyPr/>
        <a:lstStyle/>
        <a:p>
          <a:endParaRPr lang="en-US"/>
        </a:p>
      </dgm:t>
    </dgm:pt>
    <dgm:pt modelId="{81BAF002-85A0-4E09-A0BA-160DCB5399A4}" type="pres">
      <dgm:prSet presAssocID="{FD8B917B-5377-4589-A0EB-2CC858A5978B}" presName="Name0" presStyleCnt="0">
        <dgm:presLayoutVars>
          <dgm:dir/>
          <dgm:animLvl val="lvl"/>
          <dgm:resizeHandles val="exact"/>
        </dgm:presLayoutVars>
      </dgm:prSet>
      <dgm:spPr/>
    </dgm:pt>
    <dgm:pt modelId="{FC412727-0701-4A89-A7F4-178A424CD82D}" type="pres">
      <dgm:prSet presAssocID="{CFE3F8F5-9CC4-4477-8B0C-A2043DD18C18}" presName="linNode" presStyleCnt="0"/>
      <dgm:spPr/>
    </dgm:pt>
    <dgm:pt modelId="{62056DBE-2B9E-450E-B206-18D00416536A}" type="pres">
      <dgm:prSet presAssocID="{CFE3F8F5-9CC4-4477-8B0C-A2043DD18C18}" presName="parentText" presStyleLbl="node1" presStyleIdx="0" presStyleCnt="2" custScaleX="74780" custScaleY="67999">
        <dgm:presLayoutVars>
          <dgm:chMax val="1"/>
          <dgm:bulletEnabled val="1"/>
        </dgm:presLayoutVars>
      </dgm:prSet>
      <dgm:spPr/>
    </dgm:pt>
    <dgm:pt modelId="{F069A627-4E67-4967-8B92-C9087C4A6F83}" type="pres">
      <dgm:prSet presAssocID="{CFE3F8F5-9CC4-4477-8B0C-A2043DD18C18}" presName="descendantText" presStyleLbl="alignAccFollowNode1" presStyleIdx="0" presStyleCnt="2" custScaleX="135505" custScaleY="84930">
        <dgm:presLayoutVars>
          <dgm:bulletEnabled val="1"/>
        </dgm:presLayoutVars>
      </dgm:prSet>
      <dgm:spPr>
        <a:xfrm rot="5400000">
          <a:off x="3792420" y="-1924490"/>
          <a:ext cx="1766945" cy="5769393"/>
        </a:xfrm>
        <a:prstGeom prst="round2SameRect">
          <a:avLst/>
        </a:prstGeom>
      </dgm:spPr>
    </dgm:pt>
    <dgm:pt modelId="{818E3029-396A-43D9-97E3-1C614C499969}" type="pres">
      <dgm:prSet presAssocID="{6F45EDD4-37E4-451B-B9C0-BD25BADA0128}" presName="sp" presStyleCnt="0"/>
      <dgm:spPr/>
    </dgm:pt>
    <dgm:pt modelId="{7E38D1BA-3357-48F1-BE5F-899AC8DFA457}" type="pres">
      <dgm:prSet presAssocID="{F7F93194-955C-4288-BC12-45756203ABA6}" presName="linNode" presStyleCnt="0"/>
      <dgm:spPr/>
    </dgm:pt>
    <dgm:pt modelId="{9D236FC3-00A8-452D-B6F1-150F21CFFA04}" type="pres">
      <dgm:prSet presAssocID="{F7F93194-955C-4288-BC12-45756203ABA6}" presName="parentText" presStyleLbl="node1" presStyleIdx="1" presStyleCnt="2" custScaleX="64692" custScaleY="71574">
        <dgm:presLayoutVars>
          <dgm:chMax val="1"/>
          <dgm:bulletEnabled val="1"/>
        </dgm:presLayoutVars>
      </dgm:prSet>
      <dgm:spPr/>
    </dgm:pt>
    <dgm:pt modelId="{BD70E6F7-64AA-410D-B404-CF9D915BC730}" type="pres">
      <dgm:prSet presAssocID="{F7F93194-955C-4288-BC12-45756203ABA6}" presName="descendantText" presStyleLbl="alignAccFollowNode1" presStyleIdx="1" presStyleCnt="2" custScaleX="120603" custScaleY="88500">
        <dgm:presLayoutVars>
          <dgm:bulletEnabled val="1"/>
        </dgm:presLayoutVars>
      </dgm:prSet>
      <dgm:spPr>
        <a:xfrm rot="5400000">
          <a:off x="3708676" y="72511"/>
          <a:ext cx="1895063" cy="5807408"/>
        </a:xfrm>
        <a:prstGeom prst="round2SameRect">
          <a:avLst/>
        </a:prstGeom>
      </dgm:spPr>
    </dgm:pt>
  </dgm:ptLst>
  <dgm:cxnLst>
    <dgm:cxn modelId="{8E669702-97BD-4B2B-A531-68DEAEB5A223}" type="presOf" srcId="{F7F93194-955C-4288-BC12-45756203ABA6}" destId="{9D236FC3-00A8-452D-B6F1-150F21CFFA04}" srcOrd="0" destOrd="0" presId="urn:microsoft.com/office/officeart/2005/8/layout/vList5"/>
    <dgm:cxn modelId="{4C5F0F03-A8F5-4E1A-AD6A-DE1F398ED3EA}" type="presOf" srcId="{8949CC5F-C4E6-4C95-A1A5-4380D4B898B8}" destId="{BD70E6F7-64AA-410D-B404-CF9D915BC730}" srcOrd="0" destOrd="3" presId="urn:microsoft.com/office/officeart/2005/8/layout/vList5"/>
    <dgm:cxn modelId="{DB5F3622-853B-49D9-A86D-A50F31A23D09}" srcId="{F7F93194-955C-4288-BC12-45756203ABA6}" destId="{D5DFC18A-E00F-4E7A-9A65-49C39E9D28D7}" srcOrd="0" destOrd="0" parTransId="{9B7AA94D-8466-44CB-850A-E67080945BED}" sibTransId="{74BC67AC-14DD-43D5-93DC-382B629B4E1C}"/>
    <dgm:cxn modelId="{DB56EA28-7E79-476C-96EF-B347569FE20D}" type="presOf" srcId="{A9AC92E9-CD5D-4ACA-8187-3CEEB1C9DC46}" destId="{BD70E6F7-64AA-410D-B404-CF9D915BC730}" srcOrd="0" destOrd="2" presId="urn:microsoft.com/office/officeart/2005/8/layout/vList5"/>
    <dgm:cxn modelId="{41A9A932-9E35-46DB-A53A-12A61097BC1F}" type="presOf" srcId="{D5DFC18A-E00F-4E7A-9A65-49C39E9D28D7}" destId="{BD70E6F7-64AA-410D-B404-CF9D915BC730}" srcOrd="0" destOrd="0" presId="urn:microsoft.com/office/officeart/2005/8/layout/vList5"/>
    <dgm:cxn modelId="{6D581034-5966-4E71-8BD6-82530B778F1A}" srcId="{CFE3F8F5-9CC4-4477-8B0C-A2043DD18C18}" destId="{F83349CF-E7BF-4D30-B028-DBE43BCDEC82}" srcOrd="1" destOrd="0" parTransId="{914FE736-DCF9-47E8-97AD-3898736D6450}" sibTransId="{0C30F959-7B4B-49DA-9CF0-EDD63F9FA540}"/>
    <dgm:cxn modelId="{18D2E039-07BE-4CEF-91D7-22AC7AE06800}" srcId="{F7F93194-955C-4288-BC12-45756203ABA6}" destId="{8949CC5F-C4E6-4C95-A1A5-4380D4B898B8}" srcOrd="3" destOrd="0" parTransId="{D07834A1-41E5-4CD2-8B39-B056172240DD}" sibTransId="{123EAEEE-424E-494A-88D1-0EB8171DF6C8}"/>
    <dgm:cxn modelId="{02D8CC3F-59F0-49B3-A783-F0B0EC275642}" srcId="{FD8B917B-5377-4589-A0EB-2CC858A5978B}" destId="{F7F93194-955C-4288-BC12-45756203ABA6}" srcOrd="1" destOrd="0" parTransId="{CCC762D7-AFE9-4D5B-ABB4-1E4D2D60D742}" sibTransId="{C761FA9F-6DC6-4C19-8BD6-F9420C6C300B}"/>
    <dgm:cxn modelId="{7545706E-79CA-4174-A35B-E8BD45D5451C}" type="presOf" srcId="{CFE3F8F5-9CC4-4477-8B0C-A2043DD18C18}" destId="{62056DBE-2B9E-450E-B206-18D00416536A}" srcOrd="0" destOrd="0" presId="urn:microsoft.com/office/officeart/2005/8/layout/vList5"/>
    <dgm:cxn modelId="{3D390653-F4FE-4CED-8A57-EE0BE7A4A298}" srcId="{F7F93194-955C-4288-BC12-45756203ABA6}" destId="{A9AC92E9-CD5D-4ACA-8187-3CEEB1C9DC46}" srcOrd="2" destOrd="0" parTransId="{69BF1EBD-E8F4-4DE1-8533-F19DA610BF7D}" sibTransId="{D674F9EE-970E-4DC8-83C7-76826EA06050}"/>
    <dgm:cxn modelId="{2DB36673-C1BB-49C4-B089-DDF7CE9949BD}" srcId="{F7F93194-955C-4288-BC12-45756203ABA6}" destId="{315BF8C1-A0C4-4C1A-8E71-50C321791352}" srcOrd="1" destOrd="0" parTransId="{E8E6D038-C729-4574-9EFE-CAFD2ADCE1C8}" sibTransId="{4D85E039-D890-4BE8-AA2C-140C59CFED20}"/>
    <dgm:cxn modelId="{0046E87B-F41D-44A8-94CC-31BA468E3FC8}" srcId="{CFE3F8F5-9CC4-4477-8B0C-A2043DD18C18}" destId="{2D12B0D9-D3E1-4778-88B4-6BA3E8837793}" srcOrd="2" destOrd="0" parTransId="{B9FAA86F-3EBE-48A0-B83D-A405660C3628}" sibTransId="{A119F3E1-44C5-41BB-B4C8-C9BC5BDB62B6}"/>
    <dgm:cxn modelId="{7B3E97AF-1B47-4ACA-A5FC-492BB9A7D833}" type="presOf" srcId="{FD8B917B-5377-4589-A0EB-2CC858A5978B}" destId="{81BAF002-85A0-4E09-A0BA-160DCB5399A4}" srcOrd="0" destOrd="0" presId="urn:microsoft.com/office/officeart/2005/8/layout/vList5"/>
    <dgm:cxn modelId="{E368E0B1-38C3-46C0-89AE-0C5424796B3C}" type="presOf" srcId="{315BF8C1-A0C4-4C1A-8E71-50C321791352}" destId="{BD70E6F7-64AA-410D-B404-CF9D915BC730}" srcOrd="0" destOrd="1" presId="urn:microsoft.com/office/officeart/2005/8/layout/vList5"/>
    <dgm:cxn modelId="{79447CC9-1660-4812-B0C1-F4D2B1AAEB7B}" type="presOf" srcId="{9DBFA86B-F403-45A1-8555-A75FC7657C3F}" destId="{F069A627-4E67-4967-8B92-C9087C4A6F83}" srcOrd="0" destOrd="0" presId="urn:microsoft.com/office/officeart/2005/8/layout/vList5"/>
    <dgm:cxn modelId="{515D1CD1-024C-485D-B6C2-0FEDBF1CE7F0}" type="presOf" srcId="{2D12B0D9-D3E1-4778-88B4-6BA3E8837793}" destId="{F069A627-4E67-4967-8B92-C9087C4A6F83}" srcOrd="0" destOrd="2" presId="urn:microsoft.com/office/officeart/2005/8/layout/vList5"/>
    <dgm:cxn modelId="{BEA091D4-AACE-4594-AA95-9613F402C454}" srcId="{FD8B917B-5377-4589-A0EB-2CC858A5978B}" destId="{CFE3F8F5-9CC4-4477-8B0C-A2043DD18C18}" srcOrd="0" destOrd="0" parTransId="{826CBB5D-FFCC-4C68-B3AF-83B1B0E0ADE0}" sibTransId="{6F45EDD4-37E4-451B-B9C0-BD25BADA0128}"/>
    <dgm:cxn modelId="{A12543E9-0C38-4B85-9340-EF0CDA824918}" type="presOf" srcId="{F83349CF-E7BF-4D30-B028-DBE43BCDEC82}" destId="{F069A627-4E67-4967-8B92-C9087C4A6F83}" srcOrd="0" destOrd="1" presId="urn:microsoft.com/office/officeart/2005/8/layout/vList5"/>
    <dgm:cxn modelId="{9F3C0DF8-6991-4E2D-AFDD-D68900F7C0B5}" srcId="{CFE3F8F5-9CC4-4477-8B0C-A2043DD18C18}" destId="{9DBFA86B-F403-45A1-8555-A75FC7657C3F}" srcOrd="0" destOrd="0" parTransId="{B7808C8C-7545-4604-990B-047B4E149153}" sibTransId="{BEF85F4E-D847-4B29-AE1F-2BBC5D727FD8}"/>
    <dgm:cxn modelId="{59682A4C-826B-4FE4-9E97-5B9B30208CFE}" type="presParOf" srcId="{81BAF002-85A0-4E09-A0BA-160DCB5399A4}" destId="{FC412727-0701-4A89-A7F4-178A424CD82D}" srcOrd="0" destOrd="0" presId="urn:microsoft.com/office/officeart/2005/8/layout/vList5"/>
    <dgm:cxn modelId="{981B5D66-A11C-4895-897A-05C85ACBFED6}" type="presParOf" srcId="{FC412727-0701-4A89-A7F4-178A424CD82D}" destId="{62056DBE-2B9E-450E-B206-18D00416536A}" srcOrd="0" destOrd="0" presId="urn:microsoft.com/office/officeart/2005/8/layout/vList5"/>
    <dgm:cxn modelId="{57324CD7-DCA2-4279-B4A5-E8F44A43A99E}" type="presParOf" srcId="{FC412727-0701-4A89-A7F4-178A424CD82D}" destId="{F069A627-4E67-4967-8B92-C9087C4A6F83}" srcOrd="1" destOrd="0" presId="urn:microsoft.com/office/officeart/2005/8/layout/vList5"/>
    <dgm:cxn modelId="{76753444-2174-452E-B11F-FDE6223D52B5}" type="presParOf" srcId="{81BAF002-85A0-4E09-A0BA-160DCB5399A4}" destId="{818E3029-396A-43D9-97E3-1C614C499969}" srcOrd="1" destOrd="0" presId="urn:microsoft.com/office/officeart/2005/8/layout/vList5"/>
    <dgm:cxn modelId="{47529B63-5020-49D3-8004-B79A853D9D04}" type="presParOf" srcId="{81BAF002-85A0-4E09-A0BA-160DCB5399A4}" destId="{7E38D1BA-3357-48F1-BE5F-899AC8DFA457}" srcOrd="2" destOrd="0" presId="urn:microsoft.com/office/officeart/2005/8/layout/vList5"/>
    <dgm:cxn modelId="{2BD92FE1-31DE-4308-954C-267B05E9F628}" type="presParOf" srcId="{7E38D1BA-3357-48F1-BE5F-899AC8DFA457}" destId="{9D236FC3-00A8-452D-B6F1-150F21CFFA04}" srcOrd="0" destOrd="0" presId="urn:microsoft.com/office/officeart/2005/8/layout/vList5"/>
    <dgm:cxn modelId="{B03ACA65-5A83-4F95-A1D0-03F36197BEDD}" type="presParOf" srcId="{7E38D1BA-3357-48F1-BE5F-899AC8DFA457}" destId="{BD70E6F7-64AA-410D-B404-CF9D915BC73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D8B917B-5377-4589-A0EB-2CC858A5978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E3F8F5-9CC4-4477-8B0C-A2043DD18C18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sz="2000" dirty="0">
              <a:latin typeface="Cambria" panose="02040503050406030204" pitchFamily="18" charset="0"/>
              <a:ea typeface="Cambria" panose="02040503050406030204" pitchFamily="18" charset="0"/>
            </a:rPr>
            <a:t>9. veljače/ februara 2022.</a:t>
          </a:r>
        </a:p>
      </dgm:t>
    </dgm:pt>
    <dgm:pt modelId="{826CBB5D-FFCC-4C68-B3AF-83B1B0E0ADE0}" type="parTrans" cxnId="{BEA091D4-AACE-4594-AA95-9613F402C454}">
      <dgm:prSet/>
      <dgm:spPr/>
      <dgm:t>
        <a:bodyPr/>
        <a:lstStyle/>
        <a:p>
          <a:endParaRPr lang="en-US"/>
        </a:p>
      </dgm:t>
    </dgm:pt>
    <dgm:pt modelId="{6F45EDD4-37E4-451B-B9C0-BD25BADA0128}" type="sibTrans" cxnId="{BEA091D4-AACE-4594-AA95-9613F402C454}">
      <dgm:prSet/>
      <dgm:spPr/>
      <dgm:t>
        <a:bodyPr/>
        <a:lstStyle/>
        <a:p>
          <a:endParaRPr lang="en-US"/>
        </a:p>
      </dgm:t>
    </dgm:pt>
    <dgm:pt modelId="{9DBFA86B-F403-45A1-8555-A75FC7657C3F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algn="just"/>
          <a:r>
            <a:rPr lang="hr-HR" sz="1700">
              <a:latin typeface="Cambria" panose="02040503050406030204" pitchFamily="18" charset="0"/>
              <a:ea typeface="Cambria" panose="02040503050406030204" pitchFamily="18" charset="0"/>
            </a:rPr>
            <a:t>Upoznavanje s rezultatima pilot projekta centraliziranog računovodstva i izvještavanja na razini federalne vlade (Rusija) i pristupom Federalne riznice integraciji sustava, pružanju standardnih informatičkih rješenja itd.  </a:t>
          </a:r>
        </a:p>
      </dgm:t>
    </dgm:pt>
    <dgm:pt modelId="{B7808C8C-7545-4604-990B-047B4E149153}" type="parTrans" cxnId="{9F3C0DF8-6991-4E2D-AFDD-D68900F7C0B5}">
      <dgm:prSet/>
      <dgm:spPr/>
      <dgm:t>
        <a:bodyPr/>
        <a:lstStyle/>
        <a:p>
          <a:endParaRPr lang="en-US"/>
        </a:p>
      </dgm:t>
    </dgm:pt>
    <dgm:pt modelId="{BEF85F4E-D847-4B29-AE1F-2BBC5D727FD8}" type="sibTrans" cxnId="{9F3C0DF8-6991-4E2D-AFDD-D68900F7C0B5}">
      <dgm:prSet/>
      <dgm:spPr/>
      <dgm:t>
        <a:bodyPr/>
        <a:lstStyle/>
        <a:p>
          <a:endParaRPr lang="en-US"/>
        </a:p>
      </dgm:t>
    </dgm:pt>
    <dgm:pt modelId="{F7F93194-955C-4288-BC12-45756203ABA6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sz="1800" dirty="0">
              <a:latin typeface="Cambria" panose="02040503050406030204" pitchFamily="18" charset="0"/>
              <a:ea typeface="Cambria" panose="02040503050406030204" pitchFamily="18" charset="0"/>
            </a:rPr>
            <a:t>15. travnja/ aprila 2021.</a:t>
          </a:r>
        </a:p>
        <a:p>
          <a:r>
            <a:rPr lang="hr-HR" sz="1800" dirty="0">
              <a:latin typeface="Cambria" panose="02040503050406030204" pitchFamily="18" charset="0"/>
              <a:ea typeface="Cambria" panose="02040503050406030204" pitchFamily="18" charset="0"/>
            </a:rPr>
            <a:t>(zajedno s tematskom skupinom za IT)</a:t>
          </a:r>
        </a:p>
      </dgm:t>
    </dgm:pt>
    <dgm:pt modelId="{CCC762D7-AFE9-4D5B-ABB4-1E4D2D60D742}" type="parTrans" cxnId="{02D8CC3F-59F0-49B3-A783-F0B0EC275642}">
      <dgm:prSet/>
      <dgm:spPr/>
      <dgm:t>
        <a:bodyPr/>
        <a:lstStyle/>
        <a:p>
          <a:endParaRPr lang="en-US"/>
        </a:p>
      </dgm:t>
    </dgm:pt>
    <dgm:pt modelId="{C761FA9F-6DC6-4C19-8BD6-F9420C6C300B}" type="sibTrans" cxnId="{02D8CC3F-59F0-49B3-A783-F0B0EC275642}">
      <dgm:prSet/>
      <dgm:spPr/>
      <dgm:t>
        <a:bodyPr/>
        <a:lstStyle/>
        <a:p>
          <a:endParaRPr lang="en-US"/>
        </a:p>
      </dgm:t>
    </dgm:pt>
    <dgm:pt modelId="{D5DFC18A-E00F-4E7A-9A65-49C39E9D28D7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algn="just"/>
          <a:r>
            <a:rPr lang="hr-HR" sz="18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Konsolidacija financijskih izvješća</a:t>
          </a:r>
          <a:r>
            <a:rPr lang="hr-HR" sz="1800" dirty="0">
              <a:latin typeface="Cambria" panose="02040503050406030204" pitchFamily="18" charset="0"/>
              <a:ea typeface="Cambria" panose="02040503050406030204" pitchFamily="18" charset="0"/>
            </a:rPr>
            <a:t> državnog proračuna od strane Riznice Kazahstana </a:t>
          </a:r>
        </a:p>
      </dgm:t>
    </dgm:pt>
    <dgm:pt modelId="{9B7AA94D-8466-44CB-850A-E67080945BED}" type="parTrans" cxnId="{DB5F3622-853B-49D9-A86D-A50F31A23D09}">
      <dgm:prSet/>
      <dgm:spPr/>
      <dgm:t>
        <a:bodyPr/>
        <a:lstStyle/>
        <a:p>
          <a:endParaRPr lang="en-US"/>
        </a:p>
      </dgm:t>
    </dgm:pt>
    <dgm:pt modelId="{74BC67AC-14DD-43D5-93DC-382B629B4E1C}" type="sibTrans" cxnId="{DB5F3622-853B-49D9-A86D-A50F31A23D09}">
      <dgm:prSet/>
      <dgm:spPr/>
      <dgm:t>
        <a:bodyPr/>
        <a:lstStyle/>
        <a:p>
          <a:endParaRPr lang="en-US"/>
        </a:p>
      </dgm:t>
    </dgm:pt>
    <dgm:pt modelId="{DAC7CADB-F642-413A-B67E-1C936CB1E76D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sz="2000" dirty="0">
              <a:latin typeface="Cambria" panose="02040503050406030204" pitchFamily="18" charset="0"/>
              <a:ea typeface="Cambria" panose="02040503050406030204" pitchFamily="18" charset="0"/>
            </a:rPr>
            <a:t>4. lipnja/ juna 2020.</a:t>
          </a:r>
        </a:p>
      </dgm:t>
    </dgm:pt>
    <dgm:pt modelId="{E2560765-CA95-45B0-B772-D4B7277094F7}" type="parTrans" cxnId="{41D094D5-0755-4692-B5C5-777C5C9986DB}">
      <dgm:prSet/>
      <dgm:spPr/>
      <dgm:t>
        <a:bodyPr/>
        <a:lstStyle/>
        <a:p>
          <a:endParaRPr lang="en-US"/>
        </a:p>
      </dgm:t>
    </dgm:pt>
    <dgm:pt modelId="{2B1DA9FF-4263-45E8-A4EC-0A18F1EC6DEF}" type="sibTrans" cxnId="{41D094D5-0755-4692-B5C5-777C5C9986DB}">
      <dgm:prSet/>
      <dgm:spPr/>
      <dgm:t>
        <a:bodyPr/>
        <a:lstStyle/>
        <a:p>
          <a:endParaRPr lang="en-US"/>
        </a:p>
      </dgm:t>
    </dgm:pt>
    <dgm:pt modelId="{0E4A6641-D0A0-44AA-87F5-5DFD67EE4899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r-HR" sz="1600" b="0" u="none"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Predstavljanje novog proizvoda znanja na temu Optimizacija dizajna računskog plana (RP) i prikupljanje komentara zemalja članica za izradu završnog dokumenta</a:t>
          </a:r>
        </a:p>
      </dgm:t>
    </dgm:pt>
    <dgm:pt modelId="{3CDE94EC-1393-497F-8347-86058FE07D8B}" type="sibTrans" cxnId="{56DEC490-6140-4CFA-AC20-AE3135BD8983}">
      <dgm:prSet/>
      <dgm:spPr/>
      <dgm:t>
        <a:bodyPr/>
        <a:lstStyle/>
        <a:p>
          <a:endParaRPr lang="en-US"/>
        </a:p>
      </dgm:t>
    </dgm:pt>
    <dgm:pt modelId="{E9DA3D42-7E0E-425C-96DD-6194366ACA08}" type="parTrans" cxnId="{56DEC490-6140-4CFA-AC20-AE3135BD8983}">
      <dgm:prSet/>
      <dgm:spPr/>
      <dgm:t>
        <a:bodyPr/>
        <a:lstStyle/>
        <a:p>
          <a:endParaRPr lang="en-US"/>
        </a:p>
      </dgm:t>
    </dgm:pt>
    <dgm:pt modelId="{8413E3A7-5B13-4E44-921C-4D209B70D2EC}">
      <dgm:prSet custT="1"/>
      <dgm:spPr/>
      <dgm:t>
        <a:bodyPr/>
        <a:lstStyle/>
        <a:p>
          <a:pPr algn="just"/>
          <a:r>
            <a:rPr lang="hr-HR" sz="1800">
              <a:latin typeface="Cambria" panose="02040503050406030204" pitchFamily="18" charset="0"/>
              <a:ea typeface="Cambria" panose="02040503050406030204" pitchFamily="18" charset="0"/>
            </a:rPr>
            <a:t>Pilot projekt strukture Jedinstvenog računskog plana u Bjelarusu</a:t>
          </a:r>
        </a:p>
      </dgm:t>
    </dgm:pt>
    <dgm:pt modelId="{8BE540B6-EBCC-4385-A94B-DC11851ACA46}" type="parTrans" cxnId="{3B3E1A01-9ABB-458C-9911-96DB356BE0CA}">
      <dgm:prSet/>
      <dgm:spPr/>
      <dgm:t>
        <a:bodyPr/>
        <a:lstStyle/>
        <a:p>
          <a:endParaRPr lang="en-US"/>
        </a:p>
      </dgm:t>
    </dgm:pt>
    <dgm:pt modelId="{5B9FFFB0-A479-468E-93A0-6E1344BF82B9}" type="sibTrans" cxnId="{3B3E1A01-9ABB-458C-9911-96DB356BE0CA}">
      <dgm:prSet/>
      <dgm:spPr/>
      <dgm:t>
        <a:bodyPr/>
        <a:lstStyle/>
        <a:p>
          <a:endParaRPr lang="en-US"/>
        </a:p>
      </dgm:t>
    </dgm:pt>
    <dgm:pt modelId="{92751AC4-2018-4693-83D1-D094192651CA}">
      <dgm:prSet custT="1"/>
      <dgm:spPr/>
      <dgm:t>
        <a:bodyPr/>
        <a:lstStyle/>
        <a:p>
          <a:pPr algn="just"/>
          <a:r>
            <a:rPr lang="hr-HR" sz="1800">
              <a:latin typeface="Cambria" panose="02040503050406030204" pitchFamily="18" charset="0"/>
              <a:ea typeface="Cambria" panose="02040503050406030204" pitchFamily="18" charset="0"/>
            </a:rPr>
            <a:t>64 sudionika iz 14 zemalja</a:t>
          </a:r>
        </a:p>
      </dgm:t>
    </dgm:pt>
    <dgm:pt modelId="{A9DCD71E-2E18-4AD1-8935-02016D6006B3}" type="parTrans" cxnId="{678FC19C-92D8-4C1A-8ECC-4058F089DC69}">
      <dgm:prSet/>
      <dgm:spPr/>
      <dgm:t>
        <a:bodyPr/>
        <a:lstStyle/>
        <a:p>
          <a:endParaRPr lang="en-US"/>
        </a:p>
      </dgm:t>
    </dgm:pt>
    <dgm:pt modelId="{43DDDA2D-DBE4-48D9-A40D-FD5A1AB91E75}" type="sibTrans" cxnId="{678FC19C-92D8-4C1A-8ECC-4058F089DC69}">
      <dgm:prSet/>
      <dgm:spPr/>
      <dgm:t>
        <a:bodyPr/>
        <a:lstStyle/>
        <a:p>
          <a:endParaRPr lang="en-US"/>
        </a:p>
      </dgm:t>
    </dgm:pt>
    <dgm:pt modelId="{55C1D25C-1D14-4AF0-A86E-780DA858DF9E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algn="just"/>
          <a:r>
            <a:rPr lang="hr-HR" sz="1700">
              <a:latin typeface="Cambria" panose="02040503050406030204" pitchFamily="18" charset="0"/>
              <a:ea typeface="Cambria" panose="02040503050406030204" pitchFamily="18" charset="0"/>
            </a:rPr>
            <a:t>48 sudionika iz 12 zemalja</a:t>
          </a:r>
        </a:p>
      </dgm:t>
    </dgm:pt>
    <dgm:pt modelId="{49D23FCE-4EDE-4D42-9737-AD9A1290BEA6}" type="parTrans" cxnId="{7CD0BBD4-6977-4F7C-AB21-12CCC66A347A}">
      <dgm:prSet/>
      <dgm:spPr/>
      <dgm:t>
        <a:bodyPr/>
        <a:lstStyle/>
        <a:p>
          <a:endParaRPr lang="en-US"/>
        </a:p>
      </dgm:t>
    </dgm:pt>
    <dgm:pt modelId="{721F712E-0846-413C-8B4E-83295F793112}" type="sibTrans" cxnId="{7CD0BBD4-6977-4F7C-AB21-12CCC66A347A}">
      <dgm:prSet/>
      <dgm:spPr/>
      <dgm:t>
        <a:bodyPr/>
        <a:lstStyle/>
        <a:p>
          <a:endParaRPr lang="en-US"/>
        </a:p>
      </dgm:t>
    </dgm:pt>
    <dgm:pt modelId="{C0035527-786D-4984-99A6-D5DD90AD72B7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r-HR" sz="1600" b="0" u="none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29 sudionika iz 10 zemalja</a:t>
          </a:r>
        </a:p>
      </dgm:t>
    </dgm:pt>
    <dgm:pt modelId="{CDC7CE2F-B3F2-4207-AA8B-B3FED07E0E8F}" type="parTrans" cxnId="{F0F6A92D-FAEE-4E50-8329-08643030E6CD}">
      <dgm:prSet/>
      <dgm:spPr/>
      <dgm:t>
        <a:bodyPr/>
        <a:lstStyle/>
        <a:p>
          <a:endParaRPr lang="en-US"/>
        </a:p>
      </dgm:t>
    </dgm:pt>
    <dgm:pt modelId="{BF5218DA-A3CB-4C93-B978-498B14602AFA}" type="sibTrans" cxnId="{F0F6A92D-FAEE-4E50-8329-08643030E6CD}">
      <dgm:prSet/>
      <dgm:spPr/>
      <dgm:t>
        <a:bodyPr/>
        <a:lstStyle/>
        <a:p>
          <a:endParaRPr lang="en-US"/>
        </a:p>
      </dgm:t>
    </dgm:pt>
    <dgm:pt modelId="{4BD86A60-C503-42D7-B60E-4A7CDDED86A4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r-HR" sz="1600" b="0" u="none"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Diskusija o tome kako su nacionalne riznice prilagođavale RP-ove za praćenje prihoda i potrošnje u vezi s pandemijom COVID-19</a:t>
          </a:r>
          <a:r>
            <a:rPr lang="hr-HR" sz="1600" b="0" u="none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 </a:t>
          </a:r>
          <a:r>
            <a:rPr lang="hr-HR" sz="1600" b="0" u="none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</a:t>
          </a:r>
        </a:p>
      </dgm:t>
    </dgm:pt>
    <dgm:pt modelId="{B0EF3812-2D55-4E31-A241-6C5700C8601C}" type="parTrans" cxnId="{EB8EA274-8601-46A9-A374-AA3E9361DE76}">
      <dgm:prSet/>
      <dgm:spPr/>
      <dgm:t>
        <a:bodyPr/>
        <a:lstStyle/>
        <a:p>
          <a:endParaRPr lang="en-US"/>
        </a:p>
      </dgm:t>
    </dgm:pt>
    <dgm:pt modelId="{7D2AE159-BD31-4E1E-9183-E459FE541DF5}" type="sibTrans" cxnId="{EB8EA274-8601-46A9-A374-AA3E9361DE76}">
      <dgm:prSet/>
      <dgm:spPr/>
      <dgm:t>
        <a:bodyPr/>
        <a:lstStyle/>
        <a:p>
          <a:endParaRPr lang="en-US"/>
        </a:p>
      </dgm:t>
    </dgm:pt>
    <dgm:pt modelId="{81BAF002-85A0-4E09-A0BA-160DCB5399A4}" type="pres">
      <dgm:prSet presAssocID="{FD8B917B-5377-4589-A0EB-2CC858A5978B}" presName="Name0" presStyleCnt="0">
        <dgm:presLayoutVars>
          <dgm:dir/>
          <dgm:animLvl val="lvl"/>
          <dgm:resizeHandles val="exact"/>
        </dgm:presLayoutVars>
      </dgm:prSet>
      <dgm:spPr/>
    </dgm:pt>
    <dgm:pt modelId="{FC412727-0701-4A89-A7F4-178A424CD82D}" type="pres">
      <dgm:prSet presAssocID="{CFE3F8F5-9CC4-4477-8B0C-A2043DD18C18}" presName="linNode" presStyleCnt="0"/>
      <dgm:spPr/>
    </dgm:pt>
    <dgm:pt modelId="{62056DBE-2B9E-450E-B206-18D00416536A}" type="pres">
      <dgm:prSet presAssocID="{CFE3F8F5-9CC4-4477-8B0C-A2043DD18C18}" presName="parentText" presStyleLbl="node1" presStyleIdx="0" presStyleCnt="3" custScaleX="74780" custScaleY="50559">
        <dgm:presLayoutVars>
          <dgm:chMax val="1"/>
          <dgm:bulletEnabled val="1"/>
        </dgm:presLayoutVars>
      </dgm:prSet>
      <dgm:spPr/>
    </dgm:pt>
    <dgm:pt modelId="{F069A627-4E67-4967-8B92-C9087C4A6F83}" type="pres">
      <dgm:prSet presAssocID="{CFE3F8F5-9CC4-4477-8B0C-A2043DD18C18}" presName="descendantText" presStyleLbl="alignAccFollowNode1" presStyleIdx="0" presStyleCnt="3" custScaleX="135505" custScaleY="60646">
        <dgm:presLayoutVars>
          <dgm:bulletEnabled val="1"/>
        </dgm:presLayoutVars>
      </dgm:prSet>
      <dgm:spPr>
        <a:xfrm rot="5400000">
          <a:off x="3876780" y="-1974324"/>
          <a:ext cx="1776354" cy="5879286"/>
        </a:xfrm>
        <a:prstGeom prst="round2SameRect">
          <a:avLst/>
        </a:prstGeom>
      </dgm:spPr>
    </dgm:pt>
    <dgm:pt modelId="{818E3029-396A-43D9-97E3-1C614C499969}" type="pres">
      <dgm:prSet presAssocID="{6F45EDD4-37E4-451B-B9C0-BD25BADA0128}" presName="sp" presStyleCnt="0"/>
      <dgm:spPr/>
    </dgm:pt>
    <dgm:pt modelId="{7E38D1BA-3357-48F1-BE5F-899AC8DFA457}" type="pres">
      <dgm:prSet presAssocID="{F7F93194-955C-4288-BC12-45756203ABA6}" presName="linNode" presStyleCnt="0"/>
      <dgm:spPr/>
    </dgm:pt>
    <dgm:pt modelId="{9D236FC3-00A8-452D-B6F1-150F21CFFA04}" type="pres">
      <dgm:prSet presAssocID="{F7F93194-955C-4288-BC12-45756203ABA6}" presName="parentText" presStyleLbl="node1" presStyleIdx="1" presStyleCnt="3" custScaleX="64692" custScaleY="66142">
        <dgm:presLayoutVars>
          <dgm:chMax val="1"/>
          <dgm:bulletEnabled val="1"/>
        </dgm:presLayoutVars>
      </dgm:prSet>
      <dgm:spPr/>
    </dgm:pt>
    <dgm:pt modelId="{BD70E6F7-64AA-410D-B404-CF9D915BC730}" type="pres">
      <dgm:prSet presAssocID="{F7F93194-955C-4288-BC12-45756203ABA6}" presName="descendantText" presStyleLbl="alignAccFollowNode1" presStyleIdx="1" presStyleCnt="3" custScaleX="120603" custScaleY="78396">
        <dgm:presLayoutVars>
          <dgm:bulletEnabled val="1"/>
        </dgm:presLayoutVars>
      </dgm:prSet>
      <dgm:spPr>
        <a:xfrm rot="5400000">
          <a:off x="3792320" y="33051"/>
          <a:ext cx="1905155" cy="5918025"/>
        </a:xfrm>
        <a:prstGeom prst="round2SameRect">
          <a:avLst/>
        </a:prstGeom>
      </dgm:spPr>
    </dgm:pt>
    <dgm:pt modelId="{BF28220A-BF14-45EF-9335-F93589E00974}" type="pres">
      <dgm:prSet presAssocID="{C761FA9F-6DC6-4C19-8BD6-F9420C6C300B}" presName="sp" presStyleCnt="0"/>
      <dgm:spPr/>
    </dgm:pt>
    <dgm:pt modelId="{5F8B406F-07C0-48C2-B558-5E2742D1785B}" type="pres">
      <dgm:prSet presAssocID="{DAC7CADB-F642-413A-B67E-1C936CB1E76D}" presName="linNode" presStyleCnt="0"/>
      <dgm:spPr/>
    </dgm:pt>
    <dgm:pt modelId="{E997E8B8-72D3-4138-9CDF-AD0FDB01E83D}" type="pres">
      <dgm:prSet presAssocID="{DAC7CADB-F642-413A-B67E-1C936CB1E76D}" presName="parentText" presStyleLbl="node1" presStyleIdx="2" presStyleCnt="3" custScaleX="66446" custScaleY="59728">
        <dgm:presLayoutVars>
          <dgm:chMax val="1"/>
          <dgm:bulletEnabled val="1"/>
        </dgm:presLayoutVars>
      </dgm:prSet>
      <dgm:spPr/>
    </dgm:pt>
    <dgm:pt modelId="{4585A051-3FC3-4C70-93D9-D5FC8AEE33DD}" type="pres">
      <dgm:prSet presAssocID="{DAC7CADB-F642-413A-B67E-1C936CB1E76D}" presName="descendantText" presStyleLbl="alignAccFollowNode1" presStyleIdx="2" presStyleCnt="3" custScaleX="125198" custScaleY="72774">
        <dgm:presLayoutVars>
          <dgm:bulletEnabled val="1"/>
        </dgm:presLayoutVars>
      </dgm:prSet>
      <dgm:spPr>
        <a:xfrm rot="5400000">
          <a:off x="4077433" y="1832671"/>
          <a:ext cx="1320233" cy="5932490"/>
        </a:xfrm>
        <a:prstGeom prst="round2SameRect">
          <a:avLst/>
        </a:prstGeom>
      </dgm:spPr>
    </dgm:pt>
  </dgm:ptLst>
  <dgm:cxnLst>
    <dgm:cxn modelId="{3B3E1A01-9ABB-458C-9911-96DB356BE0CA}" srcId="{F7F93194-955C-4288-BC12-45756203ABA6}" destId="{8413E3A7-5B13-4E44-921C-4D209B70D2EC}" srcOrd="1" destOrd="0" parTransId="{8BE540B6-EBCC-4385-A94B-DC11851ACA46}" sibTransId="{5B9FFFB0-A479-468E-93A0-6E1344BF82B9}"/>
    <dgm:cxn modelId="{8E669702-97BD-4B2B-A531-68DEAEB5A223}" type="presOf" srcId="{F7F93194-955C-4288-BC12-45756203ABA6}" destId="{9D236FC3-00A8-452D-B6F1-150F21CFFA04}" srcOrd="0" destOrd="0" presId="urn:microsoft.com/office/officeart/2005/8/layout/vList5"/>
    <dgm:cxn modelId="{DB5F3622-853B-49D9-A86D-A50F31A23D09}" srcId="{F7F93194-955C-4288-BC12-45756203ABA6}" destId="{D5DFC18A-E00F-4E7A-9A65-49C39E9D28D7}" srcOrd="0" destOrd="0" parTransId="{9B7AA94D-8466-44CB-850A-E67080945BED}" sibTransId="{74BC67AC-14DD-43D5-93DC-382B629B4E1C}"/>
    <dgm:cxn modelId="{6E7B2D23-1198-4691-B3E2-4BA6CD4DC936}" type="presOf" srcId="{92751AC4-2018-4693-83D1-D094192651CA}" destId="{BD70E6F7-64AA-410D-B404-CF9D915BC730}" srcOrd="0" destOrd="2" presId="urn:microsoft.com/office/officeart/2005/8/layout/vList5"/>
    <dgm:cxn modelId="{F0F6A92D-FAEE-4E50-8329-08643030E6CD}" srcId="{DAC7CADB-F642-413A-B67E-1C936CB1E76D}" destId="{C0035527-786D-4984-99A6-D5DD90AD72B7}" srcOrd="2" destOrd="0" parTransId="{CDC7CE2F-B3F2-4207-AA8B-B3FED07E0E8F}" sibTransId="{BF5218DA-A3CB-4C93-B978-498B14602AFA}"/>
    <dgm:cxn modelId="{41A9A932-9E35-46DB-A53A-12A61097BC1F}" type="presOf" srcId="{D5DFC18A-E00F-4E7A-9A65-49C39E9D28D7}" destId="{BD70E6F7-64AA-410D-B404-CF9D915BC730}" srcOrd="0" destOrd="0" presId="urn:microsoft.com/office/officeart/2005/8/layout/vList5"/>
    <dgm:cxn modelId="{02D8CC3F-59F0-49B3-A783-F0B0EC275642}" srcId="{FD8B917B-5377-4589-A0EB-2CC858A5978B}" destId="{F7F93194-955C-4288-BC12-45756203ABA6}" srcOrd="1" destOrd="0" parTransId="{CCC762D7-AFE9-4D5B-ABB4-1E4D2D60D742}" sibTransId="{C761FA9F-6DC6-4C19-8BD6-F9420C6C300B}"/>
    <dgm:cxn modelId="{7545706E-79CA-4174-A35B-E8BD45D5451C}" type="presOf" srcId="{CFE3F8F5-9CC4-4477-8B0C-A2043DD18C18}" destId="{62056DBE-2B9E-450E-B206-18D00416536A}" srcOrd="0" destOrd="0" presId="urn:microsoft.com/office/officeart/2005/8/layout/vList5"/>
    <dgm:cxn modelId="{AE248450-5158-4182-BBBE-0A4E7CDFF577}" type="presOf" srcId="{DAC7CADB-F642-413A-B67E-1C936CB1E76D}" destId="{E997E8B8-72D3-4138-9CDF-AD0FDB01E83D}" srcOrd="0" destOrd="0" presId="urn:microsoft.com/office/officeart/2005/8/layout/vList5"/>
    <dgm:cxn modelId="{EB8EA274-8601-46A9-A374-AA3E9361DE76}" srcId="{DAC7CADB-F642-413A-B67E-1C936CB1E76D}" destId="{4BD86A60-C503-42D7-B60E-4A7CDDED86A4}" srcOrd="1" destOrd="0" parTransId="{B0EF3812-2D55-4E31-A241-6C5700C8601C}" sibTransId="{7D2AE159-BD31-4E1E-9183-E459FE541DF5}"/>
    <dgm:cxn modelId="{56DEC490-6140-4CFA-AC20-AE3135BD8983}" srcId="{DAC7CADB-F642-413A-B67E-1C936CB1E76D}" destId="{0E4A6641-D0A0-44AA-87F5-5DFD67EE4899}" srcOrd="0" destOrd="0" parTransId="{E9DA3D42-7E0E-425C-96DD-6194366ACA08}" sibTransId="{3CDE94EC-1393-497F-8347-86058FE07D8B}"/>
    <dgm:cxn modelId="{6CC7DC93-0E7B-4AE5-9AF4-3F14A2827E41}" type="presOf" srcId="{C0035527-786D-4984-99A6-D5DD90AD72B7}" destId="{4585A051-3FC3-4C70-93D9-D5FC8AEE33DD}" srcOrd="0" destOrd="2" presId="urn:microsoft.com/office/officeart/2005/8/layout/vList5"/>
    <dgm:cxn modelId="{678FC19C-92D8-4C1A-8ECC-4058F089DC69}" srcId="{F7F93194-955C-4288-BC12-45756203ABA6}" destId="{92751AC4-2018-4693-83D1-D094192651CA}" srcOrd="2" destOrd="0" parTransId="{A9DCD71E-2E18-4AD1-8935-02016D6006B3}" sibTransId="{43DDDA2D-DBE4-48D9-A40D-FD5A1AB91E75}"/>
    <dgm:cxn modelId="{07A8B6AC-829F-4803-83A8-D3B9E725254B}" type="presOf" srcId="{55C1D25C-1D14-4AF0-A86E-780DA858DF9E}" destId="{F069A627-4E67-4967-8B92-C9087C4A6F83}" srcOrd="0" destOrd="1" presId="urn:microsoft.com/office/officeart/2005/8/layout/vList5"/>
    <dgm:cxn modelId="{7B3E97AF-1B47-4ACA-A5FC-492BB9A7D833}" type="presOf" srcId="{FD8B917B-5377-4589-A0EB-2CC858A5978B}" destId="{81BAF002-85A0-4E09-A0BA-160DCB5399A4}" srcOrd="0" destOrd="0" presId="urn:microsoft.com/office/officeart/2005/8/layout/vList5"/>
    <dgm:cxn modelId="{479F6BBE-1D9B-413D-8E13-BA47E15A1F23}" type="presOf" srcId="{0E4A6641-D0A0-44AA-87F5-5DFD67EE4899}" destId="{4585A051-3FC3-4C70-93D9-D5FC8AEE33DD}" srcOrd="0" destOrd="0" presId="urn:microsoft.com/office/officeart/2005/8/layout/vList5"/>
    <dgm:cxn modelId="{79447CC9-1660-4812-B0C1-F4D2B1AAEB7B}" type="presOf" srcId="{9DBFA86B-F403-45A1-8555-A75FC7657C3F}" destId="{F069A627-4E67-4967-8B92-C9087C4A6F83}" srcOrd="0" destOrd="0" presId="urn:microsoft.com/office/officeart/2005/8/layout/vList5"/>
    <dgm:cxn modelId="{BEA091D4-AACE-4594-AA95-9613F402C454}" srcId="{FD8B917B-5377-4589-A0EB-2CC858A5978B}" destId="{CFE3F8F5-9CC4-4477-8B0C-A2043DD18C18}" srcOrd="0" destOrd="0" parTransId="{826CBB5D-FFCC-4C68-B3AF-83B1B0E0ADE0}" sibTransId="{6F45EDD4-37E4-451B-B9C0-BD25BADA0128}"/>
    <dgm:cxn modelId="{7CD0BBD4-6977-4F7C-AB21-12CCC66A347A}" srcId="{CFE3F8F5-9CC4-4477-8B0C-A2043DD18C18}" destId="{55C1D25C-1D14-4AF0-A86E-780DA858DF9E}" srcOrd="1" destOrd="0" parTransId="{49D23FCE-4EDE-4D42-9737-AD9A1290BEA6}" sibTransId="{721F712E-0846-413C-8B4E-83295F793112}"/>
    <dgm:cxn modelId="{41D094D5-0755-4692-B5C5-777C5C9986DB}" srcId="{FD8B917B-5377-4589-A0EB-2CC858A5978B}" destId="{DAC7CADB-F642-413A-B67E-1C936CB1E76D}" srcOrd="2" destOrd="0" parTransId="{E2560765-CA95-45B0-B772-D4B7277094F7}" sibTransId="{2B1DA9FF-4263-45E8-A4EC-0A18F1EC6DEF}"/>
    <dgm:cxn modelId="{FACF23D8-C274-446B-B851-0F521BB974DD}" type="presOf" srcId="{4BD86A60-C503-42D7-B60E-4A7CDDED86A4}" destId="{4585A051-3FC3-4C70-93D9-D5FC8AEE33DD}" srcOrd="0" destOrd="1" presId="urn:microsoft.com/office/officeart/2005/8/layout/vList5"/>
    <dgm:cxn modelId="{E82D89D8-FD90-4C82-9F08-5AB6C1D3E594}" type="presOf" srcId="{8413E3A7-5B13-4E44-921C-4D209B70D2EC}" destId="{BD70E6F7-64AA-410D-B404-CF9D915BC730}" srcOrd="0" destOrd="1" presId="urn:microsoft.com/office/officeart/2005/8/layout/vList5"/>
    <dgm:cxn modelId="{9F3C0DF8-6991-4E2D-AFDD-D68900F7C0B5}" srcId="{CFE3F8F5-9CC4-4477-8B0C-A2043DD18C18}" destId="{9DBFA86B-F403-45A1-8555-A75FC7657C3F}" srcOrd="0" destOrd="0" parTransId="{B7808C8C-7545-4604-990B-047B4E149153}" sibTransId="{BEF85F4E-D847-4B29-AE1F-2BBC5D727FD8}"/>
    <dgm:cxn modelId="{59682A4C-826B-4FE4-9E97-5B9B30208CFE}" type="presParOf" srcId="{81BAF002-85A0-4E09-A0BA-160DCB5399A4}" destId="{FC412727-0701-4A89-A7F4-178A424CD82D}" srcOrd="0" destOrd="0" presId="urn:microsoft.com/office/officeart/2005/8/layout/vList5"/>
    <dgm:cxn modelId="{981B5D66-A11C-4895-897A-05C85ACBFED6}" type="presParOf" srcId="{FC412727-0701-4A89-A7F4-178A424CD82D}" destId="{62056DBE-2B9E-450E-B206-18D00416536A}" srcOrd="0" destOrd="0" presId="urn:microsoft.com/office/officeart/2005/8/layout/vList5"/>
    <dgm:cxn modelId="{57324CD7-DCA2-4279-B4A5-E8F44A43A99E}" type="presParOf" srcId="{FC412727-0701-4A89-A7F4-178A424CD82D}" destId="{F069A627-4E67-4967-8B92-C9087C4A6F83}" srcOrd="1" destOrd="0" presId="urn:microsoft.com/office/officeart/2005/8/layout/vList5"/>
    <dgm:cxn modelId="{76753444-2174-452E-B11F-FDE6223D52B5}" type="presParOf" srcId="{81BAF002-85A0-4E09-A0BA-160DCB5399A4}" destId="{818E3029-396A-43D9-97E3-1C614C499969}" srcOrd="1" destOrd="0" presId="urn:microsoft.com/office/officeart/2005/8/layout/vList5"/>
    <dgm:cxn modelId="{47529B63-5020-49D3-8004-B79A853D9D04}" type="presParOf" srcId="{81BAF002-85A0-4E09-A0BA-160DCB5399A4}" destId="{7E38D1BA-3357-48F1-BE5F-899AC8DFA457}" srcOrd="2" destOrd="0" presId="urn:microsoft.com/office/officeart/2005/8/layout/vList5"/>
    <dgm:cxn modelId="{2BD92FE1-31DE-4308-954C-267B05E9F628}" type="presParOf" srcId="{7E38D1BA-3357-48F1-BE5F-899AC8DFA457}" destId="{9D236FC3-00A8-452D-B6F1-150F21CFFA04}" srcOrd="0" destOrd="0" presId="urn:microsoft.com/office/officeart/2005/8/layout/vList5"/>
    <dgm:cxn modelId="{B03ACA65-5A83-4F95-A1D0-03F36197BEDD}" type="presParOf" srcId="{7E38D1BA-3357-48F1-BE5F-899AC8DFA457}" destId="{BD70E6F7-64AA-410D-B404-CF9D915BC730}" srcOrd="1" destOrd="0" presId="urn:microsoft.com/office/officeart/2005/8/layout/vList5"/>
    <dgm:cxn modelId="{E5EDEF15-7D84-40E4-AA7C-C3BD18023F1B}" type="presParOf" srcId="{81BAF002-85A0-4E09-A0BA-160DCB5399A4}" destId="{BF28220A-BF14-45EF-9335-F93589E00974}" srcOrd="3" destOrd="0" presId="urn:microsoft.com/office/officeart/2005/8/layout/vList5"/>
    <dgm:cxn modelId="{17FE7ED4-9F34-4427-AA63-988AF3D20D23}" type="presParOf" srcId="{81BAF002-85A0-4E09-A0BA-160DCB5399A4}" destId="{5F8B406F-07C0-48C2-B558-5E2742D1785B}" srcOrd="4" destOrd="0" presId="urn:microsoft.com/office/officeart/2005/8/layout/vList5"/>
    <dgm:cxn modelId="{3C420302-41C9-4004-B725-C0A1908F62F9}" type="presParOf" srcId="{5F8B406F-07C0-48C2-B558-5E2742D1785B}" destId="{E997E8B8-72D3-4138-9CDF-AD0FDB01E83D}" srcOrd="0" destOrd="0" presId="urn:microsoft.com/office/officeart/2005/8/layout/vList5"/>
    <dgm:cxn modelId="{878E45BC-E5BA-48F0-826E-2994DB458E13}" type="presParOf" srcId="{5F8B406F-07C0-48C2-B558-5E2742D1785B}" destId="{4585A051-3FC3-4C70-93D9-D5FC8AEE33D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D8B917B-5377-4589-A0EB-2CC858A5978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E3F8F5-9CC4-4477-8B0C-A2043DD18C18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dirty="0">
              <a:latin typeface="Cambria" panose="02040503050406030204" pitchFamily="18" charset="0"/>
              <a:ea typeface="Cambria" panose="02040503050406030204" pitchFamily="18" charset="0"/>
            </a:rPr>
            <a:t>Opći ciljevi skupa</a:t>
          </a:r>
        </a:p>
      </dgm:t>
    </dgm:pt>
    <dgm:pt modelId="{826CBB5D-FFCC-4C68-B3AF-83B1B0E0ADE0}" type="parTrans" cxnId="{BEA091D4-AACE-4594-AA95-9613F402C454}">
      <dgm:prSet/>
      <dgm:spPr/>
      <dgm:t>
        <a:bodyPr/>
        <a:lstStyle/>
        <a:p>
          <a:endParaRPr lang="en-US"/>
        </a:p>
      </dgm:t>
    </dgm:pt>
    <dgm:pt modelId="{6F45EDD4-37E4-451B-B9C0-BD25BADA0128}" type="sibTrans" cxnId="{BEA091D4-AACE-4594-AA95-9613F402C454}">
      <dgm:prSet/>
      <dgm:spPr/>
      <dgm:t>
        <a:bodyPr/>
        <a:lstStyle/>
        <a:p>
          <a:endParaRPr lang="en-US"/>
        </a:p>
      </dgm:t>
    </dgm:pt>
    <dgm:pt modelId="{9DBFA86B-F403-45A1-8555-A75FC7657C3F}">
      <dgm:prSet phldrT="[Text]" custT="1"/>
      <dgm:spPr/>
      <dgm:t>
        <a:bodyPr spcFirstLastPara="0" vert="horz" wrap="square" lIns="247650" tIns="123825" rIns="247650" bIns="123825" numCol="1" spcCol="1270" anchor="ctr" anchorCtr="0"/>
        <a:lstStyle/>
        <a:p>
          <a:pPr algn="just"/>
          <a:r>
            <a:rPr lang="hr-HR" sz="1800">
              <a:latin typeface="Cambria" panose="02040503050406030204" pitchFamily="18" charset="0"/>
              <a:ea typeface="Cambria" panose="02040503050406030204" pitchFamily="18" charset="0"/>
            </a:rPr>
            <a:t>Omogućiti članovima TCOP-a razmjenu operativnih iskustava iz razdoblja koronavirusne bolesti COVID 19, prepoznavanje naučenih lekcija i diskusiju o posljedicama koje navedeno ima na daljnji razvoj sustava i procesa riznica.</a:t>
          </a:r>
        </a:p>
      </dgm:t>
    </dgm:pt>
    <dgm:pt modelId="{B7808C8C-7545-4604-990B-047B4E149153}" type="parTrans" cxnId="{9F3C0DF8-6991-4E2D-AFDD-D68900F7C0B5}">
      <dgm:prSet/>
      <dgm:spPr/>
      <dgm:t>
        <a:bodyPr/>
        <a:lstStyle/>
        <a:p>
          <a:endParaRPr lang="en-US"/>
        </a:p>
      </dgm:t>
    </dgm:pt>
    <dgm:pt modelId="{BEF85F4E-D847-4B29-AE1F-2BBC5D727FD8}" type="sibTrans" cxnId="{9F3C0DF8-6991-4E2D-AFDD-D68900F7C0B5}">
      <dgm:prSet/>
      <dgm:spPr/>
      <dgm:t>
        <a:bodyPr/>
        <a:lstStyle/>
        <a:p>
          <a:endParaRPr lang="en-US"/>
        </a:p>
      </dgm:t>
    </dgm:pt>
    <dgm:pt modelId="{F7F93194-955C-4288-BC12-45756203ABA6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dirty="0">
              <a:latin typeface="Cambria" panose="02040503050406030204" pitchFamily="18" charset="0"/>
              <a:ea typeface="Cambria" panose="02040503050406030204" pitchFamily="18" charset="0"/>
            </a:rPr>
            <a:t>Ključni krajnji rezultati</a:t>
          </a:r>
        </a:p>
      </dgm:t>
    </dgm:pt>
    <dgm:pt modelId="{CCC762D7-AFE9-4D5B-ABB4-1E4D2D60D742}" type="parTrans" cxnId="{02D8CC3F-59F0-49B3-A783-F0B0EC275642}">
      <dgm:prSet/>
      <dgm:spPr/>
      <dgm:t>
        <a:bodyPr/>
        <a:lstStyle/>
        <a:p>
          <a:endParaRPr lang="en-US"/>
        </a:p>
      </dgm:t>
    </dgm:pt>
    <dgm:pt modelId="{C761FA9F-6DC6-4C19-8BD6-F9420C6C300B}" type="sibTrans" cxnId="{02D8CC3F-59F0-49B3-A783-F0B0EC275642}">
      <dgm:prSet/>
      <dgm:spPr/>
      <dgm:t>
        <a:bodyPr/>
        <a:lstStyle/>
        <a:p>
          <a:endParaRPr lang="en-US"/>
        </a:p>
      </dgm:t>
    </dgm:pt>
    <dgm:pt modelId="{D5DFC18A-E00F-4E7A-9A65-49C39E9D28D7}">
      <dgm:prSet phldrT="[Text]" custT="1"/>
      <dgm:spPr/>
      <dgm:t>
        <a:bodyPr/>
        <a:lstStyle/>
        <a:p>
          <a:pPr algn="just"/>
          <a:r>
            <a:rPr lang="hr-HR" sz="16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1. lipnja/juna: Više rukovodstvo podijelilo je mišljenja i iskustva o tehnološkim i organizacijskim prilagodbama, kao i transformacijskom utjecaju pandemije na poboljšanje poslovanja riznice</a:t>
          </a:r>
        </a:p>
      </dgm:t>
    </dgm:pt>
    <dgm:pt modelId="{9B7AA94D-8466-44CB-850A-E67080945BED}" type="parTrans" cxnId="{DB5F3622-853B-49D9-A86D-A50F31A23D09}">
      <dgm:prSet/>
      <dgm:spPr/>
      <dgm:t>
        <a:bodyPr/>
        <a:lstStyle/>
        <a:p>
          <a:endParaRPr lang="en-US"/>
        </a:p>
      </dgm:t>
    </dgm:pt>
    <dgm:pt modelId="{74BC67AC-14DD-43D5-93DC-382B629B4E1C}" type="sibTrans" cxnId="{DB5F3622-853B-49D9-A86D-A50F31A23D09}">
      <dgm:prSet/>
      <dgm:spPr/>
      <dgm:t>
        <a:bodyPr/>
        <a:lstStyle/>
        <a:p>
          <a:endParaRPr lang="en-US"/>
        </a:p>
      </dgm:t>
    </dgm:pt>
    <dgm:pt modelId="{DAC7CADB-F642-413A-B67E-1C936CB1E76D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>
              <a:latin typeface="Cambria" panose="02040503050406030204" pitchFamily="18" charset="0"/>
              <a:ea typeface="Cambria" panose="02040503050406030204" pitchFamily="18" charset="0"/>
            </a:rPr>
            <a:t>Sudionici</a:t>
          </a:r>
        </a:p>
      </dgm:t>
    </dgm:pt>
    <dgm:pt modelId="{E2560765-CA95-45B0-B772-D4B7277094F7}" type="parTrans" cxnId="{41D094D5-0755-4692-B5C5-777C5C9986DB}">
      <dgm:prSet/>
      <dgm:spPr/>
      <dgm:t>
        <a:bodyPr/>
        <a:lstStyle/>
        <a:p>
          <a:endParaRPr lang="en-US"/>
        </a:p>
      </dgm:t>
    </dgm:pt>
    <dgm:pt modelId="{2B1DA9FF-4263-45E8-A4EC-0A18F1EC6DEF}" type="sibTrans" cxnId="{41D094D5-0755-4692-B5C5-777C5C9986DB}">
      <dgm:prSet/>
      <dgm:spPr/>
      <dgm:t>
        <a:bodyPr/>
        <a:lstStyle/>
        <a:p>
          <a:endParaRPr lang="en-US"/>
        </a:p>
      </dgm:t>
    </dgm:pt>
    <dgm:pt modelId="{0E4A6641-D0A0-44AA-87F5-5DFD67EE4899}">
      <dgm:prSet phldrT="[Text]" custT="1"/>
      <dgm:spPr/>
      <dgm:t>
        <a:bodyPr/>
        <a:lstStyle/>
        <a:p>
          <a:pPr algn="just"/>
          <a:r>
            <a:rPr lang="hr-HR" sz="1800">
              <a:latin typeface="Cambria" panose="02040503050406030204" pitchFamily="18" charset="0"/>
              <a:ea typeface="Cambria" panose="02040503050406030204" pitchFamily="18" charset="0"/>
            </a:rPr>
            <a:t>Više od 100 sudionika iz 16 zemalja, stručnjaci MMF-a i Svjetske banke </a:t>
          </a:r>
        </a:p>
      </dgm:t>
    </dgm:pt>
    <dgm:pt modelId="{E9DA3D42-7E0E-425C-96DD-6194366ACA08}" type="parTrans" cxnId="{56DEC490-6140-4CFA-AC20-AE3135BD8983}">
      <dgm:prSet/>
      <dgm:spPr/>
      <dgm:t>
        <a:bodyPr/>
        <a:lstStyle/>
        <a:p>
          <a:endParaRPr lang="en-US"/>
        </a:p>
      </dgm:t>
    </dgm:pt>
    <dgm:pt modelId="{3CDE94EC-1393-497F-8347-86058FE07D8B}" type="sibTrans" cxnId="{56DEC490-6140-4CFA-AC20-AE3135BD8983}">
      <dgm:prSet/>
      <dgm:spPr/>
      <dgm:t>
        <a:bodyPr/>
        <a:lstStyle/>
        <a:p>
          <a:endParaRPr lang="en-US"/>
        </a:p>
      </dgm:t>
    </dgm:pt>
    <dgm:pt modelId="{9B90B4E5-BCB8-4F04-B72B-2851BCF7A7D0}">
      <dgm:prSet phldrT="[Text]" custT="1"/>
      <dgm:spPr/>
      <dgm:t>
        <a:bodyPr/>
        <a:lstStyle/>
        <a:p>
          <a:pPr algn="just"/>
          <a:r>
            <a:rPr lang="hr-HR" sz="16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9. lipnja/juna: Međunarodno iskustvo u osiguravanju transparentnosti i odgovornosti u odgovorima na COVID-19. Pristupi zemalja PEMPAL-a praćenju i računovodstvu hitnih mjera te izvještavanju o njima.</a:t>
          </a:r>
        </a:p>
      </dgm:t>
    </dgm:pt>
    <dgm:pt modelId="{32B6273A-B7CD-4106-A7B3-59554987D050}" type="sibTrans" cxnId="{0B3F93B3-EE3D-4F51-89EE-77C81A2EA530}">
      <dgm:prSet/>
      <dgm:spPr/>
      <dgm:t>
        <a:bodyPr/>
        <a:lstStyle/>
        <a:p>
          <a:endParaRPr lang="ru-RU"/>
        </a:p>
      </dgm:t>
    </dgm:pt>
    <dgm:pt modelId="{CDEA2868-5AA5-444A-96F1-8FEEB5858E40}" type="parTrans" cxnId="{0B3F93B3-EE3D-4F51-89EE-77C81A2EA530}">
      <dgm:prSet/>
      <dgm:spPr/>
      <dgm:t>
        <a:bodyPr/>
        <a:lstStyle/>
        <a:p>
          <a:endParaRPr lang="ru-RU"/>
        </a:p>
      </dgm:t>
    </dgm:pt>
    <dgm:pt modelId="{83EBCE59-0816-4C42-BE93-6F19229C6A98}">
      <dgm:prSet phldrT="[Text]" custT="1"/>
      <dgm:spPr/>
      <dgm:t>
        <a:bodyPr/>
        <a:lstStyle/>
        <a:p>
          <a:pPr algn="just"/>
          <a:r>
            <a:rPr lang="hr-HR" sz="16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3. lipnja/juna:  Trendovi u upravljanju gotovinskim sredstvima i izrada projekcija</a:t>
          </a:r>
        </a:p>
      </dgm:t>
    </dgm:pt>
    <dgm:pt modelId="{4CB4E46F-CF51-4D34-B933-118229FBE397}" type="parTrans" cxnId="{AD8108E2-5F0B-474B-8601-3847228C6047}">
      <dgm:prSet/>
      <dgm:spPr/>
      <dgm:t>
        <a:bodyPr/>
        <a:lstStyle/>
        <a:p>
          <a:endParaRPr lang="en-US"/>
        </a:p>
      </dgm:t>
    </dgm:pt>
    <dgm:pt modelId="{9CE36630-37A6-41BA-95E0-22DC380B533A}" type="sibTrans" cxnId="{AD8108E2-5F0B-474B-8601-3847228C6047}">
      <dgm:prSet/>
      <dgm:spPr/>
      <dgm:t>
        <a:bodyPr/>
        <a:lstStyle/>
        <a:p>
          <a:endParaRPr lang="en-US"/>
        </a:p>
      </dgm:t>
    </dgm:pt>
    <dgm:pt modelId="{5F5C1DBA-C4A0-499B-A237-67A4892CEB5B}">
      <dgm:prSet phldrT="[Text]" custT="1"/>
      <dgm:spPr/>
      <dgm:t>
        <a:bodyPr/>
        <a:lstStyle/>
        <a:p>
          <a:pPr algn="just"/>
          <a:r>
            <a:rPr lang="hr-HR" sz="16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7. lipnja/juna: Transformacijska uloga informacijskih tehnologija u osiguravanju kontinuiteta poslovanja riznica tijekom pandemije.</a:t>
          </a:r>
        </a:p>
      </dgm:t>
    </dgm:pt>
    <dgm:pt modelId="{42FD2430-2B67-4D79-AE16-C2F7C2233BE0}" type="parTrans" cxnId="{B20CB996-4217-44F7-9306-D8A2C6FA8D70}">
      <dgm:prSet/>
      <dgm:spPr/>
      <dgm:t>
        <a:bodyPr/>
        <a:lstStyle/>
        <a:p>
          <a:endParaRPr lang="en-US"/>
        </a:p>
      </dgm:t>
    </dgm:pt>
    <dgm:pt modelId="{D3B75BAC-E2F6-47F1-8D09-19FC72406682}" type="sibTrans" cxnId="{B20CB996-4217-44F7-9306-D8A2C6FA8D70}">
      <dgm:prSet/>
      <dgm:spPr/>
      <dgm:t>
        <a:bodyPr/>
        <a:lstStyle/>
        <a:p>
          <a:endParaRPr lang="en-US"/>
        </a:p>
      </dgm:t>
    </dgm:pt>
    <dgm:pt modelId="{81BAF002-85A0-4E09-A0BA-160DCB5399A4}" type="pres">
      <dgm:prSet presAssocID="{FD8B917B-5377-4589-A0EB-2CC858A5978B}" presName="Name0" presStyleCnt="0">
        <dgm:presLayoutVars>
          <dgm:dir/>
          <dgm:animLvl val="lvl"/>
          <dgm:resizeHandles val="exact"/>
        </dgm:presLayoutVars>
      </dgm:prSet>
      <dgm:spPr/>
    </dgm:pt>
    <dgm:pt modelId="{FC412727-0701-4A89-A7F4-178A424CD82D}" type="pres">
      <dgm:prSet presAssocID="{CFE3F8F5-9CC4-4477-8B0C-A2043DD18C18}" presName="linNode" presStyleCnt="0"/>
      <dgm:spPr/>
    </dgm:pt>
    <dgm:pt modelId="{62056DBE-2B9E-450E-B206-18D00416536A}" type="pres">
      <dgm:prSet presAssocID="{CFE3F8F5-9CC4-4477-8B0C-A2043DD18C18}" presName="parentText" presStyleLbl="node1" presStyleIdx="0" presStyleCnt="3" custScaleX="74780" custScaleY="49494" custLinFactNeighborX="-4985" custLinFactNeighborY="-96">
        <dgm:presLayoutVars>
          <dgm:chMax val="1"/>
          <dgm:bulletEnabled val="1"/>
        </dgm:presLayoutVars>
      </dgm:prSet>
      <dgm:spPr/>
    </dgm:pt>
    <dgm:pt modelId="{F069A627-4E67-4967-8B92-C9087C4A6F83}" type="pres">
      <dgm:prSet presAssocID="{CFE3F8F5-9CC4-4477-8B0C-A2043DD18C18}" presName="descendantText" presStyleLbl="alignAccFollowNode1" presStyleIdx="0" presStyleCnt="3" custScaleX="135505" custScaleY="60746">
        <dgm:presLayoutVars>
          <dgm:bulletEnabled val="1"/>
        </dgm:presLayoutVars>
      </dgm:prSet>
      <dgm:spPr>
        <a:xfrm rot="5400000">
          <a:off x="4005671" y="-2120086"/>
          <a:ext cx="1518574" cy="5879286"/>
        </a:xfrm>
        <a:prstGeom prst="round2SameRect">
          <a:avLst/>
        </a:prstGeom>
      </dgm:spPr>
    </dgm:pt>
    <dgm:pt modelId="{818E3029-396A-43D9-97E3-1C614C499969}" type="pres">
      <dgm:prSet presAssocID="{6F45EDD4-37E4-451B-B9C0-BD25BADA0128}" presName="sp" presStyleCnt="0"/>
      <dgm:spPr/>
    </dgm:pt>
    <dgm:pt modelId="{7E38D1BA-3357-48F1-BE5F-899AC8DFA457}" type="pres">
      <dgm:prSet presAssocID="{F7F93194-955C-4288-BC12-45756203ABA6}" presName="linNode" presStyleCnt="0"/>
      <dgm:spPr/>
    </dgm:pt>
    <dgm:pt modelId="{9D236FC3-00A8-452D-B6F1-150F21CFFA04}" type="pres">
      <dgm:prSet presAssocID="{F7F93194-955C-4288-BC12-45756203ABA6}" presName="parentText" presStyleLbl="node1" presStyleIdx="1" presStyleCnt="3" custScaleX="64692" custScaleY="110204">
        <dgm:presLayoutVars>
          <dgm:chMax val="1"/>
          <dgm:bulletEnabled val="1"/>
        </dgm:presLayoutVars>
      </dgm:prSet>
      <dgm:spPr/>
    </dgm:pt>
    <dgm:pt modelId="{BD70E6F7-64AA-410D-B404-CF9D915BC730}" type="pres">
      <dgm:prSet presAssocID="{F7F93194-955C-4288-BC12-45756203ABA6}" presName="descendantText" presStyleLbl="alignAccFollowNode1" presStyleIdx="1" presStyleCnt="3" custScaleX="120603" custScaleY="136638">
        <dgm:presLayoutVars>
          <dgm:bulletEnabled val="1"/>
        </dgm:presLayoutVars>
      </dgm:prSet>
      <dgm:spPr/>
    </dgm:pt>
    <dgm:pt modelId="{BF28220A-BF14-45EF-9335-F93589E00974}" type="pres">
      <dgm:prSet presAssocID="{C761FA9F-6DC6-4C19-8BD6-F9420C6C300B}" presName="sp" presStyleCnt="0"/>
      <dgm:spPr/>
    </dgm:pt>
    <dgm:pt modelId="{5F8B406F-07C0-48C2-B558-5E2742D1785B}" type="pres">
      <dgm:prSet presAssocID="{DAC7CADB-F642-413A-B67E-1C936CB1E76D}" presName="linNode" presStyleCnt="0"/>
      <dgm:spPr/>
    </dgm:pt>
    <dgm:pt modelId="{E997E8B8-72D3-4138-9CDF-AD0FDB01E83D}" type="pres">
      <dgm:prSet presAssocID="{DAC7CADB-F642-413A-B67E-1C936CB1E76D}" presName="parentText" presStyleLbl="node1" presStyleIdx="2" presStyleCnt="3" custScaleX="66446" custScaleY="30880">
        <dgm:presLayoutVars>
          <dgm:chMax val="1"/>
          <dgm:bulletEnabled val="1"/>
        </dgm:presLayoutVars>
      </dgm:prSet>
      <dgm:spPr/>
    </dgm:pt>
    <dgm:pt modelId="{4585A051-3FC3-4C70-93D9-D5FC8AEE33DD}" type="pres">
      <dgm:prSet presAssocID="{DAC7CADB-F642-413A-B67E-1C936CB1E76D}" presName="descendantText" presStyleLbl="alignAccFollowNode1" presStyleIdx="2" presStyleCnt="3" custScaleX="125198" custScaleY="35535">
        <dgm:presLayoutVars>
          <dgm:bulletEnabled val="1"/>
        </dgm:presLayoutVars>
      </dgm:prSet>
      <dgm:spPr/>
    </dgm:pt>
  </dgm:ptLst>
  <dgm:cxnLst>
    <dgm:cxn modelId="{8E669702-97BD-4B2B-A531-68DEAEB5A223}" type="presOf" srcId="{F7F93194-955C-4288-BC12-45756203ABA6}" destId="{9D236FC3-00A8-452D-B6F1-150F21CFFA04}" srcOrd="0" destOrd="0" presId="urn:microsoft.com/office/officeart/2005/8/layout/vList5"/>
    <dgm:cxn modelId="{DB5F3622-853B-49D9-A86D-A50F31A23D09}" srcId="{F7F93194-955C-4288-BC12-45756203ABA6}" destId="{D5DFC18A-E00F-4E7A-9A65-49C39E9D28D7}" srcOrd="0" destOrd="0" parTransId="{9B7AA94D-8466-44CB-850A-E67080945BED}" sibTransId="{74BC67AC-14DD-43D5-93DC-382B629B4E1C}"/>
    <dgm:cxn modelId="{0FCC3F29-D12D-46ED-8B38-249CD7F40639}" type="presOf" srcId="{9B90B4E5-BCB8-4F04-B72B-2851BCF7A7D0}" destId="{BD70E6F7-64AA-410D-B404-CF9D915BC730}" srcOrd="0" destOrd="3" presId="urn:microsoft.com/office/officeart/2005/8/layout/vList5"/>
    <dgm:cxn modelId="{41A9A932-9E35-46DB-A53A-12A61097BC1F}" type="presOf" srcId="{D5DFC18A-E00F-4E7A-9A65-49C39E9D28D7}" destId="{BD70E6F7-64AA-410D-B404-CF9D915BC730}" srcOrd="0" destOrd="0" presId="urn:microsoft.com/office/officeart/2005/8/layout/vList5"/>
    <dgm:cxn modelId="{02D8CC3F-59F0-49B3-A783-F0B0EC275642}" srcId="{FD8B917B-5377-4589-A0EB-2CC858A5978B}" destId="{F7F93194-955C-4288-BC12-45756203ABA6}" srcOrd="1" destOrd="0" parTransId="{CCC762D7-AFE9-4D5B-ABB4-1E4D2D60D742}" sibTransId="{C761FA9F-6DC6-4C19-8BD6-F9420C6C300B}"/>
    <dgm:cxn modelId="{7545706E-79CA-4174-A35B-E8BD45D5451C}" type="presOf" srcId="{CFE3F8F5-9CC4-4477-8B0C-A2043DD18C18}" destId="{62056DBE-2B9E-450E-B206-18D00416536A}" srcOrd="0" destOrd="0" presId="urn:microsoft.com/office/officeart/2005/8/layout/vList5"/>
    <dgm:cxn modelId="{AE248450-5158-4182-BBBE-0A4E7CDFF577}" type="presOf" srcId="{DAC7CADB-F642-413A-B67E-1C936CB1E76D}" destId="{E997E8B8-72D3-4138-9CDF-AD0FDB01E83D}" srcOrd="0" destOrd="0" presId="urn:microsoft.com/office/officeart/2005/8/layout/vList5"/>
    <dgm:cxn modelId="{56DEC490-6140-4CFA-AC20-AE3135BD8983}" srcId="{DAC7CADB-F642-413A-B67E-1C936CB1E76D}" destId="{0E4A6641-D0A0-44AA-87F5-5DFD67EE4899}" srcOrd="0" destOrd="0" parTransId="{E9DA3D42-7E0E-425C-96DD-6194366ACA08}" sibTransId="{3CDE94EC-1393-497F-8347-86058FE07D8B}"/>
    <dgm:cxn modelId="{B20CB996-4217-44F7-9306-D8A2C6FA8D70}" srcId="{F7F93194-955C-4288-BC12-45756203ABA6}" destId="{5F5C1DBA-C4A0-499B-A237-67A4892CEB5B}" srcOrd="2" destOrd="0" parTransId="{42FD2430-2B67-4D79-AE16-C2F7C2233BE0}" sibTransId="{D3B75BAC-E2F6-47F1-8D09-19FC72406682}"/>
    <dgm:cxn modelId="{7B3E97AF-1B47-4ACA-A5FC-492BB9A7D833}" type="presOf" srcId="{FD8B917B-5377-4589-A0EB-2CC858A5978B}" destId="{81BAF002-85A0-4E09-A0BA-160DCB5399A4}" srcOrd="0" destOrd="0" presId="urn:microsoft.com/office/officeart/2005/8/layout/vList5"/>
    <dgm:cxn modelId="{0B3F93B3-EE3D-4F51-89EE-77C81A2EA530}" srcId="{F7F93194-955C-4288-BC12-45756203ABA6}" destId="{9B90B4E5-BCB8-4F04-B72B-2851BCF7A7D0}" srcOrd="3" destOrd="0" parTransId="{CDEA2868-5AA5-444A-96F1-8FEEB5858E40}" sibTransId="{32B6273A-B7CD-4106-A7B3-59554987D050}"/>
    <dgm:cxn modelId="{479F6BBE-1D9B-413D-8E13-BA47E15A1F23}" type="presOf" srcId="{0E4A6641-D0A0-44AA-87F5-5DFD67EE4899}" destId="{4585A051-3FC3-4C70-93D9-D5FC8AEE33DD}" srcOrd="0" destOrd="0" presId="urn:microsoft.com/office/officeart/2005/8/layout/vList5"/>
    <dgm:cxn modelId="{2577D2C7-CCF8-4B5D-B603-8F8F818EF42B}" type="presOf" srcId="{83EBCE59-0816-4C42-BE93-6F19229C6A98}" destId="{BD70E6F7-64AA-410D-B404-CF9D915BC730}" srcOrd="0" destOrd="1" presId="urn:microsoft.com/office/officeart/2005/8/layout/vList5"/>
    <dgm:cxn modelId="{79447CC9-1660-4812-B0C1-F4D2B1AAEB7B}" type="presOf" srcId="{9DBFA86B-F403-45A1-8555-A75FC7657C3F}" destId="{F069A627-4E67-4967-8B92-C9087C4A6F83}" srcOrd="0" destOrd="0" presId="urn:microsoft.com/office/officeart/2005/8/layout/vList5"/>
    <dgm:cxn modelId="{DFCD50CA-2F49-4D47-B3F6-659544B58774}" type="presOf" srcId="{5F5C1DBA-C4A0-499B-A237-67A4892CEB5B}" destId="{BD70E6F7-64AA-410D-B404-CF9D915BC730}" srcOrd="0" destOrd="2" presId="urn:microsoft.com/office/officeart/2005/8/layout/vList5"/>
    <dgm:cxn modelId="{BEA091D4-AACE-4594-AA95-9613F402C454}" srcId="{FD8B917B-5377-4589-A0EB-2CC858A5978B}" destId="{CFE3F8F5-9CC4-4477-8B0C-A2043DD18C18}" srcOrd="0" destOrd="0" parTransId="{826CBB5D-FFCC-4C68-B3AF-83B1B0E0ADE0}" sibTransId="{6F45EDD4-37E4-451B-B9C0-BD25BADA0128}"/>
    <dgm:cxn modelId="{41D094D5-0755-4692-B5C5-777C5C9986DB}" srcId="{FD8B917B-5377-4589-A0EB-2CC858A5978B}" destId="{DAC7CADB-F642-413A-B67E-1C936CB1E76D}" srcOrd="2" destOrd="0" parTransId="{E2560765-CA95-45B0-B772-D4B7277094F7}" sibTransId="{2B1DA9FF-4263-45E8-A4EC-0A18F1EC6DEF}"/>
    <dgm:cxn modelId="{AD8108E2-5F0B-474B-8601-3847228C6047}" srcId="{F7F93194-955C-4288-BC12-45756203ABA6}" destId="{83EBCE59-0816-4C42-BE93-6F19229C6A98}" srcOrd="1" destOrd="0" parTransId="{4CB4E46F-CF51-4D34-B933-118229FBE397}" sibTransId="{9CE36630-37A6-41BA-95E0-22DC380B533A}"/>
    <dgm:cxn modelId="{9F3C0DF8-6991-4E2D-AFDD-D68900F7C0B5}" srcId="{CFE3F8F5-9CC4-4477-8B0C-A2043DD18C18}" destId="{9DBFA86B-F403-45A1-8555-A75FC7657C3F}" srcOrd="0" destOrd="0" parTransId="{B7808C8C-7545-4604-990B-047B4E149153}" sibTransId="{BEF85F4E-D847-4B29-AE1F-2BBC5D727FD8}"/>
    <dgm:cxn modelId="{59682A4C-826B-4FE4-9E97-5B9B30208CFE}" type="presParOf" srcId="{81BAF002-85A0-4E09-A0BA-160DCB5399A4}" destId="{FC412727-0701-4A89-A7F4-178A424CD82D}" srcOrd="0" destOrd="0" presId="urn:microsoft.com/office/officeart/2005/8/layout/vList5"/>
    <dgm:cxn modelId="{981B5D66-A11C-4895-897A-05C85ACBFED6}" type="presParOf" srcId="{FC412727-0701-4A89-A7F4-178A424CD82D}" destId="{62056DBE-2B9E-450E-B206-18D00416536A}" srcOrd="0" destOrd="0" presId="urn:microsoft.com/office/officeart/2005/8/layout/vList5"/>
    <dgm:cxn modelId="{57324CD7-DCA2-4279-B4A5-E8F44A43A99E}" type="presParOf" srcId="{FC412727-0701-4A89-A7F4-178A424CD82D}" destId="{F069A627-4E67-4967-8B92-C9087C4A6F83}" srcOrd="1" destOrd="0" presId="urn:microsoft.com/office/officeart/2005/8/layout/vList5"/>
    <dgm:cxn modelId="{76753444-2174-452E-B11F-FDE6223D52B5}" type="presParOf" srcId="{81BAF002-85A0-4E09-A0BA-160DCB5399A4}" destId="{818E3029-396A-43D9-97E3-1C614C499969}" srcOrd="1" destOrd="0" presId="urn:microsoft.com/office/officeart/2005/8/layout/vList5"/>
    <dgm:cxn modelId="{47529B63-5020-49D3-8004-B79A853D9D04}" type="presParOf" srcId="{81BAF002-85A0-4E09-A0BA-160DCB5399A4}" destId="{7E38D1BA-3357-48F1-BE5F-899AC8DFA457}" srcOrd="2" destOrd="0" presId="urn:microsoft.com/office/officeart/2005/8/layout/vList5"/>
    <dgm:cxn modelId="{2BD92FE1-31DE-4308-954C-267B05E9F628}" type="presParOf" srcId="{7E38D1BA-3357-48F1-BE5F-899AC8DFA457}" destId="{9D236FC3-00A8-452D-B6F1-150F21CFFA04}" srcOrd="0" destOrd="0" presId="urn:microsoft.com/office/officeart/2005/8/layout/vList5"/>
    <dgm:cxn modelId="{B03ACA65-5A83-4F95-A1D0-03F36197BEDD}" type="presParOf" srcId="{7E38D1BA-3357-48F1-BE5F-899AC8DFA457}" destId="{BD70E6F7-64AA-410D-B404-CF9D915BC730}" srcOrd="1" destOrd="0" presId="urn:microsoft.com/office/officeart/2005/8/layout/vList5"/>
    <dgm:cxn modelId="{E5EDEF15-7D84-40E4-AA7C-C3BD18023F1B}" type="presParOf" srcId="{81BAF002-85A0-4E09-A0BA-160DCB5399A4}" destId="{BF28220A-BF14-45EF-9335-F93589E00974}" srcOrd="3" destOrd="0" presId="urn:microsoft.com/office/officeart/2005/8/layout/vList5"/>
    <dgm:cxn modelId="{17FE7ED4-9F34-4427-AA63-988AF3D20D23}" type="presParOf" srcId="{81BAF002-85A0-4E09-A0BA-160DCB5399A4}" destId="{5F8B406F-07C0-48C2-B558-5E2742D1785B}" srcOrd="4" destOrd="0" presId="urn:microsoft.com/office/officeart/2005/8/layout/vList5"/>
    <dgm:cxn modelId="{3C420302-41C9-4004-B725-C0A1908F62F9}" type="presParOf" srcId="{5F8B406F-07C0-48C2-B558-5E2742D1785B}" destId="{E997E8B8-72D3-4138-9CDF-AD0FDB01E83D}" srcOrd="0" destOrd="0" presId="urn:microsoft.com/office/officeart/2005/8/layout/vList5"/>
    <dgm:cxn modelId="{878E45BC-E5BA-48F0-826E-2994DB458E13}" type="presParOf" srcId="{5F8B406F-07C0-48C2-B558-5E2742D1785B}" destId="{4585A051-3FC3-4C70-93D9-D5FC8AEE33D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D2E5440-16CB-4E08-A5A2-4C3115A0F591}" type="doc">
      <dgm:prSet loTypeId="urn:diagrams.loki3.com/VaryingWidth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4B5EB3-74C4-4BC8-905B-2BAE88E134EA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hr-HR" sz="24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Izvještaj o rezultatima ankete o jedinstvenom računu riznice i praksama izrade projekcija u zemljama članicama PEMPAL-a, 2021.</a:t>
          </a:r>
        </a:p>
      </dgm:t>
    </dgm:pt>
    <dgm:pt modelId="{22B5041C-DFCC-4ECA-A7DC-CD414B825B95}" type="parTrans" cxnId="{61E4030F-525B-4D7E-B421-1955CB86B74E}">
      <dgm:prSet/>
      <dgm:spPr/>
      <dgm:t>
        <a:bodyPr/>
        <a:lstStyle/>
        <a:p>
          <a:endParaRPr lang="en-US"/>
        </a:p>
      </dgm:t>
    </dgm:pt>
    <dgm:pt modelId="{CF7BCEF6-9C71-47D8-B089-62921F3337BC}" type="sibTrans" cxnId="{61E4030F-525B-4D7E-B421-1955CB86B74E}">
      <dgm:prSet/>
      <dgm:spPr/>
      <dgm:t>
        <a:bodyPr/>
        <a:lstStyle/>
        <a:p>
          <a:endParaRPr lang="en-US"/>
        </a:p>
      </dgm:t>
    </dgm:pt>
    <dgm:pt modelId="{7FEFCA9F-980F-41B5-BE4C-97BA63384E24}">
      <dgm:prSet custT="1"/>
      <dgm:spPr/>
      <dgm:t>
        <a:bodyPr/>
        <a:lstStyle/>
        <a:p>
          <a:pPr marL="0" algn="l">
            <a:lnSpc>
              <a:spcPct val="100000"/>
            </a:lnSpc>
          </a:pPr>
          <a:r>
            <a:rPr lang="hr-HR" sz="2000" b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Izvještaj o rezultatima </a:t>
          </a:r>
          <a:r>
            <a:rPr lang="hr-HR" sz="2000" b="1" i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Anketi za 2022. o ulozi i funkcijama vladinih riznica u zemljama članicama PEMPAL-a:</a:t>
          </a:r>
        </a:p>
        <a:p>
          <a:pPr marL="182880" indent="-457200" algn="l">
            <a:lnSpc>
              <a:spcPct val="100000"/>
            </a:lnSpc>
          </a:pPr>
          <a:r>
            <a:rPr lang="hr-HR" sz="2000" b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- cilj je ove ankete pružiti pregled funkcija koje obavljaju državne riznice zemalja članica PEMPAL-a te dokumentirati nedavne promjene u opsegu i sadržaju funkcionalnih odgovornosti institucija koje sudjeluju.</a:t>
          </a:r>
        </a:p>
        <a:p>
          <a:pPr marL="182880" indent="-457200" algn="l">
            <a:lnSpc>
              <a:spcPct val="100000"/>
            </a:lnSpc>
          </a:pPr>
          <a:r>
            <a:rPr lang="hr-HR" sz="2000" b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- 18 zemalja</a:t>
          </a:r>
        </a:p>
        <a:p>
          <a:pPr marL="182880" indent="-457200" algn="l">
            <a:lnSpc>
              <a:spcPct val="100000"/>
            </a:lnSpc>
          </a:pPr>
          <a:r>
            <a:rPr lang="hr-HR" sz="2000" b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					</a:t>
          </a:r>
          <a:r>
            <a:rPr lang="hr-HR" sz="2000" b="1" i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u pripremi</a:t>
          </a:r>
        </a:p>
        <a:p>
          <a:pPr marL="0" algn="l">
            <a:lnSpc>
              <a:spcPct val="90000"/>
            </a:lnSpc>
          </a:pPr>
          <a:endParaRPr lang="ru-RU" sz="2000" b="1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  <a:cs typeface="Times New Roman" pitchFamily="18" charset="0"/>
          </a:endParaRPr>
        </a:p>
      </dgm:t>
    </dgm:pt>
    <dgm:pt modelId="{D3272E87-F47E-4805-83F0-6DE45D28CCB2}" type="sibTrans" cxnId="{57A24FD5-4023-4398-A019-C3FBF802C5EC}">
      <dgm:prSet/>
      <dgm:spPr/>
      <dgm:t>
        <a:bodyPr/>
        <a:lstStyle/>
        <a:p>
          <a:endParaRPr lang="en-US"/>
        </a:p>
      </dgm:t>
    </dgm:pt>
    <dgm:pt modelId="{A1670646-BB85-42F9-B6E8-28BBA8195D05}" type="parTrans" cxnId="{57A24FD5-4023-4398-A019-C3FBF802C5EC}">
      <dgm:prSet/>
      <dgm:spPr/>
      <dgm:t>
        <a:bodyPr/>
        <a:lstStyle/>
        <a:p>
          <a:endParaRPr lang="en-US"/>
        </a:p>
      </dgm:t>
    </dgm:pt>
    <dgm:pt modelId="{071A67D4-F4A7-45D8-BE52-5CCF094C314F}">
      <dgm:prSet custT="1"/>
      <dgm:spPr/>
      <dgm:t>
        <a:bodyPr/>
        <a:lstStyle/>
        <a:p>
          <a:r>
            <a:rPr lang="hr-HR" sz="2400" b="1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Optimizacija dizajna jedinstvenog računskog plana: savjeti za stručnjake za upravljanje javnim financijama (2020.)</a:t>
          </a:r>
        </a:p>
      </dgm:t>
    </dgm:pt>
    <dgm:pt modelId="{8794E53C-11A6-4071-B888-3956C06E55D6}" type="parTrans" cxnId="{29C82E36-4456-4894-86F6-E2C1A2E32CEB}">
      <dgm:prSet/>
      <dgm:spPr/>
      <dgm:t>
        <a:bodyPr/>
        <a:lstStyle/>
        <a:p>
          <a:endParaRPr lang="en-US"/>
        </a:p>
      </dgm:t>
    </dgm:pt>
    <dgm:pt modelId="{140F78A5-E4E8-4B41-BDDF-9EDCF404F29B}" type="sibTrans" cxnId="{29C82E36-4456-4894-86F6-E2C1A2E32CEB}">
      <dgm:prSet/>
      <dgm:spPr/>
      <dgm:t>
        <a:bodyPr/>
        <a:lstStyle/>
        <a:p>
          <a:endParaRPr lang="en-US"/>
        </a:p>
      </dgm:t>
    </dgm:pt>
    <dgm:pt modelId="{7CA6DE33-1D48-448C-8BA4-7FF865D0B3AC}" type="pres">
      <dgm:prSet presAssocID="{5D2E5440-16CB-4E08-A5A2-4C3115A0F591}" presName="Name0" presStyleCnt="0">
        <dgm:presLayoutVars>
          <dgm:resizeHandles/>
        </dgm:presLayoutVars>
      </dgm:prSet>
      <dgm:spPr/>
    </dgm:pt>
    <dgm:pt modelId="{5887D94E-8B22-4621-910A-DA09D758C8B7}" type="pres">
      <dgm:prSet presAssocID="{071A67D4-F4A7-45D8-BE52-5CCF094C314F}" presName="text" presStyleLbl="node1" presStyleIdx="0" presStyleCnt="3" custScaleX="242380" custScaleY="22594">
        <dgm:presLayoutVars>
          <dgm:bulletEnabled val="1"/>
        </dgm:presLayoutVars>
      </dgm:prSet>
      <dgm:spPr/>
    </dgm:pt>
    <dgm:pt modelId="{921C14A2-953C-4179-8A6A-D6290A3300E5}" type="pres">
      <dgm:prSet presAssocID="{140F78A5-E4E8-4B41-BDDF-9EDCF404F29B}" presName="space" presStyleCnt="0"/>
      <dgm:spPr/>
    </dgm:pt>
    <dgm:pt modelId="{285FC82F-A689-4270-9D0E-0EB83122CA24}" type="pres">
      <dgm:prSet presAssocID="{594B5EB3-74C4-4BC8-905B-2BAE88E134EA}" presName="text" presStyleLbl="node1" presStyleIdx="1" presStyleCnt="3" custScaleX="190243" custScaleY="25398" custLinFactY="-1595" custLinFactNeighborY="-100000">
        <dgm:presLayoutVars>
          <dgm:bulletEnabled val="1"/>
        </dgm:presLayoutVars>
      </dgm:prSet>
      <dgm:spPr/>
    </dgm:pt>
    <dgm:pt modelId="{089D2F85-2987-47B2-A5E9-38B87117AD5C}" type="pres">
      <dgm:prSet presAssocID="{CF7BCEF6-9C71-47D8-B089-62921F3337BC}" presName="space" presStyleCnt="0"/>
      <dgm:spPr/>
    </dgm:pt>
    <dgm:pt modelId="{55C71566-6689-4620-80F9-2B996D80B289}" type="pres">
      <dgm:prSet presAssocID="{7FEFCA9F-980F-41B5-BE4C-97BA63384E24}" presName="text" presStyleLbl="node1" presStyleIdx="2" presStyleCnt="3" custScaleX="380530" custScaleY="67374" custLinFactY="-3818" custLinFactNeighborY="-100000">
        <dgm:presLayoutVars>
          <dgm:bulletEnabled val="1"/>
        </dgm:presLayoutVars>
      </dgm:prSet>
      <dgm:spPr/>
    </dgm:pt>
  </dgm:ptLst>
  <dgm:cxnLst>
    <dgm:cxn modelId="{61E4030F-525B-4D7E-B421-1955CB86B74E}" srcId="{5D2E5440-16CB-4E08-A5A2-4C3115A0F591}" destId="{594B5EB3-74C4-4BC8-905B-2BAE88E134EA}" srcOrd="1" destOrd="0" parTransId="{22B5041C-DFCC-4ECA-A7DC-CD414B825B95}" sibTransId="{CF7BCEF6-9C71-47D8-B089-62921F3337BC}"/>
    <dgm:cxn modelId="{29C82E36-4456-4894-86F6-E2C1A2E32CEB}" srcId="{5D2E5440-16CB-4E08-A5A2-4C3115A0F591}" destId="{071A67D4-F4A7-45D8-BE52-5CCF094C314F}" srcOrd="0" destOrd="0" parTransId="{8794E53C-11A6-4071-B888-3956C06E55D6}" sibTransId="{140F78A5-E4E8-4B41-BDDF-9EDCF404F29B}"/>
    <dgm:cxn modelId="{760FC657-AA66-4A71-934E-39C08D7990A8}" type="presOf" srcId="{594B5EB3-74C4-4BC8-905B-2BAE88E134EA}" destId="{285FC82F-A689-4270-9D0E-0EB83122CA24}" srcOrd="0" destOrd="0" presId="urn:diagrams.loki3.com/VaryingWidthList+Icon"/>
    <dgm:cxn modelId="{FCAF7883-84C0-478B-95DF-038A65C000B0}" type="presOf" srcId="{7FEFCA9F-980F-41B5-BE4C-97BA63384E24}" destId="{55C71566-6689-4620-80F9-2B996D80B289}" srcOrd="0" destOrd="0" presId="urn:diagrams.loki3.com/VaryingWidthList+Icon"/>
    <dgm:cxn modelId="{A3C5FE93-D19A-4E48-8826-1EDAAC2B7794}" type="presOf" srcId="{071A67D4-F4A7-45D8-BE52-5CCF094C314F}" destId="{5887D94E-8B22-4621-910A-DA09D758C8B7}" srcOrd="0" destOrd="0" presId="urn:diagrams.loki3.com/VaryingWidthList+Icon"/>
    <dgm:cxn modelId="{57A24FD5-4023-4398-A019-C3FBF802C5EC}" srcId="{5D2E5440-16CB-4E08-A5A2-4C3115A0F591}" destId="{7FEFCA9F-980F-41B5-BE4C-97BA63384E24}" srcOrd="2" destOrd="0" parTransId="{A1670646-BB85-42F9-B6E8-28BBA8195D05}" sibTransId="{D3272E87-F47E-4805-83F0-6DE45D28CCB2}"/>
    <dgm:cxn modelId="{93BF8EF4-03D8-44B4-9CED-7C2351492B49}" type="presOf" srcId="{5D2E5440-16CB-4E08-A5A2-4C3115A0F591}" destId="{7CA6DE33-1D48-448C-8BA4-7FF865D0B3AC}" srcOrd="0" destOrd="0" presId="urn:diagrams.loki3.com/VaryingWidthList+Icon"/>
    <dgm:cxn modelId="{9B300C38-A617-4F44-84F0-92931618E2B2}" type="presParOf" srcId="{7CA6DE33-1D48-448C-8BA4-7FF865D0B3AC}" destId="{5887D94E-8B22-4621-910A-DA09D758C8B7}" srcOrd="0" destOrd="0" presId="urn:diagrams.loki3.com/VaryingWidthList+Icon"/>
    <dgm:cxn modelId="{E00A3013-882C-4171-84F0-B7A823336D7E}" type="presParOf" srcId="{7CA6DE33-1D48-448C-8BA4-7FF865D0B3AC}" destId="{921C14A2-953C-4179-8A6A-D6290A3300E5}" srcOrd="1" destOrd="0" presId="urn:diagrams.loki3.com/VaryingWidthList+Icon"/>
    <dgm:cxn modelId="{20A64055-7AAF-4632-9DF2-2ABB885B9622}" type="presParOf" srcId="{7CA6DE33-1D48-448C-8BA4-7FF865D0B3AC}" destId="{285FC82F-A689-4270-9D0E-0EB83122CA24}" srcOrd="2" destOrd="0" presId="urn:diagrams.loki3.com/VaryingWidthList+Icon"/>
    <dgm:cxn modelId="{42EE860D-DC2D-4367-B809-85E1B1260A2E}" type="presParOf" srcId="{7CA6DE33-1D48-448C-8BA4-7FF865D0B3AC}" destId="{089D2F85-2987-47B2-A5E9-38B87117AD5C}" srcOrd="3" destOrd="0" presId="urn:diagrams.loki3.com/VaryingWidthList+Icon"/>
    <dgm:cxn modelId="{5E30ED7B-BB05-48CE-9953-676C890CFF7E}" type="presParOf" srcId="{7CA6DE33-1D48-448C-8BA4-7FF865D0B3AC}" destId="{55C71566-6689-4620-80F9-2B996D80B289}" srcOrd="4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302EAE-08CC-4BD1-B9D0-1218C68DCE3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5DF3DF-D103-45DF-B9FE-2DECE6C0D4E8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sz="1600" dirty="0"/>
            <a:t>Funkcija</a:t>
          </a:r>
        </a:p>
        <a:p>
          <a:r>
            <a:rPr lang="hr-HR" sz="1600" dirty="0"/>
            <a:t>riznice</a:t>
          </a:r>
        </a:p>
      </dgm:t>
    </dgm:pt>
    <dgm:pt modelId="{2E371EDA-2E68-4659-83F7-280911D60550}" type="parTrans" cxnId="{6F73C8FB-5AEC-4578-966D-B607B8FDBB14}">
      <dgm:prSet/>
      <dgm:spPr/>
      <dgm:t>
        <a:bodyPr/>
        <a:lstStyle/>
        <a:p>
          <a:endParaRPr lang="en-US"/>
        </a:p>
      </dgm:t>
    </dgm:pt>
    <dgm:pt modelId="{A8CABE3B-AB7E-4FAD-9846-F592F096DDFE}" type="sibTrans" cxnId="{6F73C8FB-5AEC-4578-966D-B607B8FDBB14}">
      <dgm:prSet/>
      <dgm:spPr/>
      <dgm:t>
        <a:bodyPr/>
        <a:lstStyle/>
        <a:p>
          <a:endParaRPr lang="en-US"/>
        </a:p>
      </dgm:t>
    </dgm:pt>
    <dgm:pt modelId="{09E5FD1A-489B-47A3-9C64-4BF4601F0C19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2800">
              <a:latin typeface="Cambria" panose="02040503050406030204" pitchFamily="18" charset="0"/>
              <a:ea typeface="Cambria" panose="02040503050406030204" pitchFamily="18" charset="0"/>
            </a:rPr>
            <a:t>Razvoj uloge i funkcija riznice</a:t>
          </a:r>
        </a:p>
      </dgm:t>
    </dgm:pt>
    <dgm:pt modelId="{5E999A10-8CF5-4681-AF8A-BA956A6D921A}" type="parTrans" cxnId="{1D8F6B1F-C486-434B-B063-7FC701486571}">
      <dgm:prSet/>
      <dgm:spPr/>
      <dgm:t>
        <a:bodyPr/>
        <a:lstStyle/>
        <a:p>
          <a:endParaRPr lang="en-US"/>
        </a:p>
      </dgm:t>
    </dgm:pt>
    <dgm:pt modelId="{6DCB0FBA-6A40-4C15-B745-6A5AD243A8EC}" type="sibTrans" cxnId="{1D8F6B1F-C486-434B-B063-7FC701486571}">
      <dgm:prSet/>
      <dgm:spPr/>
      <dgm:t>
        <a:bodyPr/>
        <a:lstStyle/>
        <a:p>
          <a:endParaRPr lang="en-US"/>
        </a:p>
      </dgm:t>
    </dgm:pt>
    <dgm:pt modelId="{23273CCD-C4D3-4045-89FF-9C8583B8048F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sz="2400"/>
            <a:t>IT</a:t>
          </a:r>
        </a:p>
      </dgm:t>
    </dgm:pt>
    <dgm:pt modelId="{604E3587-EA44-4341-8C1F-488DF73733E0}" type="parTrans" cxnId="{CE5D67B5-D753-4461-AE43-FA65D20DC424}">
      <dgm:prSet/>
      <dgm:spPr/>
      <dgm:t>
        <a:bodyPr/>
        <a:lstStyle/>
        <a:p>
          <a:endParaRPr lang="en-US"/>
        </a:p>
      </dgm:t>
    </dgm:pt>
    <dgm:pt modelId="{51CE05B2-CEA5-419F-B5EC-CF200B444227}" type="sibTrans" cxnId="{CE5D67B5-D753-4461-AE43-FA65D20DC424}">
      <dgm:prSet/>
      <dgm:spPr/>
      <dgm:t>
        <a:bodyPr/>
        <a:lstStyle/>
        <a:p>
          <a:endParaRPr lang="en-US"/>
        </a:p>
      </dgm:t>
    </dgm:pt>
    <dgm:pt modelId="{80FD3989-A8FA-4489-81AC-650786FE12A3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280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Upotreba informacijskih tehnologija u poslovanju riznice</a:t>
          </a:r>
        </a:p>
      </dgm:t>
    </dgm:pt>
    <dgm:pt modelId="{2E2EA961-CBF9-451D-883A-DC8EC82F7064}" type="parTrans" cxnId="{414F3814-0E4D-431D-B0B5-24CA86D129A6}">
      <dgm:prSet/>
      <dgm:spPr/>
      <dgm:t>
        <a:bodyPr/>
        <a:lstStyle/>
        <a:p>
          <a:endParaRPr lang="en-US"/>
        </a:p>
      </dgm:t>
    </dgm:pt>
    <dgm:pt modelId="{82A4D3EC-306A-4E18-B23C-C7F481FE6978}" type="sibTrans" cxnId="{414F3814-0E4D-431D-B0B5-24CA86D129A6}">
      <dgm:prSet/>
      <dgm:spPr/>
      <dgm:t>
        <a:bodyPr/>
        <a:lstStyle/>
        <a:p>
          <a:endParaRPr lang="en-US"/>
        </a:p>
      </dgm:t>
    </dgm:pt>
    <dgm:pt modelId="{1FF944BB-62A4-4AD8-9BE7-D7A104BD4CCB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sz="1400" dirty="0"/>
            <a:t>Gotovinska sredstva</a:t>
          </a:r>
        </a:p>
      </dgm:t>
    </dgm:pt>
    <dgm:pt modelId="{7517981B-BB6D-4BBB-8799-B92148891D12}" type="parTrans" cxnId="{288B31B2-4458-482A-8D4C-494E61A88614}">
      <dgm:prSet/>
      <dgm:spPr/>
      <dgm:t>
        <a:bodyPr/>
        <a:lstStyle/>
        <a:p>
          <a:endParaRPr lang="en-US"/>
        </a:p>
      </dgm:t>
    </dgm:pt>
    <dgm:pt modelId="{D93A7B13-0E62-44FF-AE53-D68A9103C0A2}" type="sibTrans" cxnId="{288B31B2-4458-482A-8D4C-494E61A88614}">
      <dgm:prSet/>
      <dgm:spPr/>
      <dgm:t>
        <a:bodyPr/>
        <a:lstStyle/>
        <a:p>
          <a:endParaRPr lang="en-US"/>
        </a:p>
      </dgm:t>
    </dgm:pt>
    <dgm:pt modelId="{89752519-47B1-4579-AE50-3CDBD31287E5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280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Upravljanje gotovinskim sredstvima</a:t>
          </a:r>
        </a:p>
      </dgm:t>
    </dgm:pt>
    <dgm:pt modelId="{E85510A7-0F69-4569-B09C-349D9B735025}" type="parTrans" cxnId="{921A058A-6C39-4669-A67E-5216E89F2F64}">
      <dgm:prSet/>
      <dgm:spPr/>
      <dgm:t>
        <a:bodyPr/>
        <a:lstStyle/>
        <a:p>
          <a:endParaRPr lang="en-US"/>
        </a:p>
      </dgm:t>
    </dgm:pt>
    <dgm:pt modelId="{06B8D264-5977-4A6B-A303-DB76900C2DD9}" type="sibTrans" cxnId="{921A058A-6C39-4669-A67E-5216E89F2F64}">
      <dgm:prSet/>
      <dgm:spPr/>
      <dgm:t>
        <a:bodyPr/>
        <a:lstStyle/>
        <a:p>
          <a:endParaRPr lang="en-US"/>
        </a:p>
      </dgm:t>
    </dgm:pt>
    <dgm:pt modelId="{1268AC14-3BFC-4C7E-BDF4-84CC478330F3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sz="2000"/>
            <a:t>R/I</a:t>
          </a:r>
        </a:p>
      </dgm:t>
    </dgm:pt>
    <dgm:pt modelId="{3787FD17-A63C-4202-BB6C-99F5176BD17A}" type="parTrans" cxnId="{0CADE960-C9F5-47F0-AA96-AF362E16EE43}">
      <dgm:prSet/>
      <dgm:spPr/>
      <dgm:t>
        <a:bodyPr/>
        <a:lstStyle/>
        <a:p>
          <a:endParaRPr lang="en-US"/>
        </a:p>
      </dgm:t>
    </dgm:pt>
    <dgm:pt modelId="{77BF434C-0A02-43F5-AFD6-8334EA46EB77}" type="sibTrans" cxnId="{0CADE960-C9F5-47F0-AA96-AF362E16EE43}">
      <dgm:prSet/>
      <dgm:spPr/>
      <dgm:t>
        <a:bodyPr/>
        <a:lstStyle/>
        <a:p>
          <a:endParaRPr lang="en-US"/>
        </a:p>
      </dgm:t>
    </dgm:pt>
    <dgm:pt modelId="{FA42365C-DF3D-4AD0-BBD7-1967D11B719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altLang="en-US" sz="2800" dirty="0">
            <a:latin typeface="Calibri" pitchFamily="34" charset="0"/>
            <a:cs typeface="Times New Roman" pitchFamily="18" charset="0"/>
          </a:endParaRPr>
        </a:p>
      </dgm:t>
    </dgm:pt>
    <dgm:pt modelId="{6B488F5E-03D7-4762-BA3C-4065011AA390}" type="parTrans" cxnId="{A3628C0C-63FB-4969-8AD4-9FBE3A52A180}">
      <dgm:prSet/>
      <dgm:spPr/>
      <dgm:t>
        <a:bodyPr/>
        <a:lstStyle/>
        <a:p>
          <a:endParaRPr lang="en-US"/>
        </a:p>
      </dgm:t>
    </dgm:pt>
    <dgm:pt modelId="{4A742E32-9CAF-4D28-B688-E76CCB844A92}" type="sibTrans" cxnId="{A3628C0C-63FB-4969-8AD4-9FBE3A52A180}">
      <dgm:prSet/>
      <dgm:spPr/>
      <dgm:t>
        <a:bodyPr/>
        <a:lstStyle/>
        <a:p>
          <a:endParaRPr lang="en-US"/>
        </a:p>
      </dgm:t>
    </dgm:pt>
    <dgm:pt modelId="{939AF4FE-878A-45B8-A7B4-26E26338C162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2800" dirty="0"/>
        </a:p>
      </dgm:t>
    </dgm:pt>
    <dgm:pt modelId="{0174C759-F38E-4999-AF7E-36B5A96F3552}" type="parTrans" cxnId="{5FF281B9-CD2F-4194-9883-E3436252C589}">
      <dgm:prSet/>
      <dgm:spPr/>
      <dgm:t>
        <a:bodyPr/>
        <a:lstStyle/>
        <a:p>
          <a:endParaRPr lang="en-US"/>
        </a:p>
      </dgm:t>
    </dgm:pt>
    <dgm:pt modelId="{190B8AB9-A789-4564-9EDF-D3E8C513D436}" type="sibTrans" cxnId="{5FF281B9-CD2F-4194-9883-E3436252C589}">
      <dgm:prSet/>
      <dgm:spPr/>
      <dgm:t>
        <a:bodyPr/>
        <a:lstStyle/>
        <a:p>
          <a:endParaRPr lang="en-US"/>
        </a:p>
      </dgm:t>
    </dgm:pt>
    <dgm:pt modelId="{3AAC232B-9655-4F48-90E8-4432AAFD539D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28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Računovodstvo i izvještavanje u javnom sektoru</a:t>
          </a:r>
        </a:p>
      </dgm:t>
    </dgm:pt>
    <dgm:pt modelId="{AC421C6D-78C8-415B-BCE2-71122D3C8F36}" type="parTrans" cxnId="{4878CB4D-CEA4-417F-835A-4A60D64E3EDD}">
      <dgm:prSet/>
      <dgm:spPr/>
      <dgm:t>
        <a:bodyPr/>
        <a:lstStyle/>
        <a:p>
          <a:endParaRPr lang="en-US"/>
        </a:p>
      </dgm:t>
    </dgm:pt>
    <dgm:pt modelId="{FD458E2A-736A-4E5C-A570-A032F612386A}" type="sibTrans" cxnId="{4878CB4D-CEA4-417F-835A-4A60D64E3EDD}">
      <dgm:prSet/>
      <dgm:spPr/>
      <dgm:t>
        <a:bodyPr/>
        <a:lstStyle/>
        <a:p>
          <a:endParaRPr lang="en-US"/>
        </a:p>
      </dgm:t>
    </dgm:pt>
    <dgm:pt modelId="{B0F9D4E4-1C13-4639-ADC1-BE3A556FB140}" type="pres">
      <dgm:prSet presAssocID="{CE302EAE-08CC-4BD1-B9D0-1218C68DCE3A}" presName="linearFlow" presStyleCnt="0">
        <dgm:presLayoutVars>
          <dgm:dir/>
          <dgm:animLvl val="lvl"/>
          <dgm:resizeHandles val="exact"/>
        </dgm:presLayoutVars>
      </dgm:prSet>
      <dgm:spPr/>
    </dgm:pt>
    <dgm:pt modelId="{FE5AC21A-F911-4348-8B4D-D5B4DDAEADF5}" type="pres">
      <dgm:prSet presAssocID="{AE5DF3DF-D103-45DF-B9FE-2DECE6C0D4E8}" presName="composite" presStyleCnt="0"/>
      <dgm:spPr/>
    </dgm:pt>
    <dgm:pt modelId="{7667F4A1-7D81-4749-9BCD-6344E248E1C3}" type="pres">
      <dgm:prSet presAssocID="{AE5DF3DF-D103-45DF-B9FE-2DECE6C0D4E8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0D1AD79B-C67C-495B-98B2-886ADCEF7513}" type="pres">
      <dgm:prSet presAssocID="{AE5DF3DF-D103-45DF-B9FE-2DECE6C0D4E8}" presName="descendantText" presStyleLbl="alignAcc1" presStyleIdx="0" presStyleCnt="4">
        <dgm:presLayoutVars>
          <dgm:bulletEnabled val="1"/>
        </dgm:presLayoutVars>
      </dgm:prSet>
      <dgm:spPr/>
    </dgm:pt>
    <dgm:pt modelId="{70C5437B-4B73-4019-850B-B46ABAD39E27}" type="pres">
      <dgm:prSet presAssocID="{A8CABE3B-AB7E-4FAD-9846-F592F096DDFE}" presName="sp" presStyleCnt="0"/>
      <dgm:spPr/>
    </dgm:pt>
    <dgm:pt modelId="{5E022856-8BA8-40AB-B536-A6359C63F878}" type="pres">
      <dgm:prSet presAssocID="{23273CCD-C4D3-4045-89FF-9C8583B8048F}" presName="composite" presStyleCnt="0"/>
      <dgm:spPr/>
    </dgm:pt>
    <dgm:pt modelId="{6494DFB4-2A22-4D68-92AC-876C31F8DDCF}" type="pres">
      <dgm:prSet presAssocID="{23273CCD-C4D3-4045-89FF-9C8583B8048F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F2ECB573-55E0-4987-9A32-E394E5AA07AA}" type="pres">
      <dgm:prSet presAssocID="{23273CCD-C4D3-4045-89FF-9C8583B8048F}" presName="descendantText" presStyleLbl="alignAcc1" presStyleIdx="1" presStyleCnt="4">
        <dgm:presLayoutVars>
          <dgm:bulletEnabled val="1"/>
        </dgm:presLayoutVars>
      </dgm:prSet>
      <dgm:spPr/>
    </dgm:pt>
    <dgm:pt modelId="{CADFC75F-51A6-40A9-952F-42555047A21D}" type="pres">
      <dgm:prSet presAssocID="{51CE05B2-CEA5-419F-B5EC-CF200B444227}" presName="sp" presStyleCnt="0"/>
      <dgm:spPr/>
    </dgm:pt>
    <dgm:pt modelId="{53710ADA-05CF-4CF3-A759-00EFB5D49460}" type="pres">
      <dgm:prSet presAssocID="{1FF944BB-62A4-4AD8-9BE7-D7A104BD4CCB}" presName="composite" presStyleCnt="0"/>
      <dgm:spPr/>
    </dgm:pt>
    <dgm:pt modelId="{0EB62167-D0C8-4CFB-B44D-EECB3E96FFA0}" type="pres">
      <dgm:prSet presAssocID="{1FF944BB-62A4-4AD8-9BE7-D7A104BD4CCB}" presName="parentText" presStyleLbl="alignNode1" presStyleIdx="2" presStyleCnt="4" custScaleX="111340" custLinFactNeighborX="980" custLinFactNeighborY="47">
        <dgm:presLayoutVars>
          <dgm:chMax val="1"/>
          <dgm:bulletEnabled val="1"/>
        </dgm:presLayoutVars>
      </dgm:prSet>
      <dgm:spPr/>
    </dgm:pt>
    <dgm:pt modelId="{D3BA68EF-E433-4B7B-A91A-C380F6BBD70E}" type="pres">
      <dgm:prSet presAssocID="{1FF944BB-62A4-4AD8-9BE7-D7A104BD4CCB}" presName="descendantText" presStyleLbl="alignAcc1" presStyleIdx="2" presStyleCnt="4" custLinFactNeighborX="1423" custLinFactNeighborY="71">
        <dgm:presLayoutVars>
          <dgm:bulletEnabled val="1"/>
        </dgm:presLayoutVars>
      </dgm:prSet>
      <dgm:spPr/>
    </dgm:pt>
    <dgm:pt modelId="{760BC779-0E20-4FEB-8CFE-09D1424AC916}" type="pres">
      <dgm:prSet presAssocID="{D93A7B13-0E62-44FF-AE53-D68A9103C0A2}" presName="sp" presStyleCnt="0"/>
      <dgm:spPr/>
    </dgm:pt>
    <dgm:pt modelId="{0C2E0904-502C-494B-8125-76AA436BD15A}" type="pres">
      <dgm:prSet presAssocID="{1268AC14-3BFC-4C7E-BDF4-84CC478330F3}" presName="composite" presStyleCnt="0"/>
      <dgm:spPr/>
    </dgm:pt>
    <dgm:pt modelId="{C295F131-C83E-45E8-8CF0-CBE051E9B18B}" type="pres">
      <dgm:prSet presAssocID="{1268AC14-3BFC-4C7E-BDF4-84CC478330F3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430734FC-AC1F-4007-BF49-F1BE428C4A6F}" type="pres">
      <dgm:prSet presAssocID="{1268AC14-3BFC-4C7E-BDF4-84CC478330F3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0A8DEE04-2493-4CE6-8118-776D9AF35213}" type="presOf" srcId="{3AAC232B-9655-4F48-90E8-4432AAFD539D}" destId="{430734FC-AC1F-4007-BF49-F1BE428C4A6F}" srcOrd="0" destOrd="0" presId="urn:microsoft.com/office/officeart/2005/8/layout/chevron2"/>
    <dgm:cxn modelId="{A3628C0C-63FB-4969-8AD4-9FBE3A52A180}" srcId="{1FF944BB-62A4-4AD8-9BE7-D7A104BD4CCB}" destId="{FA42365C-DF3D-4AD0-BBD7-1967D11B7190}" srcOrd="2" destOrd="0" parTransId="{6B488F5E-03D7-4762-BA3C-4065011AA390}" sibTransId="{4A742E32-9CAF-4D28-B688-E76CCB844A92}"/>
    <dgm:cxn modelId="{414F3814-0E4D-431D-B0B5-24CA86D129A6}" srcId="{23273CCD-C4D3-4045-89FF-9C8583B8048F}" destId="{80FD3989-A8FA-4489-81AC-650786FE12A3}" srcOrd="0" destOrd="0" parTransId="{2E2EA961-CBF9-451D-883A-DC8EC82F7064}" sibTransId="{82A4D3EC-306A-4E18-B23C-C7F481FE6978}"/>
    <dgm:cxn modelId="{3ABB2B1B-9A52-40FD-96BF-FBD7D1059DEC}" type="presOf" srcId="{23273CCD-C4D3-4045-89FF-9C8583B8048F}" destId="{6494DFB4-2A22-4D68-92AC-876C31F8DDCF}" srcOrd="0" destOrd="0" presId="urn:microsoft.com/office/officeart/2005/8/layout/chevron2"/>
    <dgm:cxn modelId="{1D8F6B1F-C486-434B-B063-7FC701486571}" srcId="{AE5DF3DF-D103-45DF-B9FE-2DECE6C0D4E8}" destId="{09E5FD1A-489B-47A3-9C64-4BF4601F0C19}" srcOrd="0" destOrd="0" parTransId="{5E999A10-8CF5-4681-AF8A-BA956A6D921A}" sibTransId="{6DCB0FBA-6A40-4C15-B745-6A5AD243A8EC}"/>
    <dgm:cxn modelId="{03492721-6A49-49FF-AA8F-B8C81607B9E6}" type="presOf" srcId="{CE302EAE-08CC-4BD1-B9D0-1218C68DCE3A}" destId="{B0F9D4E4-1C13-4639-ADC1-BE3A556FB140}" srcOrd="0" destOrd="0" presId="urn:microsoft.com/office/officeart/2005/8/layout/chevron2"/>
    <dgm:cxn modelId="{0CADE960-C9F5-47F0-AA96-AF362E16EE43}" srcId="{CE302EAE-08CC-4BD1-B9D0-1218C68DCE3A}" destId="{1268AC14-3BFC-4C7E-BDF4-84CC478330F3}" srcOrd="3" destOrd="0" parTransId="{3787FD17-A63C-4202-BB6C-99F5176BD17A}" sibTransId="{77BF434C-0A02-43F5-AFD6-8334EA46EB77}"/>
    <dgm:cxn modelId="{4878CB4D-CEA4-417F-835A-4A60D64E3EDD}" srcId="{1268AC14-3BFC-4C7E-BDF4-84CC478330F3}" destId="{3AAC232B-9655-4F48-90E8-4432AAFD539D}" srcOrd="0" destOrd="0" parTransId="{AC421C6D-78C8-415B-BCE2-71122D3C8F36}" sibTransId="{FD458E2A-736A-4E5C-A570-A032F612386A}"/>
    <dgm:cxn modelId="{D794E86F-6B53-41FA-9623-49B5DBCFC420}" type="presOf" srcId="{09E5FD1A-489B-47A3-9C64-4BF4601F0C19}" destId="{0D1AD79B-C67C-495B-98B2-886ADCEF7513}" srcOrd="0" destOrd="0" presId="urn:microsoft.com/office/officeart/2005/8/layout/chevron2"/>
    <dgm:cxn modelId="{B7E6747B-4EAF-477B-8640-DA976E8155C5}" type="presOf" srcId="{80FD3989-A8FA-4489-81AC-650786FE12A3}" destId="{F2ECB573-55E0-4987-9A32-E394E5AA07AA}" srcOrd="0" destOrd="0" presId="urn:microsoft.com/office/officeart/2005/8/layout/chevron2"/>
    <dgm:cxn modelId="{921A058A-6C39-4669-A67E-5216E89F2F64}" srcId="{1FF944BB-62A4-4AD8-9BE7-D7A104BD4CCB}" destId="{89752519-47B1-4579-AE50-3CDBD31287E5}" srcOrd="1" destOrd="0" parTransId="{E85510A7-0F69-4569-B09C-349D9B735025}" sibTransId="{06B8D264-5977-4A6B-A303-DB76900C2DD9}"/>
    <dgm:cxn modelId="{50D75492-2BA4-4863-8495-B108A6AB1807}" type="presOf" srcId="{89752519-47B1-4579-AE50-3CDBD31287E5}" destId="{D3BA68EF-E433-4B7B-A91A-C380F6BBD70E}" srcOrd="0" destOrd="1" presId="urn:microsoft.com/office/officeart/2005/8/layout/chevron2"/>
    <dgm:cxn modelId="{B6CC4C9F-6AA3-4E77-A310-A9244B85FB23}" type="presOf" srcId="{1268AC14-3BFC-4C7E-BDF4-84CC478330F3}" destId="{C295F131-C83E-45E8-8CF0-CBE051E9B18B}" srcOrd="0" destOrd="0" presId="urn:microsoft.com/office/officeart/2005/8/layout/chevron2"/>
    <dgm:cxn modelId="{7D4B32B1-5140-48B0-9CAF-C96ECF43E3FE}" type="presOf" srcId="{939AF4FE-878A-45B8-A7B4-26E26338C162}" destId="{D3BA68EF-E433-4B7B-A91A-C380F6BBD70E}" srcOrd="0" destOrd="0" presId="urn:microsoft.com/office/officeart/2005/8/layout/chevron2"/>
    <dgm:cxn modelId="{288B31B2-4458-482A-8D4C-494E61A88614}" srcId="{CE302EAE-08CC-4BD1-B9D0-1218C68DCE3A}" destId="{1FF944BB-62A4-4AD8-9BE7-D7A104BD4CCB}" srcOrd="2" destOrd="0" parTransId="{7517981B-BB6D-4BBB-8799-B92148891D12}" sibTransId="{D93A7B13-0E62-44FF-AE53-D68A9103C0A2}"/>
    <dgm:cxn modelId="{CE5D67B5-D753-4461-AE43-FA65D20DC424}" srcId="{CE302EAE-08CC-4BD1-B9D0-1218C68DCE3A}" destId="{23273CCD-C4D3-4045-89FF-9C8583B8048F}" srcOrd="1" destOrd="0" parTransId="{604E3587-EA44-4341-8C1F-488DF73733E0}" sibTransId="{51CE05B2-CEA5-419F-B5EC-CF200B444227}"/>
    <dgm:cxn modelId="{5FF281B9-CD2F-4194-9883-E3436252C589}" srcId="{1FF944BB-62A4-4AD8-9BE7-D7A104BD4CCB}" destId="{939AF4FE-878A-45B8-A7B4-26E26338C162}" srcOrd="0" destOrd="0" parTransId="{0174C759-F38E-4999-AF7E-36B5A96F3552}" sibTransId="{190B8AB9-A789-4564-9EDF-D3E8C513D436}"/>
    <dgm:cxn modelId="{017F83DC-D9CD-43AA-83EE-FE0250446E4D}" type="presOf" srcId="{AE5DF3DF-D103-45DF-B9FE-2DECE6C0D4E8}" destId="{7667F4A1-7D81-4749-9BCD-6344E248E1C3}" srcOrd="0" destOrd="0" presId="urn:microsoft.com/office/officeart/2005/8/layout/chevron2"/>
    <dgm:cxn modelId="{A84190F3-59C5-4F7B-A773-F994864099FC}" type="presOf" srcId="{FA42365C-DF3D-4AD0-BBD7-1967D11B7190}" destId="{D3BA68EF-E433-4B7B-A91A-C380F6BBD70E}" srcOrd="0" destOrd="2" presId="urn:microsoft.com/office/officeart/2005/8/layout/chevron2"/>
    <dgm:cxn modelId="{0E2047F4-77E0-468D-9978-DF1A86665339}" type="presOf" srcId="{1FF944BB-62A4-4AD8-9BE7-D7A104BD4CCB}" destId="{0EB62167-D0C8-4CFB-B44D-EECB3E96FFA0}" srcOrd="0" destOrd="0" presId="urn:microsoft.com/office/officeart/2005/8/layout/chevron2"/>
    <dgm:cxn modelId="{6F73C8FB-5AEC-4578-966D-B607B8FDBB14}" srcId="{CE302EAE-08CC-4BD1-B9D0-1218C68DCE3A}" destId="{AE5DF3DF-D103-45DF-B9FE-2DECE6C0D4E8}" srcOrd="0" destOrd="0" parTransId="{2E371EDA-2E68-4659-83F7-280911D60550}" sibTransId="{A8CABE3B-AB7E-4FAD-9846-F592F096DDFE}"/>
    <dgm:cxn modelId="{9112FBAE-AFA8-46B4-A83A-76F6B7B770C2}" type="presParOf" srcId="{B0F9D4E4-1C13-4639-ADC1-BE3A556FB140}" destId="{FE5AC21A-F911-4348-8B4D-D5B4DDAEADF5}" srcOrd="0" destOrd="0" presId="urn:microsoft.com/office/officeart/2005/8/layout/chevron2"/>
    <dgm:cxn modelId="{6270ABA3-361D-4050-8ABD-856892C2895C}" type="presParOf" srcId="{FE5AC21A-F911-4348-8B4D-D5B4DDAEADF5}" destId="{7667F4A1-7D81-4749-9BCD-6344E248E1C3}" srcOrd="0" destOrd="0" presId="urn:microsoft.com/office/officeart/2005/8/layout/chevron2"/>
    <dgm:cxn modelId="{575460B9-FB97-493B-996C-5DE8AD708C3F}" type="presParOf" srcId="{FE5AC21A-F911-4348-8B4D-D5B4DDAEADF5}" destId="{0D1AD79B-C67C-495B-98B2-886ADCEF7513}" srcOrd="1" destOrd="0" presId="urn:microsoft.com/office/officeart/2005/8/layout/chevron2"/>
    <dgm:cxn modelId="{F9BA15EF-F554-4C17-AFB4-BE1E6CC41FA0}" type="presParOf" srcId="{B0F9D4E4-1C13-4639-ADC1-BE3A556FB140}" destId="{70C5437B-4B73-4019-850B-B46ABAD39E27}" srcOrd="1" destOrd="0" presId="urn:microsoft.com/office/officeart/2005/8/layout/chevron2"/>
    <dgm:cxn modelId="{F4E37063-661B-42AE-A9A4-D4178C26DF0E}" type="presParOf" srcId="{B0F9D4E4-1C13-4639-ADC1-BE3A556FB140}" destId="{5E022856-8BA8-40AB-B536-A6359C63F878}" srcOrd="2" destOrd="0" presId="urn:microsoft.com/office/officeart/2005/8/layout/chevron2"/>
    <dgm:cxn modelId="{0FBDA993-56B2-48CE-9663-F09FCC88F3C6}" type="presParOf" srcId="{5E022856-8BA8-40AB-B536-A6359C63F878}" destId="{6494DFB4-2A22-4D68-92AC-876C31F8DDCF}" srcOrd="0" destOrd="0" presId="urn:microsoft.com/office/officeart/2005/8/layout/chevron2"/>
    <dgm:cxn modelId="{C61FD1F9-A3AB-4089-BC48-65112A0E6BCC}" type="presParOf" srcId="{5E022856-8BA8-40AB-B536-A6359C63F878}" destId="{F2ECB573-55E0-4987-9A32-E394E5AA07AA}" srcOrd="1" destOrd="0" presId="urn:microsoft.com/office/officeart/2005/8/layout/chevron2"/>
    <dgm:cxn modelId="{8A0F6A8F-EE41-445E-B454-3ED66C839C45}" type="presParOf" srcId="{B0F9D4E4-1C13-4639-ADC1-BE3A556FB140}" destId="{CADFC75F-51A6-40A9-952F-42555047A21D}" srcOrd="3" destOrd="0" presId="urn:microsoft.com/office/officeart/2005/8/layout/chevron2"/>
    <dgm:cxn modelId="{C42B56A6-5653-4FE3-8641-DB143D4589EA}" type="presParOf" srcId="{B0F9D4E4-1C13-4639-ADC1-BE3A556FB140}" destId="{53710ADA-05CF-4CF3-A759-00EFB5D49460}" srcOrd="4" destOrd="0" presId="urn:microsoft.com/office/officeart/2005/8/layout/chevron2"/>
    <dgm:cxn modelId="{2B632178-DCDE-4871-B4FC-D5EEF8FEE5F6}" type="presParOf" srcId="{53710ADA-05CF-4CF3-A759-00EFB5D49460}" destId="{0EB62167-D0C8-4CFB-B44D-EECB3E96FFA0}" srcOrd="0" destOrd="0" presId="urn:microsoft.com/office/officeart/2005/8/layout/chevron2"/>
    <dgm:cxn modelId="{6DBFAC9B-BC08-4824-B1E1-5FCD833227E3}" type="presParOf" srcId="{53710ADA-05CF-4CF3-A759-00EFB5D49460}" destId="{D3BA68EF-E433-4B7B-A91A-C380F6BBD70E}" srcOrd="1" destOrd="0" presId="urn:microsoft.com/office/officeart/2005/8/layout/chevron2"/>
    <dgm:cxn modelId="{F2EED092-41BF-44DA-B641-1C50D3C0FDB8}" type="presParOf" srcId="{B0F9D4E4-1C13-4639-ADC1-BE3A556FB140}" destId="{760BC779-0E20-4FEB-8CFE-09D1424AC916}" srcOrd="5" destOrd="0" presId="urn:microsoft.com/office/officeart/2005/8/layout/chevron2"/>
    <dgm:cxn modelId="{F2F7BD07-1B52-4ED1-A627-1F3CFEEE7A2E}" type="presParOf" srcId="{B0F9D4E4-1C13-4639-ADC1-BE3A556FB140}" destId="{0C2E0904-502C-494B-8125-76AA436BD15A}" srcOrd="6" destOrd="0" presId="urn:microsoft.com/office/officeart/2005/8/layout/chevron2"/>
    <dgm:cxn modelId="{99863118-A93A-4CE5-B54A-292C68EB880A}" type="presParOf" srcId="{0C2E0904-502C-494B-8125-76AA436BD15A}" destId="{C295F131-C83E-45E8-8CF0-CBE051E9B18B}" srcOrd="0" destOrd="0" presId="urn:microsoft.com/office/officeart/2005/8/layout/chevron2"/>
    <dgm:cxn modelId="{70D54831-1AAE-4BA1-90D6-25BB02FD115B}" type="presParOf" srcId="{0C2E0904-502C-494B-8125-76AA436BD15A}" destId="{430734FC-AC1F-4007-BF49-F1BE428C4A6F}" srcOrd="1" destOrd="0" presId="urn:microsoft.com/office/officeart/2005/8/layout/chevron2"/>
  </dgm:cxnLst>
  <dgm:bg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BBAB2C-C12E-499E-AFCD-F1B0EC55CB8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EBF77D-846D-42C8-817E-F2361E10BC57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r>
            <a:rPr lang="hr-HR" sz="1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Aktivnosti provedene od ožujka/marta 2020. do travnja/aprila 2023.</a:t>
          </a:r>
        </a:p>
      </dgm:t>
    </dgm:pt>
    <dgm:pt modelId="{AEEF6771-3F26-4E9C-8407-7EE8E7D4A75D}" type="parTrans" cxnId="{0FC16E70-DAEA-42E4-839B-40D0B5E063C4}">
      <dgm:prSet/>
      <dgm:spPr/>
      <dgm:t>
        <a:bodyPr/>
        <a:lstStyle/>
        <a:p>
          <a:endParaRPr lang="en-US"/>
        </a:p>
      </dgm:t>
    </dgm:pt>
    <dgm:pt modelId="{D564AFEA-CFB9-41E5-BFAE-68C3704B9C16}" type="sibTrans" cxnId="{0FC16E70-DAEA-42E4-839B-40D0B5E063C4}">
      <dgm:prSet/>
      <dgm:spPr/>
      <dgm:t>
        <a:bodyPr/>
        <a:lstStyle/>
        <a:p>
          <a:endParaRPr lang="en-US"/>
        </a:p>
      </dgm:t>
    </dgm:pt>
    <dgm:pt modelId="{F7EE1AFF-5305-4E54-A073-CF1C0362EDEC}" type="pres">
      <dgm:prSet presAssocID="{C8BBAB2C-C12E-499E-AFCD-F1B0EC55CB88}" presName="linear" presStyleCnt="0">
        <dgm:presLayoutVars>
          <dgm:animLvl val="lvl"/>
          <dgm:resizeHandles val="exact"/>
        </dgm:presLayoutVars>
      </dgm:prSet>
      <dgm:spPr/>
    </dgm:pt>
    <dgm:pt modelId="{4B12D3CE-AFC6-45D0-9034-C41CD33B47B4}" type="pres">
      <dgm:prSet presAssocID="{97EBF77D-846D-42C8-817E-F2361E10BC5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092E601-E8E8-4FE9-A297-4AF4AE13B978}" type="presOf" srcId="{C8BBAB2C-C12E-499E-AFCD-F1B0EC55CB88}" destId="{F7EE1AFF-5305-4E54-A073-CF1C0362EDEC}" srcOrd="0" destOrd="0" presId="urn:microsoft.com/office/officeart/2005/8/layout/vList2"/>
    <dgm:cxn modelId="{0FC16E70-DAEA-42E4-839B-40D0B5E063C4}" srcId="{C8BBAB2C-C12E-499E-AFCD-F1B0EC55CB88}" destId="{97EBF77D-846D-42C8-817E-F2361E10BC57}" srcOrd="0" destOrd="0" parTransId="{AEEF6771-3F26-4E9C-8407-7EE8E7D4A75D}" sibTransId="{D564AFEA-CFB9-41E5-BFAE-68C3704B9C16}"/>
    <dgm:cxn modelId="{05807855-CB59-4AE4-BD62-B301AAB3B1BA}" type="presOf" srcId="{97EBF77D-846D-42C8-817E-F2361E10BC57}" destId="{4B12D3CE-AFC6-45D0-9034-C41CD33B47B4}" srcOrd="0" destOrd="0" presId="urn:microsoft.com/office/officeart/2005/8/layout/vList2"/>
    <dgm:cxn modelId="{08F86E61-B54A-4BF8-BB9B-D4C3E9A0ADB2}" type="presParOf" srcId="{F7EE1AFF-5305-4E54-A073-CF1C0362EDEC}" destId="{4B12D3CE-AFC6-45D0-9034-C41CD33B47B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956844-44B2-43E1-96B2-6A09842E2AC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A4A1C3-3566-4A57-821B-D183F89A9857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sz="24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Plenarna sjednica TCOP-a</a:t>
          </a:r>
        </a:p>
      </dgm:t>
    </dgm:pt>
    <dgm:pt modelId="{E36B6DB2-CEB6-41E7-B680-15274D146506}" type="parTrans" cxnId="{A94FF3F2-381C-4D36-BFA5-0331AB71CC6D}">
      <dgm:prSet/>
      <dgm:spPr/>
      <dgm:t>
        <a:bodyPr/>
        <a:lstStyle/>
        <a:p>
          <a:endParaRPr lang="en-US"/>
        </a:p>
      </dgm:t>
    </dgm:pt>
    <dgm:pt modelId="{A4216403-538D-4A57-87B3-A287D4A8EC8C}" type="sibTrans" cxnId="{A94FF3F2-381C-4D36-BFA5-0331AB71CC6D}">
      <dgm:prSet/>
      <dgm:spPr/>
      <dgm:t>
        <a:bodyPr/>
        <a:lstStyle/>
        <a:p>
          <a:endParaRPr lang="en-US"/>
        </a:p>
      </dgm:t>
    </dgm:pt>
    <dgm:pt modelId="{FDCE1500-8D86-438C-A805-E7746FA404D2}">
      <dgm:prSet phldrT="[Text]" custT="1"/>
      <dgm:spPr/>
      <dgm:t>
        <a:bodyPr/>
        <a:lstStyle/>
        <a:p>
          <a:r>
            <a:rPr kumimoji="0" lang="hr-H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1 </a:t>
          </a:r>
          <a:r>
            <a:rPr kumimoji="0" lang="hr-H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virtualna sjednica TCOP-a na kojoj je sudjelovalo više od 100 članova iz 17 zemalja članica (2021.)</a:t>
          </a:r>
        </a:p>
      </dgm:t>
    </dgm:pt>
    <dgm:pt modelId="{EC5A7647-1189-490B-8AC9-35AE4A0674A9}" type="parTrans" cxnId="{D06F0A68-8D64-449D-BFE4-B61A9804E23C}">
      <dgm:prSet/>
      <dgm:spPr/>
      <dgm:t>
        <a:bodyPr/>
        <a:lstStyle/>
        <a:p>
          <a:endParaRPr lang="en-US"/>
        </a:p>
      </dgm:t>
    </dgm:pt>
    <dgm:pt modelId="{D4E86976-059A-45FD-8EF9-5365CC939522}" type="sibTrans" cxnId="{D06F0A68-8D64-449D-BFE4-B61A9804E23C}">
      <dgm:prSet/>
      <dgm:spPr/>
      <dgm:t>
        <a:bodyPr/>
        <a:lstStyle/>
        <a:p>
          <a:endParaRPr lang="en-US"/>
        </a:p>
      </dgm:t>
    </dgm:pt>
    <dgm:pt modelId="{39395AC3-44F2-43CA-94C4-C53867CC5DDA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Tematske videokonferencije</a:t>
          </a:r>
        </a:p>
      </dgm:t>
    </dgm:pt>
    <dgm:pt modelId="{AAE19C80-A85F-4F8C-B76F-233B34405870}" type="parTrans" cxnId="{90FCD1C3-C67D-4ED5-96A3-06501A38C3E2}">
      <dgm:prSet/>
      <dgm:spPr/>
      <dgm:t>
        <a:bodyPr/>
        <a:lstStyle/>
        <a:p>
          <a:endParaRPr lang="en-US"/>
        </a:p>
      </dgm:t>
    </dgm:pt>
    <dgm:pt modelId="{4B9715A4-187C-4144-A591-23D53F93CB69}" type="sibTrans" cxnId="{90FCD1C3-C67D-4ED5-96A3-06501A38C3E2}">
      <dgm:prSet/>
      <dgm:spPr/>
      <dgm:t>
        <a:bodyPr/>
        <a:lstStyle/>
        <a:p>
          <a:endParaRPr lang="en-US"/>
        </a:p>
      </dgm:t>
    </dgm:pt>
    <dgm:pt modelId="{84E7E831-9C66-440F-BC5B-97BBAD916BD5}">
      <dgm:prSet phldrT="[Text]" custT="1"/>
      <dgm:spPr/>
      <dgm:t>
        <a:bodyPr/>
        <a:lstStyle/>
        <a:p>
          <a:r>
            <a:rPr lang="hr-HR" sz="2000" b="1" dirty="0">
              <a:latin typeface="Cambria" panose="02040503050406030204" pitchFamily="18" charset="0"/>
              <a:ea typeface="Cambria" panose="02040503050406030204" pitchFamily="18" charset="0"/>
            </a:rPr>
            <a:t>15</a:t>
          </a:r>
          <a:r>
            <a:rPr lang="hr-HR" sz="2000" dirty="0">
              <a:latin typeface="Cambria" panose="02040503050406030204" pitchFamily="18" charset="0"/>
              <a:ea typeface="Cambria" panose="02040503050406030204" pitchFamily="18" charset="0"/>
            </a:rPr>
            <a:t> videokonferencija na kojima je sudjelovalo više od 700 članova</a:t>
          </a:r>
        </a:p>
      </dgm:t>
    </dgm:pt>
    <dgm:pt modelId="{8C82A372-B4B4-4449-8322-521A7AF9F1C6}" type="parTrans" cxnId="{CA6D06F4-5F7C-4B69-A8D1-18DD54C03469}">
      <dgm:prSet/>
      <dgm:spPr/>
      <dgm:t>
        <a:bodyPr/>
        <a:lstStyle/>
        <a:p>
          <a:endParaRPr lang="en-US"/>
        </a:p>
      </dgm:t>
    </dgm:pt>
    <dgm:pt modelId="{7CABF471-0F5C-4C8A-8E42-503E79C2E84B}" type="sibTrans" cxnId="{CA6D06F4-5F7C-4B69-A8D1-18DD54C03469}">
      <dgm:prSet/>
      <dgm:spPr/>
      <dgm:t>
        <a:bodyPr/>
        <a:lstStyle/>
        <a:p>
          <a:endParaRPr lang="en-US"/>
        </a:p>
      </dgm:t>
    </dgm:pt>
    <dgm:pt modelId="{A2D29BD8-8F11-4A9D-A6D0-2C388278A04F}">
      <dgm:prSet custT="1"/>
      <dgm:spPr/>
      <dgm:t>
        <a:bodyPr/>
        <a:lstStyle/>
        <a:p>
          <a:endParaRPr lang="en-US" sz="2000" dirty="0"/>
        </a:p>
      </dgm:t>
    </dgm:pt>
    <dgm:pt modelId="{03AD2F25-B7A5-43D5-ADB5-20F33B34ADD2}" type="parTrans" cxnId="{8397E79A-502E-4271-94FF-D9A8AABFDAF1}">
      <dgm:prSet/>
      <dgm:spPr/>
      <dgm:t>
        <a:bodyPr/>
        <a:lstStyle/>
        <a:p>
          <a:endParaRPr lang="en-US"/>
        </a:p>
      </dgm:t>
    </dgm:pt>
    <dgm:pt modelId="{A1497D9B-9C70-450F-8000-C7B4CE1DBF81}" type="sibTrans" cxnId="{8397E79A-502E-4271-94FF-D9A8AABFDAF1}">
      <dgm:prSet/>
      <dgm:spPr/>
      <dgm:t>
        <a:bodyPr/>
        <a:lstStyle/>
        <a:p>
          <a:endParaRPr lang="en-US"/>
        </a:p>
      </dgm:t>
    </dgm:pt>
    <dgm:pt modelId="{CCB8495D-04BD-44D9-BC5C-C4C15463EE1E}">
      <dgm:prSet phldrT="[Text]" custT="1"/>
      <dgm:spPr/>
      <dgm:t>
        <a:bodyPr/>
        <a:lstStyle/>
        <a:p>
          <a:endParaRPr lang="en-US" sz="2000" dirty="0"/>
        </a:p>
      </dgm:t>
    </dgm:pt>
    <dgm:pt modelId="{8FC39113-1B81-4AD2-A35E-F84E7A437550}" type="parTrans" cxnId="{85BB834B-3D58-44EC-8FA9-11983D85F52C}">
      <dgm:prSet/>
      <dgm:spPr/>
      <dgm:t>
        <a:bodyPr/>
        <a:lstStyle/>
        <a:p>
          <a:endParaRPr lang="en-US"/>
        </a:p>
      </dgm:t>
    </dgm:pt>
    <dgm:pt modelId="{7E3CFF77-A8D8-4548-B46B-1E5A27231D6D}" type="sibTrans" cxnId="{85BB834B-3D58-44EC-8FA9-11983D85F52C}">
      <dgm:prSet/>
      <dgm:spPr/>
      <dgm:t>
        <a:bodyPr/>
        <a:lstStyle/>
        <a:p>
          <a:endParaRPr lang="en-US"/>
        </a:p>
      </dgm:t>
    </dgm:pt>
    <dgm:pt modelId="{32897CB2-C440-48C5-B1CB-556F4AF0CCBC}" type="pres">
      <dgm:prSet presAssocID="{5B956844-44B2-43E1-96B2-6A09842E2AC0}" presName="Name0" presStyleCnt="0">
        <dgm:presLayoutVars>
          <dgm:dir/>
          <dgm:animLvl val="lvl"/>
          <dgm:resizeHandles val="exact"/>
        </dgm:presLayoutVars>
      </dgm:prSet>
      <dgm:spPr/>
    </dgm:pt>
    <dgm:pt modelId="{C1CE3735-1557-45CB-B596-A3DE630DCF3C}" type="pres">
      <dgm:prSet presAssocID="{E7A4A1C3-3566-4A57-821B-D183F89A9857}" presName="linNode" presStyleCnt="0"/>
      <dgm:spPr/>
    </dgm:pt>
    <dgm:pt modelId="{C314A7ED-A91B-4096-B6ED-5D171C4158DD}" type="pres">
      <dgm:prSet presAssocID="{E7A4A1C3-3566-4A57-821B-D183F89A9857}" presName="parentText" presStyleLbl="node1" presStyleIdx="0" presStyleCnt="2" custScaleY="50686">
        <dgm:presLayoutVars>
          <dgm:chMax val="1"/>
          <dgm:bulletEnabled val="1"/>
        </dgm:presLayoutVars>
      </dgm:prSet>
      <dgm:spPr/>
    </dgm:pt>
    <dgm:pt modelId="{A8983449-E04B-496F-BA7D-ED80AAAEE3A0}" type="pres">
      <dgm:prSet presAssocID="{E7A4A1C3-3566-4A57-821B-D183F89A9857}" presName="descendantText" presStyleLbl="alignAccFollowNode1" presStyleIdx="0" presStyleCnt="2" custScaleY="51036" custLinFactNeighborX="0" custLinFactNeighborY="-785">
        <dgm:presLayoutVars>
          <dgm:bulletEnabled val="1"/>
        </dgm:presLayoutVars>
      </dgm:prSet>
      <dgm:spPr/>
    </dgm:pt>
    <dgm:pt modelId="{CA0773E2-E065-4D7D-A3AA-16903DF04719}" type="pres">
      <dgm:prSet presAssocID="{A4216403-538D-4A57-87B3-A287D4A8EC8C}" presName="sp" presStyleCnt="0"/>
      <dgm:spPr/>
    </dgm:pt>
    <dgm:pt modelId="{D951A707-2B84-4836-B7E7-499B54B47FBD}" type="pres">
      <dgm:prSet presAssocID="{39395AC3-44F2-43CA-94C4-C53867CC5DDA}" presName="linNode" presStyleCnt="0"/>
      <dgm:spPr/>
    </dgm:pt>
    <dgm:pt modelId="{F5260018-36B2-4B62-B3D4-6808BD49C051}" type="pres">
      <dgm:prSet presAssocID="{39395AC3-44F2-43CA-94C4-C53867CC5DDA}" presName="parentText" presStyleLbl="node1" presStyleIdx="1" presStyleCnt="2" custScaleY="52181" custLinFactNeighborX="221" custLinFactNeighborY="-1740">
        <dgm:presLayoutVars>
          <dgm:chMax val="1"/>
          <dgm:bulletEnabled val="1"/>
        </dgm:presLayoutVars>
      </dgm:prSet>
      <dgm:spPr/>
    </dgm:pt>
    <dgm:pt modelId="{39E8FF0F-EA50-4B9D-AE55-13F14B96B741}" type="pres">
      <dgm:prSet presAssocID="{39395AC3-44F2-43CA-94C4-C53867CC5DDA}" presName="descendantText" presStyleLbl="alignAccFollowNode1" presStyleIdx="1" presStyleCnt="2" custScaleX="103905" custScaleY="58210" custLinFactNeighborY="300">
        <dgm:presLayoutVars>
          <dgm:bulletEnabled val="1"/>
        </dgm:presLayoutVars>
      </dgm:prSet>
      <dgm:spPr/>
    </dgm:pt>
  </dgm:ptLst>
  <dgm:cxnLst>
    <dgm:cxn modelId="{CF6F3721-3EAC-41D4-AD14-4617443641B5}" type="presOf" srcId="{CCB8495D-04BD-44D9-BC5C-C4C15463EE1E}" destId="{39E8FF0F-EA50-4B9D-AE55-13F14B96B741}" srcOrd="0" destOrd="0" presId="urn:microsoft.com/office/officeart/2005/8/layout/vList5"/>
    <dgm:cxn modelId="{C6FE5F44-D18D-46FD-AFB2-1682EA30DEB8}" type="presOf" srcId="{5B956844-44B2-43E1-96B2-6A09842E2AC0}" destId="{32897CB2-C440-48C5-B1CB-556F4AF0CCBC}" srcOrd="0" destOrd="0" presId="urn:microsoft.com/office/officeart/2005/8/layout/vList5"/>
    <dgm:cxn modelId="{606D6447-45E7-4B24-8CA2-27736023A6B9}" type="presOf" srcId="{FDCE1500-8D86-438C-A805-E7746FA404D2}" destId="{A8983449-E04B-496F-BA7D-ED80AAAEE3A0}" srcOrd="0" destOrd="0" presId="urn:microsoft.com/office/officeart/2005/8/layout/vList5"/>
    <dgm:cxn modelId="{D06F0A68-8D64-449D-BFE4-B61A9804E23C}" srcId="{E7A4A1C3-3566-4A57-821B-D183F89A9857}" destId="{FDCE1500-8D86-438C-A805-E7746FA404D2}" srcOrd="0" destOrd="0" parTransId="{EC5A7647-1189-490B-8AC9-35AE4A0674A9}" sibTransId="{D4E86976-059A-45FD-8EF9-5365CC939522}"/>
    <dgm:cxn modelId="{85BB834B-3D58-44EC-8FA9-11983D85F52C}" srcId="{39395AC3-44F2-43CA-94C4-C53867CC5DDA}" destId="{CCB8495D-04BD-44D9-BC5C-C4C15463EE1E}" srcOrd="0" destOrd="0" parTransId="{8FC39113-1B81-4AD2-A35E-F84E7A437550}" sibTransId="{7E3CFF77-A8D8-4548-B46B-1E5A27231D6D}"/>
    <dgm:cxn modelId="{BEC2BD7B-BC74-48CD-A4C3-2CFF6B97E96C}" type="presOf" srcId="{84E7E831-9C66-440F-BC5B-97BBAD916BD5}" destId="{39E8FF0F-EA50-4B9D-AE55-13F14B96B741}" srcOrd="0" destOrd="1" presId="urn:microsoft.com/office/officeart/2005/8/layout/vList5"/>
    <dgm:cxn modelId="{0D68B189-3DCC-41BA-AA6C-2C8E3AE0A62F}" type="presOf" srcId="{39395AC3-44F2-43CA-94C4-C53867CC5DDA}" destId="{F5260018-36B2-4B62-B3D4-6808BD49C051}" srcOrd="0" destOrd="0" presId="urn:microsoft.com/office/officeart/2005/8/layout/vList5"/>
    <dgm:cxn modelId="{4F455B8D-3751-408A-936A-00AF8C3366E2}" type="presOf" srcId="{A2D29BD8-8F11-4A9D-A6D0-2C388278A04F}" destId="{39E8FF0F-EA50-4B9D-AE55-13F14B96B741}" srcOrd="0" destOrd="2" presId="urn:microsoft.com/office/officeart/2005/8/layout/vList5"/>
    <dgm:cxn modelId="{8397E79A-502E-4271-94FF-D9A8AABFDAF1}" srcId="{39395AC3-44F2-43CA-94C4-C53867CC5DDA}" destId="{A2D29BD8-8F11-4A9D-A6D0-2C388278A04F}" srcOrd="2" destOrd="0" parTransId="{03AD2F25-B7A5-43D5-ADB5-20F33B34ADD2}" sibTransId="{A1497D9B-9C70-450F-8000-C7B4CE1DBF81}"/>
    <dgm:cxn modelId="{21A23E9D-B5B7-46C9-A5DE-1BD688F1DB95}" type="presOf" srcId="{E7A4A1C3-3566-4A57-821B-D183F89A9857}" destId="{C314A7ED-A91B-4096-B6ED-5D171C4158DD}" srcOrd="0" destOrd="0" presId="urn:microsoft.com/office/officeart/2005/8/layout/vList5"/>
    <dgm:cxn modelId="{90FCD1C3-C67D-4ED5-96A3-06501A38C3E2}" srcId="{5B956844-44B2-43E1-96B2-6A09842E2AC0}" destId="{39395AC3-44F2-43CA-94C4-C53867CC5DDA}" srcOrd="1" destOrd="0" parTransId="{AAE19C80-A85F-4F8C-B76F-233B34405870}" sibTransId="{4B9715A4-187C-4144-A591-23D53F93CB69}"/>
    <dgm:cxn modelId="{A94FF3F2-381C-4D36-BFA5-0331AB71CC6D}" srcId="{5B956844-44B2-43E1-96B2-6A09842E2AC0}" destId="{E7A4A1C3-3566-4A57-821B-D183F89A9857}" srcOrd="0" destOrd="0" parTransId="{E36B6DB2-CEB6-41E7-B680-15274D146506}" sibTransId="{A4216403-538D-4A57-87B3-A287D4A8EC8C}"/>
    <dgm:cxn modelId="{CA6D06F4-5F7C-4B69-A8D1-18DD54C03469}" srcId="{39395AC3-44F2-43CA-94C4-C53867CC5DDA}" destId="{84E7E831-9C66-440F-BC5B-97BBAD916BD5}" srcOrd="1" destOrd="0" parTransId="{8C82A372-B4B4-4449-8322-521A7AF9F1C6}" sibTransId="{7CABF471-0F5C-4C8A-8E42-503E79C2E84B}"/>
    <dgm:cxn modelId="{F62B2FC3-616D-4B15-BA50-B7CEE91E2F4C}" type="presParOf" srcId="{32897CB2-C440-48C5-B1CB-556F4AF0CCBC}" destId="{C1CE3735-1557-45CB-B596-A3DE630DCF3C}" srcOrd="0" destOrd="0" presId="urn:microsoft.com/office/officeart/2005/8/layout/vList5"/>
    <dgm:cxn modelId="{8BC37AE9-049B-4F74-8483-7828B7C230AB}" type="presParOf" srcId="{C1CE3735-1557-45CB-B596-A3DE630DCF3C}" destId="{C314A7ED-A91B-4096-B6ED-5D171C4158DD}" srcOrd="0" destOrd="0" presId="urn:microsoft.com/office/officeart/2005/8/layout/vList5"/>
    <dgm:cxn modelId="{D56B6EF3-0DE7-4F7F-924A-139C6FB9380B}" type="presParOf" srcId="{C1CE3735-1557-45CB-B596-A3DE630DCF3C}" destId="{A8983449-E04B-496F-BA7D-ED80AAAEE3A0}" srcOrd="1" destOrd="0" presId="urn:microsoft.com/office/officeart/2005/8/layout/vList5"/>
    <dgm:cxn modelId="{B8E4B92E-90F7-4EDC-A878-3F71A27335D5}" type="presParOf" srcId="{32897CB2-C440-48C5-B1CB-556F4AF0CCBC}" destId="{CA0773E2-E065-4D7D-A3AA-16903DF04719}" srcOrd="1" destOrd="0" presId="urn:microsoft.com/office/officeart/2005/8/layout/vList5"/>
    <dgm:cxn modelId="{C3C7A660-0902-436E-8EE0-AE5826356FC7}" type="presParOf" srcId="{32897CB2-C440-48C5-B1CB-556F4AF0CCBC}" destId="{D951A707-2B84-4836-B7E7-499B54B47FBD}" srcOrd="2" destOrd="0" presId="urn:microsoft.com/office/officeart/2005/8/layout/vList5"/>
    <dgm:cxn modelId="{85F015C1-5FEA-4907-8EB3-0B685D393A9F}" type="presParOf" srcId="{D951A707-2B84-4836-B7E7-499B54B47FBD}" destId="{F5260018-36B2-4B62-B3D4-6808BD49C051}" srcOrd="0" destOrd="0" presId="urn:microsoft.com/office/officeart/2005/8/layout/vList5"/>
    <dgm:cxn modelId="{E260FFBB-2507-4803-952F-B6459F6B3384}" type="presParOf" srcId="{D951A707-2B84-4836-B7E7-499B54B47FBD}" destId="{39E8FF0F-EA50-4B9D-AE55-13F14B96B74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956844-44B2-43E1-96B2-6A09842E2AC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A4A1C3-3566-4A57-821B-D183F89A9857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sz="22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Proizvodi znanja</a:t>
          </a:r>
        </a:p>
      </dgm:t>
    </dgm:pt>
    <dgm:pt modelId="{E36B6DB2-CEB6-41E7-B680-15274D146506}" type="parTrans" cxnId="{A94FF3F2-381C-4D36-BFA5-0331AB71CC6D}">
      <dgm:prSet/>
      <dgm:spPr/>
      <dgm:t>
        <a:bodyPr/>
        <a:lstStyle/>
        <a:p>
          <a:endParaRPr lang="en-US"/>
        </a:p>
      </dgm:t>
    </dgm:pt>
    <dgm:pt modelId="{A4216403-538D-4A57-87B3-A287D4A8EC8C}" type="sibTrans" cxnId="{A94FF3F2-381C-4D36-BFA5-0331AB71CC6D}">
      <dgm:prSet/>
      <dgm:spPr/>
      <dgm:t>
        <a:bodyPr/>
        <a:lstStyle/>
        <a:p>
          <a:endParaRPr lang="en-US"/>
        </a:p>
      </dgm:t>
    </dgm:pt>
    <dgm:pt modelId="{FDCE1500-8D86-438C-A805-E7746FA404D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Clr>
              <a:schemeClr val="tx1"/>
            </a:buClr>
            <a:buFont typeface="Wingdings" panose="05000000000000000000" pitchFamily="2" charset="2"/>
            <a:buChar char="§"/>
          </a:pPr>
          <a:r>
            <a:rPr lang="hr-HR" sz="16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optimizacija dizajna jedinstvenog računskog plana:</a:t>
          </a:r>
          <a:r>
            <a:rPr lang="hr-HR" sz="1600" b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savjeti za stručnjake za upravljanje javnim financijama (2020.)</a:t>
          </a:r>
        </a:p>
      </dgm:t>
    </dgm:pt>
    <dgm:pt modelId="{EC5A7647-1189-490B-8AC9-35AE4A0674A9}" type="parTrans" cxnId="{D06F0A68-8D64-449D-BFE4-B61A9804E23C}">
      <dgm:prSet/>
      <dgm:spPr/>
      <dgm:t>
        <a:bodyPr/>
        <a:lstStyle/>
        <a:p>
          <a:endParaRPr lang="en-US"/>
        </a:p>
      </dgm:t>
    </dgm:pt>
    <dgm:pt modelId="{D4E86976-059A-45FD-8EF9-5365CC939522}" type="sibTrans" cxnId="{D06F0A68-8D64-449D-BFE4-B61A9804E23C}">
      <dgm:prSet/>
      <dgm:spPr/>
      <dgm:t>
        <a:bodyPr/>
        <a:lstStyle/>
        <a:p>
          <a:endParaRPr lang="en-US"/>
        </a:p>
      </dgm:t>
    </dgm:pt>
    <dgm:pt modelId="{39395AC3-44F2-43CA-94C4-C53867CC5DDA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sz="24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Izvršni odbor</a:t>
          </a:r>
        </a:p>
      </dgm:t>
    </dgm:pt>
    <dgm:pt modelId="{AAE19C80-A85F-4F8C-B76F-233B34405870}" type="parTrans" cxnId="{90FCD1C3-C67D-4ED5-96A3-06501A38C3E2}">
      <dgm:prSet/>
      <dgm:spPr/>
      <dgm:t>
        <a:bodyPr/>
        <a:lstStyle/>
        <a:p>
          <a:endParaRPr lang="en-US"/>
        </a:p>
      </dgm:t>
    </dgm:pt>
    <dgm:pt modelId="{4B9715A4-187C-4144-A591-23D53F93CB69}" type="sibTrans" cxnId="{90FCD1C3-C67D-4ED5-96A3-06501A38C3E2}">
      <dgm:prSet/>
      <dgm:spPr/>
      <dgm:t>
        <a:bodyPr/>
        <a:lstStyle/>
        <a:p>
          <a:endParaRPr lang="en-US"/>
        </a:p>
      </dgm:t>
    </dgm:pt>
    <dgm:pt modelId="{A2D29BD8-8F11-4A9D-A6D0-2C388278A04F}">
      <dgm:prSet custT="1"/>
      <dgm:spPr/>
      <dgm:t>
        <a:bodyPr/>
        <a:lstStyle/>
        <a:p>
          <a:endParaRPr lang="en-US" sz="2000" dirty="0"/>
        </a:p>
      </dgm:t>
    </dgm:pt>
    <dgm:pt modelId="{03AD2F25-B7A5-43D5-ADB5-20F33B34ADD2}" type="parTrans" cxnId="{8397E79A-502E-4271-94FF-D9A8AABFDAF1}">
      <dgm:prSet/>
      <dgm:spPr/>
      <dgm:t>
        <a:bodyPr/>
        <a:lstStyle/>
        <a:p>
          <a:endParaRPr lang="en-US"/>
        </a:p>
      </dgm:t>
    </dgm:pt>
    <dgm:pt modelId="{A1497D9B-9C70-450F-8000-C7B4CE1DBF81}" type="sibTrans" cxnId="{8397E79A-502E-4271-94FF-D9A8AABFDAF1}">
      <dgm:prSet/>
      <dgm:spPr/>
      <dgm:t>
        <a:bodyPr/>
        <a:lstStyle/>
        <a:p>
          <a:endParaRPr lang="en-US"/>
        </a:p>
      </dgm:t>
    </dgm:pt>
    <dgm:pt modelId="{CCB8495D-04BD-44D9-BC5C-C4C15463EE1E}">
      <dgm:prSet phldrT="[Text]" custT="1"/>
      <dgm:spPr/>
      <dgm:t>
        <a:bodyPr/>
        <a:lstStyle/>
        <a:p>
          <a:r>
            <a:rPr lang="hr-HR" sz="2000" b="1" dirty="0">
              <a:latin typeface="Cambria" panose="02040503050406030204" pitchFamily="18" charset="0"/>
              <a:ea typeface="Cambria" panose="02040503050406030204" pitchFamily="18" charset="0"/>
            </a:rPr>
            <a:t>11</a:t>
          </a:r>
          <a:r>
            <a:rPr lang="hr-HR" sz="2000" dirty="0">
              <a:latin typeface="Cambria" panose="02040503050406030204" pitchFamily="18" charset="0"/>
              <a:ea typeface="Cambria" panose="02040503050406030204" pitchFamily="18" charset="0"/>
            </a:rPr>
            <a:t> sastanka Izvršnog odbora</a:t>
          </a:r>
        </a:p>
      </dgm:t>
    </dgm:pt>
    <dgm:pt modelId="{8FC39113-1B81-4AD2-A35E-F84E7A437550}" type="parTrans" cxnId="{85BB834B-3D58-44EC-8FA9-11983D85F52C}">
      <dgm:prSet/>
      <dgm:spPr/>
      <dgm:t>
        <a:bodyPr/>
        <a:lstStyle/>
        <a:p>
          <a:endParaRPr lang="en-US"/>
        </a:p>
      </dgm:t>
    </dgm:pt>
    <dgm:pt modelId="{7E3CFF77-A8D8-4548-B46B-1E5A27231D6D}" type="sibTrans" cxnId="{85BB834B-3D58-44EC-8FA9-11983D85F52C}">
      <dgm:prSet/>
      <dgm:spPr/>
      <dgm:t>
        <a:bodyPr/>
        <a:lstStyle/>
        <a:p>
          <a:endParaRPr lang="en-US"/>
        </a:p>
      </dgm:t>
    </dgm:pt>
    <dgm:pt modelId="{3293A831-564F-4F2D-B5A8-A17133D233F8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hr-HR" sz="1600" dirty="0">
              <a:latin typeface="Cambria" panose="02040503050406030204" pitchFamily="18" charset="0"/>
              <a:ea typeface="Cambria" panose="02040503050406030204" pitchFamily="18" charset="0"/>
            </a:rPr>
            <a:t>Uloge i funkcije riznica u zemljama članicama PEMPAL-a (u pripremi)</a:t>
          </a:r>
        </a:p>
      </dgm:t>
    </dgm:pt>
    <dgm:pt modelId="{C70F434D-74E8-481D-855D-2408D2C3A2F3}" type="parTrans" cxnId="{107A2C3F-3CAC-4343-8373-F50DA9D49EB0}">
      <dgm:prSet/>
      <dgm:spPr/>
      <dgm:t>
        <a:bodyPr/>
        <a:lstStyle/>
        <a:p>
          <a:endParaRPr lang="en-US"/>
        </a:p>
      </dgm:t>
    </dgm:pt>
    <dgm:pt modelId="{34E91EEA-632C-44C6-9A7A-C01935579674}" type="sibTrans" cxnId="{107A2C3F-3CAC-4343-8373-F50DA9D49EB0}">
      <dgm:prSet/>
      <dgm:spPr/>
      <dgm:t>
        <a:bodyPr/>
        <a:lstStyle/>
        <a:p>
          <a:endParaRPr lang="en-US"/>
        </a:p>
      </dgm:t>
    </dgm:pt>
    <dgm:pt modelId="{AD351842-5BC6-4397-9582-A63CB0A79876}">
      <dgm:prSet phldrT="[Text]" custT="1"/>
      <dgm:spPr/>
      <dgm:t>
        <a:bodyPr/>
        <a:lstStyle/>
        <a:p>
          <a:endParaRPr lang="en-US" sz="2000" dirty="0"/>
        </a:p>
      </dgm:t>
    </dgm:pt>
    <dgm:pt modelId="{A274CFFD-0E67-4A2D-8A06-FC09F74531CF}" type="parTrans" cxnId="{4BC2C585-1217-4B13-9499-8E4B3A57EA1C}">
      <dgm:prSet/>
      <dgm:spPr/>
      <dgm:t>
        <a:bodyPr/>
        <a:lstStyle/>
        <a:p>
          <a:endParaRPr lang="en-US"/>
        </a:p>
      </dgm:t>
    </dgm:pt>
    <dgm:pt modelId="{5EA2088C-AE6B-4372-860D-C739F2F4AB35}" type="sibTrans" cxnId="{4BC2C585-1217-4B13-9499-8E4B3A57EA1C}">
      <dgm:prSet/>
      <dgm:spPr/>
      <dgm:t>
        <a:bodyPr/>
        <a:lstStyle/>
        <a:p>
          <a:endParaRPr lang="en-US"/>
        </a:p>
      </dgm:t>
    </dgm:pt>
    <dgm:pt modelId="{DD06A0BC-E320-43FC-B2C4-36FB0C7372E8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hr-HR" sz="1600" b="0" u="none" dirty="0">
              <a:latin typeface="Cambria" panose="02040503050406030204" pitchFamily="18" charset="0"/>
              <a:ea typeface="Cambria" panose="02040503050406030204" pitchFamily="18" charset="0"/>
            </a:rPr>
            <a:t>Jedinstveni račun riznice i upravljanje gotovinom u zemljama PEMPAL-a (2021.)</a:t>
          </a:r>
        </a:p>
      </dgm:t>
    </dgm:pt>
    <dgm:pt modelId="{528E988B-59CD-4248-82EB-AD94EA9890DA}" type="parTrans" cxnId="{F25D3BC7-E09B-48F4-93B6-F109176DCEAC}">
      <dgm:prSet/>
      <dgm:spPr/>
      <dgm:t>
        <a:bodyPr/>
        <a:lstStyle/>
        <a:p>
          <a:endParaRPr lang="en-US"/>
        </a:p>
      </dgm:t>
    </dgm:pt>
    <dgm:pt modelId="{AC08EFAB-0B4A-4B30-A91A-72D8634DA9A9}" type="sibTrans" cxnId="{F25D3BC7-E09B-48F4-93B6-F109176DCEAC}">
      <dgm:prSet/>
      <dgm:spPr/>
      <dgm:t>
        <a:bodyPr/>
        <a:lstStyle/>
        <a:p>
          <a:endParaRPr lang="en-US"/>
        </a:p>
      </dgm:t>
    </dgm:pt>
    <dgm:pt modelId="{32897CB2-C440-48C5-B1CB-556F4AF0CCBC}" type="pres">
      <dgm:prSet presAssocID="{5B956844-44B2-43E1-96B2-6A09842E2AC0}" presName="Name0" presStyleCnt="0">
        <dgm:presLayoutVars>
          <dgm:dir/>
          <dgm:animLvl val="lvl"/>
          <dgm:resizeHandles val="exact"/>
        </dgm:presLayoutVars>
      </dgm:prSet>
      <dgm:spPr/>
    </dgm:pt>
    <dgm:pt modelId="{C1CE3735-1557-45CB-B596-A3DE630DCF3C}" type="pres">
      <dgm:prSet presAssocID="{E7A4A1C3-3566-4A57-821B-D183F89A9857}" presName="linNode" presStyleCnt="0"/>
      <dgm:spPr/>
    </dgm:pt>
    <dgm:pt modelId="{C314A7ED-A91B-4096-B6ED-5D171C4158DD}" type="pres">
      <dgm:prSet presAssocID="{E7A4A1C3-3566-4A57-821B-D183F89A9857}" presName="parentText" presStyleLbl="node1" presStyleIdx="0" presStyleCnt="2" custScaleX="100177" custScaleY="58519">
        <dgm:presLayoutVars>
          <dgm:chMax val="1"/>
          <dgm:bulletEnabled val="1"/>
        </dgm:presLayoutVars>
      </dgm:prSet>
      <dgm:spPr/>
    </dgm:pt>
    <dgm:pt modelId="{A8983449-E04B-496F-BA7D-ED80AAAEE3A0}" type="pres">
      <dgm:prSet presAssocID="{E7A4A1C3-3566-4A57-821B-D183F89A9857}" presName="descendantText" presStyleLbl="alignAccFollowNode1" presStyleIdx="0" presStyleCnt="2" custScaleX="105737" custScaleY="74714" custLinFactNeighborX="101" custLinFactNeighborY="-48">
        <dgm:presLayoutVars>
          <dgm:bulletEnabled val="1"/>
        </dgm:presLayoutVars>
      </dgm:prSet>
      <dgm:spPr/>
    </dgm:pt>
    <dgm:pt modelId="{CA0773E2-E065-4D7D-A3AA-16903DF04719}" type="pres">
      <dgm:prSet presAssocID="{A4216403-538D-4A57-87B3-A287D4A8EC8C}" presName="sp" presStyleCnt="0"/>
      <dgm:spPr/>
    </dgm:pt>
    <dgm:pt modelId="{D951A707-2B84-4836-B7E7-499B54B47FBD}" type="pres">
      <dgm:prSet presAssocID="{39395AC3-44F2-43CA-94C4-C53867CC5DDA}" presName="linNode" presStyleCnt="0"/>
      <dgm:spPr/>
    </dgm:pt>
    <dgm:pt modelId="{F5260018-36B2-4B62-B3D4-6808BD49C051}" type="pres">
      <dgm:prSet presAssocID="{39395AC3-44F2-43CA-94C4-C53867CC5DDA}" presName="parentText" presStyleLbl="node1" presStyleIdx="1" presStyleCnt="2" custScaleX="112270" custScaleY="34429">
        <dgm:presLayoutVars>
          <dgm:chMax val="1"/>
          <dgm:bulletEnabled val="1"/>
        </dgm:presLayoutVars>
      </dgm:prSet>
      <dgm:spPr/>
    </dgm:pt>
    <dgm:pt modelId="{39E8FF0F-EA50-4B9D-AE55-13F14B96B741}" type="pres">
      <dgm:prSet presAssocID="{39395AC3-44F2-43CA-94C4-C53867CC5DDA}" presName="descendantText" presStyleLbl="alignAccFollowNode1" presStyleIdx="1" presStyleCnt="2" custScaleX="117928" custScaleY="40379">
        <dgm:presLayoutVars>
          <dgm:bulletEnabled val="1"/>
        </dgm:presLayoutVars>
      </dgm:prSet>
      <dgm:spPr/>
    </dgm:pt>
  </dgm:ptLst>
  <dgm:cxnLst>
    <dgm:cxn modelId="{8A9B9E2E-D46C-4DD1-8EFC-C06142DA9FE5}" type="presOf" srcId="{DD06A0BC-E320-43FC-B2C4-36FB0C7372E8}" destId="{A8983449-E04B-496F-BA7D-ED80AAAEE3A0}" srcOrd="0" destOrd="1" presId="urn:microsoft.com/office/officeart/2005/8/layout/vList5"/>
    <dgm:cxn modelId="{107A2C3F-3CAC-4343-8373-F50DA9D49EB0}" srcId="{E7A4A1C3-3566-4A57-821B-D183F89A9857}" destId="{3293A831-564F-4F2D-B5A8-A17133D233F8}" srcOrd="2" destOrd="0" parTransId="{C70F434D-74E8-481D-855D-2408D2C3A2F3}" sibTransId="{34E91EEA-632C-44C6-9A7A-C01935579674}"/>
    <dgm:cxn modelId="{52CB6D62-7C9A-4C01-A56C-342427547E08}" type="presOf" srcId="{AD351842-5BC6-4397-9582-A63CB0A79876}" destId="{39E8FF0F-EA50-4B9D-AE55-13F14B96B741}" srcOrd="0" destOrd="0" presId="urn:microsoft.com/office/officeart/2005/8/layout/vList5"/>
    <dgm:cxn modelId="{D06F0A68-8D64-449D-BFE4-B61A9804E23C}" srcId="{E7A4A1C3-3566-4A57-821B-D183F89A9857}" destId="{FDCE1500-8D86-438C-A805-E7746FA404D2}" srcOrd="0" destOrd="0" parTransId="{EC5A7647-1189-490B-8AC9-35AE4A0674A9}" sibTransId="{D4E86976-059A-45FD-8EF9-5365CC939522}"/>
    <dgm:cxn modelId="{85BB834B-3D58-44EC-8FA9-11983D85F52C}" srcId="{39395AC3-44F2-43CA-94C4-C53867CC5DDA}" destId="{CCB8495D-04BD-44D9-BC5C-C4C15463EE1E}" srcOrd="1" destOrd="0" parTransId="{8FC39113-1B81-4AD2-A35E-F84E7A437550}" sibTransId="{7E3CFF77-A8D8-4548-B46B-1E5A27231D6D}"/>
    <dgm:cxn modelId="{ACD69D7F-1533-45B1-93C7-483250BABB32}" type="presOf" srcId="{FDCE1500-8D86-438C-A805-E7746FA404D2}" destId="{A8983449-E04B-496F-BA7D-ED80AAAEE3A0}" srcOrd="0" destOrd="0" presId="urn:microsoft.com/office/officeart/2005/8/layout/vList5"/>
    <dgm:cxn modelId="{4BC2C585-1217-4B13-9499-8E4B3A57EA1C}" srcId="{39395AC3-44F2-43CA-94C4-C53867CC5DDA}" destId="{AD351842-5BC6-4397-9582-A63CB0A79876}" srcOrd="0" destOrd="0" parTransId="{A274CFFD-0E67-4A2D-8A06-FC09F74531CF}" sibTransId="{5EA2088C-AE6B-4372-860D-C739F2F4AB35}"/>
    <dgm:cxn modelId="{31CF4991-A583-4044-9FED-C161BAF96C68}" type="presOf" srcId="{5B956844-44B2-43E1-96B2-6A09842E2AC0}" destId="{32897CB2-C440-48C5-B1CB-556F4AF0CCBC}" srcOrd="0" destOrd="0" presId="urn:microsoft.com/office/officeart/2005/8/layout/vList5"/>
    <dgm:cxn modelId="{8397E79A-502E-4271-94FF-D9A8AABFDAF1}" srcId="{39395AC3-44F2-43CA-94C4-C53867CC5DDA}" destId="{A2D29BD8-8F11-4A9D-A6D0-2C388278A04F}" srcOrd="2" destOrd="0" parTransId="{03AD2F25-B7A5-43D5-ADB5-20F33B34ADD2}" sibTransId="{A1497D9B-9C70-450F-8000-C7B4CE1DBF81}"/>
    <dgm:cxn modelId="{832F409E-AD42-49A6-A9AA-74147C644AE6}" type="presOf" srcId="{39395AC3-44F2-43CA-94C4-C53867CC5DDA}" destId="{F5260018-36B2-4B62-B3D4-6808BD49C051}" srcOrd="0" destOrd="0" presId="urn:microsoft.com/office/officeart/2005/8/layout/vList5"/>
    <dgm:cxn modelId="{7600F0B0-3B10-412F-958F-7D23475249A2}" type="presOf" srcId="{E7A4A1C3-3566-4A57-821B-D183F89A9857}" destId="{C314A7ED-A91B-4096-B6ED-5D171C4158DD}" srcOrd="0" destOrd="0" presId="urn:microsoft.com/office/officeart/2005/8/layout/vList5"/>
    <dgm:cxn modelId="{90FCD1C3-C67D-4ED5-96A3-06501A38C3E2}" srcId="{5B956844-44B2-43E1-96B2-6A09842E2AC0}" destId="{39395AC3-44F2-43CA-94C4-C53867CC5DDA}" srcOrd="1" destOrd="0" parTransId="{AAE19C80-A85F-4F8C-B76F-233B34405870}" sibTransId="{4B9715A4-187C-4144-A591-23D53F93CB69}"/>
    <dgm:cxn modelId="{F25D3BC7-E09B-48F4-93B6-F109176DCEAC}" srcId="{E7A4A1C3-3566-4A57-821B-D183F89A9857}" destId="{DD06A0BC-E320-43FC-B2C4-36FB0C7372E8}" srcOrd="1" destOrd="0" parTransId="{528E988B-59CD-4248-82EB-AD94EA9890DA}" sibTransId="{AC08EFAB-0B4A-4B30-A91A-72D8634DA9A9}"/>
    <dgm:cxn modelId="{DA7FC3D6-3DA7-43CF-8BB3-60A3DF18F284}" type="presOf" srcId="{3293A831-564F-4F2D-B5A8-A17133D233F8}" destId="{A8983449-E04B-496F-BA7D-ED80AAAEE3A0}" srcOrd="0" destOrd="2" presId="urn:microsoft.com/office/officeart/2005/8/layout/vList5"/>
    <dgm:cxn modelId="{A94FF3F2-381C-4D36-BFA5-0331AB71CC6D}" srcId="{5B956844-44B2-43E1-96B2-6A09842E2AC0}" destId="{E7A4A1C3-3566-4A57-821B-D183F89A9857}" srcOrd="0" destOrd="0" parTransId="{E36B6DB2-CEB6-41E7-B680-15274D146506}" sibTransId="{A4216403-538D-4A57-87B3-A287D4A8EC8C}"/>
    <dgm:cxn modelId="{F4E965F3-BA2C-4537-BCDD-0C5FC0D5C48C}" type="presOf" srcId="{CCB8495D-04BD-44D9-BC5C-C4C15463EE1E}" destId="{39E8FF0F-EA50-4B9D-AE55-13F14B96B741}" srcOrd="0" destOrd="1" presId="urn:microsoft.com/office/officeart/2005/8/layout/vList5"/>
    <dgm:cxn modelId="{666D07F6-131E-4791-852E-356B4980A8BC}" type="presOf" srcId="{A2D29BD8-8F11-4A9D-A6D0-2C388278A04F}" destId="{39E8FF0F-EA50-4B9D-AE55-13F14B96B741}" srcOrd="0" destOrd="2" presId="urn:microsoft.com/office/officeart/2005/8/layout/vList5"/>
    <dgm:cxn modelId="{0C590281-51CA-44D1-9BBA-0A57E68F366D}" type="presParOf" srcId="{32897CB2-C440-48C5-B1CB-556F4AF0CCBC}" destId="{C1CE3735-1557-45CB-B596-A3DE630DCF3C}" srcOrd="0" destOrd="0" presId="urn:microsoft.com/office/officeart/2005/8/layout/vList5"/>
    <dgm:cxn modelId="{62EF7162-9E90-4EFE-9A35-BF9C704DFA36}" type="presParOf" srcId="{C1CE3735-1557-45CB-B596-A3DE630DCF3C}" destId="{C314A7ED-A91B-4096-B6ED-5D171C4158DD}" srcOrd="0" destOrd="0" presId="urn:microsoft.com/office/officeart/2005/8/layout/vList5"/>
    <dgm:cxn modelId="{F00D147F-C569-4E67-AA01-DDD4F191C67C}" type="presParOf" srcId="{C1CE3735-1557-45CB-B596-A3DE630DCF3C}" destId="{A8983449-E04B-496F-BA7D-ED80AAAEE3A0}" srcOrd="1" destOrd="0" presId="urn:microsoft.com/office/officeart/2005/8/layout/vList5"/>
    <dgm:cxn modelId="{7374C9B5-EEB7-49B1-B8CD-C681E8C4708A}" type="presParOf" srcId="{32897CB2-C440-48C5-B1CB-556F4AF0CCBC}" destId="{CA0773E2-E065-4D7D-A3AA-16903DF04719}" srcOrd="1" destOrd="0" presId="urn:microsoft.com/office/officeart/2005/8/layout/vList5"/>
    <dgm:cxn modelId="{DE3AF7E5-B4B2-4CEC-8A73-0100EF5C3366}" type="presParOf" srcId="{32897CB2-C440-48C5-B1CB-556F4AF0CCBC}" destId="{D951A707-2B84-4836-B7E7-499B54B47FBD}" srcOrd="2" destOrd="0" presId="urn:microsoft.com/office/officeart/2005/8/layout/vList5"/>
    <dgm:cxn modelId="{38882C87-4932-4557-A321-7284361FAB2C}" type="presParOf" srcId="{D951A707-2B84-4836-B7E7-499B54B47FBD}" destId="{F5260018-36B2-4B62-B3D4-6808BD49C051}" srcOrd="0" destOrd="0" presId="urn:microsoft.com/office/officeart/2005/8/layout/vList5"/>
    <dgm:cxn modelId="{E9281B72-E497-43BD-850E-818113595E41}" type="presParOf" srcId="{D951A707-2B84-4836-B7E7-499B54B47FBD}" destId="{39E8FF0F-EA50-4B9D-AE55-13F14B96B74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8B917B-5377-4589-A0EB-2CC858A5978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E3F8F5-9CC4-4477-8B0C-A2043DD18C18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sz="2400" dirty="0">
              <a:latin typeface="Cambria" panose="02040503050406030204" pitchFamily="18" charset="0"/>
              <a:ea typeface="Cambria" panose="02040503050406030204" pitchFamily="18" charset="0"/>
            </a:rPr>
            <a:t>29. travnja/</a:t>
          </a:r>
        </a:p>
        <a:p>
          <a:r>
            <a:rPr lang="hr-HR" sz="2400" dirty="0">
              <a:latin typeface="Cambria" panose="02040503050406030204" pitchFamily="18" charset="0"/>
              <a:ea typeface="Cambria" panose="02040503050406030204" pitchFamily="18" charset="0"/>
            </a:rPr>
            <a:t>aprila 2020.</a:t>
          </a:r>
        </a:p>
      </dgm:t>
    </dgm:pt>
    <dgm:pt modelId="{826CBB5D-FFCC-4C68-B3AF-83B1B0E0ADE0}" type="parTrans" cxnId="{BEA091D4-AACE-4594-AA95-9613F402C454}">
      <dgm:prSet/>
      <dgm:spPr/>
      <dgm:t>
        <a:bodyPr/>
        <a:lstStyle/>
        <a:p>
          <a:endParaRPr lang="en-US"/>
        </a:p>
      </dgm:t>
    </dgm:pt>
    <dgm:pt modelId="{6F45EDD4-37E4-451B-B9C0-BD25BADA0128}" type="sibTrans" cxnId="{BEA091D4-AACE-4594-AA95-9613F402C454}">
      <dgm:prSet/>
      <dgm:spPr/>
      <dgm:t>
        <a:bodyPr/>
        <a:lstStyle/>
        <a:p>
          <a:endParaRPr lang="en-US"/>
        </a:p>
      </dgm:t>
    </dgm:pt>
    <dgm:pt modelId="{F7F93194-955C-4288-BC12-45756203ABA6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sz="2400" dirty="0">
              <a:latin typeface="Cambria" panose="02040503050406030204" pitchFamily="18" charset="0"/>
              <a:ea typeface="Cambria" panose="02040503050406030204" pitchFamily="18" charset="0"/>
            </a:rPr>
            <a:t>24. lipnja/</a:t>
          </a:r>
        </a:p>
        <a:p>
          <a:r>
            <a:rPr lang="hr-HR" sz="2400" dirty="0">
              <a:latin typeface="Cambria" panose="02040503050406030204" pitchFamily="18" charset="0"/>
              <a:ea typeface="Cambria" panose="02040503050406030204" pitchFamily="18" charset="0"/>
            </a:rPr>
            <a:t>juna 2020.</a:t>
          </a:r>
        </a:p>
      </dgm:t>
    </dgm:pt>
    <dgm:pt modelId="{CCC762D7-AFE9-4D5B-ABB4-1E4D2D60D742}" type="parTrans" cxnId="{02D8CC3F-59F0-49B3-A783-F0B0EC275642}">
      <dgm:prSet/>
      <dgm:spPr/>
      <dgm:t>
        <a:bodyPr/>
        <a:lstStyle/>
        <a:p>
          <a:endParaRPr lang="en-US"/>
        </a:p>
      </dgm:t>
    </dgm:pt>
    <dgm:pt modelId="{C761FA9F-6DC6-4C19-8BD6-F9420C6C300B}" type="sibTrans" cxnId="{02D8CC3F-59F0-49B3-A783-F0B0EC275642}">
      <dgm:prSet/>
      <dgm:spPr/>
      <dgm:t>
        <a:bodyPr/>
        <a:lstStyle/>
        <a:p>
          <a:endParaRPr lang="en-US"/>
        </a:p>
      </dgm:t>
    </dgm:pt>
    <dgm:pt modelId="{D5DFC18A-E00F-4E7A-9A65-49C39E9D28D7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Upoznavanje s radom Federalne riznice Švicarske, uključujući upravljanje gotovinskim sredstvima i planiranje likvidnosti</a:t>
          </a:r>
        </a:p>
      </dgm:t>
    </dgm:pt>
    <dgm:pt modelId="{9B7AA94D-8466-44CB-850A-E67080945BED}" type="parTrans" cxnId="{DB5F3622-853B-49D9-A86D-A50F31A23D09}">
      <dgm:prSet/>
      <dgm:spPr/>
      <dgm:t>
        <a:bodyPr/>
        <a:lstStyle/>
        <a:p>
          <a:endParaRPr lang="en-US"/>
        </a:p>
      </dgm:t>
    </dgm:pt>
    <dgm:pt modelId="{74BC67AC-14DD-43D5-93DC-382B629B4E1C}" type="sibTrans" cxnId="{DB5F3622-853B-49D9-A86D-A50F31A23D09}">
      <dgm:prSet/>
      <dgm:spPr/>
      <dgm:t>
        <a:bodyPr/>
        <a:lstStyle/>
        <a:p>
          <a:endParaRPr lang="en-US"/>
        </a:p>
      </dgm:t>
    </dgm:pt>
    <dgm:pt modelId="{DAC7CADB-F642-413A-B67E-1C936CB1E76D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87630" tIns="43815" rIns="87630" bIns="43815" numCol="1" spcCol="1270" anchor="ctr" anchorCtr="0"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15. rujna/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septembra 2020.</a:t>
          </a:r>
        </a:p>
      </dgm:t>
    </dgm:pt>
    <dgm:pt modelId="{E2560765-CA95-45B0-B772-D4B7277094F7}" type="parTrans" cxnId="{41D094D5-0755-4692-B5C5-777C5C9986DB}">
      <dgm:prSet/>
      <dgm:spPr/>
      <dgm:t>
        <a:bodyPr/>
        <a:lstStyle/>
        <a:p>
          <a:endParaRPr lang="en-US"/>
        </a:p>
      </dgm:t>
    </dgm:pt>
    <dgm:pt modelId="{2B1DA9FF-4263-45E8-A4EC-0A18F1EC6DEF}" type="sibTrans" cxnId="{41D094D5-0755-4692-B5C5-777C5C9986DB}">
      <dgm:prSet/>
      <dgm:spPr/>
      <dgm:t>
        <a:bodyPr/>
        <a:lstStyle/>
        <a:p>
          <a:endParaRPr lang="en-US"/>
        </a:p>
      </dgm:t>
    </dgm:pt>
    <dgm:pt modelId="{0E4A6641-D0A0-44AA-87F5-5DFD67EE4899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algn="just"/>
          <a:r>
            <a:rPr lang="hr-HR" sz="2000" noProof="0" dirty="0">
              <a:latin typeface="Cambria" panose="02040503050406030204" pitchFamily="18" charset="0"/>
              <a:ea typeface="Cambria" panose="02040503050406030204" pitchFamily="18" charset="0"/>
            </a:rPr>
            <a:t>Upoznavanje s organizacijskim ustrojem, radom i ključnim reformama riznice Kazahstana</a:t>
          </a:r>
        </a:p>
      </dgm:t>
    </dgm:pt>
    <dgm:pt modelId="{E9DA3D42-7E0E-425C-96DD-6194366ACA08}" type="parTrans" cxnId="{56DEC490-6140-4CFA-AC20-AE3135BD8983}">
      <dgm:prSet/>
      <dgm:spPr/>
      <dgm:t>
        <a:bodyPr/>
        <a:lstStyle/>
        <a:p>
          <a:endParaRPr lang="en-US"/>
        </a:p>
      </dgm:t>
    </dgm:pt>
    <dgm:pt modelId="{3CDE94EC-1393-497F-8347-86058FE07D8B}" type="sibTrans" cxnId="{56DEC490-6140-4CFA-AC20-AE3135BD8983}">
      <dgm:prSet/>
      <dgm:spPr/>
      <dgm:t>
        <a:bodyPr/>
        <a:lstStyle/>
        <a:p>
          <a:endParaRPr lang="en-US"/>
        </a:p>
      </dgm:t>
    </dgm:pt>
    <dgm:pt modelId="{382CD57B-49D2-4C78-92A6-378E6D297C00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kumimoji="0" lang="hr-HR" sz="2000" b="0" i="0" u="none" strike="noStrike" cap="none" normalizeH="0" baseline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31 sudionika iz 11 zemalja</a:t>
          </a:r>
        </a:p>
      </dgm:t>
    </dgm:pt>
    <dgm:pt modelId="{421D707F-4F6D-4500-B918-3DA1CD6F409F}" type="parTrans" cxnId="{D8B7BEF8-9036-410F-8125-424A05EE25E2}">
      <dgm:prSet/>
      <dgm:spPr/>
      <dgm:t>
        <a:bodyPr/>
        <a:lstStyle/>
        <a:p>
          <a:endParaRPr lang="en-US"/>
        </a:p>
      </dgm:t>
    </dgm:pt>
    <dgm:pt modelId="{AC2EEDE5-3069-4D36-B229-D77128D9B263}" type="sibTrans" cxnId="{D8B7BEF8-9036-410F-8125-424A05EE25E2}">
      <dgm:prSet/>
      <dgm:spPr/>
      <dgm:t>
        <a:bodyPr/>
        <a:lstStyle/>
        <a:p>
          <a:endParaRPr lang="en-US"/>
        </a:p>
      </dgm:t>
    </dgm:pt>
    <dgm:pt modelId="{7FC75F96-C117-4534-A382-83BCC8706DCF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kumimoji="0" lang="hr-HR" sz="2000" b="0" i="0" u="none" strike="noStrike" cap="none" normalizeH="0" baseline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43 sudionika iz 17 zemalja</a:t>
          </a:r>
        </a:p>
      </dgm:t>
    </dgm:pt>
    <dgm:pt modelId="{EBFA70E1-B50D-4583-BC62-6341B6A2704A}" type="parTrans" cxnId="{3BC1D57D-8454-42ED-9A01-00C37F9529BC}">
      <dgm:prSet/>
      <dgm:spPr/>
      <dgm:t>
        <a:bodyPr/>
        <a:lstStyle/>
        <a:p>
          <a:endParaRPr lang="en-US"/>
        </a:p>
      </dgm:t>
    </dgm:pt>
    <dgm:pt modelId="{EA2BC0A6-E458-4F2F-A279-14E6820FCB19}" type="sibTrans" cxnId="{3BC1D57D-8454-42ED-9A01-00C37F9529BC}">
      <dgm:prSet/>
      <dgm:spPr/>
      <dgm:t>
        <a:bodyPr/>
        <a:lstStyle/>
        <a:p>
          <a:endParaRPr lang="en-US"/>
        </a:p>
      </dgm:t>
    </dgm:pt>
    <dgm:pt modelId="{9C496279-469C-4972-AE76-92C747A5A04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kumimoji="0" lang="hr-HR" sz="800" b="0" i="1" u="none" strike="noStrike" kern="1200" cap="none" normalizeH="0" baseline="0" dirty="0">
            <a:ln>
              <a:noFill/>
            </a:ln>
            <a:effectLst/>
            <a:latin typeface="Cambria" panose="02040503050406030204" pitchFamily="18" charset="0"/>
            <a:ea typeface="Cambria" panose="02040503050406030204" pitchFamily="18" charset="0"/>
            <a:cs typeface="Arial" pitchFamily="34" charset="0"/>
          </a:endParaRPr>
        </a:p>
      </dgm:t>
    </dgm:pt>
    <dgm:pt modelId="{CD76F2BD-5CCB-46F8-AC0E-6883DCC4B4DF}" type="parTrans" cxnId="{D3C6F1DF-392E-4E71-BA4E-2F693C081B86}">
      <dgm:prSet/>
      <dgm:spPr/>
      <dgm:t>
        <a:bodyPr/>
        <a:lstStyle/>
        <a:p>
          <a:endParaRPr lang="en-US"/>
        </a:p>
      </dgm:t>
    </dgm:pt>
    <dgm:pt modelId="{1A9A2C96-AB75-4976-9699-9AEF18275AF4}" type="sibTrans" cxnId="{D3C6F1DF-392E-4E71-BA4E-2F693C081B86}">
      <dgm:prSet/>
      <dgm:spPr/>
      <dgm:t>
        <a:bodyPr/>
        <a:lstStyle/>
        <a:p>
          <a:endParaRPr lang="en-US"/>
        </a:p>
      </dgm:t>
    </dgm:pt>
    <dgm:pt modelId="{A91EF8DF-2D18-443D-81F0-5871605BB1E0}">
      <dgm:prSet custT="1"/>
      <dgm:spPr/>
      <dgm:t>
        <a:bodyPr/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hr-HR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Upoznavanje s </a:t>
          </a:r>
          <a:r>
            <a:rPr kumimoji="0" lang="hr-HR" sz="2000" b="0" i="0" u="none" strike="noStrike" kern="1200" cap="none" normalizeH="0" baseline="0" dirty="0">
              <a:ln>
                <a:noFill/>
              </a:ln>
              <a:solidFill>
                <a:srgbClr val="6EA0B0">
                  <a:lumMod val="75000"/>
                </a:srgb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bilješkom</a:t>
          </a:r>
          <a:r>
            <a:rPr kumimoji="0" lang="hr-HR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</a:t>
          </a:r>
          <a:r>
            <a:rPr kumimoji="0" lang="en-US" sz="2000" b="0" i="0" u="none" strike="noStrike" kern="1200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WB</a:t>
          </a:r>
          <a:r>
            <a:rPr kumimoji="0" lang="hr-HR" sz="2000" b="0" i="0" u="none" strike="noStrike" kern="1200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-a na temu </a:t>
          </a:r>
          <a:r>
            <a:rPr kumimoji="0" lang="hr-HR" sz="2000" b="0" i="1" u="none" strike="noStrike" kern="1200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Agilno poslovanje riznice tijekom pandemije </a:t>
          </a:r>
          <a:r>
            <a:rPr kumimoji="0" lang="en-US" sz="2000" b="0" i="1" u="none" strike="noStrike" kern="1200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COVID-19</a:t>
          </a:r>
        </a:p>
      </dgm:t>
    </dgm:pt>
    <dgm:pt modelId="{7AD45B35-C47F-4EED-8850-20313CA9C3BE}" type="parTrans" cxnId="{CE8CBCCA-7E2B-4C6D-B092-2DAF51A0445F}">
      <dgm:prSet/>
      <dgm:spPr/>
      <dgm:t>
        <a:bodyPr/>
        <a:lstStyle/>
        <a:p>
          <a:endParaRPr lang="hr-HR"/>
        </a:p>
      </dgm:t>
    </dgm:pt>
    <dgm:pt modelId="{4E04F37C-D4D3-4140-8ACB-BF86C4E75FE2}" type="sibTrans" cxnId="{CE8CBCCA-7E2B-4C6D-B092-2DAF51A0445F}">
      <dgm:prSet/>
      <dgm:spPr/>
      <dgm:t>
        <a:bodyPr/>
        <a:lstStyle/>
        <a:p>
          <a:endParaRPr lang="hr-HR"/>
        </a:p>
      </dgm:t>
    </dgm:pt>
    <dgm:pt modelId="{F18C0D84-0016-4EA1-BB92-A46B9D67CA61}">
      <dgm:prSet custT="1"/>
      <dgm:spPr/>
      <dgm:t>
        <a:bodyPr/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hr-HR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Diskusija o tome kako se poslovanje riznica u zemljama članicama PEMPAL-a promijenilo zbog utjecaja pandemije</a:t>
          </a:r>
          <a:endParaRPr kumimoji="0" lang="en-US" sz="2000" b="0" i="0" u="none" strike="noStrike" kern="1200" cap="none" normalizeH="0" baseline="0" dirty="0">
            <a:ln>
              <a:noFill/>
            </a:ln>
            <a:solidFill>
              <a:prstClr val="black"/>
            </a:solidFill>
            <a:effectLst/>
            <a:latin typeface="Cambria" panose="02040503050406030204" pitchFamily="18" charset="0"/>
            <a:ea typeface="Cambria" panose="02040503050406030204" pitchFamily="18" charset="0"/>
            <a:cs typeface="Arial" pitchFamily="34" charset="0"/>
          </a:endParaRPr>
        </a:p>
      </dgm:t>
    </dgm:pt>
    <dgm:pt modelId="{8C613A5D-F6C2-4BEA-AF5A-703A83279A89}" type="parTrans" cxnId="{64194EB6-3A6A-4E14-9A45-42DD93004272}">
      <dgm:prSet/>
      <dgm:spPr/>
      <dgm:t>
        <a:bodyPr/>
        <a:lstStyle/>
        <a:p>
          <a:endParaRPr lang="hr-HR"/>
        </a:p>
      </dgm:t>
    </dgm:pt>
    <dgm:pt modelId="{EA64F95A-D9E2-497A-BA21-F6C6E01502A2}" type="sibTrans" cxnId="{64194EB6-3A6A-4E14-9A45-42DD93004272}">
      <dgm:prSet/>
      <dgm:spPr/>
      <dgm:t>
        <a:bodyPr/>
        <a:lstStyle/>
        <a:p>
          <a:endParaRPr lang="hr-HR"/>
        </a:p>
      </dgm:t>
    </dgm:pt>
    <dgm:pt modelId="{6E2BD08D-FFEC-4B49-94C9-6B9857505047}">
      <dgm:prSet custT="1"/>
      <dgm:spPr/>
      <dgm:t>
        <a:bodyPr/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29 </a:t>
          </a:r>
          <a:r>
            <a:rPr kumimoji="0" lang="hr-HR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sudionika iz</a:t>
          </a:r>
          <a:r>
            <a:rPr kumimoji="0" lang="en-US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11 </a:t>
          </a:r>
          <a:r>
            <a:rPr kumimoji="0" lang="hr-HR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zemalja</a:t>
          </a:r>
          <a:endParaRPr kumimoji="0" lang="en-US" sz="2000" b="0" i="0" u="none" strike="noStrike" kern="1200" cap="none" normalizeH="0" baseline="0" dirty="0">
            <a:ln>
              <a:noFill/>
            </a:ln>
            <a:solidFill>
              <a:prstClr val="black"/>
            </a:solidFill>
            <a:effectLst/>
            <a:latin typeface="Cambria" panose="02040503050406030204" pitchFamily="18" charset="0"/>
            <a:ea typeface="Cambria" panose="02040503050406030204" pitchFamily="18" charset="0"/>
            <a:cs typeface="Arial" pitchFamily="34" charset="0"/>
          </a:endParaRPr>
        </a:p>
      </dgm:t>
    </dgm:pt>
    <dgm:pt modelId="{F088647A-772B-4A7B-B351-1C99D186C17F}" type="parTrans" cxnId="{D32ACD51-5181-4D12-A56B-37A66E42C1A4}">
      <dgm:prSet/>
      <dgm:spPr/>
      <dgm:t>
        <a:bodyPr/>
        <a:lstStyle/>
        <a:p>
          <a:endParaRPr lang="hr-HR"/>
        </a:p>
      </dgm:t>
    </dgm:pt>
    <dgm:pt modelId="{7620A232-C1BD-43FE-AB40-AB90A173FEB8}" type="sibTrans" cxnId="{D32ACD51-5181-4D12-A56B-37A66E42C1A4}">
      <dgm:prSet/>
      <dgm:spPr/>
      <dgm:t>
        <a:bodyPr/>
        <a:lstStyle/>
        <a:p>
          <a:endParaRPr lang="hr-HR"/>
        </a:p>
      </dgm:t>
    </dgm:pt>
    <dgm:pt modelId="{81BAF002-85A0-4E09-A0BA-160DCB5399A4}" type="pres">
      <dgm:prSet presAssocID="{FD8B917B-5377-4589-A0EB-2CC858A5978B}" presName="Name0" presStyleCnt="0">
        <dgm:presLayoutVars>
          <dgm:dir/>
          <dgm:animLvl val="lvl"/>
          <dgm:resizeHandles val="exact"/>
        </dgm:presLayoutVars>
      </dgm:prSet>
      <dgm:spPr/>
    </dgm:pt>
    <dgm:pt modelId="{FC412727-0701-4A89-A7F4-178A424CD82D}" type="pres">
      <dgm:prSet presAssocID="{CFE3F8F5-9CC4-4477-8B0C-A2043DD18C18}" presName="linNode" presStyleCnt="0"/>
      <dgm:spPr/>
    </dgm:pt>
    <dgm:pt modelId="{62056DBE-2B9E-450E-B206-18D00416536A}" type="pres">
      <dgm:prSet presAssocID="{CFE3F8F5-9CC4-4477-8B0C-A2043DD18C18}" presName="parentText" presStyleLbl="node1" presStyleIdx="0" presStyleCnt="3" custScaleX="83020" custScaleY="54812" custLinFactNeighborX="6" custLinFactNeighborY="-960">
        <dgm:presLayoutVars>
          <dgm:chMax val="1"/>
          <dgm:bulletEnabled val="1"/>
        </dgm:presLayoutVars>
      </dgm:prSet>
      <dgm:spPr/>
    </dgm:pt>
    <dgm:pt modelId="{F069A627-4E67-4967-8B92-C9087C4A6F83}" type="pres">
      <dgm:prSet presAssocID="{CFE3F8F5-9CC4-4477-8B0C-A2043DD18C18}" presName="descendantText" presStyleLbl="alignAccFollowNode1" presStyleIdx="0" presStyleCnt="3" custScaleX="135286" custScaleY="68092">
        <dgm:presLayoutVars>
          <dgm:bulletEnabled val="1"/>
        </dgm:presLayoutVars>
      </dgm:prSet>
      <dgm:spPr>
        <a:xfrm rot="5400000">
          <a:off x="4356284" y="-2309573"/>
          <a:ext cx="1236983" cy="5874330"/>
        </a:xfrm>
        <a:prstGeom prst="round2SameRect">
          <a:avLst/>
        </a:prstGeom>
      </dgm:spPr>
    </dgm:pt>
    <dgm:pt modelId="{818E3029-396A-43D9-97E3-1C614C499969}" type="pres">
      <dgm:prSet presAssocID="{6F45EDD4-37E4-451B-B9C0-BD25BADA0128}" presName="sp" presStyleCnt="0"/>
      <dgm:spPr/>
    </dgm:pt>
    <dgm:pt modelId="{7E38D1BA-3357-48F1-BE5F-899AC8DFA457}" type="pres">
      <dgm:prSet presAssocID="{F7F93194-955C-4288-BC12-45756203ABA6}" presName="linNode" presStyleCnt="0"/>
      <dgm:spPr/>
    </dgm:pt>
    <dgm:pt modelId="{9D236FC3-00A8-452D-B6F1-150F21CFFA04}" type="pres">
      <dgm:prSet presAssocID="{F7F93194-955C-4288-BC12-45756203ABA6}" presName="parentText" presStyleLbl="node1" presStyleIdx="1" presStyleCnt="3" custScaleX="88006" custScaleY="43408" custLinFactNeighborX="-10" custLinFactNeighborY="-1966">
        <dgm:presLayoutVars>
          <dgm:chMax val="1"/>
          <dgm:bulletEnabled val="1"/>
        </dgm:presLayoutVars>
      </dgm:prSet>
      <dgm:spPr/>
    </dgm:pt>
    <dgm:pt modelId="{BD70E6F7-64AA-410D-B404-CF9D915BC730}" type="pres">
      <dgm:prSet presAssocID="{F7F93194-955C-4288-BC12-45756203ABA6}" presName="descendantText" presStyleLbl="alignAccFollowNode1" presStyleIdx="1" presStyleCnt="3" custScaleX="149872" custScaleY="51821" custLinFactNeighborY="-2879">
        <dgm:presLayoutVars>
          <dgm:bulletEnabled val="1"/>
        </dgm:presLayoutVars>
      </dgm:prSet>
      <dgm:spPr>
        <a:xfrm rot="5400000">
          <a:off x="3697520" y="-387426"/>
          <a:ext cx="2482395" cy="5987326"/>
        </a:xfrm>
        <a:prstGeom prst="round2SameRect">
          <a:avLst/>
        </a:prstGeom>
      </dgm:spPr>
    </dgm:pt>
    <dgm:pt modelId="{BF28220A-BF14-45EF-9335-F93589E00974}" type="pres">
      <dgm:prSet presAssocID="{C761FA9F-6DC6-4C19-8BD6-F9420C6C300B}" presName="sp" presStyleCnt="0"/>
      <dgm:spPr/>
    </dgm:pt>
    <dgm:pt modelId="{5F8B406F-07C0-48C2-B558-5E2742D1785B}" type="pres">
      <dgm:prSet presAssocID="{DAC7CADB-F642-413A-B67E-1C936CB1E76D}" presName="linNode" presStyleCnt="0"/>
      <dgm:spPr/>
    </dgm:pt>
    <dgm:pt modelId="{E997E8B8-72D3-4138-9CDF-AD0FDB01E83D}" type="pres">
      <dgm:prSet presAssocID="{DAC7CADB-F642-413A-B67E-1C936CB1E76D}" presName="parentText" presStyleLbl="node1" presStyleIdx="2" presStyleCnt="3" custScaleX="255648" custScaleY="38067" custLinFactNeighborX="-5585" custLinFactNeighborY="-4956">
        <dgm:presLayoutVars>
          <dgm:chMax val="1"/>
          <dgm:bulletEnabled val="1"/>
        </dgm:presLayoutVars>
      </dgm:prSet>
      <dgm:spPr>
        <a:xfrm>
          <a:off x="0" y="3852233"/>
          <a:ext cx="1626472" cy="1524952"/>
        </a:xfrm>
        <a:prstGeom prst="roundRect">
          <a:avLst/>
        </a:prstGeom>
      </dgm:spPr>
    </dgm:pt>
    <dgm:pt modelId="{4585A051-3FC3-4C70-93D9-D5FC8AEE33DD}" type="pres">
      <dgm:prSet presAssocID="{DAC7CADB-F642-413A-B67E-1C936CB1E76D}" presName="descendantText" presStyleLbl="alignAccFollowNode1" presStyleIdx="2" presStyleCnt="3" custScaleX="435543" custScaleY="46558" custLinFactNeighborX="-567" custLinFactNeighborY="-6228">
        <dgm:presLayoutVars>
          <dgm:bulletEnabled val="1"/>
        </dgm:presLayoutVars>
      </dgm:prSet>
      <dgm:spPr>
        <a:xfrm rot="5400000">
          <a:off x="3667291" y="1737218"/>
          <a:ext cx="1631492" cy="5931479"/>
        </a:xfrm>
        <a:prstGeom prst="round2SameRect">
          <a:avLst/>
        </a:prstGeom>
      </dgm:spPr>
    </dgm:pt>
  </dgm:ptLst>
  <dgm:cxnLst>
    <dgm:cxn modelId="{8554EB17-E690-41B4-8728-706EAEF08740}" type="presOf" srcId="{6E2BD08D-FFEC-4B49-94C9-6B9857505047}" destId="{F069A627-4E67-4967-8B92-C9087C4A6F83}" srcOrd="0" destOrd="3" presId="urn:microsoft.com/office/officeart/2005/8/layout/vList5"/>
    <dgm:cxn modelId="{F07AA31B-F3AF-41CF-BF1F-A086EBF47A6E}" type="presOf" srcId="{DAC7CADB-F642-413A-B67E-1C936CB1E76D}" destId="{E997E8B8-72D3-4138-9CDF-AD0FDB01E83D}" srcOrd="0" destOrd="0" presId="urn:microsoft.com/office/officeart/2005/8/layout/vList5"/>
    <dgm:cxn modelId="{DB5F3622-853B-49D9-A86D-A50F31A23D09}" srcId="{F7F93194-955C-4288-BC12-45756203ABA6}" destId="{D5DFC18A-E00F-4E7A-9A65-49C39E9D28D7}" srcOrd="0" destOrd="0" parTransId="{9B7AA94D-8466-44CB-850A-E67080945BED}" sibTransId="{74BC67AC-14DD-43D5-93DC-382B629B4E1C}"/>
    <dgm:cxn modelId="{02D8CC3F-59F0-49B3-A783-F0B0EC275642}" srcId="{FD8B917B-5377-4589-A0EB-2CC858A5978B}" destId="{F7F93194-955C-4288-BC12-45756203ABA6}" srcOrd="1" destOrd="0" parTransId="{CCC762D7-AFE9-4D5B-ABB4-1E4D2D60D742}" sibTransId="{C761FA9F-6DC6-4C19-8BD6-F9420C6C300B}"/>
    <dgm:cxn modelId="{D32ACD51-5181-4D12-A56B-37A66E42C1A4}" srcId="{CFE3F8F5-9CC4-4477-8B0C-A2043DD18C18}" destId="{6E2BD08D-FFEC-4B49-94C9-6B9857505047}" srcOrd="3" destOrd="0" parTransId="{F088647A-772B-4A7B-B351-1C99D186C17F}" sibTransId="{7620A232-C1BD-43FE-AB40-AB90A173FEB8}"/>
    <dgm:cxn modelId="{3BC1D57D-8454-42ED-9A01-00C37F9529BC}" srcId="{DAC7CADB-F642-413A-B67E-1C936CB1E76D}" destId="{7FC75F96-C117-4534-A382-83BCC8706DCF}" srcOrd="1" destOrd="0" parTransId="{EBFA70E1-B50D-4583-BC62-6341B6A2704A}" sibTransId="{EA2BC0A6-E458-4F2F-A279-14E6820FCB19}"/>
    <dgm:cxn modelId="{1A41F680-9484-4CFC-8C1F-BF3A2024404C}" type="presOf" srcId="{382CD57B-49D2-4C78-92A6-378E6D297C00}" destId="{BD70E6F7-64AA-410D-B404-CF9D915BC730}" srcOrd="0" destOrd="1" presId="urn:microsoft.com/office/officeart/2005/8/layout/vList5"/>
    <dgm:cxn modelId="{2A9BA089-8E8B-4D49-AC48-58F395905D85}" type="presOf" srcId="{F7F93194-955C-4288-BC12-45756203ABA6}" destId="{9D236FC3-00A8-452D-B6F1-150F21CFFA04}" srcOrd="0" destOrd="0" presId="urn:microsoft.com/office/officeart/2005/8/layout/vList5"/>
    <dgm:cxn modelId="{56DEC490-6140-4CFA-AC20-AE3135BD8983}" srcId="{DAC7CADB-F642-413A-B67E-1C936CB1E76D}" destId="{0E4A6641-D0A0-44AA-87F5-5DFD67EE4899}" srcOrd="0" destOrd="0" parTransId="{E9DA3D42-7E0E-425C-96DD-6194366ACA08}" sibTransId="{3CDE94EC-1393-497F-8347-86058FE07D8B}"/>
    <dgm:cxn modelId="{F5D20999-6065-44F2-9B79-D5D7EB7293A9}" type="presOf" srcId="{A91EF8DF-2D18-443D-81F0-5871605BB1E0}" destId="{F069A627-4E67-4967-8B92-C9087C4A6F83}" srcOrd="0" destOrd="1" presId="urn:microsoft.com/office/officeart/2005/8/layout/vList5"/>
    <dgm:cxn modelId="{69E290AA-AC23-48CF-9CE2-E581287CC4F6}" type="presOf" srcId="{0E4A6641-D0A0-44AA-87F5-5DFD67EE4899}" destId="{4585A051-3FC3-4C70-93D9-D5FC8AEE33DD}" srcOrd="0" destOrd="0" presId="urn:microsoft.com/office/officeart/2005/8/layout/vList5"/>
    <dgm:cxn modelId="{967A2AAF-54DE-4E63-BDDB-BB624BF81961}" type="presOf" srcId="{F18C0D84-0016-4EA1-BB92-A46B9D67CA61}" destId="{F069A627-4E67-4967-8B92-C9087C4A6F83}" srcOrd="0" destOrd="2" presId="urn:microsoft.com/office/officeart/2005/8/layout/vList5"/>
    <dgm:cxn modelId="{C91F42B5-FBFA-4BB6-99EC-F7E01CAD75B5}" type="presOf" srcId="{FD8B917B-5377-4589-A0EB-2CC858A5978B}" destId="{81BAF002-85A0-4E09-A0BA-160DCB5399A4}" srcOrd="0" destOrd="0" presId="urn:microsoft.com/office/officeart/2005/8/layout/vList5"/>
    <dgm:cxn modelId="{64194EB6-3A6A-4E14-9A45-42DD93004272}" srcId="{CFE3F8F5-9CC4-4477-8B0C-A2043DD18C18}" destId="{F18C0D84-0016-4EA1-BB92-A46B9D67CA61}" srcOrd="2" destOrd="0" parTransId="{8C613A5D-F6C2-4BEA-AF5A-703A83279A89}" sibTransId="{EA64F95A-D9E2-497A-BA21-F6C6E01502A2}"/>
    <dgm:cxn modelId="{CE8CBCCA-7E2B-4C6D-B092-2DAF51A0445F}" srcId="{CFE3F8F5-9CC4-4477-8B0C-A2043DD18C18}" destId="{A91EF8DF-2D18-443D-81F0-5871605BB1E0}" srcOrd="1" destOrd="0" parTransId="{7AD45B35-C47F-4EED-8850-20313CA9C3BE}" sibTransId="{4E04F37C-D4D3-4140-8ACB-BF86C4E75FE2}"/>
    <dgm:cxn modelId="{BEA091D4-AACE-4594-AA95-9613F402C454}" srcId="{FD8B917B-5377-4589-A0EB-2CC858A5978B}" destId="{CFE3F8F5-9CC4-4477-8B0C-A2043DD18C18}" srcOrd="0" destOrd="0" parTransId="{826CBB5D-FFCC-4C68-B3AF-83B1B0E0ADE0}" sibTransId="{6F45EDD4-37E4-451B-B9C0-BD25BADA0128}"/>
    <dgm:cxn modelId="{41D094D5-0755-4692-B5C5-777C5C9986DB}" srcId="{FD8B917B-5377-4589-A0EB-2CC858A5978B}" destId="{DAC7CADB-F642-413A-B67E-1C936CB1E76D}" srcOrd="2" destOrd="0" parTransId="{E2560765-CA95-45B0-B772-D4B7277094F7}" sibTransId="{2B1DA9FF-4263-45E8-A4EC-0A18F1EC6DEF}"/>
    <dgm:cxn modelId="{7ACFF7DA-3B16-4944-BF9C-8A4FD17087E6}" type="presOf" srcId="{9C496279-469C-4972-AE76-92C747A5A04D}" destId="{F069A627-4E67-4967-8B92-C9087C4A6F83}" srcOrd="0" destOrd="0" presId="urn:microsoft.com/office/officeart/2005/8/layout/vList5"/>
    <dgm:cxn modelId="{D3C6F1DF-392E-4E71-BA4E-2F693C081B86}" srcId="{CFE3F8F5-9CC4-4477-8B0C-A2043DD18C18}" destId="{9C496279-469C-4972-AE76-92C747A5A04D}" srcOrd="0" destOrd="0" parTransId="{CD76F2BD-5CCB-46F8-AC0E-6883DCC4B4DF}" sibTransId="{1A9A2C96-AB75-4976-9699-9AEF18275AF4}"/>
    <dgm:cxn modelId="{AB34D6EE-AE71-4F8B-891F-0D801E3A0BCE}" type="presOf" srcId="{D5DFC18A-E00F-4E7A-9A65-49C39E9D28D7}" destId="{BD70E6F7-64AA-410D-B404-CF9D915BC730}" srcOrd="0" destOrd="0" presId="urn:microsoft.com/office/officeart/2005/8/layout/vList5"/>
    <dgm:cxn modelId="{2041F5EF-6BF4-495E-8DED-E4C50D7608B5}" type="presOf" srcId="{7FC75F96-C117-4534-A382-83BCC8706DCF}" destId="{4585A051-3FC3-4C70-93D9-D5FC8AEE33DD}" srcOrd="0" destOrd="1" presId="urn:microsoft.com/office/officeart/2005/8/layout/vList5"/>
    <dgm:cxn modelId="{4C2264F2-7281-4C74-92F2-7CC7ECBD4BE0}" type="presOf" srcId="{CFE3F8F5-9CC4-4477-8B0C-A2043DD18C18}" destId="{62056DBE-2B9E-450E-B206-18D00416536A}" srcOrd="0" destOrd="0" presId="urn:microsoft.com/office/officeart/2005/8/layout/vList5"/>
    <dgm:cxn modelId="{D8B7BEF8-9036-410F-8125-424A05EE25E2}" srcId="{F7F93194-955C-4288-BC12-45756203ABA6}" destId="{382CD57B-49D2-4C78-92A6-378E6D297C00}" srcOrd="1" destOrd="0" parTransId="{421D707F-4F6D-4500-B918-3DA1CD6F409F}" sibTransId="{AC2EEDE5-3069-4D36-B229-D77128D9B263}"/>
    <dgm:cxn modelId="{36838A42-B1CD-4D36-9D7C-25714DDB93E1}" type="presParOf" srcId="{81BAF002-85A0-4E09-A0BA-160DCB5399A4}" destId="{FC412727-0701-4A89-A7F4-178A424CD82D}" srcOrd="0" destOrd="0" presId="urn:microsoft.com/office/officeart/2005/8/layout/vList5"/>
    <dgm:cxn modelId="{A01D74C6-9F49-4A93-BC0D-6F8FA9B81040}" type="presParOf" srcId="{FC412727-0701-4A89-A7F4-178A424CD82D}" destId="{62056DBE-2B9E-450E-B206-18D00416536A}" srcOrd="0" destOrd="0" presId="urn:microsoft.com/office/officeart/2005/8/layout/vList5"/>
    <dgm:cxn modelId="{5CFA1466-1E7E-4FEC-BD11-ABC802FC821F}" type="presParOf" srcId="{FC412727-0701-4A89-A7F4-178A424CD82D}" destId="{F069A627-4E67-4967-8B92-C9087C4A6F83}" srcOrd="1" destOrd="0" presId="urn:microsoft.com/office/officeart/2005/8/layout/vList5"/>
    <dgm:cxn modelId="{254E6A06-5F45-4518-96B4-1B6AC55F5597}" type="presParOf" srcId="{81BAF002-85A0-4E09-A0BA-160DCB5399A4}" destId="{818E3029-396A-43D9-97E3-1C614C499969}" srcOrd="1" destOrd="0" presId="urn:microsoft.com/office/officeart/2005/8/layout/vList5"/>
    <dgm:cxn modelId="{E96D8A6E-C739-47CE-B654-E63748ECFD7D}" type="presParOf" srcId="{81BAF002-85A0-4E09-A0BA-160DCB5399A4}" destId="{7E38D1BA-3357-48F1-BE5F-899AC8DFA457}" srcOrd="2" destOrd="0" presId="urn:microsoft.com/office/officeart/2005/8/layout/vList5"/>
    <dgm:cxn modelId="{1FCB479F-8F4C-447C-9367-4901FE93A7F5}" type="presParOf" srcId="{7E38D1BA-3357-48F1-BE5F-899AC8DFA457}" destId="{9D236FC3-00A8-452D-B6F1-150F21CFFA04}" srcOrd="0" destOrd="0" presId="urn:microsoft.com/office/officeart/2005/8/layout/vList5"/>
    <dgm:cxn modelId="{61DBF0FB-A4B3-43A7-86D8-A11ADB1C1393}" type="presParOf" srcId="{7E38D1BA-3357-48F1-BE5F-899AC8DFA457}" destId="{BD70E6F7-64AA-410D-B404-CF9D915BC730}" srcOrd="1" destOrd="0" presId="urn:microsoft.com/office/officeart/2005/8/layout/vList5"/>
    <dgm:cxn modelId="{A78E56D2-8588-41B8-96AB-EA5F87A5A05A}" type="presParOf" srcId="{81BAF002-85A0-4E09-A0BA-160DCB5399A4}" destId="{BF28220A-BF14-45EF-9335-F93589E00974}" srcOrd="3" destOrd="0" presId="urn:microsoft.com/office/officeart/2005/8/layout/vList5"/>
    <dgm:cxn modelId="{47EF4F7F-EA3C-4551-BC35-0B8B31F18EA2}" type="presParOf" srcId="{81BAF002-85A0-4E09-A0BA-160DCB5399A4}" destId="{5F8B406F-07C0-48C2-B558-5E2742D1785B}" srcOrd="4" destOrd="0" presId="urn:microsoft.com/office/officeart/2005/8/layout/vList5"/>
    <dgm:cxn modelId="{516544D6-BDCA-453A-B6AC-52B30C626F47}" type="presParOf" srcId="{5F8B406F-07C0-48C2-B558-5E2742D1785B}" destId="{E997E8B8-72D3-4138-9CDF-AD0FDB01E83D}" srcOrd="0" destOrd="0" presId="urn:microsoft.com/office/officeart/2005/8/layout/vList5"/>
    <dgm:cxn modelId="{0AC0A34B-CC3D-4007-90A6-137900701670}" type="presParOf" srcId="{5F8B406F-07C0-48C2-B558-5E2742D1785B}" destId="{4585A051-3FC3-4C70-93D9-D5FC8AEE33D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8B917B-5377-4589-A0EB-2CC858A5978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E3F8F5-9CC4-4477-8B0C-A2043DD18C18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sz="2000" dirty="0">
              <a:latin typeface="Cambria" panose="02040503050406030204" pitchFamily="18" charset="0"/>
              <a:ea typeface="Cambria" panose="02040503050406030204" pitchFamily="18" charset="0"/>
            </a:rPr>
            <a:t>10. studenoga/  novembra 2022.</a:t>
          </a:r>
        </a:p>
      </dgm:t>
    </dgm:pt>
    <dgm:pt modelId="{826CBB5D-FFCC-4C68-B3AF-83B1B0E0ADE0}" type="parTrans" cxnId="{BEA091D4-AACE-4594-AA95-9613F402C454}">
      <dgm:prSet/>
      <dgm:spPr/>
      <dgm:t>
        <a:bodyPr/>
        <a:lstStyle/>
        <a:p>
          <a:endParaRPr lang="en-US"/>
        </a:p>
      </dgm:t>
    </dgm:pt>
    <dgm:pt modelId="{6F45EDD4-37E4-451B-B9C0-BD25BADA0128}" type="sibTrans" cxnId="{BEA091D4-AACE-4594-AA95-9613F402C454}">
      <dgm:prSet/>
      <dgm:spPr/>
      <dgm:t>
        <a:bodyPr/>
        <a:lstStyle/>
        <a:p>
          <a:endParaRPr lang="en-US"/>
        </a:p>
      </dgm:t>
    </dgm:pt>
    <dgm:pt modelId="{F7F93194-955C-4288-BC12-45756203ABA6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sz="2400" dirty="0">
              <a:latin typeface="Cambria" panose="02040503050406030204" pitchFamily="18" charset="0"/>
              <a:ea typeface="Cambria" panose="02040503050406030204" pitchFamily="18" charset="0"/>
            </a:rPr>
            <a:t>16. ožujka/ marta 2023.</a:t>
          </a:r>
        </a:p>
      </dgm:t>
    </dgm:pt>
    <dgm:pt modelId="{CCC762D7-AFE9-4D5B-ABB4-1E4D2D60D742}" type="parTrans" cxnId="{02D8CC3F-59F0-49B3-A783-F0B0EC275642}">
      <dgm:prSet/>
      <dgm:spPr/>
      <dgm:t>
        <a:bodyPr/>
        <a:lstStyle/>
        <a:p>
          <a:endParaRPr lang="en-US"/>
        </a:p>
      </dgm:t>
    </dgm:pt>
    <dgm:pt modelId="{C761FA9F-6DC6-4C19-8BD6-F9420C6C300B}" type="sibTrans" cxnId="{02D8CC3F-59F0-49B3-A783-F0B0EC275642}">
      <dgm:prSet/>
      <dgm:spPr/>
      <dgm:t>
        <a:bodyPr/>
        <a:lstStyle/>
        <a:p>
          <a:endParaRPr lang="en-US"/>
        </a:p>
      </dgm:t>
    </dgm:pt>
    <dgm:pt modelId="{D5DFC18A-E00F-4E7A-9A65-49C39E9D28D7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9B7AA94D-8466-44CB-850A-E67080945BED}" type="parTrans" cxnId="{DB5F3622-853B-49D9-A86D-A50F31A23D09}">
      <dgm:prSet/>
      <dgm:spPr/>
      <dgm:t>
        <a:bodyPr/>
        <a:lstStyle/>
        <a:p>
          <a:endParaRPr lang="en-US"/>
        </a:p>
      </dgm:t>
    </dgm:pt>
    <dgm:pt modelId="{74BC67AC-14DD-43D5-93DC-382B629B4E1C}" type="sibTrans" cxnId="{DB5F3622-853B-49D9-A86D-A50F31A23D09}">
      <dgm:prSet/>
      <dgm:spPr/>
      <dgm:t>
        <a:bodyPr/>
        <a:lstStyle/>
        <a:p>
          <a:endParaRPr lang="en-US"/>
        </a:p>
      </dgm:t>
    </dgm:pt>
    <dgm:pt modelId="{7E0F0F3F-4E30-4196-AEF5-FB36C86823FE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Pripreme za ovu plenarnu sjednicu</a:t>
          </a:r>
        </a:p>
      </dgm:t>
    </dgm:pt>
    <dgm:pt modelId="{8CC8B4E3-9276-4339-B898-9BEDC57B8356}" type="parTrans" cxnId="{FCED7ADD-BB0F-4426-BCD9-E1662CAB4426}">
      <dgm:prSet/>
      <dgm:spPr/>
      <dgm:t>
        <a:bodyPr/>
        <a:lstStyle/>
        <a:p>
          <a:endParaRPr lang="en-US"/>
        </a:p>
      </dgm:t>
    </dgm:pt>
    <dgm:pt modelId="{8BCA5CF5-0F5E-4C6A-94D1-AA6842ADA5A3}" type="sibTrans" cxnId="{FCED7ADD-BB0F-4426-BCD9-E1662CAB4426}">
      <dgm:prSet/>
      <dgm:spPr/>
      <dgm:t>
        <a:bodyPr/>
        <a:lstStyle/>
        <a:p>
          <a:endParaRPr lang="en-US"/>
        </a:p>
      </dgm:t>
    </dgm:pt>
    <dgm:pt modelId="{2B0E0A0E-07E7-4A46-B3DF-ACD7C8BC0FAE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kumimoji="0" lang="hr-HR" sz="2000" b="0" i="0" u="none" strike="noStrike" cap="none" normalizeH="0" baseline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Više od 40 sudionika iz 12 zemalja</a:t>
          </a:r>
        </a:p>
      </dgm:t>
    </dgm:pt>
    <dgm:pt modelId="{E6002512-377E-4D82-AADB-6DC48434A86C}" type="parTrans" cxnId="{55767195-935E-4007-986A-26D4DC4AB768}">
      <dgm:prSet/>
      <dgm:spPr/>
      <dgm:t>
        <a:bodyPr/>
        <a:lstStyle/>
        <a:p>
          <a:endParaRPr lang="en-US"/>
        </a:p>
      </dgm:t>
    </dgm:pt>
    <dgm:pt modelId="{B337D1A9-3569-4530-BFFD-01A4ED315B9C}" type="sibTrans" cxnId="{55767195-935E-4007-986A-26D4DC4AB768}">
      <dgm:prSet/>
      <dgm:spPr/>
      <dgm:t>
        <a:bodyPr/>
        <a:lstStyle/>
        <a:p>
          <a:endParaRPr lang="en-US"/>
        </a:p>
      </dgm:t>
    </dgm:pt>
    <dgm:pt modelId="{382CD57B-49D2-4C78-92A6-378E6D297C00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kumimoji="0" lang="hr-HR" sz="2000" b="0" i="0" u="none" strike="noStrike" cap="none" normalizeH="0" baseline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Više od 29 sudionika iz 13 zemalja</a:t>
          </a:r>
        </a:p>
      </dgm:t>
    </dgm:pt>
    <dgm:pt modelId="{421D707F-4F6D-4500-B918-3DA1CD6F409F}" type="parTrans" cxnId="{D8B7BEF8-9036-410F-8125-424A05EE25E2}">
      <dgm:prSet/>
      <dgm:spPr/>
      <dgm:t>
        <a:bodyPr/>
        <a:lstStyle/>
        <a:p>
          <a:endParaRPr lang="en-US"/>
        </a:p>
      </dgm:t>
    </dgm:pt>
    <dgm:pt modelId="{AC2EEDE5-3069-4D36-B229-D77128D9B263}" type="sibTrans" cxnId="{D8B7BEF8-9036-410F-8125-424A05EE25E2}">
      <dgm:prSet/>
      <dgm:spPr/>
      <dgm:t>
        <a:bodyPr/>
        <a:lstStyle/>
        <a:p>
          <a:endParaRPr lang="en-US"/>
        </a:p>
      </dgm:t>
    </dgm:pt>
    <dgm:pt modelId="{9C496279-469C-4972-AE76-92C747A5A04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hr-HR" sz="2000" b="0" i="0" u="none" strike="noStrike" cap="none" normalizeH="0" baseline="0">
              <a:ln>
                <a:noFill/>
              </a:ln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Albanija: regulatorni i metodološki okvir za upravljanje rizikom, operativni rizici s kojima se suočava riznica i kako se rizici rješavaju kroz poslovne procese</a:t>
          </a:r>
        </a:p>
      </dgm:t>
    </dgm:pt>
    <dgm:pt modelId="{CD76F2BD-5CCB-46F8-AC0E-6883DCC4B4DF}" type="parTrans" cxnId="{D3C6F1DF-392E-4E71-BA4E-2F693C081B86}">
      <dgm:prSet/>
      <dgm:spPr/>
      <dgm:t>
        <a:bodyPr/>
        <a:lstStyle/>
        <a:p>
          <a:endParaRPr lang="en-US"/>
        </a:p>
      </dgm:t>
    </dgm:pt>
    <dgm:pt modelId="{1A9A2C96-AB75-4976-9699-9AEF18275AF4}" type="sibTrans" cxnId="{D3C6F1DF-392E-4E71-BA4E-2F693C081B86}">
      <dgm:prSet/>
      <dgm:spPr/>
      <dgm:t>
        <a:bodyPr/>
        <a:lstStyle/>
        <a:p>
          <a:endParaRPr lang="en-US"/>
        </a:p>
      </dgm:t>
    </dgm:pt>
    <dgm:pt modelId="{0FCB574B-91B1-464B-BC4B-B5A1388939B0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Anketa o funkcijama riznica u zemljama članicama PEMPAL-a za 2022. – predstavljanje preliminarnih rezultata</a:t>
          </a:r>
        </a:p>
      </dgm:t>
    </dgm:pt>
    <dgm:pt modelId="{E7E15498-648F-42FD-8431-FFE4CD6EE73D}" type="parTrans" cxnId="{B9E8EAAA-F41D-4073-967A-B5320D4EDF13}">
      <dgm:prSet/>
      <dgm:spPr/>
      <dgm:t>
        <a:bodyPr/>
        <a:lstStyle/>
        <a:p>
          <a:endParaRPr lang="en-US"/>
        </a:p>
      </dgm:t>
    </dgm:pt>
    <dgm:pt modelId="{999885DF-B32D-4B0A-92E3-38CE2CC6A6EE}" type="sibTrans" cxnId="{B9E8EAAA-F41D-4073-967A-B5320D4EDF13}">
      <dgm:prSet/>
      <dgm:spPr/>
      <dgm:t>
        <a:bodyPr/>
        <a:lstStyle/>
        <a:p>
          <a:endParaRPr lang="en-US"/>
        </a:p>
      </dgm:t>
    </dgm:pt>
    <dgm:pt modelId="{81BAF002-85A0-4E09-A0BA-160DCB5399A4}" type="pres">
      <dgm:prSet presAssocID="{FD8B917B-5377-4589-A0EB-2CC858A5978B}" presName="Name0" presStyleCnt="0">
        <dgm:presLayoutVars>
          <dgm:dir/>
          <dgm:animLvl val="lvl"/>
          <dgm:resizeHandles val="exact"/>
        </dgm:presLayoutVars>
      </dgm:prSet>
      <dgm:spPr/>
    </dgm:pt>
    <dgm:pt modelId="{FC412727-0701-4A89-A7F4-178A424CD82D}" type="pres">
      <dgm:prSet presAssocID="{CFE3F8F5-9CC4-4477-8B0C-A2043DD18C18}" presName="linNode" presStyleCnt="0"/>
      <dgm:spPr/>
    </dgm:pt>
    <dgm:pt modelId="{62056DBE-2B9E-450E-B206-18D00416536A}" type="pres">
      <dgm:prSet presAssocID="{CFE3F8F5-9CC4-4477-8B0C-A2043DD18C18}" presName="parentText" presStyleLbl="node1" presStyleIdx="0" presStyleCnt="2" custScaleX="83020" custScaleY="37145" custLinFactNeighborX="6" custLinFactNeighborY="-960">
        <dgm:presLayoutVars>
          <dgm:chMax val="1"/>
          <dgm:bulletEnabled val="1"/>
        </dgm:presLayoutVars>
      </dgm:prSet>
      <dgm:spPr/>
    </dgm:pt>
    <dgm:pt modelId="{F069A627-4E67-4967-8B92-C9087C4A6F83}" type="pres">
      <dgm:prSet presAssocID="{CFE3F8F5-9CC4-4477-8B0C-A2043DD18C18}" presName="descendantText" presStyleLbl="alignAccFollowNode1" presStyleIdx="0" presStyleCnt="2" custScaleX="135286" custScaleY="44774">
        <dgm:presLayoutVars>
          <dgm:bulletEnabled val="1"/>
        </dgm:presLayoutVars>
      </dgm:prSet>
      <dgm:spPr>
        <a:xfrm rot="5400000">
          <a:off x="4356284" y="-2309573"/>
          <a:ext cx="1236983" cy="5874330"/>
        </a:xfrm>
        <a:prstGeom prst="round2SameRect">
          <a:avLst/>
        </a:prstGeom>
      </dgm:spPr>
    </dgm:pt>
    <dgm:pt modelId="{818E3029-396A-43D9-97E3-1C614C499969}" type="pres">
      <dgm:prSet presAssocID="{6F45EDD4-37E4-451B-B9C0-BD25BADA0128}" presName="sp" presStyleCnt="0"/>
      <dgm:spPr/>
    </dgm:pt>
    <dgm:pt modelId="{7E38D1BA-3357-48F1-BE5F-899AC8DFA457}" type="pres">
      <dgm:prSet presAssocID="{F7F93194-955C-4288-BC12-45756203ABA6}" presName="linNode" presStyleCnt="0"/>
      <dgm:spPr/>
    </dgm:pt>
    <dgm:pt modelId="{9D236FC3-00A8-452D-B6F1-150F21CFFA04}" type="pres">
      <dgm:prSet presAssocID="{F7F93194-955C-4288-BC12-45756203ABA6}" presName="parentText" presStyleLbl="node1" presStyleIdx="1" presStyleCnt="2" custScaleX="88006" custScaleY="43408" custLinFactNeighborX="-10" custLinFactNeighborY="-1966">
        <dgm:presLayoutVars>
          <dgm:chMax val="1"/>
          <dgm:bulletEnabled val="1"/>
        </dgm:presLayoutVars>
      </dgm:prSet>
      <dgm:spPr/>
    </dgm:pt>
    <dgm:pt modelId="{BD70E6F7-64AA-410D-B404-CF9D915BC730}" type="pres">
      <dgm:prSet presAssocID="{F7F93194-955C-4288-BC12-45756203ABA6}" presName="descendantText" presStyleLbl="alignAccFollowNode1" presStyleIdx="1" presStyleCnt="2" custScaleX="149872" custScaleY="51821" custLinFactNeighborY="-2879">
        <dgm:presLayoutVars>
          <dgm:bulletEnabled val="1"/>
        </dgm:presLayoutVars>
      </dgm:prSet>
      <dgm:spPr>
        <a:xfrm rot="5400000">
          <a:off x="3697520" y="-387426"/>
          <a:ext cx="2482395" cy="5987326"/>
        </a:xfrm>
        <a:prstGeom prst="round2SameRect">
          <a:avLst/>
        </a:prstGeom>
      </dgm:spPr>
    </dgm:pt>
  </dgm:ptLst>
  <dgm:cxnLst>
    <dgm:cxn modelId="{DB5F3622-853B-49D9-A86D-A50F31A23D09}" srcId="{F7F93194-955C-4288-BC12-45756203ABA6}" destId="{D5DFC18A-E00F-4E7A-9A65-49C39E9D28D7}" srcOrd="0" destOrd="0" parTransId="{9B7AA94D-8466-44CB-850A-E67080945BED}" sibTransId="{74BC67AC-14DD-43D5-93DC-382B629B4E1C}"/>
    <dgm:cxn modelId="{95102229-D3BF-4FAD-8177-A8909483E125}" type="presOf" srcId="{2B0E0A0E-07E7-4A46-B3DF-ACD7C8BC0FAE}" destId="{F069A627-4E67-4967-8B92-C9087C4A6F83}" srcOrd="0" destOrd="1" presId="urn:microsoft.com/office/officeart/2005/8/layout/vList5"/>
    <dgm:cxn modelId="{02D8CC3F-59F0-49B3-A783-F0B0EC275642}" srcId="{FD8B917B-5377-4589-A0EB-2CC858A5978B}" destId="{F7F93194-955C-4288-BC12-45756203ABA6}" srcOrd="1" destOrd="0" parTransId="{CCC762D7-AFE9-4D5B-ABB4-1E4D2D60D742}" sibTransId="{C761FA9F-6DC6-4C19-8BD6-F9420C6C300B}"/>
    <dgm:cxn modelId="{1A41F680-9484-4CFC-8C1F-BF3A2024404C}" type="presOf" srcId="{382CD57B-49D2-4C78-92A6-378E6D297C00}" destId="{BD70E6F7-64AA-410D-B404-CF9D915BC730}" srcOrd="0" destOrd="3" presId="urn:microsoft.com/office/officeart/2005/8/layout/vList5"/>
    <dgm:cxn modelId="{2A9BA089-8E8B-4D49-AC48-58F395905D85}" type="presOf" srcId="{F7F93194-955C-4288-BC12-45756203ABA6}" destId="{9D236FC3-00A8-452D-B6F1-150F21CFFA04}" srcOrd="0" destOrd="0" presId="urn:microsoft.com/office/officeart/2005/8/layout/vList5"/>
    <dgm:cxn modelId="{66EFC78E-FEB2-4153-948A-9497A3E59DEB}" type="presOf" srcId="{0FCB574B-91B1-464B-BC4B-B5A1388939B0}" destId="{BD70E6F7-64AA-410D-B404-CF9D915BC730}" srcOrd="0" destOrd="1" presId="urn:microsoft.com/office/officeart/2005/8/layout/vList5"/>
    <dgm:cxn modelId="{55767195-935E-4007-986A-26D4DC4AB768}" srcId="{CFE3F8F5-9CC4-4477-8B0C-A2043DD18C18}" destId="{2B0E0A0E-07E7-4A46-B3DF-ACD7C8BC0FAE}" srcOrd="1" destOrd="0" parTransId="{E6002512-377E-4D82-AADB-6DC48434A86C}" sibTransId="{B337D1A9-3569-4530-BFFD-01A4ED315B9C}"/>
    <dgm:cxn modelId="{B9E8EAAA-F41D-4073-967A-B5320D4EDF13}" srcId="{F7F93194-955C-4288-BC12-45756203ABA6}" destId="{0FCB574B-91B1-464B-BC4B-B5A1388939B0}" srcOrd="1" destOrd="0" parTransId="{E7E15498-648F-42FD-8431-FFE4CD6EE73D}" sibTransId="{999885DF-B32D-4B0A-92E3-38CE2CC6A6EE}"/>
    <dgm:cxn modelId="{C91F42B5-FBFA-4BB6-99EC-F7E01CAD75B5}" type="presOf" srcId="{FD8B917B-5377-4589-A0EB-2CC858A5978B}" destId="{81BAF002-85A0-4E09-A0BA-160DCB5399A4}" srcOrd="0" destOrd="0" presId="urn:microsoft.com/office/officeart/2005/8/layout/vList5"/>
    <dgm:cxn modelId="{233F53CC-5A83-41EA-ACC1-423A78057C2E}" type="presOf" srcId="{7E0F0F3F-4E30-4196-AEF5-FB36C86823FE}" destId="{BD70E6F7-64AA-410D-B404-CF9D915BC730}" srcOrd="0" destOrd="2" presId="urn:microsoft.com/office/officeart/2005/8/layout/vList5"/>
    <dgm:cxn modelId="{BEA091D4-AACE-4594-AA95-9613F402C454}" srcId="{FD8B917B-5377-4589-A0EB-2CC858A5978B}" destId="{CFE3F8F5-9CC4-4477-8B0C-A2043DD18C18}" srcOrd="0" destOrd="0" parTransId="{826CBB5D-FFCC-4C68-B3AF-83B1B0E0ADE0}" sibTransId="{6F45EDD4-37E4-451B-B9C0-BD25BADA0128}"/>
    <dgm:cxn modelId="{7ACFF7DA-3B16-4944-BF9C-8A4FD17087E6}" type="presOf" srcId="{9C496279-469C-4972-AE76-92C747A5A04D}" destId="{F069A627-4E67-4967-8B92-C9087C4A6F83}" srcOrd="0" destOrd="0" presId="urn:microsoft.com/office/officeart/2005/8/layout/vList5"/>
    <dgm:cxn modelId="{FCED7ADD-BB0F-4426-BCD9-E1662CAB4426}" srcId="{F7F93194-955C-4288-BC12-45756203ABA6}" destId="{7E0F0F3F-4E30-4196-AEF5-FB36C86823FE}" srcOrd="2" destOrd="0" parTransId="{8CC8B4E3-9276-4339-B898-9BEDC57B8356}" sibTransId="{8BCA5CF5-0F5E-4C6A-94D1-AA6842ADA5A3}"/>
    <dgm:cxn modelId="{D3C6F1DF-392E-4E71-BA4E-2F693C081B86}" srcId="{CFE3F8F5-9CC4-4477-8B0C-A2043DD18C18}" destId="{9C496279-469C-4972-AE76-92C747A5A04D}" srcOrd="0" destOrd="0" parTransId="{CD76F2BD-5CCB-46F8-AC0E-6883DCC4B4DF}" sibTransId="{1A9A2C96-AB75-4976-9699-9AEF18275AF4}"/>
    <dgm:cxn modelId="{AB34D6EE-AE71-4F8B-891F-0D801E3A0BCE}" type="presOf" srcId="{D5DFC18A-E00F-4E7A-9A65-49C39E9D28D7}" destId="{BD70E6F7-64AA-410D-B404-CF9D915BC730}" srcOrd="0" destOrd="0" presId="urn:microsoft.com/office/officeart/2005/8/layout/vList5"/>
    <dgm:cxn modelId="{4C2264F2-7281-4C74-92F2-7CC7ECBD4BE0}" type="presOf" srcId="{CFE3F8F5-9CC4-4477-8B0C-A2043DD18C18}" destId="{62056DBE-2B9E-450E-B206-18D00416536A}" srcOrd="0" destOrd="0" presId="urn:microsoft.com/office/officeart/2005/8/layout/vList5"/>
    <dgm:cxn modelId="{D8B7BEF8-9036-410F-8125-424A05EE25E2}" srcId="{F7F93194-955C-4288-BC12-45756203ABA6}" destId="{382CD57B-49D2-4C78-92A6-378E6D297C00}" srcOrd="3" destOrd="0" parTransId="{421D707F-4F6D-4500-B918-3DA1CD6F409F}" sibTransId="{AC2EEDE5-3069-4D36-B229-D77128D9B263}"/>
    <dgm:cxn modelId="{36838A42-B1CD-4D36-9D7C-25714DDB93E1}" type="presParOf" srcId="{81BAF002-85A0-4E09-A0BA-160DCB5399A4}" destId="{FC412727-0701-4A89-A7F4-178A424CD82D}" srcOrd="0" destOrd="0" presId="urn:microsoft.com/office/officeart/2005/8/layout/vList5"/>
    <dgm:cxn modelId="{A01D74C6-9F49-4A93-BC0D-6F8FA9B81040}" type="presParOf" srcId="{FC412727-0701-4A89-A7F4-178A424CD82D}" destId="{62056DBE-2B9E-450E-B206-18D00416536A}" srcOrd="0" destOrd="0" presId="urn:microsoft.com/office/officeart/2005/8/layout/vList5"/>
    <dgm:cxn modelId="{5CFA1466-1E7E-4FEC-BD11-ABC802FC821F}" type="presParOf" srcId="{FC412727-0701-4A89-A7F4-178A424CD82D}" destId="{F069A627-4E67-4967-8B92-C9087C4A6F83}" srcOrd="1" destOrd="0" presId="urn:microsoft.com/office/officeart/2005/8/layout/vList5"/>
    <dgm:cxn modelId="{254E6A06-5F45-4518-96B4-1B6AC55F5597}" type="presParOf" srcId="{81BAF002-85A0-4E09-A0BA-160DCB5399A4}" destId="{818E3029-396A-43D9-97E3-1C614C499969}" srcOrd="1" destOrd="0" presId="urn:microsoft.com/office/officeart/2005/8/layout/vList5"/>
    <dgm:cxn modelId="{E96D8A6E-C739-47CE-B654-E63748ECFD7D}" type="presParOf" srcId="{81BAF002-85A0-4E09-A0BA-160DCB5399A4}" destId="{7E38D1BA-3357-48F1-BE5F-899AC8DFA457}" srcOrd="2" destOrd="0" presId="urn:microsoft.com/office/officeart/2005/8/layout/vList5"/>
    <dgm:cxn modelId="{1FCB479F-8F4C-447C-9367-4901FE93A7F5}" type="presParOf" srcId="{7E38D1BA-3357-48F1-BE5F-899AC8DFA457}" destId="{9D236FC3-00A8-452D-B6F1-150F21CFFA04}" srcOrd="0" destOrd="0" presId="urn:microsoft.com/office/officeart/2005/8/layout/vList5"/>
    <dgm:cxn modelId="{61DBF0FB-A4B3-43A7-86D8-A11ADB1C1393}" type="presParOf" srcId="{7E38D1BA-3357-48F1-BE5F-899AC8DFA457}" destId="{BD70E6F7-64AA-410D-B404-CF9D915BC73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D8B917B-5377-4589-A0EB-2CC858A5978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E3F8F5-9CC4-4477-8B0C-A2043DD18C18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>
              <a:latin typeface="Cambria" panose="02040503050406030204" pitchFamily="18" charset="0"/>
              <a:ea typeface="Cambria" panose="02040503050406030204" pitchFamily="18" charset="0"/>
            </a:rPr>
            <a:t>11. veljače/februara 2021.</a:t>
          </a:r>
        </a:p>
      </dgm:t>
    </dgm:pt>
    <dgm:pt modelId="{826CBB5D-FFCC-4C68-B3AF-83B1B0E0ADE0}" type="parTrans" cxnId="{BEA091D4-AACE-4594-AA95-9613F402C454}">
      <dgm:prSet/>
      <dgm:spPr/>
      <dgm:t>
        <a:bodyPr/>
        <a:lstStyle/>
        <a:p>
          <a:endParaRPr lang="en-US"/>
        </a:p>
      </dgm:t>
    </dgm:pt>
    <dgm:pt modelId="{6F45EDD4-37E4-451B-B9C0-BD25BADA0128}" type="sibTrans" cxnId="{BEA091D4-AACE-4594-AA95-9613F402C454}">
      <dgm:prSet/>
      <dgm:spPr/>
      <dgm:t>
        <a:bodyPr/>
        <a:lstStyle/>
        <a:p>
          <a:endParaRPr lang="en-US"/>
        </a:p>
      </dgm:t>
    </dgm:pt>
    <dgm:pt modelId="{9DBFA86B-F403-45A1-8555-A75FC7657C3F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algn="just"/>
          <a:r>
            <a:rPr kumimoji="0" lang="hr-HR" sz="1600" b="0" i="0" u="none" strike="noStrike" cap="none" normalizeH="0" baseline="0" dirty="0">
              <a:ln>
                <a:noFill/>
              </a:ln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Predstavljanje dokumenta WB-a „Upravljanje gotovinskim sredstvima – Na koji način zemlje provode dobre prakse?”</a:t>
          </a:r>
        </a:p>
      </dgm:t>
    </dgm:pt>
    <dgm:pt modelId="{B7808C8C-7545-4604-990B-047B4E149153}" type="parTrans" cxnId="{9F3C0DF8-6991-4E2D-AFDD-D68900F7C0B5}">
      <dgm:prSet/>
      <dgm:spPr/>
      <dgm:t>
        <a:bodyPr/>
        <a:lstStyle/>
        <a:p>
          <a:endParaRPr lang="en-US"/>
        </a:p>
      </dgm:t>
    </dgm:pt>
    <dgm:pt modelId="{BEF85F4E-D847-4B29-AE1F-2BBC5D727FD8}" type="sibTrans" cxnId="{9F3C0DF8-6991-4E2D-AFDD-D68900F7C0B5}">
      <dgm:prSet/>
      <dgm:spPr/>
      <dgm:t>
        <a:bodyPr/>
        <a:lstStyle/>
        <a:p>
          <a:endParaRPr lang="en-US"/>
        </a:p>
      </dgm:t>
    </dgm:pt>
    <dgm:pt modelId="{F7F93194-955C-4288-BC12-45756203ABA6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>
              <a:latin typeface="Cambria" panose="02040503050406030204" pitchFamily="18" charset="0"/>
              <a:ea typeface="Cambria" panose="02040503050406030204" pitchFamily="18" charset="0"/>
            </a:rPr>
            <a:t>20. listopada/oktobra 2021.</a:t>
          </a:r>
        </a:p>
      </dgm:t>
    </dgm:pt>
    <dgm:pt modelId="{CCC762D7-AFE9-4D5B-ABB4-1E4D2D60D742}" type="parTrans" cxnId="{02D8CC3F-59F0-49B3-A783-F0B0EC275642}">
      <dgm:prSet/>
      <dgm:spPr/>
      <dgm:t>
        <a:bodyPr/>
        <a:lstStyle/>
        <a:p>
          <a:endParaRPr lang="en-US"/>
        </a:p>
      </dgm:t>
    </dgm:pt>
    <dgm:pt modelId="{C761FA9F-6DC6-4C19-8BD6-F9420C6C300B}" type="sibTrans" cxnId="{02D8CC3F-59F0-49B3-A783-F0B0EC275642}">
      <dgm:prSet/>
      <dgm:spPr/>
      <dgm:t>
        <a:bodyPr/>
        <a:lstStyle/>
        <a:p>
          <a:endParaRPr lang="en-US"/>
        </a:p>
      </dgm:t>
    </dgm:pt>
    <dgm:pt modelId="{D5DFC18A-E00F-4E7A-9A65-49C39E9D28D7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9B7AA94D-8466-44CB-850A-E67080945BED}" type="parTrans" cxnId="{DB5F3622-853B-49D9-A86D-A50F31A23D09}">
      <dgm:prSet/>
      <dgm:spPr/>
      <dgm:t>
        <a:bodyPr/>
        <a:lstStyle/>
        <a:p>
          <a:endParaRPr lang="en-US"/>
        </a:p>
      </dgm:t>
    </dgm:pt>
    <dgm:pt modelId="{74BC67AC-14DD-43D5-93DC-382B629B4E1C}" type="sibTrans" cxnId="{DB5F3622-853B-49D9-A86D-A50F31A23D09}">
      <dgm:prSet/>
      <dgm:spPr/>
      <dgm:t>
        <a:bodyPr/>
        <a:lstStyle/>
        <a:p>
          <a:endParaRPr lang="en-US"/>
        </a:p>
      </dgm:t>
    </dgm:pt>
    <dgm:pt modelId="{DAC7CADB-F642-413A-B67E-1C936CB1E76D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 lIns="64008"/>
        <a:lstStyle/>
        <a:p>
          <a:r>
            <a:rPr lang="hr-HR">
              <a:latin typeface="Cambria" panose="02040503050406030204" pitchFamily="18" charset="0"/>
              <a:ea typeface="Cambria" panose="02040503050406030204" pitchFamily="18" charset="0"/>
            </a:rPr>
            <a:t>28. rujna/septembra 2022.</a:t>
          </a:r>
        </a:p>
      </dgm:t>
    </dgm:pt>
    <dgm:pt modelId="{E2560765-CA95-45B0-B772-D4B7277094F7}" type="parTrans" cxnId="{41D094D5-0755-4692-B5C5-777C5C9986DB}">
      <dgm:prSet/>
      <dgm:spPr/>
      <dgm:t>
        <a:bodyPr/>
        <a:lstStyle/>
        <a:p>
          <a:endParaRPr lang="en-US"/>
        </a:p>
      </dgm:t>
    </dgm:pt>
    <dgm:pt modelId="{2B1DA9FF-4263-45E8-A4EC-0A18F1EC6DEF}" type="sibTrans" cxnId="{41D094D5-0755-4692-B5C5-777C5C9986DB}">
      <dgm:prSet/>
      <dgm:spPr/>
      <dgm:t>
        <a:bodyPr/>
        <a:lstStyle/>
        <a:p>
          <a:endParaRPr lang="en-US"/>
        </a:p>
      </dgm:t>
    </dgm:pt>
    <dgm:pt modelId="{0E4A6641-D0A0-44AA-87F5-5DFD67EE4899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r>
            <a:rPr lang="hr-HR" sz="180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Pozvani stručnjaci komentirali su rezultate </a:t>
          </a:r>
          <a:r>
            <a:rPr lang="hr-HR" sz="1800" i="1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Ankete o jedinstvenom računu riznice i izradi projekcija TCOP-a za 2021.</a:t>
          </a:r>
        </a:p>
      </dgm:t>
    </dgm:pt>
    <dgm:pt modelId="{E9DA3D42-7E0E-425C-96DD-6194366ACA08}" type="parTrans" cxnId="{56DEC490-6140-4CFA-AC20-AE3135BD8983}">
      <dgm:prSet/>
      <dgm:spPr/>
      <dgm:t>
        <a:bodyPr/>
        <a:lstStyle/>
        <a:p>
          <a:endParaRPr lang="en-US"/>
        </a:p>
      </dgm:t>
    </dgm:pt>
    <dgm:pt modelId="{3CDE94EC-1393-497F-8347-86058FE07D8B}" type="sibTrans" cxnId="{56DEC490-6140-4CFA-AC20-AE3135BD8983}">
      <dgm:prSet/>
      <dgm:spPr/>
      <dgm:t>
        <a:bodyPr/>
        <a:lstStyle/>
        <a:p>
          <a:endParaRPr lang="en-US"/>
        </a:p>
      </dgm:t>
    </dgm:pt>
    <dgm:pt modelId="{FDB8A5D3-D47E-48B1-8548-8C5B73417366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90D8A057-B11A-46E2-8FE3-AE4E8492AB21}" type="parTrans" cxnId="{63365CE9-9CA2-4731-8485-F58B370ACBD5}">
      <dgm:prSet/>
      <dgm:spPr/>
      <dgm:t>
        <a:bodyPr/>
        <a:lstStyle/>
        <a:p>
          <a:endParaRPr lang="en-US"/>
        </a:p>
      </dgm:t>
    </dgm:pt>
    <dgm:pt modelId="{0014605F-0566-4618-A06C-7C3AD84663DC}" type="sibTrans" cxnId="{63365CE9-9CA2-4731-8485-F58B370ACBD5}">
      <dgm:prSet/>
      <dgm:spPr/>
      <dgm:t>
        <a:bodyPr/>
        <a:lstStyle/>
        <a:p>
          <a:endParaRPr lang="en-US"/>
        </a:p>
      </dgm:t>
    </dgm:pt>
    <dgm:pt modelId="{3F696A55-32B1-4D62-BA09-B32E2418963A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hr-HR" sz="1800" b="0" u="none" strike="noStrike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Anketa o JRR-u i upravljanju gotovinskim sredstvima te izradi projekcija u zemljama članicama PEMPAL-a – diskusija o nacrtu izvješća</a:t>
          </a:r>
        </a:p>
      </dgm:t>
    </dgm:pt>
    <dgm:pt modelId="{BCF0D91E-5FF3-4CF2-BB55-01A944C1A5E5}" type="parTrans" cxnId="{5A831535-217C-4257-BEA2-221C1E1270FF}">
      <dgm:prSet/>
      <dgm:spPr/>
      <dgm:t>
        <a:bodyPr/>
        <a:lstStyle/>
        <a:p>
          <a:endParaRPr lang="en-US"/>
        </a:p>
      </dgm:t>
    </dgm:pt>
    <dgm:pt modelId="{1048FBF4-AA8F-48B5-A603-A4819EC16D94}" type="sibTrans" cxnId="{5A831535-217C-4257-BEA2-221C1E1270FF}">
      <dgm:prSet/>
      <dgm:spPr/>
      <dgm:t>
        <a:bodyPr/>
        <a:lstStyle/>
        <a:p>
          <a:endParaRPr lang="en-US"/>
        </a:p>
      </dgm:t>
    </dgm:pt>
    <dgm:pt modelId="{EF96516C-1C70-4C86-B05C-FC4DE40553D4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hr-HR" sz="1800" b="0" i="0" u="none" strike="noStrike" cap="none" normalizeH="0" baseline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31 sudionika iz 14 zemalja</a:t>
          </a:r>
        </a:p>
      </dgm:t>
    </dgm:pt>
    <dgm:pt modelId="{1CD6AD9C-1587-464D-B783-9280A8B34E81}" type="parTrans" cxnId="{AF1E4F71-A1BC-4644-87F6-A2A738B6B402}">
      <dgm:prSet/>
      <dgm:spPr/>
      <dgm:t>
        <a:bodyPr/>
        <a:lstStyle/>
        <a:p>
          <a:endParaRPr lang="en-US"/>
        </a:p>
      </dgm:t>
    </dgm:pt>
    <dgm:pt modelId="{4A38F4D2-8909-4D4B-B73A-6E8115101F53}" type="sibTrans" cxnId="{AF1E4F71-A1BC-4644-87F6-A2A738B6B402}">
      <dgm:prSet/>
      <dgm:spPr/>
      <dgm:t>
        <a:bodyPr/>
        <a:lstStyle/>
        <a:p>
          <a:endParaRPr lang="en-US"/>
        </a:p>
      </dgm:t>
    </dgm:pt>
    <dgm:pt modelId="{7B7F4DF5-596F-4EB4-992D-E5823D8388C3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algn="just"/>
          <a:r>
            <a:rPr kumimoji="0" lang="hr-HR" sz="1600" b="0" i="0" u="none" strike="noStrike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38 sudionika iz 13 zemalja</a:t>
          </a:r>
        </a:p>
      </dgm:t>
    </dgm:pt>
    <dgm:pt modelId="{EB2920B7-EF03-47CE-96AD-45239FFE4DE7}" type="parTrans" cxnId="{EF4C8EAF-8231-45B6-BE90-BAFBA05B80D2}">
      <dgm:prSet/>
      <dgm:spPr/>
      <dgm:t>
        <a:bodyPr/>
        <a:lstStyle/>
        <a:p>
          <a:endParaRPr lang="en-US"/>
        </a:p>
      </dgm:t>
    </dgm:pt>
    <dgm:pt modelId="{284A5225-8AE9-4C3C-A1DC-3A91F97981C9}" type="sibTrans" cxnId="{EF4C8EAF-8231-45B6-BE90-BAFBA05B80D2}">
      <dgm:prSet/>
      <dgm:spPr/>
      <dgm:t>
        <a:bodyPr/>
        <a:lstStyle/>
        <a:p>
          <a:endParaRPr lang="en-US"/>
        </a:p>
      </dgm:t>
    </dgm:pt>
    <dgm:pt modelId="{AD7E6F50-CA71-4F3F-9BEF-2CE96A2E9B66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algn="just"/>
          <a:r>
            <a:rPr kumimoji="0" lang="hr-HR" sz="1600" b="0" i="0" u="none" strike="noStrike" cap="none" normalizeH="0" baseline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Anketa o JRR-u i upravljanju gotovinskim sredstvima te izradi projekcija u zemljama članicama PEMPAL-a – pokretanje</a:t>
          </a:r>
        </a:p>
      </dgm:t>
    </dgm:pt>
    <dgm:pt modelId="{91C87D16-C3DA-4874-8FBE-7E55B58D649D}" type="parTrans" cxnId="{D641CE8C-E39D-47FD-B664-475327CBA7C9}">
      <dgm:prSet/>
      <dgm:spPr/>
      <dgm:t>
        <a:bodyPr/>
        <a:lstStyle/>
        <a:p>
          <a:endParaRPr lang="en-US"/>
        </a:p>
      </dgm:t>
    </dgm:pt>
    <dgm:pt modelId="{FEF4DFF7-3493-4BAB-887A-F5A4E05984D4}" type="sibTrans" cxnId="{D641CE8C-E39D-47FD-B664-475327CBA7C9}">
      <dgm:prSet/>
      <dgm:spPr/>
      <dgm:t>
        <a:bodyPr/>
        <a:lstStyle/>
        <a:p>
          <a:endParaRPr lang="en-US"/>
        </a:p>
      </dgm:t>
    </dgm:pt>
    <dgm:pt modelId="{7AEA97CE-94C9-451A-BE55-BF548FB9DFE5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kumimoji="0" lang="hr-HR" sz="1800" b="0" i="0" u="none" strike="noStrike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25 sudionika iz 11 zemalja</a:t>
          </a:r>
        </a:p>
      </dgm:t>
    </dgm:pt>
    <dgm:pt modelId="{B03F25A6-F6AD-4CD8-9D9E-F643D433266B}" type="parTrans" cxnId="{CB76A13D-4218-469C-9A50-863FCA026CA9}">
      <dgm:prSet/>
      <dgm:spPr/>
      <dgm:t>
        <a:bodyPr/>
        <a:lstStyle/>
        <a:p>
          <a:endParaRPr lang="en-US"/>
        </a:p>
      </dgm:t>
    </dgm:pt>
    <dgm:pt modelId="{6BC6C792-732C-4351-B2BE-2A842B494CBB}" type="sibTrans" cxnId="{CB76A13D-4218-469C-9A50-863FCA026CA9}">
      <dgm:prSet/>
      <dgm:spPr/>
      <dgm:t>
        <a:bodyPr/>
        <a:lstStyle/>
        <a:p>
          <a:endParaRPr lang="en-US"/>
        </a:p>
      </dgm:t>
    </dgm:pt>
    <dgm:pt modelId="{34C9DC11-C576-4557-AB6A-3DEFCFF658D1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r>
            <a:rPr lang="hr-HR" sz="1800" dirty="0">
              <a:latin typeface="Cambria" panose="02040503050406030204" pitchFamily="18" charset="0"/>
              <a:ea typeface="Cambria" panose="02040503050406030204" pitchFamily="18" charset="0"/>
            </a:rPr>
            <a:t>Održane zajedno sa Zajednicom prakse za rashode javnog sektora i upravljanje financijama WB-a;</a:t>
          </a:r>
        </a:p>
      </dgm:t>
    </dgm:pt>
    <dgm:pt modelId="{CB05A8C0-E20A-4FDE-8B1D-83DEE780E4AF}" type="parTrans" cxnId="{C96C33AF-0726-422D-81C1-D6F52C533CFA}">
      <dgm:prSet/>
      <dgm:spPr/>
      <dgm:t>
        <a:bodyPr/>
        <a:lstStyle/>
        <a:p>
          <a:endParaRPr lang="en-US"/>
        </a:p>
      </dgm:t>
    </dgm:pt>
    <dgm:pt modelId="{7B62B9F3-3097-49CF-95B9-712AA460C76A}" type="sibTrans" cxnId="{C96C33AF-0726-422D-81C1-D6F52C533CFA}">
      <dgm:prSet/>
      <dgm:spPr/>
      <dgm:t>
        <a:bodyPr/>
        <a:lstStyle/>
        <a:p>
          <a:endParaRPr lang="en-US"/>
        </a:p>
      </dgm:t>
    </dgm:pt>
    <dgm:pt modelId="{2020A416-AEA1-46B7-BBBB-8FEE818656D3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Gruzija: Uspostava JRR-a i upravljanje bilancom JRR-a</a:t>
          </a:r>
        </a:p>
      </dgm:t>
    </dgm:pt>
    <dgm:pt modelId="{19BF3B95-FB1E-437F-A5DF-7CA50A901893}" type="sibTrans" cxnId="{F9136B29-D638-452B-890A-C8FAEE5ED22D}">
      <dgm:prSet/>
      <dgm:spPr/>
      <dgm:t>
        <a:bodyPr/>
        <a:lstStyle/>
        <a:p>
          <a:endParaRPr lang="en-US"/>
        </a:p>
      </dgm:t>
    </dgm:pt>
    <dgm:pt modelId="{F6B48B48-ADD1-43EE-9065-416BAAFE69C8}" type="parTrans" cxnId="{F9136B29-D638-452B-890A-C8FAEE5ED22D}">
      <dgm:prSet/>
      <dgm:spPr/>
      <dgm:t>
        <a:bodyPr/>
        <a:lstStyle/>
        <a:p>
          <a:endParaRPr lang="en-US"/>
        </a:p>
      </dgm:t>
    </dgm:pt>
    <dgm:pt modelId="{81BAF002-85A0-4E09-A0BA-160DCB5399A4}" type="pres">
      <dgm:prSet presAssocID="{FD8B917B-5377-4589-A0EB-2CC858A5978B}" presName="Name0" presStyleCnt="0">
        <dgm:presLayoutVars>
          <dgm:dir/>
          <dgm:animLvl val="lvl"/>
          <dgm:resizeHandles val="exact"/>
        </dgm:presLayoutVars>
      </dgm:prSet>
      <dgm:spPr/>
    </dgm:pt>
    <dgm:pt modelId="{FC412727-0701-4A89-A7F4-178A424CD82D}" type="pres">
      <dgm:prSet presAssocID="{CFE3F8F5-9CC4-4477-8B0C-A2043DD18C18}" presName="linNode" presStyleCnt="0"/>
      <dgm:spPr/>
    </dgm:pt>
    <dgm:pt modelId="{62056DBE-2B9E-450E-B206-18D00416536A}" type="pres">
      <dgm:prSet presAssocID="{CFE3F8F5-9CC4-4477-8B0C-A2043DD18C18}" presName="parentText" presStyleLbl="node1" presStyleIdx="0" presStyleCnt="3" custScaleX="74780" custScaleY="50709">
        <dgm:presLayoutVars>
          <dgm:chMax val="1"/>
          <dgm:bulletEnabled val="1"/>
        </dgm:presLayoutVars>
      </dgm:prSet>
      <dgm:spPr/>
    </dgm:pt>
    <dgm:pt modelId="{F069A627-4E67-4967-8B92-C9087C4A6F83}" type="pres">
      <dgm:prSet presAssocID="{CFE3F8F5-9CC4-4477-8B0C-A2043DD18C18}" presName="descendantText" presStyleLbl="alignAccFollowNode1" presStyleIdx="0" presStyleCnt="3" custScaleX="135505" custScaleY="63176">
        <dgm:presLayoutVars>
          <dgm:bulletEnabled val="1"/>
        </dgm:presLayoutVars>
      </dgm:prSet>
      <dgm:spPr>
        <a:xfrm rot="5400000">
          <a:off x="4233039" y="-2194110"/>
          <a:ext cx="1776354" cy="6318859"/>
        </a:xfrm>
        <a:prstGeom prst="round2SameRect">
          <a:avLst/>
        </a:prstGeom>
      </dgm:spPr>
    </dgm:pt>
    <dgm:pt modelId="{818E3029-396A-43D9-97E3-1C614C499969}" type="pres">
      <dgm:prSet presAssocID="{6F45EDD4-37E4-451B-B9C0-BD25BADA0128}" presName="sp" presStyleCnt="0"/>
      <dgm:spPr/>
    </dgm:pt>
    <dgm:pt modelId="{7E38D1BA-3357-48F1-BE5F-899AC8DFA457}" type="pres">
      <dgm:prSet presAssocID="{F7F93194-955C-4288-BC12-45756203ABA6}" presName="linNode" presStyleCnt="0"/>
      <dgm:spPr/>
    </dgm:pt>
    <dgm:pt modelId="{9D236FC3-00A8-452D-B6F1-150F21CFFA04}" type="pres">
      <dgm:prSet presAssocID="{F7F93194-955C-4288-BC12-45756203ABA6}" presName="parentText" presStyleLbl="node1" presStyleIdx="1" presStyleCnt="3" custScaleX="64692" custScaleY="61874">
        <dgm:presLayoutVars>
          <dgm:chMax val="1"/>
          <dgm:bulletEnabled val="1"/>
        </dgm:presLayoutVars>
      </dgm:prSet>
      <dgm:spPr/>
    </dgm:pt>
    <dgm:pt modelId="{BD70E6F7-64AA-410D-B404-CF9D915BC730}" type="pres">
      <dgm:prSet presAssocID="{F7F93194-955C-4288-BC12-45756203ABA6}" presName="descendantText" presStyleLbl="alignAccFollowNode1" presStyleIdx="1" presStyleCnt="3" custScaleX="120603" custScaleY="77498">
        <dgm:presLayoutVars>
          <dgm:bulletEnabled val="1"/>
        </dgm:presLayoutVars>
      </dgm:prSet>
      <dgm:spPr>
        <a:xfrm rot="5400000">
          <a:off x="4147079" y="-188183"/>
          <a:ext cx="1905155" cy="6360494"/>
        </a:xfrm>
        <a:prstGeom prst="round2SameRect">
          <a:avLst/>
        </a:prstGeom>
      </dgm:spPr>
    </dgm:pt>
    <dgm:pt modelId="{BF28220A-BF14-45EF-9335-F93589E00974}" type="pres">
      <dgm:prSet presAssocID="{C761FA9F-6DC6-4C19-8BD6-F9420C6C300B}" presName="sp" presStyleCnt="0"/>
      <dgm:spPr/>
    </dgm:pt>
    <dgm:pt modelId="{5F8B406F-07C0-48C2-B558-5E2742D1785B}" type="pres">
      <dgm:prSet presAssocID="{DAC7CADB-F642-413A-B67E-1C936CB1E76D}" presName="linNode" presStyleCnt="0"/>
      <dgm:spPr/>
    </dgm:pt>
    <dgm:pt modelId="{E997E8B8-72D3-4138-9CDF-AD0FDB01E83D}" type="pres">
      <dgm:prSet presAssocID="{DAC7CADB-F642-413A-B67E-1C936CB1E76D}" presName="parentText" presStyleLbl="node1" presStyleIdx="2" presStyleCnt="3" custScaleX="66446" custScaleY="69816">
        <dgm:presLayoutVars>
          <dgm:chMax val="1"/>
          <dgm:bulletEnabled val="1"/>
        </dgm:presLayoutVars>
      </dgm:prSet>
      <dgm:spPr/>
    </dgm:pt>
    <dgm:pt modelId="{4585A051-3FC3-4C70-93D9-D5FC8AEE33DD}" type="pres">
      <dgm:prSet presAssocID="{DAC7CADB-F642-413A-B67E-1C936CB1E76D}" presName="descendantText" presStyleLbl="alignAccFollowNode1" presStyleIdx="2" presStyleCnt="3" custScaleX="125198" custScaleY="86210">
        <dgm:presLayoutVars>
          <dgm:bulletEnabled val="1"/>
        </dgm:presLayoutVars>
      </dgm:prSet>
      <dgm:spPr>
        <a:xfrm rot="5400000">
          <a:off x="4431642" y="1610896"/>
          <a:ext cx="1320233" cy="6376040"/>
        </a:xfrm>
        <a:prstGeom prst="round2SameRect">
          <a:avLst/>
        </a:prstGeom>
      </dgm:spPr>
    </dgm:pt>
  </dgm:ptLst>
  <dgm:cxnLst>
    <dgm:cxn modelId="{8E669702-97BD-4B2B-A531-68DEAEB5A223}" type="presOf" srcId="{F7F93194-955C-4288-BC12-45756203ABA6}" destId="{9D236FC3-00A8-452D-B6F1-150F21CFFA04}" srcOrd="0" destOrd="0" presId="urn:microsoft.com/office/officeart/2005/8/layout/vList5"/>
    <dgm:cxn modelId="{DB5F3622-853B-49D9-A86D-A50F31A23D09}" srcId="{F7F93194-955C-4288-BC12-45756203ABA6}" destId="{D5DFC18A-E00F-4E7A-9A65-49C39E9D28D7}" srcOrd="0" destOrd="0" parTransId="{9B7AA94D-8466-44CB-850A-E67080945BED}" sibTransId="{74BC67AC-14DD-43D5-93DC-382B629B4E1C}"/>
    <dgm:cxn modelId="{F9136B29-D638-452B-890A-C8FAEE5ED22D}" srcId="{F7F93194-955C-4288-BC12-45756203ABA6}" destId="{2020A416-AEA1-46B7-BBBB-8FEE818656D3}" srcOrd="1" destOrd="0" parTransId="{F6B48B48-ADD1-43EE-9065-416BAAFE69C8}" sibTransId="{19BF3B95-FB1E-437F-A5DF-7CA50A901893}"/>
    <dgm:cxn modelId="{41A9A932-9E35-46DB-A53A-12A61097BC1F}" type="presOf" srcId="{D5DFC18A-E00F-4E7A-9A65-49C39E9D28D7}" destId="{BD70E6F7-64AA-410D-B404-CF9D915BC730}" srcOrd="0" destOrd="0" presId="urn:microsoft.com/office/officeart/2005/8/layout/vList5"/>
    <dgm:cxn modelId="{5A831535-217C-4257-BEA2-221C1E1270FF}" srcId="{F7F93194-955C-4288-BC12-45756203ABA6}" destId="{3F696A55-32B1-4D62-BA09-B32E2418963A}" srcOrd="2" destOrd="0" parTransId="{BCF0D91E-5FF3-4CF2-BB55-01A944C1A5E5}" sibTransId="{1048FBF4-AA8F-48B5-A603-A4819EC16D94}"/>
    <dgm:cxn modelId="{CB76A13D-4218-469C-9A50-863FCA026CA9}" srcId="{DAC7CADB-F642-413A-B67E-1C936CB1E76D}" destId="{7AEA97CE-94C9-451A-BE55-BF548FB9DFE5}" srcOrd="2" destOrd="0" parTransId="{B03F25A6-F6AD-4CD8-9D9E-F643D433266B}" sibTransId="{6BC6C792-732C-4351-B2BE-2A842B494CBB}"/>
    <dgm:cxn modelId="{02D8CC3F-59F0-49B3-A783-F0B0EC275642}" srcId="{FD8B917B-5377-4589-A0EB-2CC858A5978B}" destId="{F7F93194-955C-4288-BC12-45756203ABA6}" srcOrd="1" destOrd="0" parTransId="{CCC762D7-AFE9-4D5B-ABB4-1E4D2D60D742}" sibTransId="{C761FA9F-6DC6-4C19-8BD6-F9420C6C300B}"/>
    <dgm:cxn modelId="{326AE141-2BD7-4325-8ECC-9E718D521AB8}" type="presOf" srcId="{FDB8A5D3-D47E-48B1-8548-8C5B73417366}" destId="{BD70E6F7-64AA-410D-B404-CF9D915BC730}" srcOrd="0" destOrd="4" presId="urn:microsoft.com/office/officeart/2005/8/layout/vList5"/>
    <dgm:cxn modelId="{0DA05F62-7EA6-4A4B-BEA8-82DE67605C28}" type="presOf" srcId="{EF96516C-1C70-4C86-B05C-FC4DE40553D4}" destId="{BD70E6F7-64AA-410D-B404-CF9D915BC730}" srcOrd="0" destOrd="3" presId="urn:microsoft.com/office/officeart/2005/8/layout/vList5"/>
    <dgm:cxn modelId="{098B1E4B-CCC9-40AE-8BAE-2A606007FAA8}" type="presOf" srcId="{2020A416-AEA1-46B7-BBBB-8FEE818656D3}" destId="{BD70E6F7-64AA-410D-B404-CF9D915BC730}" srcOrd="0" destOrd="1" presId="urn:microsoft.com/office/officeart/2005/8/layout/vList5"/>
    <dgm:cxn modelId="{7545706E-79CA-4174-A35B-E8BD45D5451C}" type="presOf" srcId="{CFE3F8F5-9CC4-4477-8B0C-A2043DD18C18}" destId="{62056DBE-2B9E-450E-B206-18D00416536A}" srcOrd="0" destOrd="0" presId="urn:microsoft.com/office/officeart/2005/8/layout/vList5"/>
    <dgm:cxn modelId="{AE248450-5158-4182-BBBE-0A4E7CDFF577}" type="presOf" srcId="{DAC7CADB-F642-413A-B67E-1C936CB1E76D}" destId="{E997E8B8-72D3-4138-9CDF-AD0FDB01E83D}" srcOrd="0" destOrd="0" presId="urn:microsoft.com/office/officeart/2005/8/layout/vList5"/>
    <dgm:cxn modelId="{AF1E4F71-A1BC-4644-87F6-A2A738B6B402}" srcId="{F7F93194-955C-4288-BC12-45756203ABA6}" destId="{EF96516C-1C70-4C86-B05C-FC4DE40553D4}" srcOrd="3" destOrd="0" parTransId="{1CD6AD9C-1587-464D-B783-9280A8B34E81}" sibTransId="{4A38F4D2-8909-4D4B-B73A-6E8115101F53}"/>
    <dgm:cxn modelId="{D641CE8C-E39D-47FD-B664-475327CBA7C9}" srcId="{CFE3F8F5-9CC4-4477-8B0C-A2043DD18C18}" destId="{AD7E6F50-CA71-4F3F-9BEF-2CE96A2E9B66}" srcOrd="1" destOrd="0" parTransId="{91C87D16-C3DA-4874-8FBE-7E55B58D649D}" sibTransId="{FEF4DFF7-3493-4BAB-887A-F5A4E05984D4}"/>
    <dgm:cxn modelId="{56DEC490-6140-4CFA-AC20-AE3135BD8983}" srcId="{DAC7CADB-F642-413A-B67E-1C936CB1E76D}" destId="{0E4A6641-D0A0-44AA-87F5-5DFD67EE4899}" srcOrd="0" destOrd="0" parTransId="{E9DA3D42-7E0E-425C-96DD-6194366ACA08}" sibTransId="{3CDE94EC-1393-497F-8347-86058FE07D8B}"/>
    <dgm:cxn modelId="{B0B30099-46BB-405A-B860-513A9715B4CB}" type="presOf" srcId="{3F696A55-32B1-4D62-BA09-B32E2418963A}" destId="{BD70E6F7-64AA-410D-B404-CF9D915BC730}" srcOrd="0" destOrd="2" presId="urn:microsoft.com/office/officeart/2005/8/layout/vList5"/>
    <dgm:cxn modelId="{768B319D-8512-4772-9542-C937798ECD33}" type="presOf" srcId="{AD7E6F50-CA71-4F3F-9BEF-2CE96A2E9B66}" destId="{F069A627-4E67-4967-8B92-C9087C4A6F83}" srcOrd="0" destOrd="1" presId="urn:microsoft.com/office/officeart/2005/8/layout/vList5"/>
    <dgm:cxn modelId="{C96C33AF-0726-422D-81C1-D6F52C533CFA}" srcId="{DAC7CADB-F642-413A-B67E-1C936CB1E76D}" destId="{34C9DC11-C576-4557-AB6A-3DEFCFF658D1}" srcOrd="1" destOrd="0" parTransId="{CB05A8C0-E20A-4FDE-8B1D-83DEE780E4AF}" sibTransId="{7B62B9F3-3097-49CF-95B9-712AA460C76A}"/>
    <dgm:cxn modelId="{EF4C8EAF-8231-45B6-BE90-BAFBA05B80D2}" srcId="{CFE3F8F5-9CC4-4477-8B0C-A2043DD18C18}" destId="{7B7F4DF5-596F-4EB4-992D-E5823D8388C3}" srcOrd="2" destOrd="0" parTransId="{EB2920B7-EF03-47CE-96AD-45239FFE4DE7}" sibTransId="{284A5225-8AE9-4C3C-A1DC-3A91F97981C9}"/>
    <dgm:cxn modelId="{7B3E97AF-1B47-4ACA-A5FC-492BB9A7D833}" type="presOf" srcId="{FD8B917B-5377-4589-A0EB-2CC858A5978B}" destId="{81BAF002-85A0-4E09-A0BA-160DCB5399A4}" srcOrd="0" destOrd="0" presId="urn:microsoft.com/office/officeart/2005/8/layout/vList5"/>
    <dgm:cxn modelId="{479F6BBE-1D9B-413D-8E13-BA47E15A1F23}" type="presOf" srcId="{0E4A6641-D0A0-44AA-87F5-5DFD67EE4899}" destId="{4585A051-3FC3-4C70-93D9-D5FC8AEE33DD}" srcOrd="0" destOrd="0" presId="urn:microsoft.com/office/officeart/2005/8/layout/vList5"/>
    <dgm:cxn modelId="{226054C0-66C8-4FA1-BE57-9FD7C185B36A}" type="presOf" srcId="{7B7F4DF5-596F-4EB4-992D-E5823D8388C3}" destId="{F069A627-4E67-4967-8B92-C9087C4A6F83}" srcOrd="0" destOrd="2" presId="urn:microsoft.com/office/officeart/2005/8/layout/vList5"/>
    <dgm:cxn modelId="{79447CC9-1660-4812-B0C1-F4D2B1AAEB7B}" type="presOf" srcId="{9DBFA86B-F403-45A1-8555-A75FC7657C3F}" destId="{F069A627-4E67-4967-8B92-C9087C4A6F83}" srcOrd="0" destOrd="0" presId="urn:microsoft.com/office/officeart/2005/8/layout/vList5"/>
    <dgm:cxn modelId="{823FD8CB-5F2C-4455-9776-8507E3F80883}" type="presOf" srcId="{34C9DC11-C576-4557-AB6A-3DEFCFF658D1}" destId="{4585A051-3FC3-4C70-93D9-D5FC8AEE33DD}" srcOrd="0" destOrd="1" presId="urn:microsoft.com/office/officeart/2005/8/layout/vList5"/>
    <dgm:cxn modelId="{8DCE6ECC-696F-4AFA-AA53-3626E4E7D0BA}" type="presOf" srcId="{7AEA97CE-94C9-451A-BE55-BF548FB9DFE5}" destId="{4585A051-3FC3-4C70-93D9-D5FC8AEE33DD}" srcOrd="0" destOrd="2" presId="urn:microsoft.com/office/officeart/2005/8/layout/vList5"/>
    <dgm:cxn modelId="{BEA091D4-AACE-4594-AA95-9613F402C454}" srcId="{FD8B917B-5377-4589-A0EB-2CC858A5978B}" destId="{CFE3F8F5-9CC4-4477-8B0C-A2043DD18C18}" srcOrd="0" destOrd="0" parTransId="{826CBB5D-FFCC-4C68-B3AF-83B1B0E0ADE0}" sibTransId="{6F45EDD4-37E4-451B-B9C0-BD25BADA0128}"/>
    <dgm:cxn modelId="{41D094D5-0755-4692-B5C5-777C5C9986DB}" srcId="{FD8B917B-5377-4589-A0EB-2CC858A5978B}" destId="{DAC7CADB-F642-413A-B67E-1C936CB1E76D}" srcOrd="2" destOrd="0" parTransId="{E2560765-CA95-45B0-B772-D4B7277094F7}" sibTransId="{2B1DA9FF-4263-45E8-A4EC-0A18F1EC6DEF}"/>
    <dgm:cxn modelId="{63365CE9-9CA2-4731-8485-F58B370ACBD5}" srcId="{F7F93194-955C-4288-BC12-45756203ABA6}" destId="{FDB8A5D3-D47E-48B1-8548-8C5B73417366}" srcOrd="4" destOrd="0" parTransId="{90D8A057-B11A-46E2-8FE3-AE4E8492AB21}" sibTransId="{0014605F-0566-4618-A06C-7C3AD84663DC}"/>
    <dgm:cxn modelId="{9F3C0DF8-6991-4E2D-AFDD-D68900F7C0B5}" srcId="{CFE3F8F5-9CC4-4477-8B0C-A2043DD18C18}" destId="{9DBFA86B-F403-45A1-8555-A75FC7657C3F}" srcOrd="0" destOrd="0" parTransId="{B7808C8C-7545-4604-990B-047B4E149153}" sibTransId="{BEF85F4E-D847-4B29-AE1F-2BBC5D727FD8}"/>
    <dgm:cxn modelId="{59682A4C-826B-4FE4-9E97-5B9B30208CFE}" type="presParOf" srcId="{81BAF002-85A0-4E09-A0BA-160DCB5399A4}" destId="{FC412727-0701-4A89-A7F4-178A424CD82D}" srcOrd="0" destOrd="0" presId="urn:microsoft.com/office/officeart/2005/8/layout/vList5"/>
    <dgm:cxn modelId="{981B5D66-A11C-4895-897A-05C85ACBFED6}" type="presParOf" srcId="{FC412727-0701-4A89-A7F4-178A424CD82D}" destId="{62056DBE-2B9E-450E-B206-18D00416536A}" srcOrd="0" destOrd="0" presId="urn:microsoft.com/office/officeart/2005/8/layout/vList5"/>
    <dgm:cxn modelId="{57324CD7-DCA2-4279-B4A5-E8F44A43A99E}" type="presParOf" srcId="{FC412727-0701-4A89-A7F4-178A424CD82D}" destId="{F069A627-4E67-4967-8B92-C9087C4A6F83}" srcOrd="1" destOrd="0" presId="urn:microsoft.com/office/officeart/2005/8/layout/vList5"/>
    <dgm:cxn modelId="{76753444-2174-452E-B11F-FDE6223D52B5}" type="presParOf" srcId="{81BAF002-85A0-4E09-A0BA-160DCB5399A4}" destId="{818E3029-396A-43D9-97E3-1C614C499969}" srcOrd="1" destOrd="0" presId="urn:microsoft.com/office/officeart/2005/8/layout/vList5"/>
    <dgm:cxn modelId="{47529B63-5020-49D3-8004-B79A853D9D04}" type="presParOf" srcId="{81BAF002-85A0-4E09-A0BA-160DCB5399A4}" destId="{7E38D1BA-3357-48F1-BE5F-899AC8DFA457}" srcOrd="2" destOrd="0" presId="urn:microsoft.com/office/officeart/2005/8/layout/vList5"/>
    <dgm:cxn modelId="{2BD92FE1-31DE-4308-954C-267B05E9F628}" type="presParOf" srcId="{7E38D1BA-3357-48F1-BE5F-899AC8DFA457}" destId="{9D236FC3-00A8-452D-B6F1-150F21CFFA04}" srcOrd="0" destOrd="0" presId="urn:microsoft.com/office/officeart/2005/8/layout/vList5"/>
    <dgm:cxn modelId="{B03ACA65-5A83-4F95-A1D0-03F36197BEDD}" type="presParOf" srcId="{7E38D1BA-3357-48F1-BE5F-899AC8DFA457}" destId="{BD70E6F7-64AA-410D-B404-CF9D915BC730}" srcOrd="1" destOrd="0" presId="urn:microsoft.com/office/officeart/2005/8/layout/vList5"/>
    <dgm:cxn modelId="{E5EDEF15-7D84-40E4-AA7C-C3BD18023F1B}" type="presParOf" srcId="{81BAF002-85A0-4E09-A0BA-160DCB5399A4}" destId="{BF28220A-BF14-45EF-9335-F93589E00974}" srcOrd="3" destOrd="0" presId="urn:microsoft.com/office/officeart/2005/8/layout/vList5"/>
    <dgm:cxn modelId="{17FE7ED4-9F34-4427-AA63-988AF3D20D23}" type="presParOf" srcId="{81BAF002-85A0-4E09-A0BA-160DCB5399A4}" destId="{5F8B406F-07C0-48C2-B558-5E2742D1785B}" srcOrd="4" destOrd="0" presId="urn:microsoft.com/office/officeart/2005/8/layout/vList5"/>
    <dgm:cxn modelId="{3C420302-41C9-4004-B725-C0A1908F62F9}" type="presParOf" srcId="{5F8B406F-07C0-48C2-B558-5E2742D1785B}" destId="{E997E8B8-72D3-4138-9CDF-AD0FDB01E83D}" srcOrd="0" destOrd="0" presId="urn:microsoft.com/office/officeart/2005/8/layout/vList5"/>
    <dgm:cxn modelId="{878E45BC-E5BA-48F0-826E-2994DB458E13}" type="presParOf" srcId="{5F8B406F-07C0-48C2-B558-5E2742D1785B}" destId="{4585A051-3FC3-4C70-93D9-D5FC8AEE33D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D8B917B-5377-4589-A0EB-2CC858A5978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E3F8F5-9CC4-4477-8B0C-A2043DD18C18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sz="1800" dirty="0">
              <a:latin typeface="Cambria" panose="02040503050406030204" pitchFamily="18" charset="0"/>
              <a:ea typeface="Cambria" panose="02040503050406030204" pitchFamily="18" charset="0"/>
            </a:rPr>
            <a:t>13. listopada/ oktobra 2020.</a:t>
          </a:r>
        </a:p>
      </dgm:t>
    </dgm:pt>
    <dgm:pt modelId="{826CBB5D-FFCC-4C68-B3AF-83B1B0E0ADE0}" type="parTrans" cxnId="{BEA091D4-AACE-4594-AA95-9613F402C454}">
      <dgm:prSet/>
      <dgm:spPr/>
      <dgm:t>
        <a:bodyPr/>
        <a:lstStyle/>
        <a:p>
          <a:endParaRPr lang="en-US"/>
        </a:p>
      </dgm:t>
    </dgm:pt>
    <dgm:pt modelId="{6F45EDD4-37E4-451B-B9C0-BD25BADA0128}" type="sibTrans" cxnId="{BEA091D4-AACE-4594-AA95-9613F402C454}">
      <dgm:prSet/>
      <dgm:spPr/>
      <dgm:t>
        <a:bodyPr/>
        <a:lstStyle/>
        <a:p>
          <a:endParaRPr lang="en-US"/>
        </a:p>
      </dgm:t>
    </dgm:pt>
    <dgm:pt modelId="{9DBFA86B-F403-45A1-8555-A75FC7657C3F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algn="just"/>
          <a:r>
            <a:rPr lang="hr-HR" sz="1800" dirty="0">
              <a:latin typeface="Cambria" panose="02040503050406030204" pitchFamily="18" charset="0"/>
              <a:ea typeface="Cambria" panose="02040503050406030204" pitchFamily="18" charset="0"/>
            </a:rPr>
            <a:t>Novosti iz zemalja o napretku IT-a tijekom pandemije COVID-19 (daljinski pristup sustavima za osoblje riznice, integracija sustava, digitalni potpis, upravljanje e-dokumentima)</a:t>
          </a:r>
        </a:p>
      </dgm:t>
    </dgm:pt>
    <dgm:pt modelId="{B7808C8C-7545-4604-990B-047B4E149153}" type="parTrans" cxnId="{9F3C0DF8-6991-4E2D-AFDD-D68900F7C0B5}">
      <dgm:prSet/>
      <dgm:spPr/>
      <dgm:t>
        <a:bodyPr/>
        <a:lstStyle/>
        <a:p>
          <a:endParaRPr lang="en-US"/>
        </a:p>
      </dgm:t>
    </dgm:pt>
    <dgm:pt modelId="{BEF85F4E-D847-4B29-AE1F-2BBC5D727FD8}" type="sibTrans" cxnId="{9F3C0DF8-6991-4E2D-AFDD-D68900F7C0B5}">
      <dgm:prSet/>
      <dgm:spPr/>
      <dgm:t>
        <a:bodyPr/>
        <a:lstStyle/>
        <a:p>
          <a:endParaRPr lang="en-US"/>
        </a:p>
      </dgm:t>
    </dgm:pt>
    <dgm:pt modelId="{F7F93194-955C-4288-BC12-45756203ABA6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19. studenoga/novembra 2020.</a:t>
          </a:r>
        </a:p>
      </dgm:t>
    </dgm:pt>
    <dgm:pt modelId="{CCC762D7-AFE9-4D5B-ABB4-1E4D2D60D742}" type="parTrans" cxnId="{02D8CC3F-59F0-49B3-A783-F0B0EC275642}">
      <dgm:prSet/>
      <dgm:spPr/>
      <dgm:t>
        <a:bodyPr/>
        <a:lstStyle/>
        <a:p>
          <a:endParaRPr lang="en-US"/>
        </a:p>
      </dgm:t>
    </dgm:pt>
    <dgm:pt modelId="{C761FA9F-6DC6-4C19-8BD6-F9420C6C300B}" type="sibTrans" cxnId="{02D8CC3F-59F0-49B3-A783-F0B0EC275642}">
      <dgm:prSet/>
      <dgm:spPr/>
      <dgm:t>
        <a:bodyPr/>
        <a:lstStyle/>
        <a:p>
          <a:endParaRPr lang="en-US"/>
        </a:p>
      </dgm:t>
    </dgm:pt>
    <dgm:pt modelId="{D5DFC18A-E00F-4E7A-9A65-49C39E9D28D7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r-HR" sz="1800" b="0" u="none"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Albanski integrirani informacijski sustav financijskog upravljanja: arhitektura, osnovna funkcionalnost i ključne integracijske veze između informacijskog sustava riznice i drugih modula</a:t>
          </a:r>
        </a:p>
      </dgm:t>
    </dgm:pt>
    <dgm:pt modelId="{9B7AA94D-8466-44CB-850A-E67080945BED}" type="parTrans" cxnId="{DB5F3622-853B-49D9-A86D-A50F31A23D09}">
      <dgm:prSet/>
      <dgm:spPr/>
      <dgm:t>
        <a:bodyPr/>
        <a:lstStyle/>
        <a:p>
          <a:endParaRPr lang="en-US"/>
        </a:p>
      </dgm:t>
    </dgm:pt>
    <dgm:pt modelId="{74BC67AC-14DD-43D5-93DC-382B629B4E1C}" type="sibTrans" cxnId="{DB5F3622-853B-49D9-A86D-A50F31A23D09}">
      <dgm:prSet/>
      <dgm:spPr/>
      <dgm:t>
        <a:bodyPr/>
        <a:lstStyle/>
        <a:p>
          <a:endParaRPr lang="en-US"/>
        </a:p>
      </dgm:t>
    </dgm:pt>
    <dgm:pt modelId="{DAC7CADB-F642-413A-B67E-1C936CB1E76D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10. prosinca/ decembra 2020.</a:t>
          </a:r>
        </a:p>
      </dgm:t>
    </dgm:pt>
    <dgm:pt modelId="{E2560765-CA95-45B0-B772-D4B7277094F7}" type="parTrans" cxnId="{41D094D5-0755-4692-B5C5-777C5C9986DB}">
      <dgm:prSet/>
      <dgm:spPr/>
      <dgm:t>
        <a:bodyPr/>
        <a:lstStyle/>
        <a:p>
          <a:endParaRPr lang="en-US"/>
        </a:p>
      </dgm:t>
    </dgm:pt>
    <dgm:pt modelId="{2B1DA9FF-4263-45E8-A4EC-0A18F1EC6DEF}" type="sibTrans" cxnId="{41D094D5-0755-4692-B5C5-777C5C9986DB}">
      <dgm:prSet/>
      <dgm:spPr/>
      <dgm:t>
        <a:bodyPr/>
        <a:lstStyle/>
        <a:p>
          <a:endParaRPr lang="en-US"/>
        </a:p>
      </dgm:t>
    </dgm:pt>
    <dgm:pt modelId="{0E4A6641-D0A0-44AA-87F5-5DFD67EE4899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r>
            <a:rPr lang="hr-HR" sz="180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Prezentacija</a:t>
          </a:r>
          <a:r>
            <a:rPr lang="hr-HR" sz="1800">
              <a:latin typeface="Cambria" panose="02040503050406030204" pitchFamily="18" charset="0"/>
              <a:ea typeface="Cambria" panose="02040503050406030204" pitchFamily="18" charset="0"/>
            </a:rPr>
            <a:t> novog proizvoda znanja na temu </a:t>
          </a:r>
          <a:r>
            <a:rPr lang="hr-HR" sz="1800" i="1">
              <a:latin typeface="Cambria" panose="02040503050406030204" pitchFamily="18" charset="0"/>
              <a:ea typeface="Cambria" panose="02040503050406030204" pitchFamily="18" charset="0"/>
            </a:rPr>
            <a:t>Optimizacija dizajna jedinstvenog računskog plana</a:t>
          </a:r>
          <a:r>
            <a:rPr lang="hr-HR" sz="1800">
              <a:latin typeface="Cambria" panose="02040503050406030204" pitchFamily="18" charset="0"/>
              <a:ea typeface="Cambria" panose="02040503050406030204" pitchFamily="18" charset="0"/>
            </a:rPr>
            <a:t> članovima Zajednice prakse Svjetske banke za informacijske sustave financijskog upravljanja i grupe GovTech Global Solutions Group.</a:t>
          </a:r>
        </a:p>
      </dgm:t>
    </dgm:pt>
    <dgm:pt modelId="{E9DA3D42-7E0E-425C-96DD-6194366ACA08}" type="parTrans" cxnId="{56DEC490-6140-4CFA-AC20-AE3135BD8983}">
      <dgm:prSet/>
      <dgm:spPr/>
      <dgm:t>
        <a:bodyPr/>
        <a:lstStyle/>
        <a:p>
          <a:endParaRPr lang="en-US"/>
        </a:p>
      </dgm:t>
    </dgm:pt>
    <dgm:pt modelId="{3CDE94EC-1393-497F-8347-86058FE07D8B}" type="sibTrans" cxnId="{56DEC490-6140-4CFA-AC20-AE3135BD8983}">
      <dgm:prSet/>
      <dgm:spPr/>
      <dgm:t>
        <a:bodyPr/>
        <a:lstStyle/>
        <a:p>
          <a:endParaRPr lang="en-US"/>
        </a:p>
      </dgm:t>
    </dgm:pt>
    <dgm:pt modelId="{2D12B0D9-D3E1-4778-88B4-6BA3E8837793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kumimoji="0" lang="hr-HR" sz="1800" b="0" i="0" u="none" strike="noStrike" cap="none" normalizeH="0" baseline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26 sudionika iz 10 zemalja</a:t>
          </a:r>
        </a:p>
      </dgm:t>
    </dgm:pt>
    <dgm:pt modelId="{B9FAA86F-3EBE-48A0-B83D-A405660C3628}" type="parTrans" cxnId="{0046E87B-F41D-44A8-94CC-31BA468E3FC8}">
      <dgm:prSet/>
      <dgm:spPr/>
      <dgm:t>
        <a:bodyPr/>
        <a:lstStyle/>
        <a:p>
          <a:endParaRPr lang="en-US"/>
        </a:p>
      </dgm:t>
    </dgm:pt>
    <dgm:pt modelId="{A119F3E1-44C5-41BB-B4C8-C9BC5BDB62B6}" type="sibTrans" cxnId="{0046E87B-F41D-44A8-94CC-31BA468E3FC8}">
      <dgm:prSet/>
      <dgm:spPr/>
      <dgm:t>
        <a:bodyPr/>
        <a:lstStyle/>
        <a:p>
          <a:endParaRPr lang="en-US"/>
        </a:p>
      </dgm:t>
    </dgm:pt>
    <dgm:pt modelId="{8949CC5F-C4E6-4C95-A1A5-4380D4B898B8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0" lang="hr-HR" sz="1800" b="0" i="0" u="none" strike="noStrike" cap="none" normalizeH="0" baseline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37 sudionika iz 10 zemalja</a:t>
          </a:r>
        </a:p>
      </dgm:t>
    </dgm:pt>
    <dgm:pt modelId="{D07834A1-41E5-4CD2-8B39-B056172240DD}" type="parTrans" cxnId="{18D2E039-07BE-4CEF-91D7-22AC7AE06800}">
      <dgm:prSet/>
      <dgm:spPr/>
      <dgm:t>
        <a:bodyPr/>
        <a:lstStyle/>
        <a:p>
          <a:endParaRPr lang="en-US"/>
        </a:p>
      </dgm:t>
    </dgm:pt>
    <dgm:pt modelId="{123EAEEE-424E-494A-88D1-0EB8171DF6C8}" type="sibTrans" cxnId="{18D2E039-07BE-4CEF-91D7-22AC7AE06800}">
      <dgm:prSet/>
      <dgm:spPr/>
      <dgm:t>
        <a:bodyPr/>
        <a:lstStyle/>
        <a:p>
          <a:endParaRPr lang="en-US"/>
        </a:p>
      </dgm:t>
    </dgm:pt>
    <dgm:pt modelId="{FFE7A2C4-10B7-43ED-A2F3-5237E924CA6D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r>
            <a:rPr kumimoji="0" lang="hr-HR" sz="1800" b="0" i="0" u="none" strike="noStrike" cap="none" normalizeH="0" baseline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83 sudionika iz 35 zemalja</a:t>
          </a:r>
          <a:r>
            <a:rPr lang="hr-HR" sz="1800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</a:t>
          </a:r>
        </a:p>
      </dgm:t>
    </dgm:pt>
    <dgm:pt modelId="{A26CF432-0383-47CF-9A18-4786CE1E53DB}" type="parTrans" cxnId="{BC0ADBCA-0156-4BE9-B9A2-CE71238BB44D}">
      <dgm:prSet/>
      <dgm:spPr/>
      <dgm:t>
        <a:bodyPr/>
        <a:lstStyle/>
        <a:p>
          <a:endParaRPr lang="en-US"/>
        </a:p>
      </dgm:t>
    </dgm:pt>
    <dgm:pt modelId="{DCFCA733-2141-44A3-8FE8-99420CCBBD81}" type="sibTrans" cxnId="{BC0ADBCA-0156-4BE9-B9A2-CE71238BB44D}">
      <dgm:prSet/>
      <dgm:spPr/>
      <dgm:t>
        <a:bodyPr/>
        <a:lstStyle/>
        <a:p>
          <a:endParaRPr lang="en-US"/>
        </a:p>
      </dgm:t>
    </dgm:pt>
    <dgm:pt modelId="{6341EFCD-46A9-42DA-AC50-9FF5C22628E8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algn="just"/>
          <a:r>
            <a:rPr lang="hr-HR" sz="1800">
              <a:latin typeface="Cambria" panose="02040503050406030204" pitchFamily="18" charset="0"/>
              <a:ea typeface="Cambria" panose="02040503050406030204" pitchFamily="18" charset="0"/>
            </a:rPr>
            <a:t>Pregled programa izgradnje kapaciteta korejske Službe za informacije o javnim financijama (KPFIS).</a:t>
          </a:r>
        </a:p>
      </dgm:t>
    </dgm:pt>
    <dgm:pt modelId="{E1532456-C287-4F6B-8633-D31CA3B275F8}" type="parTrans" cxnId="{7B2031A2-CD4B-46C0-A12B-79BE53104359}">
      <dgm:prSet/>
      <dgm:spPr/>
      <dgm:t>
        <a:bodyPr/>
        <a:lstStyle/>
        <a:p>
          <a:endParaRPr lang="en-US"/>
        </a:p>
      </dgm:t>
    </dgm:pt>
    <dgm:pt modelId="{2C2EDE3D-0A00-42EB-B74B-C59D0AD25E14}" type="sibTrans" cxnId="{7B2031A2-CD4B-46C0-A12B-79BE53104359}">
      <dgm:prSet/>
      <dgm:spPr/>
      <dgm:t>
        <a:bodyPr/>
        <a:lstStyle/>
        <a:p>
          <a:endParaRPr lang="en-US"/>
        </a:p>
      </dgm:t>
    </dgm:pt>
    <dgm:pt modelId="{81BAF002-85A0-4E09-A0BA-160DCB5399A4}" type="pres">
      <dgm:prSet presAssocID="{FD8B917B-5377-4589-A0EB-2CC858A5978B}" presName="Name0" presStyleCnt="0">
        <dgm:presLayoutVars>
          <dgm:dir/>
          <dgm:animLvl val="lvl"/>
          <dgm:resizeHandles val="exact"/>
        </dgm:presLayoutVars>
      </dgm:prSet>
      <dgm:spPr/>
    </dgm:pt>
    <dgm:pt modelId="{FC412727-0701-4A89-A7F4-178A424CD82D}" type="pres">
      <dgm:prSet presAssocID="{CFE3F8F5-9CC4-4477-8B0C-A2043DD18C18}" presName="linNode" presStyleCnt="0"/>
      <dgm:spPr/>
    </dgm:pt>
    <dgm:pt modelId="{62056DBE-2B9E-450E-B206-18D00416536A}" type="pres">
      <dgm:prSet presAssocID="{CFE3F8F5-9CC4-4477-8B0C-A2043DD18C18}" presName="parentText" presStyleLbl="node1" presStyleIdx="0" presStyleCnt="3" custScaleX="74780" custScaleY="97604">
        <dgm:presLayoutVars>
          <dgm:chMax val="1"/>
          <dgm:bulletEnabled val="1"/>
        </dgm:presLayoutVars>
      </dgm:prSet>
      <dgm:spPr/>
    </dgm:pt>
    <dgm:pt modelId="{F069A627-4E67-4967-8B92-C9087C4A6F83}" type="pres">
      <dgm:prSet presAssocID="{CFE3F8F5-9CC4-4477-8B0C-A2043DD18C18}" presName="descendantText" presStyleLbl="alignAccFollowNode1" presStyleIdx="0" presStyleCnt="3" custScaleX="135505" custScaleY="121873">
        <dgm:presLayoutVars>
          <dgm:bulletEnabled val="1"/>
        </dgm:presLayoutVars>
      </dgm:prSet>
      <dgm:spPr>
        <a:xfrm rot="5400000">
          <a:off x="3792420" y="-1924490"/>
          <a:ext cx="1766945" cy="5769393"/>
        </a:xfrm>
        <a:prstGeom prst="round2SameRect">
          <a:avLst/>
        </a:prstGeom>
      </dgm:spPr>
    </dgm:pt>
    <dgm:pt modelId="{818E3029-396A-43D9-97E3-1C614C499969}" type="pres">
      <dgm:prSet presAssocID="{6F45EDD4-37E4-451B-B9C0-BD25BADA0128}" presName="sp" presStyleCnt="0"/>
      <dgm:spPr/>
    </dgm:pt>
    <dgm:pt modelId="{7E38D1BA-3357-48F1-BE5F-899AC8DFA457}" type="pres">
      <dgm:prSet presAssocID="{F7F93194-955C-4288-BC12-45756203ABA6}" presName="linNode" presStyleCnt="0"/>
      <dgm:spPr/>
    </dgm:pt>
    <dgm:pt modelId="{9D236FC3-00A8-452D-B6F1-150F21CFFA04}" type="pres">
      <dgm:prSet presAssocID="{F7F93194-955C-4288-BC12-45756203ABA6}" presName="parentText" presStyleLbl="node1" presStyleIdx="1" presStyleCnt="3" custScaleX="64692" custScaleY="96330">
        <dgm:presLayoutVars>
          <dgm:chMax val="1"/>
          <dgm:bulletEnabled val="1"/>
        </dgm:presLayoutVars>
      </dgm:prSet>
      <dgm:spPr/>
    </dgm:pt>
    <dgm:pt modelId="{BD70E6F7-64AA-410D-B404-CF9D915BC730}" type="pres">
      <dgm:prSet presAssocID="{F7F93194-955C-4288-BC12-45756203ABA6}" presName="descendantText" presStyleLbl="alignAccFollowNode1" presStyleIdx="1" presStyleCnt="3" custScaleX="120603" custScaleY="118225">
        <dgm:presLayoutVars>
          <dgm:bulletEnabled val="1"/>
        </dgm:presLayoutVars>
      </dgm:prSet>
      <dgm:spPr>
        <a:xfrm rot="5400000">
          <a:off x="3708676" y="72511"/>
          <a:ext cx="1895063" cy="5807408"/>
        </a:xfrm>
        <a:prstGeom prst="round2SameRect">
          <a:avLst/>
        </a:prstGeom>
      </dgm:spPr>
    </dgm:pt>
    <dgm:pt modelId="{BF28220A-BF14-45EF-9335-F93589E00974}" type="pres">
      <dgm:prSet presAssocID="{C761FA9F-6DC6-4C19-8BD6-F9420C6C300B}" presName="sp" presStyleCnt="0"/>
      <dgm:spPr/>
    </dgm:pt>
    <dgm:pt modelId="{5F8B406F-07C0-48C2-B558-5E2742D1785B}" type="pres">
      <dgm:prSet presAssocID="{DAC7CADB-F642-413A-B67E-1C936CB1E76D}" presName="linNode" presStyleCnt="0"/>
      <dgm:spPr/>
    </dgm:pt>
    <dgm:pt modelId="{E997E8B8-72D3-4138-9CDF-AD0FDB01E83D}" type="pres">
      <dgm:prSet presAssocID="{DAC7CADB-F642-413A-B67E-1C936CB1E76D}" presName="parentText" presStyleLbl="node1" presStyleIdx="2" presStyleCnt="3" custScaleX="66446" custScaleY="81550">
        <dgm:presLayoutVars>
          <dgm:chMax val="1"/>
          <dgm:bulletEnabled val="1"/>
        </dgm:presLayoutVars>
      </dgm:prSet>
      <dgm:spPr/>
    </dgm:pt>
    <dgm:pt modelId="{4585A051-3FC3-4C70-93D9-D5FC8AEE33DD}" type="pres">
      <dgm:prSet presAssocID="{DAC7CADB-F642-413A-B67E-1C936CB1E76D}" presName="descendantText" presStyleLbl="alignAccFollowNode1" presStyleIdx="2" presStyleCnt="3" custScaleX="125198" custScaleY="96949">
        <dgm:presLayoutVars>
          <dgm:bulletEnabled val="1"/>
        </dgm:presLayoutVars>
      </dgm:prSet>
      <dgm:spPr>
        <a:xfrm rot="5400000">
          <a:off x="3992377" y="1862695"/>
          <a:ext cx="1313239" cy="5821602"/>
        </a:xfrm>
        <a:prstGeom prst="round2SameRect">
          <a:avLst/>
        </a:prstGeom>
      </dgm:spPr>
    </dgm:pt>
  </dgm:ptLst>
  <dgm:cxnLst>
    <dgm:cxn modelId="{8E669702-97BD-4B2B-A531-68DEAEB5A223}" type="presOf" srcId="{F7F93194-955C-4288-BC12-45756203ABA6}" destId="{9D236FC3-00A8-452D-B6F1-150F21CFFA04}" srcOrd="0" destOrd="0" presId="urn:microsoft.com/office/officeart/2005/8/layout/vList5"/>
    <dgm:cxn modelId="{4C5F0F03-A8F5-4E1A-AD6A-DE1F398ED3EA}" type="presOf" srcId="{8949CC5F-C4E6-4C95-A1A5-4380D4B898B8}" destId="{BD70E6F7-64AA-410D-B404-CF9D915BC730}" srcOrd="0" destOrd="1" presId="urn:microsoft.com/office/officeart/2005/8/layout/vList5"/>
    <dgm:cxn modelId="{DB5F3622-853B-49D9-A86D-A50F31A23D09}" srcId="{F7F93194-955C-4288-BC12-45756203ABA6}" destId="{D5DFC18A-E00F-4E7A-9A65-49C39E9D28D7}" srcOrd="0" destOrd="0" parTransId="{9B7AA94D-8466-44CB-850A-E67080945BED}" sibTransId="{74BC67AC-14DD-43D5-93DC-382B629B4E1C}"/>
    <dgm:cxn modelId="{41A9A932-9E35-46DB-A53A-12A61097BC1F}" type="presOf" srcId="{D5DFC18A-E00F-4E7A-9A65-49C39E9D28D7}" destId="{BD70E6F7-64AA-410D-B404-CF9D915BC730}" srcOrd="0" destOrd="0" presId="urn:microsoft.com/office/officeart/2005/8/layout/vList5"/>
    <dgm:cxn modelId="{18D2E039-07BE-4CEF-91D7-22AC7AE06800}" srcId="{F7F93194-955C-4288-BC12-45756203ABA6}" destId="{8949CC5F-C4E6-4C95-A1A5-4380D4B898B8}" srcOrd="1" destOrd="0" parTransId="{D07834A1-41E5-4CD2-8B39-B056172240DD}" sibTransId="{123EAEEE-424E-494A-88D1-0EB8171DF6C8}"/>
    <dgm:cxn modelId="{02D8CC3F-59F0-49B3-A783-F0B0EC275642}" srcId="{FD8B917B-5377-4589-A0EB-2CC858A5978B}" destId="{F7F93194-955C-4288-BC12-45756203ABA6}" srcOrd="1" destOrd="0" parTransId="{CCC762D7-AFE9-4D5B-ABB4-1E4D2D60D742}" sibTransId="{C761FA9F-6DC6-4C19-8BD6-F9420C6C300B}"/>
    <dgm:cxn modelId="{7545706E-79CA-4174-A35B-E8BD45D5451C}" type="presOf" srcId="{CFE3F8F5-9CC4-4477-8B0C-A2043DD18C18}" destId="{62056DBE-2B9E-450E-B206-18D00416536A}" srcOrd="0" destOrd="0" presId="urn:microsoft.com/office/officeart/2005/8/layout/vList5"/>
    <dgm:cxn modelId="{AE248450-5158-4182-BBBE-0A4E7CDFF577}" type="presOf" srcId="{DAC7CADB-F642-413A-B67E-1C936CB1E76D}" destId="{E997E8B8-72D3-4138-9CDF-AD0FDB01E83D}" srcOrd="0" destOrd="0" presId="urn:microsoft.com/office/officeart/2005/8/layout/vList5"/>
    <dgm:cxn modelId="{0046E87B-F41D-44A8-94CC-31BA468E3FC8}" srcId="{CFE3F8F5-9CC4-4477-8B0C-A2043DD18C18}" destId="{2D12B0D9-D3E1-4778-88B4-6BA3E8837793}" srcOrd="2" destOrd="0" parTransId="{B9FAA86F-3EBE-48A0-B83D-A405660C3628}" sibTransId="{A119F3E1-44C5-41BB-B4C8-C9BC5BDB62B6}"/>
    <dgm:cxn modelId="{56DEC490-6140-4CFA-AC20-AE3135BD8983}" srcId="{DAC7CADB-F642-413A-B67E-1C936CB1E76D}" destId="{0E4A6641-D0A0-44AA-87F5-5DFD67EE4899}" srcOrd="0" destOrd="0" parTransId="{E9DA3D42-7E0E-425C-96DD-6194366ACA08}" sibTransId="{3CDE94EC-1393-497F-8347-86058FE07D8B}"/>
    <dgm:cxn modelId="{EA08B89E-6581-4101-8579-82008474265F}" type="presOf" srcId="{6341EFCD-46A9-42DA-AC50-9FF5C22628E8}" destId="{F069A627-4E67-4967-8B92-C9087C4A6F83}" srcOrd="0" destOrd="1" presId="urn:microsoft.com/office/officeart/2005/8/layout/vList5"/>
    <dgm:cxn modelId="{7B2031A2-CD4B-46C0-A12B-79BE53104359}" srcId="{CFE3F8F5-9CC4-4477-8B0C-A2043DD18C18}" destId="{6341EFCD-46A9-42DA-AC50-9FF5C22628E8}" srcOrd="1" destOrd="0" parTransId="{E1532456-C287-4F6B-8633-D31CA3B275F8}" sibTransId="{2C2EDE3D-0A00-42EB-B74B-C59D0AD25E14}"/>
    <dgm:cxn modelId="{7B3E97AF-1B47-4ACA-A5FC-492BB9A7D833}" type="presOf" srcId="{FD8B917B-5377-4589-A0EB-2CC858A5978B}" destId="{81BAF002-85A0-4E09-A0BA-160DCB5399A4}" srcOrd="0" destOrd="0" presId="urn:microsoft.com/office/officeart/2005/8/layout/vList5"/>
    <dgm:cxn modelId="{479F6BBE-1D9B-413D-8E13-BA47E15A1F23}" type="presOf" srcId="{0E4A6641-D0A0-44AA-87F5-5DFD67EE4899}" destId="{4585A051-3FC3-4C70-93D9-D5FC8AEE33DD}" srcOrd="0" destOrd="0" presId="urn:microsoft.com/office/officeart/2005/8/layout/vList5"/>
    <dgm:cxn modelId="{79447CC9-1660-4812-B0C1-F4D2B1AAEB7B}" type="presOf" srcId="{9DBFA86B-F403-45A1-8555-A75FC7657C3F}" destId="{F069A627-4E67-4967-8B92-C9087C4A6F83}" srcOrd="0" destOrd="0" presId="urn:microsoft.com/office/officeart/2005/8/layout/vList5"/>
    <dgm:cxn modelId="{BC0ADBCA-0156-4BE9-B9A2-CE71238BB44D}" srcId="{DAC7CADB-F642-413A-B67E-1C936CB1E76D}" destId="{FFE7A2C4-10B7-43ED-A2F3-5237E924CA6D}" srcOrd="1" destOrd="0" parTransId="{A26CF432-0383-47CF-9A18-4786CE1E53DB}" sibTransId="{DCFCA733-2141-44A3-8FE8-99420CCBBD81}"/>
    <dgm:cxn modelId="{CF6542CD-3976-41E8-8332-51A7DD16F96D}" type="presOf" srcId="{FFE7A2C4-10B7-43ED-A2F3-5237E924CA6D}" destId="{4585A051-3FC3-4C70-93D9-D5FC8AEE33DD}" srcOrd="0" destOrd="1" presId="urn:microsoft.com/office/officeart/2005/8/layout/vList5"/>
    <dgm:cxn modelId="{515D1CD1-024C-485D-B6C2-0FEDBF1CE7F0}" type="presOf" srcId="{2D12B0D9-D3E1-4778-88B4-6BA3E8837793}" destId="{F069A627-4E67-4967-8B92-C9087C4A6F83}" srcOrd="0" destOrd="2" presId="urn:microsoft.com/office/officeart/2005/8/layout/vList5"/>
    <dgm:cxn modelId="{BEA091D4-AACE-4594-AA95-9613F402C454}" srcId="{FD8B917B-5377-4589-A0EB-2CC858A5978B}" destId="{CFE3F8F5-9CC4-4477-8B0C-A2043DD18C18}" srcOrd="0" destOrd="0" parTransId="{826CBB5D-FFCC-4C68-B3AF-83B1B0E0ADE0}" sibTransId="{6F45EDD4-37E4-451B-B9C0-BD25BADA0128}"/>
    <dgm:cxn modelId="{41D094D5-0755-4692-B5C5-777C5C9986DB}" srcId="{FD8B917B-5377-4589-A0EB-2CC858A5978B}" destId="{DAC7CADB-F642-413A-B67E-1C936CB1E76D}" srcOrd="2" destOrd="0" parTransId="{E2560765-CA95-45B0-B772-D4B7277094F7}" sibTransId="{2B1DA9FF-4263-45E8-A4EC-0A18F1EC6DEF}"/>
    <dgm:cxn modelId="{9F3C0DF8-6991-4E2D-AFDD-D68900F7C0B5}" srcId="{CFE3F8F5-9CC4-4477-8B0C-A2043DD18C18}" destId="{9DBFA86B-F403-45A1-8555-A75FC7657C3F}" srcOrd="0" destOrd="0" parTransId="{B7808C8C-7545-4604-990B-047B4E149153}" sibTransId="{BEF85F4E-D847-4B29-AE1F-2BBC5D727FD8}"/>
    <dgm:cxn modelId="{59682A4C-826B-4FE4-9E97-5B9B30208CFE}" type="presParOf" srcId="{81BAF002-85A0-4E09-A0BA-160DCB5399A4}" destId="{FC412727-0701-4A89-A7F4-178A424CD82D}" srcOrd="0" destOrd="0" presId="urn:microsoft.com/office/officeart/2005/8/layout/vList5"/>
    <dgm:cxn modelId="{981B5D66-A11C-4895-897A-05C85ACBFED6}" type="presParOf" srcId="{FC412727-0701-4A89-A7F4-178A424CD82D}" destId="{62056DBE-2B9E-450E-B206-18D00416536A}" srcOrd="0" destOrd="0" presId="urn:microsoft.com/office/officeart/2005/8/layout/vList5"/>
    <dgm:cxn modelId="{57324CD7-DCA2-4279-B4A5-E8F44A43A99E}" type="presParOf" srcId="{FC412727-0701-4A89-A7F4-178A424CD82D}" destId="{F069A627-4E67-4967-8B92-C9087C4A6F83}" srcOrd="1" destOrd="0" presId="urn:microsoft.com/office/officeart/2005/8/layout/vList5"/>
    <dgm:cxn modelId="{76753444-2174-452E-B11F-FDE6223D52B5}" type="presParOf" srcId="{81BAF002-85A0-4E09-A0BA-160DCB5399A4}" destId="{818E3029-396A-43D9-97E3-1C614C499969}" srcOrd="1" destOrd="0" presId="urn:microsoft.com/office/officeart/2005/8/layout/vList5"/>
    <dgm:cxn modelId="{47529B63-5020-49D3-8004-B79A853D9D04}" type="presParOf" srcId="{81BAF002-85A0-4E09-A0BA-160DCB5399A4}" destId="{7E38D1BA-3357-48F1-BE5F-899AC8DFA457}" srcOrd="2" destOrd="0" presId="urn:microsoft.com/office/officeart/2005/8/layout/vList5"/>
    <dgm:cxn modelId="{2BD92FE1-31DE-4308-954C-267B05E9F628}" type="presParOf" srcId="{7E38D1BA-3357-48F1-BE5F-899AC8DFA457}" destId="{9D236FC3-00A8-452D-B6F1-150F21CFFA04}" srcOrd="0" destOrd="0" presId="urn:microsoft.com/office/officeart/2005/8/layout/vList5"/>
    <dgm:cxn modelId="{B03ACA65-5A83-4F95-A1D0-03F36197BEDD}" type="presParOf" srcId="{7E38D1BA-3357-48F1-BE5F-899AC8DFA457}" destId="{BD70E6F7-64AA-410D-B404-CF9D915BC730}" srcOrd="1" destOrd="0" presId="urn:microsoft.com/office/officeart/2005/8/layout/vList5"/>
    <dgm:cxn modelId="{E5EDEF15-7D84-40E4-AA7C-C3BD18023F1B}" type="presParOf" srcId="{81BAF002-85A0-4E09-A0BA-160DCB5399A4}" destId="{BF28220A-BF14-45EF-9335-F93589E00974}" srcOrd="3" destOrd="0" presId="urn:microsoft.com/office/officeart/2005/8/layout/vList5"/>
    <dgm:cxn modelId="{17FE7ED4-9F34-4427-AA63-988AF3D20D23}" type="presParOf" srcId="{81BAF002-85A0-4E09-A0BA-160DCB5399A4}" destId="{5F8B406F-07C0-48C2-B558-5E2742D1785B}" srcOrd="4" destOrd="0" presId="urn:microsoft.com/office/officeart/2005/8/layout/vList5"/>
    <dgm:cxn modelId="{3C420302-41C9-4004-B725-C0A1908F62F9}" type="presParOf" srcId="{5F8B406F-07C0-48C2-B558-5E2742D1785B}" destId="{E997E8B8-72D3-4138-9CDF-AD0FDB01E83D}" srcOrd="0" destOrd="0" presId="urn:microsoft.com/office/officeart/2005/8/layout/vList5"/>
    <dgm:cxn modelId="{878E45BC-E5BA-48F0-826E-2994DB458E13}" type="presParOf" srcId="{5F8B406F-07C0-48C2-B558-5E2742D1785B}" destId="{4585A051-3FC3-4C70-93D9-D5FC8AEE33D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DD759-4E4D-4EF4-A6D6-8F3BDCEF533A}">
      <dsp:nvSpPr>
        <dsp:cNvPr id="0" name=""/>
        <dsp:cNvSpPr/>
      </dsp:nvSpPr>
      <dsp:spPr>
        <a:xfrm>
          <a:off x="0" y="316"/>
          <a:ext cx="8172399" cy="949162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b="1" kern="120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TCOP nastavlja s radom u 4 tematska područja</a:t>
          </a:r>
        </a:p>
      </dsp:txBody>
      <dsp:txXfrm>
        <a:off x="46334" y="46650"/>
        <a:ext cx="8079731" cy="85649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9A627-4E67-4967-8B92-C9087C4A6F83}">
      <dsp:nvSpPr>
        <dsp:cNvPr id="0" name=""/>
        <dsp:cNvSpPr/>
      </dsp:nvSpPr>
      <dsp:spPr>
        <a:xfrm rot="5400000">
          <a:off x="3428850" y="-1601278"/>
          <a:ext cx="2672216" cy="5879286"/>
        </a:xfrm>
        <a:prstGeom prst="round2SameRect">
          <a:avLst/>
        </a:prstGeom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>
              <a:latin typeface="Cambria" panose="02040503050406030204" pitchFamily="18" charset="0"/>
              <a:ea typeface="Cambria" panose="02040503050406030204" pitchFamily="18" charset="0"/>
            </a:rPr>
            <a:t>Konsolidacija financijskih izvještaja državnog proračuna od strane Riznice Kazahstana 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>
              <a:latin typeface="Cambria" panose="02040503050406030204" pitchFamily="18" charset="0"/>
              <a:ea typeface="Cambria" panose="02040503050406030204" pitchFamily="18" charset="0"/>
            </a:rPr>
            <a:t>Pilot projekt strukture Jedinstvenog računskog plana u Bjelarusu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hr-HR" sz="1800" b="0" i="0" u="none" strike="noStrike" kern="1200" cap="none" normalizeH="0" baseline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64 sudionika iz 14 zemalja</a:t>
          </a:r>
        </a:p>
      </dsp:txBody>
      <dsp:txXfrm rot="-5400000">
        <a:off x="1825316" y="132703"/>
        <a:ext cx="5748839" cy="2411322"/>
      </dsp:txXfrm>
    </dsp:sp>
    <dsp:sp modelId="{62056DBE-2B9E-450E-B206-18D00416536A}">
      <dsp:nvSpPr>
        <dsp:cNvPr id="0" name=""/>
        <dsp:cNvSpPr/>
      </dsp:nvSpPr>
      <dsp:spPr>
        <a:xfrm>
          <a:off x="254" y="1175"/>
          <a:ext cx="1825060" cy="2674379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latin typeface="Cambria" panose="02040503050406030204" pitchFamily="18" charset="0"/>
              <a:ea typeface="Cambria" panose="02040503050406030204" pitchFamily="18" charset="0"/>
            </a:rPr>
            <a:t>15. travnja/ aprila 2021.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Cambria" panose="02040503050406030204" pitchFamily="18" charset="0"/>
              <a:ea typeface="Cambria" panose="02040503050406030204" pitchFamily="18" charset="0"/>
            </a:rPr>
            <a:t>(zajedno s tematskom skupinom za PSA)</a:t>
          </a:r>
        </a:p>
      </dsp:txBody>
      <dsp:txXfrm>
        <a:off x="89346" y="90267"/>
        <a:ext cx="1646876" cy="2496195"/>
      </dsp:txXfrm>
    </dsp:sp>
    <dsp:sp modelId="{BD70E6F7-64AA-410D-B404-CF9D915BC730}">
      <dsp:nvSpPr>
        <dsp:cNvPr id="0" name=""/>
        <dsp:cNvSpPr/>
      </dsp:nvSpPr>
      <dsp:spPr>
        <a:xfrm rot="5400000">
          <a:off x="3352627" y="1320681"/>
          <a:ext cx="2784541" cy="5918025"/>
        </a:xfrm>
        <a:prstGeom prst="round2SameRect">
          <a:avLst/>
        </a:prstGeom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r-HR" sz="1800" b="0" u="none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Upoznavanje s radom korejske Službe za informacije o javnim financijama (KPFIS).</a:t>
          </a:r>
        </a:p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r-HR" sz="1800" b="0" u="none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Korejski integrirani informacijski sustav za upravljanje financijama (dBrain) i očekivane mogućnosti njegove sljedeće generacije</a:t>
          </a:r>
        </a:p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r-HR" sz="1800" b="0" u="none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Upravljanje ugovorima u dBrainu</a:t>
          </a:r>
        </a:p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kumimoji="0" lang="hr-HR" sz="1800" b="0" i="0" u="none" strike="noStrike" kern="1200" cap="none" normalizeH="0" baseline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54 sudionika iz 11 zemalja i više od 34 promatrača</a:t>
          </a:r>
        </a:p>
      </dsp:txBody>
      <dsp:txXfrm rot="-5400000">
        <a:off x="1785885" y="3023353"/>
        <a:ext cx="5782095" cy="2512681"/>
      </dsp:txXfrm>
    </dsp:sp>
    <dsp:sp modelId="{9D236FC3-00A8-452D-B6F1-150F21CFFA04}">
      <dsp:nvSpPr>
        <dsp:cNvPr id="0" name=""/>
        <dsp:cNvSpPr/>
      </dsp:nvSpPr>
      <dsp:spPr>
        <a:xfrm>
          <a:off x="254" y="2872202"/>
          <a:ext cx="1785631" cy="2814982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latin typeface="Cambria" panose="02040503050406030204" pitchFamily="18" charset="0"/>
              <a:ea typeface="Cambria" panose="02040503050406030204" pitchFamily="18" charset="0"/>
            </a:rPr>
            <a:t>18. studenoga/ novembra 2021.</a:t>
          </a:r>
        </a:p>
      </dsp:txBody>
      <dsp:txXfrm>
        <a:off x="87421" y="2959369"/>
        <a:ext cx="1611297" cy="26406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9A627-4E67-4967-8B92-C9087C4A6F83}">
      <dsp:nvSpPr>
        <dsp:cNvPr id="0" name=""/>
        <dsp:cNvSpPr/>
      </dsp:nvSpPr>
      <dsp:spPr>
        <a:xfrm rot="5400000">
          <a:off x="4025145" y="-2167288"/>
          <a:ext cx="1479625" cy="5879286"/>
        </a:xfrm>
        <a:prstGeom prst="round2SameRect">
          <a:avLst/>
        </a:prstGeom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700" kern="1200">
              <a:latin typeface="Cambria" panose="02040503050406030204" pitchFamily="18" charset="0"/>
              <a:ea typeface="Cambria" panose="02040503050406030204" pitchFamily="18" charset="0"/>
            </a:rPr>
            <a:t>Upoznavanje s rezultatima pilot projekta centraliziranog računovodstva i izvještavanja na razini federalne vlade (Rusija) i pristupom Federalne riznice integraciji sustava, pružanju standardnih informatičkih rješenja itd.  </a:t>
          </a: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700" kern="1200">
              <a:latin typeface="Cambria" panose="02040503050406030204" pitchFamily="18" charset="0"/>
              <a:ea typeface="Cambria" panose="02040503050406030204" pitchFamily="18" charset="0"/>
            </a:rPr>
            <a:t>48 sudionika iz 12 zemalja</a:t>
          </a:r>
        </a:p>
      </dsp:txBody>
      <dsp:txXfrm rot="-5400000">
        <a:off x="1825315" y="104771"/>
        <a:ext cx="5807057" cy="1335167"/>
      </dsp:txXfrm>
    </dsp:sp>
    <dsp:sp modelId="{62056DBE-2B9E-450E-B206-18D00416536A}">
      <dsp:nvSpPr>
        <dsp:cNvPr id="0" name=""/>
        <dsp:cNvSpPr/>
      </dsp:nvSpPr>
      <dsp:spPr>
        <a:xfrm>
          <a:off x="254" y="1402"/>
          <a:ext cx="1825060" cy="1541906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latin typeface="Cambria" panose="02040503050406030204" pitchFamily="18" charset="0"/>
              <a:ea typeface="Cambria" panose="02040503050406030204" pitchFamily="18" charset="0"/>
            </a:rPr>
            <a:t>9. veljače/ februara 2022.</a:t>
          </a:r>
        </a:p>
      </dsp:txBody>
      <dsp:txXfrm>
        <a:off x="75524" y="76672"/>
        <a:ext cx="1674520" cy="1391366"/>
      </dsp:txXfrm>
    </dsp:sp>
    <dsp:sp modelId="{BD70E6F7-64AA-410D-B404-CF9D915BC730}">
      <dsp:nvSpPr>
        <dsp:cNvPr id="0" name=""/>
        <dsp:cNvSpPr/>
      </dsp:nvSpPr>
      <dsp:spPr>
        <a:xfrm rot="5400000">
          <a:off x="3788555" y="-254646"/>
          <a:ext cx="1912684" cy="5918025"/>
        </a:xfrm>
        <a:prstGeom prst="round2SameRect">
          <a:avLst/>
        </a:prstGeom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Konsolidacija financijskih izvješća</a:t>
          </a:r>
          <a:r>
            <a:rPr lang="hr-HR" sz="1800" kern="1200" dirty="0">
              <a:latin typeface="Cambria" panose="02040503050406030204" pitchFamily="18" charset="0"/>
              <a:ea typeface="Cambria" panose="02040503050406030204" pitchFamily="18" charset="0"/>
            </a:rPr>
            <a:t> državnog proračuna od strane Riznice Kazahstana 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>
              <a:latin typeface="Cambria" panose="02040503050406030204" pitchFamily="18" charset="0"/>
              <a:ea typeface="Cambria" panose="02040503050406030204" pitchFamily="18" charset="0"/>
            </a:rPr>
            <a:t>Pilot projekt strukture Jedinstvenog računskog plana u Bjelarusu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>
              <a:latin typeface="Cambria" panose="02040503050406030204" pitchFamily="18" charset="0"/>
              <a:ea typeface="Cambria" panose="02040503050406030204" pitchFamily="18" charset="0"/>
            </a:rPr>
            <a:t>64 sudionika iz 14 zemalja</a:t>
          </a:r>
        </a:p>
      </dsp:txBody>
      <dsp:txXfrm rot="-5400000">
        <a:off x="1785885" y="1841394"/>
        <a:ext cx="5824655" cy="1725944"/>
      </dsp:txXfrm>
    </dsp:sp>
    <dsp:sp modelId="{9D236FC3-00A8-452D-B6F1-150F21CFFA04}">
      <dsp:nvSpPr>
        <dsp:cNvPr id="0" name=""/>
        <dsp:cNvSpPr/>
      </dsp:nvSpPr>
      <dsp:spPr>
        <a:xfrm>
          <a:off x="254" y="1695794"/>
          <a:ext cx="1785631" cy="2017143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Cambria" panose="02040503050406030204" pitchFamily="18" charset="0"/>
              <a:ea typeface="Cambria" panose="02040503050406030204" pitchFamily="18" charset="0"/>
            </a:rPr>
            <a:t>15. travnja/ aprila 2021.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Cambria" panose="02040503050406030204" pitchFamily="18" charset="0"/>
              <a:ea typeface="Cambria" panose="02040503050406030204" pitchFamily="18" charset="0"/>
            </a:rPr>
            <a:t>(zajedno s tematskom skupinom za IT)</a:t>
          </a:r>
        </a:p>
      </dsp:txBody>
      <dsp:txXfrm>
        <a:off x="87421" y="1782961"/>
        <a:ext cx="1611297" cy="1842809"/>
      </dsp:txXfrm>
    </dsp:sp>
    <dsp:sp modelId="{4585A051-3FC3-4C70-93D9-D5FC8AEE33DD}">
      <dsp:nvSpPr>
        <dsp:cNvPr id="0" name=""/>
        <dsp:cNvSpPr/>
      </dsp:nvSpPr>
      <dsp:spPr>
        <a:xfrm rot="5400000">
          <a:off x="3849789" y="1809946"/>
          <a:ext cx="1775520" cy="5932490"/>
        </a:xfrm>
        <a:prstGeom prst="round2SameRect">
          <a:avLst/>
        </a:prstGeom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r-HR" sz="1600" b="0" u="none" kern="1200"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Predstavljanje novog proizvoda znanja na temu Optimizacija dizajna računskog plana (RP) i prikupljanje komentara zemalja članica za izradu završnog dokumenta</a:t>
          </a:r>
        </a:p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r-HR" sz="1600" b="0" u="none" kern="1200"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Diskusija o tome kako su nacionalne riznice prilagođavale RP-ove za praćenje prihoda i potrošnje u vezi s pandemijom COVID-19</a:t>
          </a:r>
          <a:r>
            <a:rPr lang="hr-HR" sz="1600" b="0" u="none" kern="120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 </a:t>
          </a:r>
          <a:r>
            <a:rPr lang="hr-HR" sz="1600" b="0" u="none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</a:t>
          </a:r>
        </a:p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r-HR" sz="1600" b="0" u="none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29 sudionika iz 10 zemalja</a:t>
          </a:r>
        </a:p>
      </dsp:txBody>
      <dsp:txXfrm rot="-5400000">
        <a:off x="1771304" y="3975105"/>
        <a:ext cx="5845816" cy="1602172"/>
      </dsp:txXfrm>
    </dsp:sp>
    <dsp:sp modelId="{E997E8B8-72D3-4138-9CDF-AD0FDB01E83D}">
      <dsp:nvSpPr>
        <dsp:cNvPr id="0" name=""/>
        <dsp:cNvSpPr/>
      </dsp:nvSpPr>
      <dsp:spPr>
        <a:xfrm>
          <a:off x="254" y="3865423"/>
          <a:ext cx="1771050" cy="1821534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latin typeface="Cambria" panose="02040503050406030204" pitchFamily="18" charset="0"/>
              <a:ea typeface="Cambria" panose="02040503050406030204" pitchFamily="18" charset="0"/>
            </a:rPr>
            <a:t>4. lipnja/ juna 2020.</a:t>
          </a:r>
        </a:p>
      </dsp:txBody>
      <dsp:txXfrm>
        <a:off x="86710" y="3951879"/>
        <a:ext cx="1598138" cy="164862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9A627-4E67-4967-8B92-C9087C4A6F83}">
      <dsp:nvSpPr>
        <dsp:cNvPr id="0" name=""/>
        <dsp:cNvSpPr/>
      </dsp:nvSpPr>
      <dsp:spPr>
        <a:xfrm rot="5400000">
          <a:off x="4092199" y="-2254330"/>
          <a:ext cx="1345517" cy="58792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>
              <a:latin typeface="Cambria" panose="02040503050406030204" pitchFamily="18" charset="0"/>
              <a:ea typeface="Cambria" panose="02040503050406030204" pitchFamily="18" charset="0"/>
            </a:rPr>
            <a:t>Omogućiti članovima TCOP-a razmjenu operativnih iskustava iz razdoblja koronavirusne bolesti COVID 19, prepoznavanje naučenih lekcija i diskusiju o posljedicama koje navedeno ima na daljnji razvoj sustava i procesa riznica.</a:t>
          </a:r>
        </a:p>
      </dsp:txBody>
      <dsp:txXfrm rot="-5400000">
        <a:off x="1825315" y="78237"/>
        <a:ext cx="5813603" cy="1214151"/>
      </dsp:txXfrm>
    </dsp:sp>
    <dsp:sp modelId="{62056DBE-2B9E-450E-B206-18D00416536A}">
      <dsp:nvSpPr>
        <dsp:cNvPr id="0" name=""/>
        <dsp:cNvSpPr/>
      </dsp:nvSpPr>
      <dsp:spPr>
        <a:xfrm>
          <a:off x="0" y="0"/>
          <a:ext cx="1825060" cy="137035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>
              <a:latin typeface="Cambria" panose="02040503050406030204" pitchFamily="18" charset="0"/>
              <a:ea typeface="Cambria" panose="02040503050406030204" pitchFamily="18" charset="0"/>
            </a:rPr>
            <a:t>Opći ciljevi skupa</a:t>
          </a:r>
        </a:p>
      </dsp:txBody>
      <dsp:txXfrm>
        <a:off x="66895" y="66895"/>
        <a:ext cx="1691270" cy="1236568"/>
      </dsp:txXfrm>
    </dsp:sp>
    <dsp:sp modelId="{BD70E6F7-64AA-410D-B404-CF9D915BC730}">
      <dsp:nvSpPr>
        <dsp:cNvPr id="0" name=""/>
        <dsp:cNvSpPr/>
      </dsp:nvSpPr>
      <dsp:spPr>
        <a:xfrm rot="5400000">
          <a:off x="3227006" y="78435"/>
          <a:ext cx="3026517" cy="591224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1. lipnja/juna: Više rukovodstvo podijelilo je mišljenja i iskustva o tehnološkim i organizacijskim prilagodbama, kao i transformacijskom utjecaju pandemije na poboljšanje poslovanja riznice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3. lipnja/juna:  Trendovi u upravljanju gotovinskim sredstvima i izrada projekcija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7. lipnja/juna: Transformacijska uloga informacijskih tehnologija u osiguravanju kontinuiteta poslovanja riznica tijekom pandemije.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9. lipnja/juna: Međunarodno iskustvo u osiguravanju transparentnosti i odgovornosti u odgovorima na COVID-19. Pristupi zemalja PEMPAL-a praćenju i računovodstvu hitnih mjera te izvještavanju o njima.</a:t>
          </a:r>
        </a:p>
      </dsp:txBody>
      <dsp:txXfrm rot="-5400000">
        <a:off x="1784142" y="1669041"/>
        <a:ext cx="5764504" cy="2731033"/>
      </dsp:txXfrm>
    </dsp:sp>
    <dsp:sp modelId="{9D236FC3-00A8-452D-B6F1-150F21CFFA04}">
      <dsp:nvSpPr>
        <dsp:cNvPr id="0" name=""/>
        <dsp:cNvSpPr/>
      </dsp:nvSpPr>
      <dsp:spPr>
        <a:xfrm>
          <a:off x="254" y="1508929"/>
          <a:ext cx="1783887" cy="305125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>
              <a:latin typeface="Cambria" panose="02040503050406030204" pitchFamily="18" charset="0"/>
              <a:ea typeface="Cambria" panose="02040503050406030204" pitchFamily="18" charset="0"/>
            </a:rPr>
            <a:t>Ključni krajnji rezultati</a:t>
          </a:r>
        </a:p>
      </dsp:txBody>
      <dsp:txXfrm>
        <a:off x="87336" y="1596011"/>
        <a:ext cx="1609723" cy="2877094"/>
      </dsp:txXfrm>
    </dsp:sp>
    <dsp:sp modelId="{4585A051-3FC3-4C70-93D9-D5FC8AEE33DD}">
      <dsp:nvSpPr>
        <dsp:cNvPr id="0" name=""/>
        <dsp:cNvSpPr/>
      </dsp:nvSpPr>
      <dsp:spPr>
        <a:xfrm rot="5400000">
          <a:off x="4344001" y="2159872"/>
          <a:ext cx="787096" cy="59324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>
              <a:latin typeface="Cambria" panose="02040503050406030204" pitchFamily="18" charset="0"/>
              <a:ea typeface="Cambria" panose="02040503050406030204" pitchFamily="18" charset="0"/>
            </a:rPr>
            <a:t>Više od 100 sudionika iz 16 zemalja, stručnjaci MMF-a i Svjetske banke </a:t>
          </a:r>
        </a:p>
      </dsp:txBody>
      <dsp:txXfrm rot="-5400000">
        <a:off x="1771305" y="4770992"/>
        <a:ext cx="5894067" cy="710250"/>
      </dsp:txXfrm>
    </dsp:sp>
    <dsp:sp modelId="{E997E8B8-72D3-4138-9CDF-AD0FDB01E83D}">
      <dsp:nvSpPr>
        <dsp:cNvPr id="0" name=""/>
        <dsp:cNvSpPr/>
      </dsp:nvSpPr>
      <dsp:spPr>
        <a:xfrm>
          <a:off x="254" y="4698624"/>
          <a:ext cx="1771050" cy="854985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>
              <a:latin typeface="Cambria" panose="02040503050406030204" pitchFamily="18" charset="0"/>
              <a:ea typeface="Cambria" panose="02040503050406030204" pitchFamily="18" charset="0"/>
            </a:rPr>
            <a:t>Sudionici</a:t>
          </a:r>
        </a:p>
      </dsp:txBody>
      <dsp:txXfrm>
        <a:off x="41991" y="4740361"/>
        <a:ext cx="1687576" cy="77151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7D94E-8B22-4621-910A-DA09D758C8B7}">
      <dsp:nvSpPr>
        <dsp:cNvPr id="0" name=""/>
        <dsp:cNvSpPr/>
      </dsp:nvSpPr>
      <dsp:spPr>
        <a:xfrm>
          <a:off x="0" y="5601"/>
          <a:ext cx="7705725" cy="10253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Optimizacija dizajna jedinstvenog računskog plana: savjeti za stručnjake za upravljanje javnim financijama (2020.)</a:t>
          </a:r>
        </a:p>
      </dsp:txBody>
      <dsp:txXfrm>
        <a:off x="0" y="5601"/>
        <a:ext cx="7705725" cy="1025387"/>
      </dsp:txXfrm>
    </dsp:sp>
    <dsp:sp modelId="{285FC82F-A689-4270-9D0E-0EB83122CA24}">
      <dsp:nvSpPr>
        <dsp:cNvPr id="0" name=""/>
        <dsp:cNvSpPr/>
      </dsp:nvSpPr>
      <dsp:spPr>
        <a:xfrm>
          <a:off x="0" y="958603"/>
          <a:ext cx="7705725" cy="11526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Izvještaj o rezultatima ankete o jedinstvenom računu riznice i praksama izrade projekcija u zemljama članicama PEMPAL-a, 2021.</a:t>
          </a:r>
        </a:p>
      </dsp:txBody>
      <dsp:txXfrm>
        <a:off x="0" y="958603"/>
        <a:ext cx="7705725" cy="1152642"/>
      </dsp:txXfrm>
    </dsp:sp>
    <dsp:sp modelId="{55C71566-6689-4620-80F9-2B996D80B289}">
      <dsp:nvSpPr>
        <dsp:cNvPr id="0" name=""/>
        <dsp:cNvSpPr/>
      </dsp:nvSpPr>
      <dsp:spPr>
        <a:xfrm>
          <a:off x="0" y="2237274"/>
          <a:ext cx="7705725" cy="30576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Izvještaj o rezultatima </a:t>
          </a:r>
          <a:r>
            <a:rPr lang="hr-HR" sz="2000" b="1" i="1" kern="12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Anketi za 2022. o ulozi i funkcijama vladinih riznica u zemljama članicama PEMPAL-a:</a:t>
          </a:r>
        </a:p>
        <a:p>
          <a:pPr marL="182880" lvl="0" indent="-45720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- cilj je ove ankete pružiti pregled funkcija koje obavljaju državne riznice zemalja članica PEMPAL-a te dokumentirati nedavne promjene u opsegu i sadržaju funkcionalnih odgovornosti institucija koje sudjeluju.</a:t>
          </a:r>
        </a:p>
        <a:p>
          <a:pPr marL="182880" lvl="0" indent="-45720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- 18 zemalja</a:t>
          </a:r>
        </a:p>
        <a:p>
          <a:pPr marL="182880" lvl="0" indent="-45720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					</a:t>
          </a:r>
          <a:r>
            <a:rPr lang="hr-HR" sz="2000" b="1" i="1" kern="12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u pripremi</a:t>
          </a:r>
        </a:p>
        <a:p>
          <a:pPr marL="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  <a:cs typeface="Times New Roman" pitchFamily="18" charset="0"/>
          </a:endParaRPr>
        </a:p>
      </dsp:txBody>
      <dsp:txXfrm>
        <a:off x="0" y="2237274"/>
        <a:ext cx="7705725" cy="30576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7F4A1-7D81-4749-9BCD-6344E248E1C3}">
      <dsp:nvSpPr>
        <dsp:cNvPr id="0" name=""/>
        <dsp:cNvSpPr/>
      </dsp:nvSpPr>
      <dsp:spPr>
        <a:xfrm rot="5400000">
          <a:off x="-232194" y="209080"/>
          <a:ext cx="1367096" cy="956967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Funkcija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riznice</a:t>
          </a:r>
        </a:p>
      </dsp:txBody>
      <dsp:txXfrm rot="-5400000">
        <a:off x="-27129" y="482500"/>
        <a:ext cx="956967" cy="410129"/>
      </dsp:txXfrm>
    </dsp:sp>
    <dsp:sp modelId="{0D1AD79B-C67C-495B-98B2-886ADCEF7513}">
      <dsp:nvSpPr>
        <dsp:cNvPr id="0" name=""/>
        <dsp:cNvSpPr/>
      </dsp:nvSpPr>
      <dsp:spPr>
        <a:xfrm rot="5400000">
          <a:off x="3859241" y="-2925387"/>
          <a:ext cx="889080" cy="6747888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kern="1200">
              <a:latin typeface="Cambria" panose="02040503050406030204" pitchFamily="18" charset="0"/>
              <a:ea typeface="Cambria" panose="02040503050406030204" pitchFamily="18" charset="0"/>
            </a:rPr>
            <a:t>Razvoj uloge i funkcija riznice</a:t>
          </a:r>
        </a:p>
      </dsp:txBody>
      <dsp:txXfrm rot="-5400000">
        <a:off x="929838" y="47417"/>
        <a:ext cx="6704487" cy="802278"/>
      </dsp:txXfrm>
    </dsp:sp>
    <dsp:sp modelId="{6494DFB4-2A22-4D68-92AC-876C31F8DDCF}">
      <dsp:nvSpPr>
        <dsp:cNvPr id="0" name=""/>
        <dsp:cNvSpPr/>
      </dsp:nvSpPr>
      <dsp:spPr>
        <a:xfrm rot="5400000">
          <a:off x="-232194" y="1430890"/>
          <a:ext cx="1367096" cy="956967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IT</a:t>
          </a:r>
        </a:p>
      </dsp:txBody>
      <dsp:txXfrm rot="-5400000">
        <a:off x="-27129" y="1704310"/>
        <a:ext cx="956967" cy="410129"/>
      </dsp:txXfrm>
    </dsp:sp>
    <dsp:sp modelId="{F2ECB573-55E0-4987-9A32-E394E5AA07AA}">
      <dsp:nvSpPr>
        <dsp:cNvPr id="0" name=""/>
        <dsp:cNvSpPr/>
      </dsp:nvSpPr>
      <dsp:spPr>
        <a:xfrm rot="5400000">
          <a:off x="3859475" y="-1703811"/>
          <a:ext cx="888612" cy="6747888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kern="120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Upotreba informacijskih tehnologija u poslovanju riznice</a:t>
          </a:r>
        </a:p>
      </dsp:txBody>
      <dsp:txXfrm rot="-5400000">
        <a:off x="929837" y="1269205"/>
        <a:ext cx="6704510" cy="801856"/>
      </dsp:txXfrm>
    </dsp:sp>
    <dsp:sp modelId="{0EB62167-D0C8-4CFB-B44D-EECB3E96FFA0}">
      <dsp:nvSpPr>
        <dsp:cNvPr id="0" name=""/>
        <dsp:cNvSpPr/>
      </dsp:nvSpPr>
      <dsp:spPr>
        <a:xfrm rot="5400000">
          <a:off x="-168556" y="2599083"/>
          <a:ext cx="1367096" cy="1065487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Gotovinska sredstva</a:t>
          </a:r>
        </a:p>
      </dsp:txBody>
      <dsp:txXfrm rot="-5400000">
        <a:off x="-17751" y="2981023"/>
        <a:ext cx="1065487" cy="301609"/>
      </dsp:txXfrm>
    </dsp:sp>
    <dsp:sp modelId="{D3BA68EF-E433-4B7B-A91A-C380F6BBD70E}">
      <dsp:nvSpPr>
        <dsp:cNvPr id="0" name=""/>
        <dsp:cNvSpPr/>
      </dsp:nvSpPr>
      <dsp:spPr>
        <a:xfrm rot="5400000">
          <a:off x="3913735" y="-481370"/>
          <a:ext cx="888612" cy="6747888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kern="120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Upravljanje gotovinskim sredstvima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altLang="en-US" sz="2800" kern="1200" dirty="0">
            <a:latin typeface="Calibri" pitchFamily="34" charset="0"/>
            <a:cs typeface="Times New Roman" pitchFamily="18" charset="0"/>
          </a:endParaRPr>
        </a:p>
      </dsp:txBody>
      <dsp:txXfrm rot="-5400000">
        <a:off x="984097" y="2491646"/>
        <a:ext cx="6704510" cy="801856"/>
      </dsp:txXfrm>
    </dsp:sp>
    <dsp:sp modelId="{C295F131-C83E-45E8-8CF0-CBE051E9B18B}">
      <dsp:nvSpPr>
        <dsp:cNvPr id="0" name=""/>
        <dsp:cNvSpPr/>
      </dsp:nvSpPr>
      <dsp:spPr>
        <a:xfrm rot="5400000">
          <a:off x="-232194" y="3874511"/>
          <a:ext cx="1367096" cy="956967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R/I</a:t>
          </a:r>
        </a:p>
      </dsp:txBody>
      <dsp:txXfrm rot="-5400000">
        <a:off x="-27129" y="4147931"/>
        <a:ext cx="956967" cy="410129"/>
      </dsp:txXfrm>
    </dsp:sp>
    <dsp:sp modelId="{430734FC-AC1F-4007-BF49-F1BE428C4A6F}">
      <dsp:nvSpPr>
        <dsp:cNvPr id="0" name=""/>
        <dsp:cNvSpPr/>
      </dsp:nvSpPr>
      <dsp:spPr>
        <a:xfrm rot="5400000">
          <a:off x="3859475" y="739809"/>
          <a:ext cx="888612" cy="6747888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kern="12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Računovodstvo i izvještavanje u javnom sektoru</a:t>
          </a:r>
        </a:p>
      </dsp:txBody>
      <dsp:txXfrm rot="-5400000">
        <a:off x="929837" y="3712825"/>
        <a:ext cx="6704510" cy="8018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2D3CE-AFC6-45D0-9034-C41CD33B47B4}">
      <dsp:nvSpPr>
        <dsp:cNvPr id="0" name=""/>
        <dsp:cNvSpPr/>
      </dsp:nvSpPr>
      <dsp:spPr>
        <a:xfrm>
          <a:off x="0" y="3665"/>
          <a:ext cx="7920880" cy="91728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Aktivnosti provedene od ožujka/marta 2020. do travnja/aprila 2023.</a:t>
          </a:r>
        </a:p>
      </dsp:txBody>
      <dsp:txXfrm>
        <a:off x="44778" y="48443"/>
        <a:ext cx="7831324" cy="8277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83449-E04B-496F-BA7D-ED80AAAEE3A0}">
      <dsp:nvSpPr>
        <dsp:cNvPr id="0" name=""/>
        <dsp:cNvSpPr/>
      </dsp:nvSpPr>
      <dsp:spPr>
        <a:xfrm rot="5400000">
          <a:off x="4604000" y="-1794274"/>
          <a:ext cx="1004949" cy="48060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hr-HR" sz="20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1 </a:t>
          </a:r>
          <a:r>
            <a:rPr kumimoji="0" lang="hr-HR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virtualna sjednica TCOP-a na kojoj je sudjelovalo više od 100 članova iz 17 zemalja članica (2021.)</a:t>
          </a:r>
        </a:p>
      </dsp:txBody>
      <dsp:txXfrm rot="-5400000">
        <a:off x="2703428" y="155356"/>
        <a:ext cx="4757036" cy="906833"/>
      </dsp:txXfrm>
    </dsp:sp>
    <dsp:sp modelId="{C314A7ED-A91B-4096-B6ED-5D171C4158DD}">
      <dsp:nvSpPr>
        <dsp:cNvPr id="0" name=""/>
        <dsp:cNvSpPr/>
      </dsp:nvSpPr>
      <dsp:spPr>
        <a:xfrm>
          <a:off x="0" y="443"/>
          <a:ext cx="2703427" cy="1247572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Plenarna sjednica TCOP-a</a:t>
          </a:r>
        </a:p>
      </dsp:txBody>
      <dsp:txXfrm>
        <a:off x="60901" y="61344"/>
        <a:ext cx="2581625" cy="1125770"/>
      </dsp:txXfrm>
    </dsp:sp>
    <dsp:sp modelId="{39E8FF0F-EA50-4B9D-AE55-13F14B96B741}">
      <dsp:nvSpPr>
        <dsp:cNvPr id="0" name=""/>
        <dsp:cNvSpPr/>
      </dsp:nvSpPr>
      <dsp:spPr>
        <a:xfrm rot="5400000">
          <a:off x="4500246" y="-416750"/>
          <a:ext cx="1146212" cy="48718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b="1" kern="1200" dirty="0">
              <a:latin typeface="Cambria" panose="02040503050406030204" pitchFamily="18" charset="0"/>
              <a:ea typeface="Cambria" panose="02040503050406030204" pitchFamily="18" charset="0"/>
            </a:rPr>
            <a:t>15</a:t>
          </a:r>
          <a:r>
            <a:rPr lang="hr-HR" sz="2000" kern="1200" dirty="0">
              <a:latin typeface="Cambria" panose="02040503050406030204" pitchFamily="18" charset="0"/>
              <a:ea typeface="Cambria" panose="02040503050406030204" pitchFamily="18" charset="0"/>
            </a:rPr>
            <a:t> videokonferencija na kojima je sudjelovalo više od 700 članova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</dsp:txBody>
      <dsp:txXfrm rot="-5400000">
        <a:off x="2637426" y="1502023"/>
        <a:ext cx="4815900" cy="1034306"/>
      </dsp:txXfrm>
    </dsp:sp>
    <dsp:sp modelId="{F5260018-36B2-4B62-B3D4-6808BD49C051}">
      <dsp:nvSpPr>
        <dsp:cNvPr id="0" name=""/>
        <dsp:cNvSpPr/>
      </dsp:nvSpPr>
      <dsp:spPr>
        <a:xfrm>
          <a:off x="10362" y="1328256"/>
          <a:ext cx="2637426" cy="1284369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Tematske videokonferencije</a:t>
          </a:r>
        </a:p>
      </dsp:txBody>
      <dsp:txXfrm>
        <a:off x="73060" y="1390954"/>
        <a:ext cx="2512030" cy="11589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83449-E04B-496F-BA7D-ED80AAAEE3A0}">
      <dsp:nvSpPr>
        <dsp:cNvPr id="0" name=""/>
        <dsp:cNvSpPr/>
      </dsp:nvSpPr>
      <dsp:spPr>
        <a:xfrm rot="5400000">
          <a:off x="4157463" y="-1533741"/>
          <a:ext cx="1805916" cy="489819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chemeClr val="tx1"/>
            </a:buClr>
            <a:buFont typeface="Wingdings" panose="05000000000000000000" pitchFamily="2" charset="2"/>
            <a:buChar char="§"/>
          </a:pPr>
          <a:r>
            <a:rPr lang="hr-HR" sz="1600" kern="12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optimizacija dizajna jedinstvenog računskog plana:</a:t>
          </a:r>
          <a:r>
            <a:rPr lang="hr-HR" sz="1600" b="0" kern="12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savjeti za stručnjake za upravljanje javnim financijama (2020.)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r-HR" sz="1600" b="0" u="none" kern="1200" dirty="0">
              <a:latin typeface="Cambria" panose="02040503050406030204" pitchFamily="18" charset="0"/>
              <a:ea typeface="Cambria" panose="02040503050406030204" pitchFamily="18" charset="0"/>
            </a:rPr>
            <a:t>Jedinstveni račun riznice i upravljanje gotovinom u zemljama PEMPAL-a (2021.)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r-HR" sz="1600" kern="1200" dirty="0">
              <a:latin typeface="Cambria" panose="02040503050406030204" pitchFamily="18" charset="0"/>
              <a:ea typeface="Cambria" panose="02040503050406030204" pitchFamily="18" charset="0"/>
            </a:rPr>
            <a:t>Uloge i funkcije riznica u zemljama članicama PEMPAL-a (u pripremi)</a:t>
          </a:r>
        </a:p>
      </dsp:txBody>
      <dsp:txXfrm rot="-5400000">
        <a:off x="2611322" y="100558"/>
        <a:ext cx="4810040" cy="1629600"/>
      </dsp:txXfrm>
    </dsp:sp>
    <dsp:sp modelId="{C314A7ED-A91B-4096-B6ED-5D171C4158DD}">
      <dsp:nvSpPr>
        <dsp:cNvPr id="0" name=""/>
        <dsp:cNvSpPr/>
      </dsp:nvSpPr>
      <dsp:spPr>
        <a:xfrm>
          <a:off x="482" y="32476"/>
          <a:ext cx="2610357" cy="1768082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Proizvodi znanja</a:t>
          </a:r>
        </a:p>
      </dsp:txBody>
      <dsp:txXfrm>
        <a:off x="86793" y="118787"/>
        <a:ext cx="2437735" cy="1595460"/>
      </dsp:txXfrm>
    </dsp:sp>
    <dsp:sp modelId="{39E8FF0F-EA50-4B9D-AE55-13F14B96B741}">
      <dsp:nvSpPr>
        <dsp:cNvPr id="0" name=""/>
        <dsp:cNvSpPr/>
      </dsp:nvSpPr>
      <dsp:spPr>
        <a:xfrm rot="5400000">
          <a:off x="4573349" y="47005"/>
          <a:ext cx="976003" cy="488731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b="1" kern="1200" dirty="0">
              <a:latin typeface="Cambria" panose="02040503050406030204" pitchFamily="18" charset="0"/>
              <a:ea typeface="Cambria" panose="02040503050406030204" pitchFamily="18" charset="0"/>
            </a:rPr>
            <a:t>11</a:t>
          </a:r>
          <a:r>
            <a:rPr lang="hr-HR" sz="2000" kern="1200" dirty="0">
              <a:latin typeface="Cambria" panose="02040503050406030204" pitchFamily="18" charset="0"/>
              <a:ea typeface="Cambria" panose="02040503050406030204" pitchFamily="18" charset="0"/>
            </a:rPr>
            <a:t> sastanka Izvršnog odbora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</dsp:txBody>
      <dsp:txXfrm rot="-5400000">
        <a:off x="2617696" y="2050304"/>
        <a:ext cx="4839665" cy="880713"/>
      </dsp:txXfrm>
    </dsp:sp>
    <dsp:sp modelId="{F5260018-36B2-4B62-B3D4-6808BD49C051}">
      <dsp:nvSpPr>
        <dsp:cNvPr id="0" name=""/>
        <dsp:cNvSpPr/>
      </dsp:nvSpPr>
      <dsp:spPr>
        <a:xfrm>
          <a:off x="482" y="1970544"/>
          <a:ext cx="2617213" cy="1040231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Izvršni odbor</a:t>
          </a:r>
        </a:p>
      </dsp:txBody>
      <dsp:txXfrm>
        <a:off x="51262" y="2021324"/>
        <a:ext cx="2515653" cy="9386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9A627-4E67-4967-8B92-C9087C4A6F83}">
      <dsp:nvSpPr>
        <dsp:cNvPr id="0" name=""/>
        <dsp:cNvSpPr/>
      </dsp:nvSpPr>
      <dsp:spPr>
        <a:xfrm rot="5400000">
          <a:off x="3788202" y="-1781166"/>
          <a:ext cx="2195623" cy="5779978"/>
        </a:xfrm>
        <a:prstGeom prst="round2SameRect">
          <a:avLst/>
        </a:prstGeom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kumimoji="0" lang="hr-HR" sz="800" b="0" i="1" u="none" strike="noStrike" kern="1200" cap="none" normalizeH="0" baseline="0" dirty="0">
            <a:ln>
              <a:noFill/>
            </a:ln>
            <a:effectLst/>
            <a:latin typeface="Cambria" panose="02040503050406030204" pitchFamily="18" charset="0"/>
            <a:ea typeface="Cambria" panose="02040503050406030204" pitchFamily="18" charset="0"/>
            <a:cs typeface="Arial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hr-HR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Upoznavanje s </a:t>
          </a:r>
          <a:r>
            <a:rPr kumimoji="0" lang="hr-HR" sz="2000" b="0" i="0" u="none" strike="noStrike" kern="1200" cap="none" normalizeH="0" baseline="0" dirty="0">
              <a:ln>
                <a:noFill/>
              </a:ln>
              <a:solidFill>
                <a:srgbClr val="6EA0B0">
                  <a:lumMod val="75000"/>
                </a:srgb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bilješkom</a:t>
          </a:r>
          <a:r>
            <a:rPr kumimoji="0" lang="hr-HR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</a:t>
          </a:r>
          <a:r>
            <a:rPr kumimoji="0" lang="en-US" sz="2000" b="0" i="0" u="none" strike="noStrike" kern="1200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WB</a:t>
          </a:r>
          <a:r>
            <a:rPr kumimoji="0" lang="hr-HR" sz="2000" b="0" i="0" u="none" strike="noStrike" kern="1200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-a na temu </a:t>
          </a:r>
          <a:r>
            <a:rPr kumimoji="0" lang="hr-HR" sz="2000" b="0" i="1" u="none" strike="noStrike" kern="1200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Agilno poslovanje riznice tijekom pandemije </a:t>
          </a:r>
          <a:r>
            <a:rPr kumimoji="0" lang="en-US" sz="2000" b="0" i="1" u="none" strike="noStrike" kern="1200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COVID-19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hr-HR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Diskusija o tome kako se poslovanje riznica u zemljama članicama PEMPAL-a promijenilo zbog utjecaja pandemije</a:t>
          </a:r>
          <a:endParaRPr kumimoji="0" lang="en-US" sz="2000" b="0" i="0" u="none" strike="noStrike" kern="1200" cap="none" normalizeH="0" baseline="0" dirty="0">
            <a:ln>
              <a:noFill/>
            </a:ln>
            <a:solidFill>
              <a:prstClr val="black"/>
            </a:solidFill>
            <a:effectLst/>
            <a:latin typeface="Cambria" panose="02040503050406030204" pitchFamily="18" charset="0"/>
            <a:ea typeface="Cambria" panose="02040503050406030204" pitchFamily="18" charset="0"/>
            <a:cs typeface="Arial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29 </a:t>
          </a:r>
          <a:r>
            <a:rPr kumimoji="0" lang="hr-HR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sudionika iz</a:t>
          </a:r>
          <a:r>
            <a:rPr kumimoji="0" lang="en-US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11 </a:t>
          </a:r>
          <a:r>
            <a:rPr kumimoji="0" lang="hr-HR" sz="20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zemalja</a:t>
          </a:r>
          <a:endParaRPr kumimoji="0" lang="en-US" sz="2000" b="0" i="0" u="none" strike="noStrike" kern="1200" cap="none" normalizeH="0" baseline="0" dirty="0">
            <a:ln>
              <a:noFill/>
            </a:ln>
            <a:solidFill>
              <a:prstClr val="black"/>
            </a:solidFill>
            <a:effectLst/>
            <a:latin typeface="Cambria" panose="02040503050406030204" pitchFamily="18" charset="0"/>
            <a:ea typeface="Cambria" panose="02040503050406030204" pitchFamily="18" charset="0"/>
            <a:cs typeface="Arial" pitchFamily="34" charset="0"/>
          </a:endParaRPr>
        </a:p>
      </dsp:txBody>
      <dsp:txXfrm rot="-5400000">
        <a:off x="1996025" y="118192"/>
        <a:ext cx="5672797" cy="1981261"/>
      </dsp:txXfrm>
    </dsp:sp>
    <dsp:sp modelId="{62056DBE-2B9E-450E-B206-18D00416536A}">
      <dsp:nvSpPr>
        <dsp:cNvPr id="0" name=""/>
        <dsp:cNvSpPr/>
      </dsp:nvSpPr>
      <dsp:spPr>
        <a:xfrm>
          <a:off x="1116" y="0"/>
          <a:ext cx="1995164" cy="2209263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Cambria" panose="02040503050406030204" pitchFamily="18" charset="0"/>
              <a:ea typeface="Cambria" panose="02040503050406030204" pitchFamily="18" charset="0"/>
            </a:rPr>
            <a:t>29. travnja/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Cambria" panose="02040503050406030204" pitchFamily="18" charset="0"/>
              <a:ea typeface="Cambria" panose="02040503050406030204" pitchFamily="18" charset="0"/>
            </a:rPr>
            <a:t>aprila 2020.</a:t>
          </a:r>
        </a:p>
      </dsp:txBody>
      <dsp:txXfrm>
        <a:off x="98512" y="97396"/>
        <a:ext cx="1800372" cy="2014471"/>
      </dsp:txXfrm>
    </dsp:sp>
    <dsp:sp modelId="{BD70E6F7-64AA-410D-B404-CF9D915BC730}">
      <dsp:nvSpPr>
        <dsp:cNvPr id="0" name=""/>
        <dsp:cNvSpPr/>
      </dsp:nvSpPr>
      <dsp:spPr>
        <a:xfrm rot="5400000">
          <a:off x="4016214" y="275838"/>
          <a:ext cx="1670965" cy="5842239"/>
        </a:xfrm>
        <a:prstGeom prst="round2SameRect">
          <a:avLst/>
        </a:prstGeom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Upoznavanje s radom Federalne riznice Švicarske, uključujući upravljanje gotovinskim sredstvima i planiranje likvidnosti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hr-HR" sz="2000" b="0" i="0" u="none" strike="noStrike" kern="1200" cap="none" normalizeH="0" baseline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31 sudionika iz 11 zemalja</a:t>
          </a:r>
        </a:p>
      </dsp:txBody>
      <dsp:txXfrm rot="-5400000">
        <a:off x="1930577" y="2443045"/>
        <a:ext cx="5760669" cy="1507825"/>
      </dsp:txXfrm>
    </dsp:sp>
    <dsp:sp modelId="{9D236FC3-00A8-452D-B6F1-150F21CFFA04}">
      <dsp:nvSpPr>
        <dsp:cNvPr id="0" name=""/>
        <dsp:cNvSpPr/>
      </dsp:nvSpPr>
      <dsp:spPr>
        <a:xfrm>
          <a:off x="470" y="2335743"/>
          <a:ext cx="1929717" cy="1749611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Cambria" panose="02040503050406030204" pitchFamily="18" charset="0"/>
              <a:ea typeface="Cambria" panose="02040503050406030204" pitchFamily="18" charset="0"/>
            </a:rPr>
            <a:t>24. lipnja/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Cambria" panose="02040503050406030204" pitchFamily="18" charset="0"/>
              <a:ea typeface="Cambria" panose="02040503050406030204" pitchFamily="18" charset="0"/>
            </a:rPr>
            <a:t>juna 2020.</a:t>
          </a:r>
        </a:p>
      </dsp:txBody>
      <dsp:txXfrm>
        <a:off x="85879" y="2421152"/>
        <a:ext cx="1758899" cy="1578793"/>
      </dsp:txXfrm>
    </dsp:sp>
    <dsp:sp modelId="{4585A051-3FC3-4C70-93D9-D5FC8AEE33DD}">
      <dsp:nvSpPr>
        <dsp:cNvPr id="0" name=""/>
        <dsp:cNvSpPr/>
      </dsp:nvSpPr>
      <dsp:spPr>
        <a:xfrm rot="5400000">
          <a:off x="4096492" y="2011050"/>
          <a:ext cx="1501260" cy="5842848"/>
        </a:xfrm>
        <a:prstGeom prst="round2SameRect">
          <a:avLst/>
        </a:prstGeom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noProof="0" dirty="0">
              <a:latin typeface="Cambria" panose="02040503050406030204" pitchFamily="18" charset="0"/>
              <a:ea typeface="Cambria" panose="02040503050406030204" pitchFamily="18" charset="0"/>
            </a:rPr>
            <a:t>Upoznavanje s organizacijskim ustrojem, radom i ključnim reformama riznice Kazahstana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hr-HR" sz="2000" b="0" i="0" u="none" strike="noStrike" kern="1200" cap="none" normalizeH="0" baseline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43 sudionika iz 17 zemalja</a:t>
          </a:r>
        </a:p>
      </dsp:txBody>
      <dsp:txXfrm rot="-5400000">
        <a:off x="1925699" y="4255129"/>
        <a:ext cx="5769563" cy="1354690"/>
      </dsp:txXfrm>
    </dsp:sp>
    <dsp:sp modelId="{E997E8B8-72D3-4138-9CDF-AD0FDB01E83D}">
      <dsp:nvSpPr>
        <dsp:cNvPr id="0" name=""/>
        <dsp:cNvSpPr/>
      </dsp:nvSpPr>
      <dsp:spPr>
        <a:xfrm>
          <a:off x="0" y="4166370"/>
          <a:ext cx="1929116" cy="1534335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15. rujna/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septembra 2020.</a:t>
          </a:r>
        </a:p>
      </dsp:txBody>
      <dsp:txXfrm>
        <a:off x="74900" y="4241270"/>
        <a:ext cx="1779316" cy="13845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9A627-4E67-4967-8B92-C9087C4A6F83}">
      <dsp:nvSpPr>
        <dsp:cNvPr id="0" name=""/>
        <dsp:cNvSpPr/>
      </dsp:nvSpPr>
      <dsp:spPr>
        <a:xfrm rot="5400000">
          <a:off x="3828513" y="-1366824"/>
          <a:ext cx="2115000" cy="5779978"/>
        </a:xfrm>
        <a:prstGeom prst="round2SameRect">
          <a:avLst/>
        </a:prstGeom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hr-HR" sz="2000" b="0" i="0" u="none" strike="noStrike" kern="1200" cap="none" normalizeH="0" baseline="0">
              <a:ln>
                <a:noFill/>
              </a:ln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Albanija: regulatorni i metodološki okvir za upravljanje rizikom, operativni rizici s kojima se suočava riznica i kako se rizici rješavaju kroz poslovne procese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hr-HR" sz="2000" b="0" i="0" u="none" strike="noStrike" kern="1200" cap="none" normalizeH="0" baseline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Više od 40 sudionika iz 12 zemalja</a:t>
          </a:r>
        </a:p>
      </dsp:txBody>
      <dsp:txXfrm rot="-5400000">
        <a:off x="1996024" y="568911"/>
        <a:ext cx="5676732" cy="1908508"/>
      </dsp:txXfrm>
    </dsp:sp>
    <dsp:sp modelId="{62056DBE-2B9E-450E-B206-18D00416536A}">
      <dsp:nvSpPr>
        <dsp:cNvPr id="0" name=""/>
        <dsp:cNvSpPr/>
      </dsp:nvSpPr>
      <dsp:spPr>
        <a:xfrm>
          <a:off x="1116" y="369838"/>
          <a:ext cx="1995164" cy="2193284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latin typeface="Cambria" panose="02040503050406030204" pitchFamily="18" charset="0"/>
              <a:ea typeface="Cambria" panose="02040503050406030204" pitchFamily="18" charset="0"/>
            </a:rPr>
            <a:t>10. studenoga/  novembra 2022.</a:t>
          </a:r>
        </a:p>
      </dsp:txBody>
      <dsp:txXfrm>
        <a:off x="98512" y="467234"/>
        <a:ext cx="1800372" cy="1998492"/>
      </dsp:txXfrm>
    </dsp:sp>
    <dsp:sp modelId="{BD70E6F7-64AA-410D-B404-CF9D915BC730}">
      <dsp:nvSpPr>
        <dsp:cNvPr id="0" name=""/>
        <dsp:cNvSpPr/>
      </dsp:nvSpPr>
      <dsp:spPr>
        <a:xfrm rot="5400000">
          <a:off x="3627757" y="1139470"/>
          <a:ext cx="2447881" cy="5842239"/>
        </a:xfrm>
        <a:prstGeom prst="round2SameRect">
          <a:avLst/>
        </a:prstGeom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Anketa o funkcijama riznica u zemljama članicama PEMPAL-a za 2022. – predstavljanje preliminarnih rezultata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Pripreme za ovu plenarnu sjednicu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hr-HR" sz="2000" b="0" i="0" u="none" strike="noStrike" kern="1200" cap="none" normalizeH="0" baseline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Više od 29 sudionika iz 13 zemalja</a:t>
          </a:r>
        </a:p>
      </dsp:txBody>
      <dsp:txXfrm rot="-5400000">
        <a:off x="1930578" y="2956145"/>
        <a:ext cx="5722743" cy="2208889"/>
      </dsp:txXfrm>
    </dsp:sp>
    <dsp:sp modelId="{9D236FC3-00A8-452D-B6F1-150F21CFFA04}">
      <dsp:nvSpPr>
        <dsp:cNvPr id="0" name=""/>
        <dsp:cNvSpPr/>
      </dsp:nvSpPr>
      <dsp:spPr>
        <a:xfrm>
          <a:off x="470" y="2798954"/>
          <a:ext cx="1929717" cy="2563093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Cambria" panose="02040503050406030204" pitchFamily="18" charset="0"/>
              <a:ea typeface="Cambria" panose="02040503050406030204" pitchFamily="18" charset="0"/>
            </a:rPr>
            <a:t>16. ožujka/ marta 2023.</a:t>
          </a:r>
        </a:p>
      </dsp:txBody>
      <dsp:txXfrm>
        <a:off x="94671" y="2893155"/>
        <a:ext cx="1741315" cy="23746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9A627-4E67-4967-8B92-C9087C4A6F83}">
      <dsp:nvSpPr>
        <dsp:cNvPr id="0" name=""/>
        <dsp:cNvSpPr/>
      </dsp:nvSpPr>
      <dsp:spPr>
        <a:xfrm rot="5400000">
          <a:off x="4102015" y="-2227798"/>
          <a:ext cx="1542288" cy="6012792"/>
        </a:xfrm>
        <a:prstGeom prst="round2SameRect">
          <a:avLst/>
        </a:prstGeom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hr-HR" sz="1600" b="0" i="0" u="none" strike="noStrike" kern="1200" cap="none" normalizeH="0" baseline="0" dirty="0">
              <a:ln>
                <a:noFill/>
              </a:ln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Predstavljanje dokumenta WB-a „Upravljanje gotovinskim sredstvima – Na koji način zemlje provode dobre prakse?”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hr-HR" sz="1600" b="0" i="0" u="none" strike="noStrike" kern="1200" cap="none" normalizeH="0" baseline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Anketa o JRR-u i upravljanju gotovinskim sredstvima te izradi projekcija u zemljama članicama PEMPAL-a – pokretanje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hr-HR" sz="16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38 sudionika iz 13 zemalja</a:t>
          </a:r>
        </a:p>
      </dsp:txBody>
      <dsp:txXfrm rot="-5400000">
        <a:off x="1866763" y="82742"/>
        <a:ext cx="5937504" cy="1391712"/>
      </dsp:txXfrm>
    </dsp:sp>
    <dsp:sp modelId="{62056DBE-2B9E-450E-B206-18D00416536A}">
      <dsp:nvSpPr>
        <dsp:cNvPr id="0" name=""/>
        <dsp:cNvSpPr/>
      </dsp:nvSpPr>
      <dsp:spPr>
        <a:xfrm>
          <a:off x="259" y="4886"/>
          <a:ext cx="1866503" cy="1547421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>
              <a:latin typeface="Cambria" panose="02040503050406030204" pitchFamily="18" charset="0"/>
              <a:ea typeface="Cambria" panose="02040503050406030204" pitchFamily="18" charset="0"/>
            </a:rPr>
            <a:t>11. veljače/februara 2021.</a:t>
          </a:r>
        </a:p>
      </dsp:txBody>
      <dsp:txXfrm>
        <a:off x="75798" y="80425"/>
        <a:ext cx="1715425" cy="1396343"/>
      </dsp:txXfrm>
    </dsp:sp>
    <dsp:sp modelId="{BD70E6F7-64AA-410D-B404-CF9D915BC730}">
      <dsp:nvSpPr>
        <dsp:cNvPr id="0" name=""/>
        <dsp:cNvSpPr/>
      </dsp:nvSpPr>
      <dsp:spPr>
        <a:xfrm rot="5400000">
          <a:off x="3906681" y="-375355"/>
          <a:ext cx="1891925" cy="6052410"/>
        </a:xfrm>
        <a:prstGeom prst="round2SameRect">
          <a:avLst/>
        </a:prstGeom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Gruzija: Uspostava JRR-a i upravljanje bilancom JRR-a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hr-HR" sz="1800" b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Anketa o JRR-u i upravljanju gotovinskim sredstvima te izradi projekcija u zemljama članicama PEMPAL-a – diskusija o nacrtu izvješća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hr-HR" sz="1800" b="0" i="0" u="none" strike="noStrike" kern="1200" cap="none" normalizeH="0" baseline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31 sudionika iz 14 zemalja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sp:txBody>
      <dsp:txXfrm rot="-5400000">
        <a:off x="1826439" y="1797243"/>
        <a:ext cx="5960054" cy="1707213"/>
      </dsp:txXfrm>
    </dsp:sp>
    <dsp:sp modelId="{9D236FC3-00A8-452D-B6F1-150F21CFFA04}">
      <dsp:nvSpPr>
        <dsp:cNvPr id="0" name=""/>
        <dsp:cNvSpPr/>
      </dsp:nvSpPr>
      <dsp:spPr>
        <a:xfrm>
          <a:off x="259" y="1706784"/>
          <a:ext cx="1826179" cy="1888129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>
              <a:latin typeface="Cambria" panose="02040503050406030204" pitchFamily="18" charset="0"/>
              <a:ea typeface="Cambria" panose="02040503050406030204" pitchFamily="18" charset="0"/>
            </a:rPr>
            <a:t>20. listopada/oktobra 2021.</a:t>
          </a:r>
        </a:p>
      </dsp:txBody>
      <dsp:txXfrm>
        <a:off x="89406" y="1795931"/>
        <a:ext cx="1647885" cy="1709835"/>
      </dsp:txXfrm>
    </dsp:sp>
    <dsp:sp modelId="{4585A051-3FC3-4C70-93D9-D5FC8AEE33DD}">
      <dsp:nvSpPr>
        <dsp:cNvPr id="0" name=""/>
        <dsp:cNvSpPr/>
      </dsp:nvSpPr>
      <dsp:spPr>
        <a:xfrm rot="5400000">
          <a:off x="3792825" y="1781031"/>
          <a:ext cx="2104607" cy="6067203"/>
        </a:xfrm>
        <a:prstGeom prst="round2SameRect">
          <a:avLst/>
        </a:prstGeom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Pozvani stručnjaci komentirali su rezultate </a:t>
          </a:r>
          <a:r>
            <a:rPr lang="hr-HR" sz="1800" i="1" kern="120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Ankete o jedinstvenom računu riznice i izradi projekcija TCOP-a za 2021.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>
              <a:latin typeface="Cambria" panose="02040503050406030204" pitchFamily="18" charset="0"/>
              <a:ea typeface="Cambria" panose="02040503050406030204" pitchFamily="18" charset="0"/>
            </a:rPr>
            <a:t>Održane zajedno sa Zajednicom prakse za rashode javnog sektora i upravljanje financijama WB-a;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hr-HR" sz="1800" b="0" i="0" u="none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25 sudionika iz 11 zemalja</a:t>
          </a:r>
        </a:p>
      </dsp:txBody>
      <dsp:txXfrm rot="-5400000">
        <a:off x="1811527" y="3865067"/>
        <a:ext cx="5964465" cy="1899131"/>
      </dsp:txXfrm>
    </dsp:sp>
    <dsp:sp modelId="{E997E8B8-72D3-4138-9CDF-AD0FDB01E83D}">
      <dsp:nvSpPr>
        <dsp:cNvPr id="0" name=""/>
        <dsp:cNvSpPr/>
      </dsp:nvSpPr>
      <dsp:spPr>
        <a:xfrm>
          <a:off x="259" y="3749390"/>
          <a:ext cx="1811267" cy="2130485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4008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>
              <a:latin typeface="Cambria" panose="02040503050406030204" pitchFamily="18" charset="0"/>
              <a:ea typeface="Cambria" panose="02040503050406030204" pitchFamily="18" charset="0"/>
            </a:rPr>
            <a:t>28. rujna/septembra 2022.</a:t>
          </a:r>
        </a:p>
      </dsp:txBody>
      <dsp:txXfrm>
        <a:off x="88678" y="3837809"/>
        <a:ext cx="1634429" cy="195364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9A627-4E67-4967-8B92-C9087C4A6F83}">
      <dsp:nvSpPr>
        <dsp:cNvPr id="0" name=""/>
        <dsp:cNvSpPr/>
      </dsp:nvSpPr>
      <dsp:spPr>
        <a:xfrm rot="5400000">
          <a:off x="3794126" y="-1966261"/>
          <a:ext cx="1941662" cy="5879286"/>
        </a:xfrm>
        <a:prstGeom prst="round2SameRect">
          <a:avLst/>
        </a:prstGeom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>
              <a:latin typeface="Cambria" panose="02040503050406030204" pitchFamily="18" charset="0"/>
              <a:ea typeface="Cambria" panose="02040503050406030204" pitchFamily="18" charset="0"/>
            </a:rPr>
            <a:t>Novosti iz zemalja o napretku IT-a tijekom pandemije COVID-19 (daljinski pristup sustavima za osoblje riznice, integracija sustava, digitalni potpis, upravljanje e-dokumentima)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>
              <a:latin typeface="Cambria" panose="02040503050406030204" pitchFamily="18" charset="0"/>
              <a:ea typeface="Cambria" panose="02040503050406030204" pitchFamily="18" charset="0"/>
            </a:rPr>
            <a:t>Pregled programa izgradnje kapaciteta korejske Službe za informacije o javnim financijama (KPFIS).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hr-HR" sz="1800" b="0" i="0" u="none" strike="noStrike" kern="1200" cap="none" normalizeH="0" baseline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26 sudionika iz 10 zemalja</a:t>
          </a:r>
        </a:p>
      </dsp:txBody>
      <dsp:txXfrm rot="-5400000">
        <a:off x="1825314" y="97335"/>
        <a:ext cx="5784502" cy="1752094"/>
      </dsp:txXfrm>
    </dsp:sp>
    <dsp:sp modelId="{62056DBE-2B9E-450E-B206-18D00416536A}">
      <dsp:nvSpPr>
        <dsp:cNvPr id="0" name=""/>
        <dsp:cNvSpPr/>
      </dsp:nvSpPr>
      <dsp:spPr>
        <a:xfrm>
          <a:off x="254" y="1499"/>
          <a:ext cx="1825060" cy="1943765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Cambria" panose="02040503050406030204" pitchFamily="18" charset="0"/>
              <a:ea typeface="Cambria" panose="02040503050406030204" pitchFamily="18" charset="0"/>
            </a:rPr>
            <a:t>13. listopada/ oktobra 2020.</a:t>
          </a:r>
        </a:p>
      </dsp:txBody>
      <dsp:txXfrm>
        <a:off x="89346" y="90591"/>
        <a:ext cx="1646876" cy="1765581"/>
      </dsp:txXfrm>
    </dsp:sp>
    <dsp:sp modelId="{BD70E6F7-64AA-410D-B404-CF9D915BC730}">
      <dsp:nvSpPr>
        <dsp:cNvPr id="0" name=""/>
        <dsp:cNvSpPr/>
      </dsp:nvSpPr>
      <dsp:spPr>
        <a:xfrm rot="5400000">
          <a:off x="3803126" y="45023"/>
          <a:ext cx="1883543" cy="5918025"/>
        </a:xfrm>
        <a:prstGeom prst="round2SameRect">
          <a:avLst/>
        </a:prstGeom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r-HR" sz="1800" b="0" u="none" kern="1200"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Albanski integrirani informacijski sustav financijskog upravljanja: arhitektura, osnovna funkcionalnost i ključne integracijske veze između informacijskog sustava riznice i drugih modula</a:t>
          </a:r>
        </a:p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kumimoji="0" lang="hr-HR" sz="1800" b="0" i="0" u="none" strike="noStrike" kern="1200" cap="none" normalizeH="0" baseline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37 sudionika iz 10 zemalja</a:t>
          </a:r>
        </a:p>
      </dsp:txBody>
      <dsp:txXfrm rot="-5400000">
        <a:off x="1785886" y="2154211"/>
        <a:ext cx="5826078" cy="1699649"/>
      </dsp:txXfrm>
    </dsp:sp>
    <dsp:sp modelId="{9D236FC3-00A8-452D-B6F1-150F21CFFA04}">
      <dsp:nvSpPr>
        <dsp:cNvPr id="0" name=""/>
        <dsp:cNvSpPr/>
      </dsp:nvSpPr>
      <dsp:spPr>
        <a:xfrm>
          <a:off x="254" y="2044839"/>
          <a:ext cx="1785631" cy="1918394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19. studenoga/novembra 2020.</a:t>
          </a:r>
        </a:p>
      </dsp:txBody>
      <dsp:txXfrm>
        <a:off x="87421" y="2132006"/>
        <a:ext cx="1611297" cy="1744060"/>
      </dsp:txXfrm>
    </dsp:sp>
    <dsp:sp modelId="{4585A051-3FC3-4C70-93D9-D5FC8AEE33DD}">
      <dsp:nvSpPr>
        <dsp:cNvPr id="0" name=""/>
        <dsp:cNvSpPr/>
      </dsp:nvSpPr>
      <dsp:spPr>
        <a:xfrm rot="5400000">
          <a:off x="3965261" y="1908589"/>
          <a:ext cx="1544577" cy="5932490"/>
        </a:xfrm>
        <a:prstGeom prst="round2SameRect">
          <a:avLst/>
        </a:prstGeom>
        <a:solidFill>
          <a:srgbClr val="6EA0B0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6EA0B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Prezentacija</a:t>
          </a:r>
          <a:r>
            <a:rPr lang="hr-HR" sz="1800" kern="1200">
              <a:latin typeface="Cambria" panose="02040503050406030204" pitchFamily="18" charset="0"/>
              <a:ea typeface="Cambria" panose="02040503050406030204" pitchFamily="18" charset="0"/>
            </a:rPr>
            <a:t> novog proizvoda znanja na temu </a:t>
          </a:r>
          <a:r>
            <a:rPr lang="hr-HR" sz="1800" i="1" kern="1200">
              <a:latin typeface="Cambria" panose="02040503050406030204" pitchFamily="18" charset="0"/>
              <a:ea typeface="Cambria" panose="02040503050406030204" pitchFamily="18" charset="0"/>
            </a:rPr>
            <a:t>Optimizacija dizajna jedinstvenog računskog plana</a:t>
          </a:r>
          <a:r>
            <a:rPr lang="hr-HR" sz="1800" kern="1200">
              <a:latin typeface="Cambria" panose="02040503050406030204" pitchFamily="18" charset="0"/>
              <a:ea typeface="Cambria" panose="02040503050406030204" pitchFamily="18" charset="0"/>
            </a:rPr>
            <a:t> članovima Zajednice prakse Svjetske banke za informacijske sustave financijskog upravljanja i grupe GovTech Global Solutions Group.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hr-HR" sz="1800" b="0" i="0" u="none" strike="noStrike" kern="1200" cap="none" normalizeH="0" baseline="0">
              <a:ln>
                <a:noFill/>
              </a:ln>
              <a:solidFill>
                <a:prstClr val="black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83 sudionika iz 35 zemalja</a:t>
          </a:r>
          <a:r>
            <a:rPr lang="hr-HR" sz="1800" kern="1200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rPr>
            <a:t> </a:t>
          </a:r>
        </a:p>
      </dsp:txBody>
      <dsp:txXfrm rot="-5400000">
        <a:off x="1771305" y="4177945"/>
        <a:ext cx="5857090" cy="1393777"/>
      </dsp:txXfrm>
    </dsp:sp>
    <dsp:sp modelId="{E997E8B8-72D3-4138-9CDF-AD0FDB01E83D}">
      <dsp:nvSpPr>
        <dsp:cNvPr id="0" name=""/>
        <dsp:cNvSpPr/>
      </dsp:nvSpPr>
      <dsp:spPr>
        <a:xfrm>
          <a:off x="254" y="4062808"/>
          <a:ext cx="1771050" cy="1624053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10. prosinca/ decembra 2020.</a:t>
          </a:r>
        </a:p>
      </dsp:txBody>
      <dsp:txXfrm>
        <a:off x="79534" y="4142088"/>
        <a:ext cx="1612490" cy="14654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965568-4B26-4E76-9FFE-A0C1EB8123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3BF504-35D5-4AA8-8135-5308B8D93A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A7E4FF-6F7D-4EFC-94B8-25408FF614E4}" type="datetimeFigureOut">
              <a:rPr lang="en-US"/>
              <a:pPr>
                <a:defRPr/>
              </a:pPr>
              <a:t>5/20/2023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BEC86B-6301-4841-8D54-1FF92ADE20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A2FCF0-A9D2-4AB9-B2AF-DAFC878B55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923AB57-73ED-4646-BA41-AF6CA58E6A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328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83B9CC-795D-4465-B669-4917F9AC48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A46252-E9B0-4FDC-842B-D7F9BEA37D5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72D9E6-38EE-45E6-9C81-B4D91A002BEE}" type="datetimeFigureOut">
              <a:rPr lang="ru-RU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C19525E-C953-4653-B69E-40DA2DD626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2B0B63E-2F93-435B-950A-2F3AF57FF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ru-R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3D671-061C-4FE4-9F3B-82F8552F3F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413705-6F84-4987-AE37-9784306FCA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9DF7E5C-DC66-4C1C-B4FB-0CAAA5882F0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8318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DE81DE58-5716-4EAE-B481-0C7BBE8645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5E1B36BA-56C9-444E-8090-37788583EF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n-US" altLang="en-US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ED49A56A-488B-42B8-BC48-79128528A0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1E071FE-9F4F-43F2-90E8-3E9B042A45C2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835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F7E5C-DC66-4C1C-B4FB-0CAAA5882F0D}" type="slidenum">
              <a:rPr lang="ru-RU" altLang="en-US" smtClean="0"/>
              <a:pPr>
                <a:defRPr/>
              </a:pPr>
              <a:t>2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7221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F7E5C-DC66-4C1C-B4FB-0CAAA5882F0D}" type="slidenum">
              <a:rPr lang="ru-RU" altLang="en-US" smtClean="0"/>
              <a:pPr>
                <a:defRPr/>
              </a:pPr>
              <a:t>4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64319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F7E5C-DC66-4C1C-B4FB-0CAAA5882F0D}" type="slidenum">
              <a:rPr lang="ru-RU" altLang="en-US" smtClean="0"/>
              <a:pPr>
                <a:defRPr/>
              </a:pPr>
              <a:t>19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87649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9C3C5DC8-81D3-4F0E-9B61-4E0D7CEBF8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793EA4CA-0B5F-457D-BEAA-196134E5F2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4F277BDA-A5F2-452E-9C96-219897BFBC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0EAE428-8255-4E15-83A4-A2790B7C2A71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7007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3A932211-83A2-4C5B-B8CA-334C6E0A38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C42240E0-2DA9-45F5-88BD-4B8E2061B0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76D80FD9-3E34-4201-BCAE-0B6CEFE942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5001D80-6A34-40C4-8654-F197BF5F268B}" type="slidenum">
              <a:rPr lang="ru-RU" altLang="en-US" smtClean="0"/>
              <a:pPr/>
              <a:t>22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16325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43642-FB17-48D7-803C-219FF3D6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35A7A-1FE8-4D4B-A430-54AB1835E4B2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011A5-AA64-461C-90C2-77C7BF042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5D668-49B4-4318-A13F-A0283E4B0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9D797-9F56-4AE8-A74E-42CF7EF471E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773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04BBF-A9F7-4F89-8EAA-A35EE109F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F2E29-1A85-4EF0-B9D1-22B1B169E09E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D511C-0118-4CB9-9C72-7841DEEB7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435D6-AEE4-4F23-B1B8-39052ED5F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C14C8-053A-47ED-A7C2-E42550A6AE4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0537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00DA8-9E8C-4074-81DC-E333BACEB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4ED00-5DD7-4A7C-9626-6AAF77450D7A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1E923-A684-4D96-9CD5-23A502812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24E27-857D-4ADA-81E2-264C602F2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C2AC7-BC8A-4658-A615-E08F026C6B8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0229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88D11-1EB6-4FA0-BCEB-30DCBF620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C11081-53AC-4383-8F6F-1CAA1F518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ACAC68-0A75-4BE1-A19A-728013C87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CED226-1008-4DA8-A955-EEF678DAF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4744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F5B96-01CE-469D-977A-9992FD5F9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26B86A-A33E-4CF4-A66E-DFEEA8A3E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DF7120-BE71-46F7-85A5-6A1CD4B52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8F9338-B658-48B9-9B3B-B898A051C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957CF810-53B9-4FA5-A487-05D8EDDBCF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13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235A7A-1FE8-4D4B-A430-54AB1835E4B2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9D797-9F56-4AE8-A74E-42CF7EF471E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1151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F484DE-9C7A-44A7-A0DA-8BD06BCA19EA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0804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5C76F5-B9FA-46EA-AEED-19AA729F8067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83698-28FF-4065-AC9A-207A8CB5EBC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7799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350702-D5C5-4B7E-B60E-B5DC0865EFBF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418F8-84FD-42E0-B491-ADE85CC8EC4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6859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ED90CD-9806-404D-B311-33D92C88CCF4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1F442-4DE3-428D-A66D-F30CB2634F7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0474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A194E8-7B69-489D-8072-3BC09E24720C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362E0-FDCA-47E4-960D-E662169949D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8011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E1371-6BB2-49BB-9AE0-14A23F04A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484DE-9C7A-44A7-A0DA-8BD06BCA19EA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012B0-E4BD-4C82-8AB2-152E7D0A1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38B9B-6C09-42AE-8840-3265E1B6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813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8D5F88-590A-4335-8949-E6B64C77D23A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2108D4-C678-4E98-A71C-22CA1C22B5B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9742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4E02A2-3C46-4430-A403-38FCBC11EB3D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18A1A-4226-4868-9C6C-355BD25A3F5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8944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C15386-E553-4C6C-9F65-43A280330DB8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6CBC5-D85D-4A10-A4EC-6B25584D667E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8586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1828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377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9870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291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7208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CF2E29-1A85-4EF0-B9D1-22B1B169E09E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C14C8-053A-47ED-A7C2-E42550A6AE4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6881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E4ED00-5DD7-4A7C-9626-6AAF77450D7A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C2AC7-BC8A-4658-A615-E08F026C6B8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09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D5AEE-4435-4ACE-900E-F67FB8C3F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C76F5-B9FA-46EA-AEED-19AA729F8067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1E367-DFB8-4FCE-AFC8-439DEBAF2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3357E-28B8-4BA4-8546-2766B9FBB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3698-28FF-4065-AC9A-207A8CB5EBC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7437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235A7A-1FE8-4D4B-A430-54AB1835E4B2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9D797-9F56-4AE8-A74E-42CF7EF471E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2085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F484DE-9C7A-44A7-A0DA-8BD06BCA19EA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5824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5C76F5-B9FA-46EA-AEED-19AA729F8067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83698-28FF-4065-AC9A-207A8CB5EBC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5415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350702-D5C5-4B7E-B60E-B5DC0865EFBF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418F8-84FD-42E0-B491-ADE85CC8EC4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6414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ED90CD-9806-404D-B311-33D92C88CCF4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1F442-4DE3-428D-A66D-F30CB2634F7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3245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A194E8-7B69-489D-8072-3BC09E24720C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362E0-FDCA-47E4-960D-E662169949D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5874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8D5F88-590A-4335-8949-E6B64C77D23A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2108D4-C678-4E98-A71C-22CA1C22B5B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8892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4E02A2-3C46-4430-A403-38FCBC11EB3D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18A1A-4226-4868-9C6C-355BD25A3F5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065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C15386-E553-4C6C-9F65-43A280330DB8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6CBC5-D85D-4A10-A4EC-6B25584D667E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1282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3156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194372-DC83-4BFB-BAFA-FB91F973C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50702-D5C5-4B7E-B60E-B5DC0865EFBF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248320-515C-4425-9250-9E0114E18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DFFC55-0B97-4C68-86B0-18F95CCCA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418F8-84FD-42E0-B491-ADE85CC8EC4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5294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327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5908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129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2965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CF2E29-1A85-4EF0-B9D1-22B1B169E09E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C14C8-053A-47ED-A7C2-E42550A6AE4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1677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E4ED00-5DD7-4A7C-9626-6AAF77450D7A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C2AC7-BC8A-4658-A615-E08F026C6B8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0661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43642-FB17-48D7-803C-219FF3D6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35A7A-1FE8-4D4B-A430-54AB1835E4B2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011A5-AA64-461C-90C2-77C7BF042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5D668-49B4-4318-A13F-A0283E4B0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9D797-9F56-4AE8-A74E-42CF7EF471E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5713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E1371-6BB2-49BB-9AE0-14A23F04A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484DE-9C7A-44A7-A0DA-8BD06BCA19EA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012B0-E4BD-4C82-8AB2-152E7D0A1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38B9B-6C09-42AE-8840-3265E1B6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7450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D5AEE-4435-4ACE-900E-F67FB8C3F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C76F5-B9FA-46EA-AEED-19AA729F8067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1E367-DFB8-4FCE-AFC8-439DEBAF2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3357E-28B8-4BA4-8546-2766B9FBB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3698-28FF-4065-AC9A-207A8CB5EBC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8945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194372-DC83-4BFB-BAFA-FB91F973C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50702-D5C5-4B7E-B60E-B5DC0865EFBF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248320-515C-4425-9250-9E0114E18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DFFC55-0B97-4C68-86B0-18F95CCCA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418F8-84FD-42E0-B491-ADE85CC8EC4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4981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56A3ED-CC2E-4EE9-832B-FFFE5AE57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D90CD-9806-404D-B311-33D92C88CCF4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D8CB449-5A5C-4757-B581-B6F97B727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8568A1-CF8F-40AB-85CF-1DD294E02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1F442-4DE3-428D-A66D-F30CB2634F7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0177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56A3ED-CC2E-4EE9-832B-FFFE5AE57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D90CD-9806-404D-B311-33D92C88CCF4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D8CB449-5A5C-4757-B581-B6F97B727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8568A1-CF8F-40AB-85CF-1DD294E02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1F442-4DE3-428D-A66D-F30CB2634F7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4029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DF81F96-05DC-40AE-873F-01C173210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194E8-7B69-489D-8072-3BC09E24720C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87CED54-580B-45A5-9AF9-560167AED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EA1CC6F-9496-4031-B774-1DDF46F75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362E0-FDCA-47E4-960D-E662169949D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7442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88D11-1EB6-4FA0-BCEB-30DCBF620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C11081-53AC-4383-8F6F-1CAA1F518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ACAC68-0A75-4BE1-A19A-728013C87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CED226-1008-4DA8-A955-EEF678DAF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3843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EABF9AF-8CDB-43C5-8262-7892F9303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4856491-1FBD-4CFF-8A07-47971B205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9C3611-9C79-44E9-B521-6A4822BD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BD27F39D-8AD6-4A12-BAFC-7561808FD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26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B7CA46-7ABE-45EF-ACB1-0A1941CC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E02A2-3C46-4430-A403-38FCBC11EB3D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0A4B39-0D77-4F96-9DFA-DE1380C66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9D8E61-0B07-4353-9E7F-3B476A764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18A1A-4226-4868-9C6C-355BD25A3F5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1815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548A80E-EBE2-4661-ABE9-20A7778C6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15386-E553-4C6C-9F65-43A280330DB8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78689A4-F474-4864-A74C-A43A9E2B4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0CA169-376F-4433-91D0-789528BF6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6CBC5-D85D-4A10-A4EC-6B25584D667E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9742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04BBF-A9F7-4F89-8EAA-A35EE109F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F2E29-1A85-4EF0-B9D1-22B1B169E09E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D511C-0118-4CB9-9C72-7841DEEB7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435D6-AEE4-4F23-B1B8-39052ED5F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C14C8-053A-47ED-A7C2-E42550A6AE4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4621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00DA8-9E8C-4074-81DC-E333BACEB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4ED00-5DD7-4A7C-9626-6AAF77450D7A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1E923-A684-4D96-9CD5-23A502812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24E27-857D-4ADA-81E2-264C602F2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C2AC7-BC8A-4658-A615-E08F026C6B8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5568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235A7A-1FE8-4D4B-A430-54AB1835E4B2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9D797-9F56-4AE8-A74E-42CF7EF471E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9925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F484DE-9C7A-44A7-A0DA-8BD06BCA19EA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4498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DF81F96-05DC-40AE-873F-01C173210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194E8-7B69-489D-8072-3BC09E24720C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87CED54-580B-45A5-9AF9-560167AED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EA1CC6F-9496-4031-B774-1DDF46F75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362E0-FDCA-47E4-960D-E662169949D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5516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5C76F5-B9FA-46EA-AEED-19AA729F8067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83698-28FF-4065-AC9A-207A8CB5EBC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2287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350702-D5C5-4B7E-B60E-B5DC0865EFBF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418F8-84FD-42E0-B491-ADE85CC8EC4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045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ED90CD-9806-404D-B311-33D92C88CCF4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1F442-4DE3-428D-A66D-F30CB2634F7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7040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A194E8-7B69-489D-8072-3BC09E24720C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362E0-FDCA-47E4-960D-E662169949D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8177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8D5F88-590A-4335-8949-E6B64C77D23A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2108D4-C678-4E98-A71C-22CA1C22B5B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6477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4E02A2-3C46-4430-A403-38FCBC11EB3D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18A1A-4226-4868-9C6C-355BD25A3F5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1892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C15386-E553-4C6C-9F65-43A280330DB8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6CBC5-D85D-4A10-A4EC-6B25584D667E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5037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5135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03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5869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EABF9AF-8CDB-43C5-8262-7892F9303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4856491-1FBD-4CFF-8A07-47971B205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9C3611-9C79-44E9-B521-6A4822BD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2693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16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9773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CF2E29-1A85-4EF0-B9D1-22B1B169E09E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C14C8-053A-47ED-A7C2-E42550A6AE4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2986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E4ED00-5DD7-4A7C-9626-6AAF77450D7A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C2AC7-BC8A-4658-A615-E08F026C6B8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0993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235A7A-1FE8-4D4B-A430-54AB1835E4B2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9D797-9F56-4AE8-A74E-42CF7EF471E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7670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F484DE-9C7A-44A7-A0DA-8BD06BCA19EA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4594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5C76F5-B9FA-46EA-AEED-19AA729F8067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83698-28FF-4065-AC9A-207A8CB5EBC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2016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350702-D5C5-4B7E-B60E-B5DC0865EFBF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418F8-84FD-42E0-B491-ADE85CC8EC4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8296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ED90CD-9806-404D-B311-33D92C88CCF4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1F442-4DE3-428D-A66D-F30CB2634F7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1243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A194E8-7B69-489D-8072-3BC09E24720C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362E0-FDCA-47E4-960D-E662169949D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2847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B7CA46-7ABE-45EF-ACB1-0A1941CC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E02A2-3C46-4430-A403-38FCBC11EB3D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0A4B39-0D77-4F96-9DFA-DE1380C66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9D8E61-0B07-4353-9E7F-3B476A764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18A1A-4226-4868-9C6C-355BD25A3F5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7269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8D5F88-590A-4335-8949-E6B64C77D23A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2108D4-C678-4E98-A71C-22CA1C22B5B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3480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4E02A2-3C46-4430-A403-38FCBC11EB3D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18A1A-4226-4868-9C6C-355BD25A3F5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2912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C15386-E553-4C6C-9F65-43A280330DB8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6CBC5-D85D-4A10-A4EC-6B25584D667E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6792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8275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688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3990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405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7881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CF2E29-1A85-4EF0-B9D1-22B1B169E09E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C14C8-053A-47ED-A7C2-E42550A6AE4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5717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E4ED00-5DD7-4A7C-9626-6AAF77450D7A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C2AC7-BC8A-4658-A615-E08F026C6B8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7398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548A80E-EBE2-4661-ABE9-20A7778C6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15386-E553-4C6C-9F65-43A280330DB8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78689A4-F474-4864-A74C-A43A9E2B4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0CA169-376F-4433-91D0-789528BF6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6CBC5-D85D-4A10-A4EC-6B25584D667E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4219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814A80D-FAF6-49FE-B61F-74E88BDBDEC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ru-R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E359D2A-813A-4B2F-A5F1-229F899130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ru-RU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605D9-E884-4DF1-8592-FFF919CA4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FCEE1-1BA8-4BC0-9398-40D09E972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F3ADE-E208-4798-8699-389EBCB7C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2749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49" r:id="rId12"/>
    <p:sldLayoutId id="2147483750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368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3536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814A80D-FAF6-49FE-B61F-74E88BDBDEC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ru-R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E359D2A-813A-4B2F-A5F1-229F899130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ru-RU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605D9-E884-4DF1-8592-FFF919CA4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FCEE1-1BA8-4BC0-9398-40D09E972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F3ADE-E208-4798-8699-389EBCB7C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2425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5614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29B569-7426-41FA-8FC3-7F4FE12D0646}" type="datetime1">
              <a:rPr lang="ru-RU" smtClean="0"/>
              <a:pPr>
                <a:defRPr/>
              </a:pPr>
              <a:t>20.05.2023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2273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.emf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.emf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.emf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.emf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.emf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18" Type="http://schemas.openxmlformats.org/officeDocument/2006/relationships/image" Target="../media/image1.e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4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em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.em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.em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97230B-DEEE-77A8-9ACB-7AB89BCF7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1072" y="1418599"/>
            <a:ext cx="6118448" cy="2312924"/>
          </a:xfrm>
        </p:spPr>
        <p:txBody>
          <a:bodyPr/>
          <a:lstStyle/>
          <a:p>
            <a:br>
              <a:rPr lang="hr-HR" b="1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b="1">
                <a:solidFill>
                  <a:schemeClr val="accent1">
                    <a:lumMod val="75000"/>
                  </a:schemeClr>
                </a:solidFill>
              </a:rPr>
              <a:t>Virtualne aktivnosti Zajednice prakse za riznicu PEMPAL-a </a:t>
            </a:r>
            <a:br>
              <a:rPr lang="hr-HR" b="1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b="1">
                <a:solidFill>
                  <a:schemeClr val="accent1">
                    <a:lumMod val="75000"/>
                  </a:schemeClr>
                </a:solidFill>
              </a:rPr>
              <a:t>tijekom pandemije</a:t>
            </a:r>
            <a:br>
              <a:rPr lang="hr-HR" b="1">
                <a:solidFill>
                  <a:schemeClr val="accent1">
                    <a:lumMod val="75000"/>
                  </a:schemeClr>
                </a:solidFill>
              </a:rPr>
            </a:br>
            <a:br>
              <a:rPr lang="hr-HR" b="1">
                <a:solidFill>
                  <a:schemeClr val="accent1">
                    <a:lumMod val="75000"/>
                  </a:schemeClr>
                </a:solidFill>
              </a:rPr>
            </a:br>
            <a:br>
              <a:rPr lang="hr-HR" b="1">
                <a:solidFill>
                  <a:schemeClr val="accent1">
                    <a:lumMod val="75000"/>
                  </a:schemeClr>
                </a:solidFill>
              </a:rPr>
            </a:br>
            <a:br>
              <a:rPr lang="hr-HR" b="1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b="1" i="1">
                <a:solidFill>
                  <a:schemeClr val="accent1">
                    <a:lumMod val="75000"/>
                  </a:schemeClr>
                </a:solidFill>
              </a:rPr>
              <a:t>PREGLED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392E03-9C3B-4BED-8145-D7F5A6972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7664" y="3948701"/>
            <a:ext cx="6603032" cy="1752600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buFont typeface="Arial" charset="0"/>
              <a:buNone/>
              <a:defRPr/>
            </a:pPr>
            <a:r>
              <a:rPr lang="hr-HR" sz="4400" b="1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101" name="Slide Number Placeholder 5">
            <a:extLst>
              <a:ext uri="{FF2B5EF4-FFF2-40B4-BE49-F238E27FC236}">
                <a16:creationId xmlns:a16="http://schemas.microsoft.com/office/drawing/2014/main" id="{06D23B3B-B00F-4167-82F0-8E3080C3E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9C0696-35EC-4ED9-9338-679E99A76DF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4100" name="Picture 3">
            <a:extLst>
              <a:ext uri="{FF2B5EF4-FFF2-40B4-BE49-F238E27FC236}">
                <a16:creationId xmlns:a16="http://schemas.microsoft.com/office/drawing/2014/main" id="{0A846D1C-4D34-422A-AB57-1623F7D30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C3E950F-877D-4480-804C-990B56B1B098}"/>
              </a:ext>
            </a:extLst>
          </p:cNvPr>
          <p:cNvSpPr/>
          <p:nvPr/>
        </p:nvSpPr>
        <p:spPr>
          <a:xfrm>
            <a:off x="2664296" y="55892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b="1">
                <a:solidFill>
                  <a:schemeClr val="accent2">
                    <a:lumMod val="75000"/>
                  </a:schemeClr>
                </a:solidFill>
              </a:rPr>
              <a:t>Almaty, Kazahstan</a:t>
            </a:r>
          </a:p>
          <a:p>
            <a:pPr algn="ctr"/>
            <a:r>
              <a:rPr lang="hr-HR" b="1">
                <a:solidFill>
                  <a:schemeClr val="accent2">
                    <a:lumMod val="75000"/>
                  </a:schemeClr>
                </a:solidFill>
              </a:rPr>
              <a:t>23. svibnja/maja 2023.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431077-E5E5-0470-30B2-A21D4DDD1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5755" y="3025896"/>
            <a:ext cx="1466850" cy="1162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43614547-DC1E-455B-9614-6BA19DAF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1113"/>
            <a:ext cx="7632847" cy="1143000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r-HR" sz="24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Tematska skupina za upotrebu informacijskih tehnologija u poslovanju riznice -1 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1C83617-5CBE-4F22-987E-B0954775A5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235158"/>
              </p:ext>
            </p:extLst>
          </p:nvPr>
        </p:nvGraphicFramePr>
        <p:xfrm>
          <a:off x="1259632" y="980728"/>
          <a:ext cx="7704856" cy="5688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2179A8BA-672F-49F3-914D-20821988E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D6DEE2-949A-45B8-A336-E774992B9E9E}" type="slidenum">
              <a:rPr lang="ru-RU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ED018F2B-71CD-4153-8E47-CB85D9F64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72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43614547-DC1E-455B-9614-6BA19DAF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1113"/>
            <a:ext cx="7632847" cy="1143000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r-HR" sz="24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Tematska skupina za upotrebu informacijskih tehnologija u poslovanju riznice -2 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1C83617-5CBE-4F22-987E-B0954775A5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2704803"/>
              </p:ext>
            </p:extLst>
          </p:nvPr>
        </p:nvGraphicFramePr>
        <p:xfrm>
          <a:off x="1259632" y="980728"/>
          <a:ext cx="7704856" cy="5688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2179A8BA-672F-49F3-914D-20821988E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D6DEE2-949A-45B8-A336-E774992B9E9E}" type="slidenum">
              <a:rPr lang="ru-RU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ED018F2B-71CD-4153-8E47-CB85D9F64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71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52EEB-1177-32F2-EDC0-36E9416F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7D4BA1C-9A8B-436B-A337-6A2CE014F201}" type="slidenum">
              <a:rPr lang="ru-RU" altLang="en-US" smtClean="0"/>
              <a:pPr>
                <a:spcAft>
                  <a:spcPts val="600"/>
                </a:spcAft>
                <a:defRPr/>
              </a:pPr>
              <a:t>12</a:t>
            </a:fld>
            <a:endParaRPr lang="ru-RU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6A68E2-C6D4-AE9B-DB89-2102CC253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38" y="42921"/>
            <a:ext cx="5509592" cy="23486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B6692E-0750-52A4-9FC4-8F26F99FBD25}"/>
              </a:ext>
            </a:extLst>
          </p:cNvPr>
          <p:cNvSpPr txBox="1"/>
          <p:nvPr/>
        </p:nvSpPr>
        <p:spPr>
          <a:xfrm>
            <a:off x="2286000" y="324643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F86688-C6C6-5A6B-014C-63588DF6BF54}"/>
              </a:ext>
            </a:extLst>
          </p:cNvPr>
          <p:cNvSpPr txBox="1"/>
          <p:nvPr/>
        </p:nvSpPr>
        <p:spPr>
          <a:xfrm>
            <a:off x="2286000" y="324643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168D1D-3CA0-418F-9270-DAFA0EAC9622}"/>
              </a:ext>
            </a:extLst>
          </p:cNvPr>
          <p:cNvSpPr txBox="1"/>
          <p:nvPr/>
        </p:nvSpPr>
        <p:spPr>
          <a:xfrm>
            <a:off x="2286000" y="324643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F98721-230E-2622-1133-C19F027C0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916832"/>
            <a:ext cx="5546130" cy="31196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9B6C74-DA39-57B7-9036-FEC9397C5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4805284"/>
            <a:ext cx="5703472" cy="20158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094381-25C6-F564-5F77-9A8827DE63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55101">
            <a:off x="1074357" y="5633808"/>
            <a:ext cx="1847248" cy="816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9F4FBB-860F-2F84-2593-4AA516B9C9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0721" y="71454"/>
            <a:ext cx="2499541" cy="28364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E056A5C-800B-1029-40B4-A1FC50FD12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3200" y="2907916"/>
            <a:ext cx="2510615" cy="194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2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43614547-DC1E-455B-9614-6BA19DAF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36525"/>
            <a:ext cx="7848872" cy="988220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r-HR" sz="2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Tematska skupina za računovodstvo u javnom sektoru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1C83617-5CBE-4F22-987E-B0954775A5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8052542"/>
              </p:ext>
            </p:extLst>
          </p:nvPr>
        </p:nvGraphicFramePr>
        <p:xfrm>
          <a:off x="1259632" y="980728"/>
          <a:ext cx="7704856" cy="5688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2179A8BA-672F-49F3-914D-20821988E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D6DEE2-949A-45B8-A336-E774992B9E9E}" type="slidenum">
              <a:rPr lang="ru-RU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51DE24BB-A435-49BE-BADF-07A1EFF71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43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2A4D17-0989-662A-029E-A47B7D6BF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253877"/>
            <a:ext cx="3904233" cy="219938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B6A36-B472-7072-020D-AE237853F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14</a:t>
            </a:fld>
            <a:endParaRPr lang="ru-RU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AFDEFD-B69B-74AC-693F-9646AEDF9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36707"/>
            <a:ext cx="5472608" cy="31894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80E124-F03F-B556-CB02-447D61B72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0"/>
            <a:ext cx="3347813" cy="47629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3976AD-734E-2CE2-EEC8-60CBD0D3D1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096" y="4379443"/>
            <a:ext cx="3707904" cy="237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9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43614547-DC1E-455B-9614-6BA19DAF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-27384"/>
            <a:ext cx="7704856" cy="1143000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hr-HR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Niz virtualnih godišnjih plenarnih</a:t>
            </a:r>
            <a:br>
              <a:rPr lang="hr-HR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hr-HR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sjednica TCOP-a (1. – 9. lipnja/juna 2021.) 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1C83617-5CBE-4F22-987E-B0954775A5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0992959"/>
              </p:ext>
            </p:extLst>
          </p:nvPr>
        </p:nvGraphicFramePr>
        <p:xfrm>
          <a:off x="1259632" y="1115617"/>
          <a:ext cx="7704856" cy="5553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3">
            <a:extLst>
              <a:ext uri="{FF2B5EF4-FFF2-40B4-BE49-F238E27FC236}">
                <a16:creationId xmlns:a16="http://schemas.microsoft.com/office/drawing/2014/main" id="{1B669ED4-0042-407D-9D03-6EBBFCDE4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04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in a video conference&#10;&#10;Description automatically generated with low confidence">
            <a:extLst>
              <a:ext uri="{FF2B5EF4-FFF2-40B4-BE49-F238E27FC236}">
                <a16:creationId xmlns:a16="http://schemas.microsoft.com/office/drawing/2014/main" id="{A04D9F26-CD9F-D73A-87C7-0E92026D1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" b="676"/>
          <a:stretch/>
        </p:blipFill>
        <p:spPr bwMode="auto">
          <a:xfrm>
            <a:off x="107504" y="980728"/>
            <a:ext cx="8980105" cy="493871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238ED44-295F-D655-A81A-F58D19841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87D4BA1C-9A8B-436B-A337-6A2CE014F201}" type="slidenum">
              <a:rPr lang="ru-RU" altLang="en-US" smtClean="0"/>
              <a:pPr>
                <a:spcAft>
                  <a:spcPts val="600"/>
                </a:spcAft>
                <a:defRPr/>
              </a:pPr>
              <a:t>16</a:t>
            </a:fld>
            <a:endParaRPr lang="ru-RU" altLang="en-US"/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18A52EEB-1177-32F2-EDC0-36E9416F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7D4BA1C-9A8B-436B-A337-6A2CE014F201}" type="slidenum">
              <a:rPr lang="ru-RU" altLang="en-US" smtClean="0"/>
              <a:pPr>
                <a:spcAft>
                  <a:spcPts val="600"/>
                </a:spcAft>
                <a:defRPr/>
              </a:pPr>
              <a:t>16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5292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FD1A8A98-23A3-4D6E-954C-D1ED7204C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0B3F2B-C23E-4D78-B397-C46B26DD407E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sp>
        <p:nvSpPr>
          <p:cNvPr id="27650" name="Title 1">
            <a:extLst>
              <a:ext uri="{FF2B5EF4-FFF2-40B4-BE49-F238E27FC236}">
                <a16:creationId xmlns:a16="http://schemas.microsoft.com/office/drawing/2014/main" id="{686F3A2F-1787-47D5-86DE-73F39252E3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47638"/>
            <a:ext cx="7499350" cy="633412"/>
          </a:xfrm>
        </p:spPr>
        <p:txBody>
          <a:bodyPr/>
          <a:lstStyle/>
          <a:p>
            <a:br>
              <a:rPr lang="hr-HR" u="sng"/>
            </a:br>
            <a:endParaRPr lang="hr-HR" u="sng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C594F432-0E6F-4189-9DC6-989F21D3E41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24561209"/>
              </p:ext>
            </p:extLst>
          </p:nvPr>
        </p:nvGraphicFramePr>
        <p:xfrm>
          <a:off x="1187189" y="922842"/>
          <a:ext cx="7705725" cy="5700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654" name="Title 1">
            <a:extLst>
              <a:ext uri="{FF2B5EF4-FFF2-40B4-BE49-F238E27FC236}">
                <a16:creationId xmlns:a16="http://schemas.microsoft.com/office/drawing/2014/main" id="{161830F9-91C7-48F9-9809-D3BC7351EBE2}"/>
              </a:ext>
            </a:extLst>
          </p:cNvPr>
          <p:cNvSpPr txBox="1">
            <a:spLocks/>
          </p:cNvSpPr>
          <p:nvPr/>
        </p:nvSpPr>
        <p:spPr bwMode="auto">
          <a:xfrm>
            <a:off x="1331640" y="116632"/>
            <a:ext cx="7416824" cy="739974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Proizvodi znanja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44FDC665-AF21-4441-A10E-58479326D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B7E5C9-F9E4-0065-BCD2-C207DC118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1A2D-ED5A-4864-A429-27F6C096175A}" type="slidenum">
              <a:rPr lang="ru-RU" altLang="en-US" smtClean="0"/>
              <a:pPr>
                <a:defRPr/>
              </a:pPr>
              <a:t>18</a:t>
            </a:fld>
            <a:endParaRPr lang="ru-RU" alt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FF4F323-7257-579E-9B73-AB9A86B7BB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868080"/>
              </p:ext>
            </p:extLst>
          </p:nvPr>
        </p:nvGraphicFramePr>
        <p:xfrm>
          <a:off x="609029" y="963066"/>
          <a:ext cx="8499475" cy="5202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9D801B08-E08E-E3B5-B10A-CE1095341359}"/>
              </a:ext>
            </a:extLst>
          </p:cNvPr>
          <p:cNvSpPr txBox="1">
            <a:spLocks/>
          </p:cNvSpPr>
          <p:nvPr/>
        </p:nvSpPr>
        <p:spPr bwMode="auto">
          <a:xfrm>
            <a:off x="1331640" y="116632"/>
            <a:ext cx="7416824" cy="739974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Sudjelovanje na virtualnim skupovima tijekom pandemije</a:t>
            </a:r>
          </a:p>
        </p:txBody>
      </p:sp>
    </p:spTree>
    <p:extLst>
      <p:ext uri="{BB962C8B-B14F-4D97-AF65-F5344CB8AC3E}">
        <p14:creationId xmlns:p14="http://schemas.microsoft.com/office/powerpoint/2010/main" val="420584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686F3A2F-1787-47D5-86DE-73F39252E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412" y="116632"/>
            <a:ext cx="7998060" cy="665185"/>
          </a:xfrm>
        </p:spPr>
        <p:txBody>
          <a:bodyPr/>
          <a:lstStyle/>
          <a:p>
            <a:br>
              <a:rPr lang="hr-HR" u="sng"/>
            </a:br>
            <a:endParaRPr lang="hr-HR" u="sng"/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FD1A8A98-23A3-4D6E-954C-D1ED7204C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0B3F2B-C23E-4D78-B397-C46B26DD407E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sp>
        <p:nvSpPr>
          <p:cNvPr id="27654" name="Title 1">
            <a:extLst>
              <a:ext uri="{FF2B5EF4-FFF2-40B4-BE49-F238E27FC236}">
                <a16:creationId xmlns:a16="http://schemas.microsoft.com/office/drawing/2014/main" id="{161830F9-91C7-48F9-9809-D3BC7351EBE2}"/>
              </a:ext>
            </a:extLst>
          </p:cNvPr>
          <p:cNvSpPr txBox="1">
            <a:spLocks/>
          </p:cNvSpPr>
          <p:nvPr/>
        </p:nvSpPr>
        <p:spPr bwMode="auto">
          <a:xfrm>
            <a:off x="1226916" y="116631"/>
            <a:ext cx="7459884" cy="50405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sz="24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Vanjska procjena programa PEMPAL-a, 2021.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44FDC665-AF21-4441-A10E-58479326D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E4E25-CBDC-4113-B489-646E67DC7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435" y="620689"/>
            <a:ext cx="7998060" cy="6100786"/>
          </a:xfrm>
        </p:spPr>
        <p:txBody>
          <a:bodyPr/>
          <a:lstStyle/>
          <a:p>
            <a:r>
              <a:rPr lang="hr-HR" sz="1800" dirty="0"/>
              <a:t>Evaluaciju je naručio Upravni odbor PEMPAL-a te će ona biti uključena u srednjoročni pregled (MTR) strategije PEMPAL-a za razdoblje 2017. – 2022.  Temeljila se na postojećim podacima PEMPAL-a stečenima monitoringom, kao i na dodatnim istraživačkim alatima, kao što su razgovori s višim službenicima, mini-studije slučaja zemalja i anketa članova mreže. </a:t>
            </a:r>
          </a:p>
          <a:p>
            <a:r>
              <a:rPr lang="hr-HR" sz="1800" dirty="0"/>
              <a:t>Razgovori su vođeni s 11 viših službenika, uključujući članove Izvršnog odbora TCOP-a, a 48 članova TCOP-a sudjelovalo je u anketi članova provedenoj putem interneta. Studije slučaja zemalja TCOP-a izrađene su za Bjelarus, Gruziju, Moldovu i Uzbekistan.  </a:t>
            </a:r>
          </a:p>
          <a:p>
            <a:r>
              <a:rPr lang="hr-HR" sz="1800" dirty="0"/>
              <a:t>U evaluaciji je istaknut opseg funkcija riznice koji je obuhvaćen radom TCOP-a, u odnosu na BCOP i IACOP, te da je češća upotreba videokonferencija prije pandemije bolesti COVID-19 pomogla članovima da se bolje prilagode novoj virtualnoj stvarnosti.</a:t>
            </a:r>
          </a:p>
          <a:p>
            <a:r>
              <a:rPr lang="hr-HR" sz="1800" b="1" dirty="0"/>
              <a:t>Dokazi prikupljeni ovom evaluacijom u općenitom smislu ukazuju na to da trenutačan model PEMPAL-a funkcionira vrlo dobro te stvara vrijednost za zemlje članice, regiju i donatore uz relativno niske troškove. Prilagodbe koje su Zajednice prakse uvele kako bi se pokrile teme povezane s upravljanjem javnim financijama za vrijeme pandemije koronavirusne bolesti COVID-19 bile su od velike važnosti za članove.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679BE839-DE99-41C9-A547-240D876C1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93475"/>
            <a:ext cx="7127577" cy="1018083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br>
              <a:rPr lang="hr-HR" sz="2800">
                <a:solidFill>
                  <a:schemeClr val="tx1"/>
                </a:solidFill>
              </a:rPr>
            </a:br>
            <a:r>
              <a:rPr lang="hr-HR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Akcijski planovi TCOP-a</a:t>
            </a:r>
            <a:br>
              <a:rPr lang="hr-HR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hr-HR" sz="40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5A5C8270-49C8-4AB9-A0A0-F653C8402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124743"/>
            <a:ext cx="7571184" cy="5472609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r-HR" sz="1800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izrađeni su u skladu s</a:t>
            </a:r>
            <a:r>
              <a:rPr lang="hr-HR" sz="1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sljedećim:</a:t>
            </a: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hr-H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strategijom PEMPAL-a za razdoblje 2017. – 2022.</a:t>
            </a: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hr-H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Rezultati anketa članova TCOP-a i povratne informacije pružene u okviru anketa nakon skupa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hr-HR" sz="1800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usmjereni su na </a:t>
            </a:r>
            <a:r>
              <a:rPr lang="hr-H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ostvarenje strateških ciljeva PEMPAL-ovog TCOP-a:</a:t>
            </a: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hr-HR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promicanje reformi upravljanja javnim financijama</a:t>
            </a:r>
            <a:r>
              <a:rPr lang="hr-H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hr-HR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koje su prioritetne</a:t>
            </a:r>
            <a:r>
              <a:rPr lang="hr-H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za članove TCOP-a, s naglaskom na reforme nacionalnih riznica </a:t>
            </a: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hr-HR" sz="1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pružanje </a:t>
            </a:r>
            <a:r>
              <a:rPr lang="hr-HR" sz="1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visokokvalitetnih resursa i usluga znanja</a:t>
            </a:r>
            <a:r>
              <a:rPr lang="hr-HR" sz="1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članovima TCOP-a</a:t>
            </a:r>
            <a:r>
              <a:rPr lang="hr-HR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hr-HR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Stvaranje </a:t>
            </a:r>
            <a:r>
              <a:rPr lang="hr-HR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visokoprofesionalne zajednice stručnjaka za riznicu </a:t>
            </a:r>
            <a:r>
              <a:rPr lang="hr-HR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u zemljama TCOP-a</a:t>
            </a: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hr-HR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dobivanje podrške za aktivnosti TCOP-a te općenito za aktivnosti PEMPAL-a od </a:t>
            </a:r>
            <a:r>
              <a:rPr lang="hr-HR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voditelja riznica u zemljama članicama</a:t>
            </a:r>
            <a:r>
              <a:rPr lang="hr-HR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9F929DC2-6554-45DE-BC82-5242C857D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6213B7-9E50-4E08-8C8A-4FFC372B3896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DC1A490D-2148-40D9-BF22-0E37E86C0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02ED4B2-3314-09BC-9D57-F835478BF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hr-HR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Naš gubitak </a:t>
            </a:r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83EC347E-9CDE-5342-F3B1-1AE89A356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58" y="1340768"/>
            <a:ext cx="4523142" cy="479955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33552A-4F1C-616D-82B3-1197E05F1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A541A2D-ED5A-4864-A429-27F6C096175A}" type="slidenum">
              <a:rPr lang="ru-RU" altLang="en-US" smtClean="0"/>
              <a:pPr>
                <a:spcAft>
                  <a:spcPts val="600"/>
                </a:spcAft>
                <a:defRPr/>
              </a:pPr>
              <a:t>20</a:t>
            </a:fld>
            <a:endParaRPr lang="ru-RU" alt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E83C98C-FFCD-E78A-5CA6-B5E7704AEB25}"/>
              </a:ext>
            </a:extLst>
          </p:cNvPr>
          <p:cNvGraphicFramePr>
            <a:graphicFrameLocks noGrp="1"/>
          </p:cNvGraphicFramePr>
          <p:nvPr/>
        </p:nvGraphicFramePr>
        <p:xfrm>
          <a:off x="4645025" y="1340767"/>
          <a:ext cx="4319463" cy="47995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19463">
                  <a:extLst>
                    <a:ext uri="{9D8B030D-6E8A-4147-A177-3AD203B41FA5}">
                      <a16:colId xmlns:a16="http://schemas.microsoft.com/office/drawing/2014/main" val="2657802475"/>
                    </a:ext>
                  </a:extLst>
                </a:gridCol>
              </a:tblGrid>
              <a:tr h="479955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Jedan od ključnih članova TCOP-a bila je gđa Angela Voronin. Gđa Voronin preuzela je vođenje riznice Moldove još 2007. godine, a mreži PEMPAL se pridružila od samog početka programa. Izvršnom odboru TCOP-a pridružila se 2012. te je 2017. ponovno izabrana za predsjednicu, a svoju je dužnost obavljala do iznenadne smrti 2020. Angelina stručnost, predanost radu i posvećenost konceptu učenja od kolega pridonijeli su oblikovanju TCOP-a i razvoju mreže koja je postala jednim od najuspješnijih primjera inicijativa za učenje od kolega na regionalnoj razini. </a:t>
                      </a:r>
                    </a:p>
                  </a:txBody>
                  <a:tcPr marL="109329" marR="109329" marT="109329" marB="109329"/>
                </a:tc>
                <a:extLst>
                  <a:ext uri="{0D108BD9-81ED-4DB2-BD59-A6C34878D82A}">
                    <a16:rowId xmlns:a16="http://schemas.microsoft.com/office/drawing/2014/main" val="284709370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63E2266-188A-FD22-EC86-4A37F59D3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35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5A2B549A-FB0E-4303-A646-2E0D73828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274148"/>
            <a:ext cx="6929438" cy="584200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Daljnji koraci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8C70FF3E-520E-47F9-9BB7-33B436D2E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1297789"/>
            <a:ext cx="7217470" cy="4785926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hr-HR" sz="260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Potvrditi tematske prioritete TCOP-a za nadolazeće razdoblje i prikupiti prijedloge za buduće aktivnosti TCOP-a </a:t>
            </a:r>
            <a:r>
              <a:rPr lang="hr-HR" sz="26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(tematska anketa!)</a:t>
            </a:r>
          </a:p>
          <a:p>
            <a:pPr marL="457200" indent="-457200" algn="just"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hr-HR" sz="260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Pripremiti TCOP-ov Akcijski plan za FG 2024. </a:t>
            </a:r>
          </a:p>
          <a:p>
            <a:pPr marL="914400" lvl="1" indent="-457200" algn="just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hr-HR" sz="2400" i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utvrditi konkretne teme za aktivnosti sljedeće godine</a:t>
            </a:r>
          </a:p>
          <a:p>
            <a:pPr marL="800100" lvl="1" indent="-3429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hr-HR" sz="2400" i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utvrditi lokaciju i raspored skupova uživo, uključujući za plenarnu sjednicu TCOP-a 2024.</a:t>
            </a:r>
          </a:p>
          <a:p>
            <a:pPr marL="0" lvl="1" indent="0"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hr-HR" sz="260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Proširenje rukovodstva TCOP-a</a:t>
            </a:r>
          </a:p>
          <a:p>
            <a:pPr marL="0" lvl="1" indent="0">
              <a:spcBef>
                <a:spcPts val="600"/>
              </a:spcBef>
              <a:defRPr/>
            </a:pPr>
            <a:r>
              <a:rPr lang="hr-HR" sz="24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(dostupno mjesto u Izvršnom odboru) </a:t>
            </a:r>
          </a:p>
        </p:txBody>
      </p:sp>
      <p:sp>
        <p:nvSpPr>
          <p:cNvPr id="28677" name="Slide Number Placeholder 6">
            <a:extLst>
              <a:ext uri="{FF2B5EF4-FFF2-40B4-BE49-F238E27FC236}">
                <a16:creationId xmlns:a16="http://schemas.microsoft.com/office/drawing/2014/main" id="{ADE7AD26-9835-4FF1-B6CF-A85F909E3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A0B3A0-6CD2-4430-BE57-449CD4B81546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FEDF0A48-0CF5-412B-AA70-08AE72B1D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F0B1F6E-7E6F-4E3C-B390-BDBEFA2C05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5079638"/>
            <a:ext cx="853294" cy="10040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124F9BE4-F03B-474C-AC96-01E1C38AB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3" y="188640"/>
            <a:ext cx="7135961" cy="954360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r-HR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Informacije o aktivnostima TCOP-a</a:t>
            </a: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1B11D847-DED8-4116-B75D-2CADFA47D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F9592D-17A0-45D5-93D5-56AE53102330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9F5C8915-7FB1-4272-B34E-7EFD1B24C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F837A4-803B-528D-5A42-C7FC4C456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287" y="1108487"/>
            <a:ext cx="7596337" cy="52962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461F15E-6DD6-4F98-B1C1-F0D0A009E8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9675090"/>
              </p:ext>
            </p:extLst>
          </p:nvPr>
        </p:nvGraphicFramePr>
        <p:xfrm>
          <a:off x="971601" y="260648"/>
          <a:ext cx="8172399" cy="949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FCD9651-2E68-448D-B464-3F2E333B93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1671240"/>
              </p:ext>
            </p:extLst>
          </p:nvPr>
        </p:nvGraphicFramePr>
        <p:xfrm>
          <a:off x="1205372" y="1556792"/>
          <a:ext cx="770485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1291A98B-AD39-42C3-AF2E-1B57E4F8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452BA5-3400-411A-9BC6-1C9CB187C998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64D416DE-E3CB-4B48-828F-BD7F06245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6F3B3F5-49DC-4037-ACA1-BF86F2B5B5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9343437"/>
              </p:ext>
            </p:extLst>
          </p:nvPr>
        </p:nvGraphicFramePr>
        <p:xfrm>
          <a:off x="1043609" y="136524"/>
          <a:ext cx="7920880" cy="924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F7FA788-1DB1-4E62-9D08-1371152359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7890542"/>
              </p:ext>
            </p:extLst>
          </p:nvPr>
        </p:nvGraphicFramePr>
        <p:xfrm>
          <a:off x="1177278" y="908720"/>
          <a:ext cx="7509522" cy="2655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5A455AD6-926A-409C-B8C3-A43CAFA77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DE6DC1-82BA-4659-98FF-701DB599647E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960361A4-D586-47CF-97CC-F517578EB7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6303716"/>
              </p:ext>
            </p:extLst>
          </p:nvPr>
        </p:nvGraphicFramePr>
        <p:xfrm>
          <a:off x="1177279" y="3697139"/>
          <a:ext cx="7509521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8" name="Picture 3">
            <a:extLst>
              <a:ext uri="{FF2B5EF4-FFF2-40B4-BE49-F238E27FC236}">
                <a16:creationId xmlns:a16="http://schemas.microsoft.com/office/drawing/2014/main" id="{2F50BB1F-3835-4C2B-A2BA-76145E272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682AFB77-1140-471A-8F72-CAAEEEB7A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1" y="-27384"/>
            <a:ext cx="7776864" cy="1080864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r-HR" sz="24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Uloge i funkcija Tematske skupine za riznicu -1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A79A4D6E-1C2A-43A6-BE1B-39C7B10B54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4422481"/>
              </p:ext>
            </p:extLst>
          </p:nvPr>
        </p:nvGraphicFramePr>
        <p:xfrm>
          <a:off x="1187624" y="908720"/>
          <a:ext cx="777686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5" name="Slide Number Placeholder 3">
            <a:extLst>
              <a:ext uri="{FF2B5EF4-FFF2-40B4-BE49-F238E27FC236}">
                <a16:creationId xmlns:a16="http://schemas.microsoft.com/office/drawing/2014/main" id="{DF70A349-94EF-4CAD-AA28-A1B5496D5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4180FC-2FC1-4E78-AF37-55214C480649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D1A4DD0E-7532-476C-B8C6-D12EF9473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682AFB77-1140-471A-8F72-CAAEEEB7A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1" y="-27384"/>
            <a:ext cx="7776864" cy="1080864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r-HR" sz="24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Uloge i funkcija Tematske skupine za riznicu -2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A79A4D6E-1C2A-43A6-BE1B-39C7B10B54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6733557"/>
              </p:ext>
            </p:extLst>
          </p:nvPr>
        </p:nvGraphicFramePr>
        <p:xfrm>
          <a:off x="1187624" y="908720"/>
          <a:ext cx="777686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5" name="Slide Number Placeholder 3">
            <a:extLst>
              <a:ext uri="{FF2B5EF4-FFF2-40B4-BE49-F238E27FC236}">
                <a16:creationId xmlns:a16="http://schemas.microsoft.com/office/drawing/2014/main" id="{DF70A349-94EF-4CAD-AA28-A1B5496D5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4180FC-2FC1-4E78-AF37-55214C480649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D1A4DD0E-7532-476C-B8C6-D12EF9473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16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E561DFF-99CE-8238-97D9-D7364F0A5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55952">
            <a:off x="1226022" y="554641"/>
            <a:ext cx="4455774" cy="25063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2E0E52-0D3C-1C46-4B34-22E2E1356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6767">
            <a:off x="3798369" y="2384230"/>
            <a:ext cx="2207260" cy="114300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52EEB-1177-32F2-EDC0-36E9416F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7D4BA1C-9A8B-436B-A337-6A2CE014F201}" type="slidenum">
              <a:rPr lang="ru-RU" altLang="en-US" smtClean="0"/>
              <a:pPr>
                <a:spcAft>
                  <a:spcPts val="600"/>
                </a:spcAft>
                <a:defRPr/>
              </a:pPr>
              <a:t>7</a:t>
            </a:fld>
            <a:endParaRPr lang="ru-RU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D4BDE9-D0F6-3558-469A-BDD95F986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080" y="4533880"/>
            <a:ext cx="3098827" cy="23241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47D5D8-92F6-9920-6D49-A6D817ED6D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67" y="3419200"/>
            <a:ext cx="5850255" cy="2199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0C5DDC-11DD-B2B1-0DA0-57247BBB7D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2601" y="207675"/>
            <a:ext cx="3534336" cy="265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2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43614547-DC1E-455B-9614-6BA19DAF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-162272"/>
            <a:ext cx="8100392" cy="1143000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r-HR" sz="24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Tematska skupina za upravljanje novčanim sredstvima 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1C83617-5CBE-4F22-987E-B0954775A5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6861301"/>
              </p:ext>
            </p:extLst>
          </p:nvPr>
        </p:nvGraphicFramePr>
        <p:xfrm>
          <a:off x="1084672" y="692696"/>
          <a:ext cx="7879816" cy="5884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2179A8BA-672F-49F3-914D-20821988E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D6DEE2-949A-45B8-A336-E774992B9E9E}" type="slidenum">
              <a:rPr lang="ru-RU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2E8710B6-972E-4894-8522-835045A39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43200" y="2943200"/>
            <a:ext cx="6858000" cy="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94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52EEB-1177-32F2-EDC0-36E9416F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7D4BA1C-9A8B-436B-A337-6A2CE014F201}" type="slidenum">
              <a:rPr lang="ru-RU" altLang="en-US" smtClean="0"/>
              <a:pPr>
                <a:spcAft>
                  <a:spcPts val="600"/>
                </a:spcAft>
                <a:defRPr/>
              </a:pPr>
              <a:t>9</a:t>
            </a:fld>
            <a:endParaRPr lang="ru-RU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263898-59B5-1DD3-6546-FF89A5019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902" y="136525"/>
            <a:ext cx="5014595" cy="21756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11F59C-6E5F-F5E0-C4FD-CC6034098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847" y="4467332"/>
            <a:ext cx="5025465" cy="2294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732BF4-8BD5-2AF7-38DE-D4C4CC544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7062" y="2436992"/>
            <a:ext cx="3295992" cy="42380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7841E8-09B6-9D25-B628-0E3A5AB641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40" y="1816900"/>
            <a:ext cx="4737022" cy="2795736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FA3DDC-0C0E-7161-DD05-6EC9245A66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600" y="121073"/>
            <a:ext cx="3341932" cy="158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9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eme1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162E732-01BF-4C3B-87E1-EA2A51BC582F}" vid="{C0D52903-F4C7-476D-BB9C-B69B6F39568F}"/>
    </a:ext>
  </a:extLst>
</a:theme>
</file>

<file path=ppt/theme/theme2.xml><?xml version="1.0" encoding="utf-8"?>
<a:theme xmlns:a="http://schemas.openxmlformats.org/drawingml/2006/main" name="1_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2_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Theme2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BFF5BC5E-2B52-47B8-B274-003260379418}" vid="{802F6FD2-7257-492E-A048-B01F86A6C526}"/>
    </a:ext>
  </a:extLst>
</a:theme>
</file>

<file path=ppt/theme/theme5.xml><?xml version="1.0" encoding="utf-8"?>
<a:theme xmlns:a="http://schemas.openxmlformats.org/drawingml/2006/main" name="3_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4_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5214</TotalTime>
  <Words>1600</Words>
  <Application>Microsoft Office PowerPoint</Application>
  <PresentationFormat>On-screen Show (4:3)</PresentationFormat>
  <Paragraphs>170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Theme1</vt:lpstr>
      <vt:lpstr>1_Facet</vt:lpstr>
      <vt:lpstr>2_Facet</vt:lpstr>
      <vt:lpstr>Theme2</vt:lpstr>
      <vt:lpstr>3_Facet</vt:lpstr>
      <vt:lpstr>4_Facet</vt:lpstr>
      <vt:lpstr> Virtualne aktivnosti Zajednice prakse za riznicu PEMPAL-a  tijekom pandemije    PREGLED</vt:lpstr>
      <vt:lpstr> Akcijski planovi TCOP-a </vt:lpstr>
      <vt:lpstr>PowerPoint Presentation</vt:lpstr>
      <vt:lpstr>PowerPoint Presentation</vt:lpstr>
      <vt:lpstr>Uloge i funkcija Tematske skupine za riznicu -1</vt:lpstr>
      <vt:lpstr>Uloge i funkcija Tematske skupine za riznicu -2</vt:lpstr>
      <vt:lpstr>PowerPoint Presentation</vt:lpstr>
      <vt:lpstr>Tematska skupina za upravljanje novčanim sredstvima </vt:lpstr>
      <vt:lpstr>PowerPoint Presentation</vt:lpstr>
      <vt:lpstr>Tematska skupina za upotrebu informacijskih tehnologija u poslovanju riznice -1 </vt:lpstr>
      <vt:lpstr>Tematska skupina za upotrebu informacijskih tehnologija u poslovanju riznice -2 </vt:lpstr>
      <vt:lpstr>PowerPoint Presentation</vt:lpstr>
      <vt:lpstr>Tematska skupina za računovodstvo u javnom sektoru</vt:lpstr>
      <vt:lpstr>PowerPoint Presentation</vt:lpstr>
      <vt:lpstr>Niz virtualnih godišnjih plenarnih sjednica TCOP-a (1. – 9. lipnja/juna 2021.) </vt:lpstr>
      <vt:lpstr>PowerPoint Presentation</vt:lpstr>
      <vt:lpstr> </vt:lpstr>
      <vt:lpstr>PowerPoint Presentation</vt:lpstr>
      <vt:lpstr> </vt:lpstr>
      <vt:lpstr>Naš gubitak </vt:lpstr>
      <vt:lpstr>PowerPoint Presentation</vt:lpstr>
      <vt:lpstr>Informacije o aktivnostima TCOP-a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Ekaterina A Zaleeva</dc:creator>
  <cp:lastModifiedBy>Tetiana Shalkivska</cp:lastModifiedBy>
  <cp:revision>41</cp:revision>
  <dcterms:created xsi:type="dcterms:W3CDTF">2019-04-09T18:04:18Z</dcterms:created>
  <dcterms:modified xsi:type="dcterms:W3CDTF">2023-05-20T21:58:19Z</dcterms:modified>
</cp:coreProperties>
</file>