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63" r:id="rId2"/>
    <p:sldMasterId id="2147483780" r:id="rId3"/>
    <p:sldMasterId id="2147483797" r:id="rId4"/>
    <p:sldMasterId id="2147483810" r:id="rId5"/>
    <p:sldMasterId id="2147483827" r:id="rId6"/>
  </p:sldMasterIdLst>
  <p:notesMasterIdLst>
    <p:notesMasterId r:id="rId29"/>
  </p:notesMasterIdLst>
  <p:handoutMasterIdLst>
    <p:handoutMasterId r:id="rId30"/>
  </p:handoutMasterIdLst>
  <p:sldIdLst>
    <p:sldId id="457" r:id="rId7"/>
    <p:sldId id="347" r:id="rId8"/>
    <p:sldId id="417" r:id="rId9"/>
    <p:sldId id="434" r:id="rId10"/>
    <p:sldId id="436" r:id="rId11"/>
    <p:sldId id="466" r:id="rId12"/>
    <p:sldId id="467" r:id="rId13"/>
    <p:sldId id="459" r:id="rId14"/>
    <p:sldId id="468" r:id="rId15"/>
    <p:sldId id="453" r:id="rId16"/>
    <p:sldId id="469" r:id="rId17"/>
    <p:sldId id="471" r:id="rId18"/>
    <p:sldId id="460" r:id="rId19"/>
    <p:sldId id="474" r:id="rId20"/>
    <p:sldId id="456" r:id="rId21"/>
    <p:sldId id="472" r:id="rId22"/>
    <p:sldId id="369" r:id="rId23"/>
    <p:sldId id="465" r:id="rId24"/>
    <p:sldId id="475" r:id="rId25"/>
    <p:sldId id="476" r:id="rId26"/>
    <p:sldId id="384" r:id="rId27"/>
    <p:sldId id="426" r:id="rId2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lena Slizhevskaya" initials="YS" lastIdx="0" clrIdx="0">
    <p:extLst>
      <p:ext uri="{19B8F6BF-5375-455C-9EA6-DF929625EA0E}">
        <p15:presenceInfo xmlns:p15="http://schemas.microsoft.com/office/powerpoint/2012/main" userId="S-1-5-21-88094858-919529-1617787245-442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9A08A-28C3-4D53-A000-856A2C003360}" v="96" dt="2023-05-17T22:02:50.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89784" autoAdjust="0"/>
  </p:normalViewPr>
  <p:slideViewPr>
    <p:cSldViewPr>
      <p:cViewPr varScale="1">
        <p:scale>
          <a:sx n="57" d="100"/>
          <a:sy n="57" d="100"/>
        </p:scale>
        <p:origin x="1580"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0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437117\OneDrive%20-%20WBG\LDriveWBG\WB%20PEMPAL\2023-05%20plenary\1.Tcop%20excom%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Participants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1750" cap="rnd">
                <a:solidFill>
                  <a:schemeClr val="accent1"/>
                </a:solidFill>
                <a:prstDash val="sysDot"/>
              </a:ln>
              <a:effectLst/>
            </c:spPr>
            <c:trendlineType val="linear"/>
            <c:dispRSqr val="0"/>
            <c:dispEq val="0"/>
          </c:trendline>
          <c:cat>
            <c:strRef>
              <c:f>Sheet1!$B$4:$B$19</c:f>
              <c:strCache>
                <c:ptCount val="16"/>
                <c:pt idx="0">
                  <c:v>29.04.2020 Evolution (COVID-19) </c:v>
                </c:pt>
                <c:pt idx="1">
                  <c:v>04.06.2020 PSA (UCOA KP)</c:v>
                </c:pt>
                <c:pt idx="2">
                  <c:v>24.06.2020 Evolution (Swiss FT)</c:v>
                </c:pt>
                <c:pt idx="3">
                  <c:v>15.09.2020 Evolution (Kazakhstan)</c:v>
                </c:pt>
                <c:pt idx="4">
                  <c:v>13.10.2020 IT (Alb, BY, HST)</c:v>
                </c:pt>
                <c:pt idx="5">
                  <c:v>19.11.2020 IT (Albania)</c:v>
                </c:pt>
                <c:pt idx="6">
                  <c:v>10.12.2020 IT (UCOA KP, WB)</c:v>
                </c:pt>
                <c:pt idx="7">
                  <c:v>11.02.2021 Cash (WB paper+survey)</c:v>
                </c:pt>
                <c:pt idx="8">
                  <c:v>15.04.2021 PSA/IT (news session)</c:v>
                </c:pt>
                <c:pt idx="9">
                  <c:v>1-9.06.2021 Virtual Plenary</c:v>
                </c:pt>
                <c:pt idx="10">
                  <c:v>20.10.2021 Cash (Georgia, TSA KP)</c:v>
                </c:pt>
                <c:pt idx="11">
                  <c:v>18.11.2021 IT (dBrain)</c:v>
                </c:pt>
                <c:pt idx="12">
                  <c:v>09.02.2022 PSA (Russia)</c:v>
                </c:pt>
                <c:pt idx="13">
                  <c:v>28.09.2022 Cash (WB PEFM COP)</c:v>
                </c:pt>
                <c:pt idx="14">
                  <c:v>10.11.2022 Evolution (Albania, risks)</c:v>
                </c:pt>
                <c:pt idx="15">
                  <c:v>16.03.2023 Evolution (KP on functions)</c:v>
                </c:pt>
              </c:strCache>
            </c:strRef>
          </c:cat>
          <c:val>
            <c:numRef>
              <c:f>Sheet1!$C$4:$C$19</c:f>
              <c:numCache>
                <c:formatCode>General</c:formatCode>
                <c:ptCount val="16"/>
                <c:pt idx="0">
                  <c:v>29</c:v>
                </c:pt>
                <c:pt idx="1">
                  <c:v>29</c:v>
                </c:pt>
                <c:pt idx="2">
                  <c:v>31</c:v>
                </c:pt>
                <c:pt idx="3">
                  <c:v>43</c:v>
                </c:pt>
                <c:pt idx="4">
                  <c:v>26</c:v>
                </c:pt>
                <c:pt idx="5">
                  <c:v>37</c:v>
                </c:pt>
                <c:pt idx="6">
                  <c:v>83</c:v>
                </c:pt>
                <c:pt idx="7">
                  <c:v>38</c:v>
                </c:pt>
                <c:pt idx="8">
                  <c:v>64</c:v>
                </c:pt>
                <c:pt idx="9">
                  <c:v>100</c:v>
                </c:pt>
                <c:pt idx="10">
                  <c:v>31</c:v>
                </c:pt>
                <c:pt idx="11">
                  <c:v>54</c:v>
                </c:pt>
                <c:pt idx="12">
                  <c:v>48</c:v>
                </c:pt>
                <c:pt idx="13">
                  <c:v>25</c:v>
                </c:pt>
                <c:pt idx="14">
                  <c:v>40</c:v>
                </c:pt>
                <c:pt idx="15">
                  <c:v>29</c:v>
                </c:pt>
              </c:numCache>
            </c:numRef>
          </c:val>
          <c:extLst>
            <c:ext xmlns:c16="http://schemas.microsoft.com/office/drawing/2014/chart" uri="{C3380CC4-5D6E-409C-BE32-E72D297353CC}">
              <c16:uniqueId val="{00000001-E12E-4730-A90D-786A43796AA7}"/>
            </c:ext>
          </c:extLst>
        </c:ser>
        <c:dLbls>
          <c:showLegendKey val="0"/>
          <c:showVal val="0"/>
          <c:showCatName val="0"/>
          <c:showSerName val="0"/>
          <c:showPercent val="0"/>
          <c:showBubbleSize val="0"/>
        </c:dLbls>
        <c:gapWidth val="150"/>
        <c:axId val="2031580271"/>
        <c:axId val="2031581519"/>
      </c:barChart>
      <c:lineChart>
        <c:grouping val="standard"/>
        <c:varyColors val="0"/>
        <c:ser>
          <c:idx val="1"/>
          <c:order val="1"/>
          <c:tx>
            <c:strRef>
              <c:f>Sheet1!$D$3</c:f>
              <c:strCache>
                <c:ptCount val="1"/>
                <c:pt idx="0">
                  <c:v>Countries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Sheet1!$B$4:$B$19</c:f>
              <c:strCache>
                <c:ptCount val="16"/>
                <c:pt idx="0">
                  <c:v>29.04.2020 Evolution (COVID-19) </c:v>
                </c:pt>
                <c:pt idx="1">
                  <c:v>04.06.2020 PSA (UCOA KP)</c:v>
                </c:pt>
                <c:pt idx="2">
                  <c:v>24.06.2020 Evolution (Swiss FT)</c:v>
                </c:pt>
                <c:pt idx="3">
                  <c:v>15.09.2020 Evolution (Kazakhstan)</c:v>
                </c:pt>
                <c:pt idx="4">
                  <c:v>13.10.2020 IT (Alb, BY, HST)</c:v>
                </c:pt>
                <c:pt idx="5">
                  <c:v>19.11.2020 IT (Albania)</c:v>
                </c:pt>
                <c:pt idx="6">
                  <c:v>10.12.2020 IT (UCOA KP, WB)</c:v>
                </c:pt>
                <c:pt idx="7">
                  <c:v>11.02.2021 Cash (WB paper+survey)</c:v>
                </c:pt>
                <c:pt idx="8">
                  <c:v>15.04.2021 PSA/IT (news session)</c:v>
                </c:pt>
                <c:pt idx="9">
                  <c:v>1-9.06.2021 Virtual Plenary</c:v>
                </c:pt>
                <c:pt idx="10">
                  <c:v>20.10.2021 Cash (Georgia, TSA KP)</c:v>
                </c:pt>
                <c:pt idx="11">
                  <c:v>18.11.2021 IT (dBrain)</c:v>
                </c:pt>
                <c:pt idx="12">
                  <c:v>09.02.2022 PSA (Russia)</c:v>
                </c:pt>
                <c:pt idx="13">
                  <c:v>28.09.2022 Cash (WB PEFM COP)</c:v>
                </c:pt>
                <c:pt idx="14">
                  <c:v>10.11.2022 Evolution (Albania, risks)</c:v>
                </c:pt>
                <c:pt idx="15">
                  <c:v>16.03.2023 Evolution (KP on functions)</c:v>
                </c:pt>
              </c:strCache>
            </c:strRef>
          </c:cat>
          <c:val>
            <c:numRef>
              <c:f>Sheet1!$D$4:$D$19</c:f>
              <c:numCache>
                <c:formatCode>General</c:formatCode>
                <c:ptCount val="16"/>
                <c:pt idx="0">
                  <c:v>11</c:v>
                </c:pt>
                <c:pt idx="1">
                  <c:v>10</c:v>
                </c:pt>
                <c:pt idx="2">
                  <c:v>11</c:v>
                </c:pt>
                <c:pt idx="3">
                  <c:v>17</c:v>
                </c:pt>
                <c:pt idx="4">
                  <c:v>10</c:v>
                </c:pt>
                <c:pt idx="5">
                  <c:v>10</c:v>
                </c:pt>
                <c:pt idx="6">
                  <c:v>35</c:v>
                </c:pt>
                <c:pt idx="7">
                  <c:v>13</c:v>
                </c:pt>
                <c:pt idx="8">
                  <c:v>14</c:v>
                </c:pt>
                <c:pt idx="9">
                  <c:v>17</c:v>
                </c:pt>
                <c:pt idx="10">
                  <c:v>14</c:v>
                </c:pt>
                <c:pt idx="11">
                  <c:v>11</c:v>
                </c:pt>
                <c:pt idx="12">
                  <c:v>12</c:v>
                </c:pt>
                <c:pt idx="13">
                  <c:v>11</c:v>
                </c:pt>
                <c:pt idx="14">
                  <c:v>12</c:v>
                </c:pt>
                <c:pt idx="15">
                  <c:v>13</c:v>
                </c:pt>
              </c:numCache>
            </c:numRef>
          </c:val>
          <c:smooth val="0"/>
          <c:extLst>
            <c:ext xmlns:c16="http://schemas.microsoft.com/office/drawing/2014/chart" uri="{C3380CC4-5D6E-409C-BE32-E72D297353CC}">
              <c16:uniqueId val="{00000002-E12E-4730-A90D-786A43796AA7}"/>
            </c:ext>
          </c:extLst>
        </c:ser>
        <c:dLbls>
          <c:showLegendKey val="0"/>
          <c:showVal val="0"/>
          <c:showCatName val="0"/>
          <c:showSerName val="0"/>
          <c:showPercent val="0"/>
          <c:showBubbleSize val="0"/>
        </c:dLbls>
        <c:marker val="1"/>
        <c:smooth val="0"/>
        <c:axId val="2031580271"/>
        <c:axId val="2031581519"/>
      </c:lineChart>
      <c:catAx>
        <c:axId val="20315802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581519"/>
        <c:crosses val="autoZero"/>
        <c:auto val="1"/>
        <c:lblAlgn val="ctr"/>
        <c:lblOffset val="100"/>
        <c:noMultiLvlLbl val="0"/>
      </c:catAx>
      <c:valAx>
        <c:axId val="203158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580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D3AFD-9028-4D31-83FF-B56D71BA2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3C187E-84F6-4F2C-8FE0-7431DEE07B0C}">
      <dgm:prSet custT="1">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r>
            <a:rPr lang="en-US" sz="3600" b="1" dirty="0">
              <a:solidFill>
                <a:srgbClr val="C00000"/>
              </a:solidFill>
              <a:latin typeface="Cambria" panose="02040503050406030204" pitchFamily="18" charset="0"/>
              <a:ea typeface="Cambria" panose="02040503050406030204" pitchFamily="18" charset="0"/>
            </a:rPr>
            <a:t>TCOP</a:t>
          </a:r>
          <a:r>
            <a:rPr lang="en-US" sz="2900" b="1" dirty="0">
              <a:solidFill>
                <a:srgbClr val="C00000"/>
              </a:solidFill>
              <a:latin typeface="Cambria" panose="02040503050406030204" pitchFamily="18" charset="0"/>
              <a:ea typeface="Cambria" panose="02040503050406030204" pitchFamily="18" charset="0"/>
            </a:rPr>
            <a:t> continues to work in 4 thematic areas</a:t>
          </a:r>
        </a:p>
      </dgm:t>
    </dgm:pt>
    <dgm:pt modelId="{5C9248B1-3721-4DEB-A1DA-60D17DC9A94D}" type="parTrans" cxnId="{451323DF-6492-498E-846C-9BEAF584BA5A}">
      <dgm:prSet/>
      <dgm:spPr/>
      <dgm:t>
        <a:bodyPr/>
        <a:lstStyle/>
        <a:p>
          <a:endParaRPr lang="en-US"/>
        </a:p>
      </dgm:t>
    </dgm:pt>
    <dgm:pt modelId="{B2FE423A-EBF3-4259-B898-81C09C4478CA}" type="sibTrans" cxnId="{451323DF-6492-498E-846C-9BEAF584BA5A}">
      <dgm:prSet/>
      <dgm:spPr/>
      <dgm:t>
        <a:bodyPr/>
        <a:lstStyle/>
        <a:p>
          <a:endParaRPr lang="en-US"/>
        </a:p>
      </dgm:t>
    </dgm:pt>
    <dgm:pt modelId="{1B4F3C78-C639-4DC2-81A8-B9FF60E6651A}" type="pres">
      <dgm:prSet presAssocID="{3F3D3AFD-9028-4D31-83FF-B56D71BA2CD8}" presName="linear" presStyleCnt="0">
        <dgm:presLayoutVars>
          <dgm:animLvl val="lvl"/>
          <dgm:resizeHandles val="exact"/>
        </dgm:presLayoutVars>
      </dgm:prSet>
      <dgm:spPr/>
    </dgm:pt>
    <dgm:pt modelId="{D31DD759-4E4D-4EF4-A6D6-8F3BDCEF533A}" type="pres">
      <dgm:prSet presAssocID="{0A3C187E-84F6-4F2C-8FE0-7431DEE07B0C}" presName="parentText" presStyleLbl="node1" presStyleIdx="0" presStyleCnt="1">
        <dgm:presLayoutVars>
          <dgm:chMax val="0"/>
          <dgm:bulletEnabled val="1"/>
        </dgm:presLayoutVars>
      </dgm:prSet>
      <dgm:spPr/>
    </dgm:pt>
  </dgm:ptLst>
  <dgm:cxnLst>
    <dgm:cxn modelId="{0B34F35D-9026-4557-8AF1-31FC18744F42}" type="presOf" srcId="{3F3D3AFD-9028-4D31-83FF-B56D71BA2CD8}" destId="{1B4F3C78-C639-4DC2-81A8-B9FF60E6651A}" srcOrd="0" destOrd="0" presId="urn:microsoft.com/office/officeart/2005/8/layout/vList2"/>
    <dgm:cxn modelId="{C3598FB5-E1EE-4DF1-9B0A-66CDA9F8BC61}" type="presOf" srcId="{0A3C187E-84F6-4F2C-8FE0-7431DEE07B0C}" destId="{D31DD759-4E4D-4EF4-A6D6-8F3BDCEF533A}" srcOrd="0" destOrd="0" presId="urn:microsoft.com/office/officeart/2005/8/layout/vList2"/>
    <dgm:cxn modelId="{451323DF-6492-498E-846C-9BEAF584BA5A}" srcId="{3F3D3AFD-9028-4D31-83FF-B56D71BA2CD8}" destId="{0A3C187E-84F6-4F2C-8FE0-7431DEE07B0C}" srcOrd="0" destOrd="0" parTransId="{5C9248B1-3721-4DEB-A1DA-60D17DC9A94D}" sibTransId="{B2FE423A-EBF3-4259-B898-81C09C4478CA}"/>
    <dgm:cxn modelId="{0374978A-7B7B-4B39-86F7-E19D1AE61363}" type="presParOf" srcId="{1B4F3C78-C639-4DC2-81A8-B9FF60E6651A}" destId="{D31DD759-4E4D-4EF4-A6D6-8F3BDCEF533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500" dirty="0">
              <a:latin typeface="Cambria" panose="02040503050406030204" pitchFamily="18" charset="0"/>
              <a:ea typeface="Cambria" panose="02040503050406030204" pitchFamily="18" charset="0"/>
            </a:rPr>
            <a:t>April 15, 2021</a:t>
          </a:r>
        </a:p>
        <a:p>
          <a:r>
            <a:rPr lang="en-US" sz="1800" dirty="0">
              <a:latin typeface="Cambria" panose="02040503050406030204" pitchFamily="18" charset="0"/>
              <a:ea typeface="Cambria" panose="02040503050406030204" pitchFamily="18" charset="0"/>
            </a:rPr>
            <a:t>(jointly with PSA thematic group)</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latin typeface="Cambria" panose="02040503050406030204" pitchFamily="18" charset="0"/>
              <a:ea typeface="Cambria" panose="02040503050406030204" pitchFamily="18" charset="0"/>
            </a:rPr>
            <a:t>Consolidation of financial statements of the  republican budget by the Treasury of Kazakhstan </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November 18, 2021</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Familiarization with Korea Public Finance Information Service (KPFIS) operation</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2D12B0D9-D3E1-4778-88B4-6BA3E8837793}">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algn="just"/>
          <a:r>
            <a:rPr kumimoji="0" lang="en-US" sz="1800" b="0" i="0" u="none" strike="noStrike"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64 participants from 14 countries</a:t>
          </a:r>
          <a:endParaRPr lang="en-US" sz="1800" dirty="0">
            <a:latin typeface="Cambria" panose="02040503050406030204" pitchFamily="18" charset="0"/>
            <a:ea typeface="Cambria" panose="02040503050406030204" pitchFamily="18" charset="0"/>
          </a:endParaRPr>
        </a:p>
      </dgm:t>
    </dgm:pt>
    <dgm:pt modelId="{B9FAA86F-3EBE-48A0-B83D-A405660C3628}" type="parTrans" cxnId="{0046E87B-F41D-44A8-94CC-31BA468E3FC8}">
      <dgm:prSet/>
      <dgm:spPr/>
      <dgm:t>
        <a:bodyPr/>
        <a:lstStyle/>
        <a:p>
          <a:endParaRPr lang="en-US"/>
        </a:p>
      </dgm:t>
    </dgm:pt>
    <dgm:pt modelId="{A119F3E1-44C5-41BB-B4C8-C9BC5BDB62B6}" type="sibTrans" cxnId="{0046E87B-F41D-44A8-94CC-31BA468E3FC8}">
      <dgm:prSet/>
      <dgm:spPr/>
      <dgm:t>
        <a:bodyPr/>
        <a:lstStyle/>
        <a:p>
          <a:endParaRPr lang="en-US"/>
        </a:p>
      </dgm:t>
    </dgm:pt>
    <dgm:pt modelId="{8949CC5F-C4E6-4C95-A1A5-4380D4B898B8}">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marL="228600" lvl="1" indent="-228600" algn="just" defTabSz="889000">
            <a:lnSpc>
              <a:spcPct val="100000"/>
            </a:lnSpc>
            <a:spcBef>
              <a:spcPct val="0"/>
            </a:spcBef>
            <a:spcAft>
              <a:spcPts val="0"/>
            </a:spcAft>
          </a:pP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54 participants from 11 countries and 34+ observers</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D07834A1-41E5-4CD2-8B39-B056172240DD}" type="parTrans" cxnId="{18D2E039-07BE-4CEF-91D7-22AC7AE06800}">
      <dgm:prSet/>
      <dgm:spPr/>
      <dgm:t>
        <a:bodyPr/>
        <a:lstStyle/>
        <a:p>
          <a:endParaRPr lang="en-US"/>
        </a:p>
      </dgm:t>
    </dgm:pt>
    <dgm:pt modelId="{123EAEEE-424E-494A-88D1-0EB8171DF6C8}" type="sibTrans" cxnId="{18D2E039-07BE-4CEF-91D7-22AC7AE06800}">
      <dgm:prSet/>
      <dgm:spPr/>
      <dgm:t>
        <a:bodyPr/>
        <a:lstStyle/>
        <a:p>
          <a:endParaRPr lang="en-US"/>
        </a:p>
      </dgm:t>
    </dgm:pt>
    <dgm:pt modelId="{F83349CF-E7BF-4D30-B028-DBE43BCDEC82}">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latin typeface="Cambria" panose="02040503050406030204" pitchFamily="18" charset="0"/>
              <a:ea typeface="Cambria" panose="02040503050406030204" pitchFamily="18" charset="0"/>
            </a:rPr>
            <a:t>Piloting the structure of the Unified Chart of Accounts in Belarus</a:t>
          </a:r>
        </a:p>
      </dgm:t>
    </dgm:pt>
    <dgm:pt modelId="{914FE736-DCF9-47E8-97AD-3898736D6450}" type="parTrans" cxnId="{6D581034-5966-4E71-8BD6-82530B778F1A}">
      <dgm:prSet/>
      <dgm:spPr/>
      <dgm:t>
        <a:bodyPr/>
        <a:lstStyle/>
        <a:p>
          <a:endParaRPr lang="en-US"/>
        </a:p>
      </dgm:t>
    </dgm:pt>
    <dgm:pt modelId="{0C30F959-7B4B-49DA-9CF0-EDD63F9FA540}" type="sibTrans" cxnId="{6D581034-5966-4E71-8BD6-82530B778F1A}">
      <dgm:prSet/>
      <dgm:spPr/>
      <dgm:t>
        <a:bodyPr/>
        <a:lstStyle/>
        <a:p>
          <a:endParaRPr lang="en-US"/>
        </a:p>
      </dgm:t>
    </dgm:pt>
    <dgm:pt modelId="{A9AC92E9-CD5D-4ACA-8187-3CEEB1C9DC46}">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Contract management in </a:t>
          </a:r>
          <a:r>
            <a:rPr lang="en-US" sz="1800" b="0" u="none"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dBrain</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69BF1EBD-E8F4-4DE1-8533-F19DA610BF7D}" type="parTrans" cxnId="{3D390653-F4FE-4CED-8A57-EE0BE7A4A298}">
      <dgm:prSet/>
      <dgm:spPr/>
      <dgm:t>
        <a:bodyPr/>
        <a:lstStyle/>
        <a:p>
          <a:endParaRPr lang="en-US"/>
        </a:p>
      </dgm:t>
    </dgm:pt>
    <dgm:pt modelId="{D674F9EE-970E-4DC8-83C7-76826EA06050}" type="sibTrans" cxnId="{3D390653-F4FE-4CED-8A57-EE0BE7A4A298}">
      <dgm:prSet/>
      <dgm:spPr/>
      <dgm:t>
        <a:bodyPr/>
        <a:lstStyle/>
        <a:p>
          <a:endParaRPr lang="en-US"/>
        </a:p>
      </dgm:t>
    </dgm:pt>
    <dgm:pt modelId="{315BF8C1-A0C4-4C1A-8E71-50C321791352}">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Korean Integrated Financial Management Information System (</a:t>
          </a:r>
          <a:r>
            <a:rPr lang="en-US" sz="1800" b="0" u="none"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dBrain</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and expected capabilities of its next generation</a:t>
          </a:r>
        </a:p>
      </dgm:t>
    </dgm:pt>
    <dgm:pt modelId="{E8E6D038-C729-4574-9EFE-CAFD2ADCE1C8}" type="parTrans" cxnId="{2DB36673-C1BB-49C4-B089-DDF7CE9949BD}">
      <dgm:prSet/>
      <dgm:spPr/>
      <dgm:t>
        <a:bodyPr/>
        <a:lstStyle/>
        <a:p>
          <a:endParaRPr lang="en-US"/>
        </a:p>
      </dgm:t>
    </dgm:pt>
    <dgm:pt modelId="{4D85E039-D890-4BE8-AA2C-140C59CFED20}" type="sibTrans" cxnId="{2DB36673-C1BB-49C4-B089-DDF7CE9949BD}">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2" custScaleX="74780" custScaleY="67999">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2" custScaleX="135505" custScaleY="84930">
        <dgm:presLayoutVars>
          <dgm:bulletEnabled val="1"/>
        </dgm:presLayoutVars>
      </dgm:prSet>
      <dgm:spPr>
        <a:xfrm rot="5400000">
          <a:off x="3792420" y="-1924490"/>
          <a:ext cx="1766945" cy="5769393"/>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2" custScaleX="64692" custScaleY="71574">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2" custScaleX="120603" custScaleY="88500">
        <dgm:presLayoutVars>
          <dgm:bulletEnabled val="1"/>
        </dgm:presLayoutVars>
      </dgm:prSet>
      <dgm:spPr>
        <a:xfrm rot="5400000">
          <a:off x="3708676" y="72511"/>
          <a:ext cx="1895063" cy="5807408"/>
        </a:xfrm>
        <a:prstGeom prst="round2SameRect">
          <a:avLst/>
        </a:prstGeom>
      </dgm:spPr>
    </dgm:pt>
  </dgm:ptLst>
  <dgm:cxnLst>
    <dgm:cxn modelId="{8E669702-97BD-4B2B-A531-68DEAEB5A223}" type="presOf" srcId="{F7F93194-955C-4288-BC12-45756203ABA6}" destId="{9D236FC3-00A8-452D-B6F1-150F21CFFA04}" srcOrd="0" destOrd="0" presId="urn:microsoft.com/office/officeart/2005/8/layout/vList5"/>
    <dgm:cxn modelId="{4C5F0F03-A8F5-4E1A-AD6A-DE1F398ED3EA}" type="presOf" srcId="{8949CC5F-C4E6-4C95-A1A5-4380D4B898B8}" destId="{BD70E6F7-64AA-410D-B404-CF9D915BC730}" srcOrd="0" destOrd="3"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DB56EA28-7E79-476C-96EF-B347569FE20D}" type="presOf" srcId="{A9AC92E9-CD5D-4ACA-8187-3CEEB1C9DC46}" destId="{BD70E6F7-64AA-410D-B404-CF9D915BC730}" srcOrd="0" destOrd="2" presId="urn:microsoft.com/office/officeart/2005/8/layout/vList5"/>
    <dgm:cxn modelId="{41A9A932-9E35-46DB-A53A-12A61097BC1F}" type="presOf" srcId="{D5DFC18A-E00F-4E7A-9A65-49C39E9D28D7}" destId="{BD70E6F7-64AA-410D-B404-CF9D915BC730}" srcOrd="0" destOrd="0" presId="urn:microsoft.com/office/officeart/2005/8/layout/vList5"/>
    <dgm:cxn modelId="{6D581034-5966-4E71-8BD6-82530B778F1A}" srcId="{CFE3F8F5-9CC4-4477-8B0C-A2043DD18C18}" destId="{F83349CF-E7BF-4D30-B028-DBE43BCDEC82}" srcOrd="1" destOrd="0" parTransId="{914FE736-DCF9-47E8-97AD-3898736D6450}" sibTransId="{0C30F959-7B4B-49DA-9CF0-EDD63F9FA540}"/>
    <dgm:cxn modelId="{18D2E039-07BE-4CEF-91D7-22AC7AE06800}" srcId="{F7F93194-955C-4288-BC12-45756203ABA6}" destId="{8949CC5F-C4E6-4C95-A1A5-4380D4B898B8}" srcOrd="3" destOrd="0" parTransId="{D07834A1-41E5-4CD2-8B39-B056172240DD}" sibTransId="{123EAEEE-424E-494A-88D1-0EB8171DF6C8}"/>
    <dgm:cxn modelId="{02D8CC3F-59F0-49B3-A783-F0B0EC275642}" srcId="{FD8B917B-5377-4589-A0EB-2CC858A5978B}" destId="{F7F93194-955C-4288-BC12-45756203ABA6}" srcOrd="1" destOrd="0" parTransId="{CCC762D7-AFE9-4D5B-ABB4-1E4D2D60D742}" sibTransId="{C761FA9F-6DC6-4C19-8BD6-F9420C6C300B}"/>
    <dgm:cxn modelId="{7545706E-79CA-4174-A35B-E8BD45D5451C}" type="presOf" srcId="{CFE3F8F5-9CC4-4477-8B0C-A2043DD18C18}" destId="{62056DBE-2B9E-450E-B206-18D00416536A}" srcOrd="0" destOrd="0" presId="urn:microsoft.com/office/officeart/2005/8/layout/vList5"/>
    <dgm:cxn modelId="{3D390653-F4FE-4CED-8A57-EE0BE7A4A298}" srcId="{F7F93194-955C-4288-BC12-45756203ABA6}" destId="{A9AC92E9-CD5D-4ACA-8187-3CEEB1C9DC46}" srcOrd="2" destOrd="0" parTransId="{69BF1EBD-E8F4-4DE1-8533-F19DA610BF7D}" sibTransId="{D674F9EE-970E-4DC8-83C7-76826EA06050}"/>
    <dgm:cxn modelId="{2DB36673-C1BB-49C4-B089-DDF7CE9949BD}" srcId="{F7F93194-955C-4288-BC12-45756203ABA6}" destId="{315BF8C1-A0C4-4C1A-8E71-50C321791352}" srcOrd="1" destOrd="0" parTransId="{E8E6D038-C729-4574-9EFE-CAFD2ADCE1C8}" sibTransId="{4D85E039-D890-4BE8-AA2C-140C59CFED20}"/>
    <dgm:cxn modelId="{0046E87B-F41D-44A8-94CC-31BA468E3FC8}" srcId="{CFE3F8F5-9CC4-4477-8B0C-A2043DD18C18}" destId="{2D12B0D9-D3E1-4778-88B4-6BA3E8837793}" srcOrd="2" destOrd="0" parTransId="{B9FAA86F-3EBE-48A0-B83D-A405660C3628}" sibTransId="{A119F3E1-44C5-41BB-B4C8-C9BC5BDB62B6}"/>
    <dgm:cxn modelId="{7B3E97AF-1B47-4ACA-A5FC-492BB9A7D833}" type="presOf" srcId="{FD8B917B-5377-4589-A0EB-2CC858A5978B}" destId="{81BAF002-85A0-4E09-A0BA-160DCB5399A4}" srcOrd="0" destOrd="0" presId="urn:microsoft.com/office/officeart/2005/8/layout/vList5"/>
    <dgm:cxn modelId="{E368E0B1-38C3-46C0-89AE-0C5424796B3C}" type="presOf" srcId="{315BF8C1-A0C4-4C1A-8E71-50C321791352}" destId="{BD70E6F7-64AA-410D-B404-CF9D915BC730}" srcOrd="0" destOrd="1" presId="urn:microsoft.com/office/officeart/2005/8/layout/vList5"/>
    <dgm:cxn modelId="{79447CC9-1660-4812-B0C1-F4D2B1AAEB7B}" type="presOf" srcId="{9DBFA86B-F403-45A1-8555-A75FC7657C3F}" destId="{F069A627-4E67-4967-8B92-C9087C4A6F83}" srcOrd="0" destOrd="0" presId="urn:microsoft.com/office/officeart/2005/8/layout/vList5"/>
    <dgm:cxn modelId="{515D1CD1-024C-485D-B6C2-0FEDBF1CE7F0}" type="presOf" srcId="{2D12B0D9-D3E1-4778-88B4-6BA3E8837793}" destId="{F069A627-4E67-4967-8B92-C9087C4A6F83}" srcOrd="0" destOrd="2"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A12543E9-0C38-4B85-9340-EF0CDA824918}" type="presOf" srcId="{F83349CF-E7BF-4D30-B028-DBE43BCDEC82}" destId="{F069A627-4E67-4967-8B92-C9087C4A6F83}" srcOrd="0" destOrd="1" presId="urn:microsoft.com/office/officeart/2005/8/layout/vList5"/>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February 9, 2022</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700" kern="1200" dirty="0">
              <a:latin typeface="Cambria" panose="02040503050406030204" pitchFamily="18" charset="0"/>
              <a:ea typeface="Cambria" panose="02040503050406030204" pitchFamily="18" charset="0"/>
            </a:rPr>
            <a:t>Familiarization with the results of </a:t>
          </a:r>
          <a:r>
            <a:rPr lang="en-US" sz="1700" kern="1200" dirty="0">
              <a:solidFill>
                <a:schemeClr val="accent1">
                  <a:lumMod val="75000"/>
                </a:schemeClr>
              </a:solidFill>
              <a:latin typeface="Cambria" panose="02040503050406030204" pitchFamily="18" charset="0"/>
              <a:ea typeface="Cambria" panose="02040503050406030204" pitchFamily="18" charset="0"/>
            </a:rPr>
            <a:t>piloting centralized accounting and reporting </a:t>
          </a:r>
          <a:r>
            <a:rPr lang="en-US" sz="1700" kern="1200" dirty="0">
              <a:latin typeface="Cambria" panose="02040503050406030204" pitchFamily="18" charset="0"/>
              <a:ea typeface="Cambria" panose="02040503050406030204" pitchFamily="18" charset="0"/>
            </a:rPr>
            <a:t>at the federal government level (Russia) and approach of the Federal Treasury for systems integration, provision of standard IT solutions, etc.  </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April 15, 2021</a:t>
          </a:r>
        </a:p>
        <a:p>
          <a:r>
            <a:rPr lang="en-US" sz="1800" dirty="0">
              <a:latin typeface="Cambria" panose="02040503050406030204" pitchFamily="18" charset="0"/>
              <a:ea typeface="Cambria" panose="02040503050406030204" pitchFamily="18" charset="0"/>
            </a:rPr>
            <a:t>(jointly with IT thematic group)</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solidFill>
                <a:schemeClr val="accent1">
                  <a:lumMod val="75000"/>
                </a:schemeClr>
              </a:solidFill>
              <a:latin typeface="Cambria" panose="02040503050406030204" pitchFamily="18" charset="0"/>
              <a:ea typeface="Cambria" panose="02040503050406030204" pitchFamily="18" charset="0"/>
            </a:rPr>
            <a:t>Consolidation of financial statements </a:t>
          </a:r>
          <a:r>
            <a:rPr lang="en-US" sz="1800" dirty="0">
              <a:latin typeface="Cambria" panose="02040503050406030204" pitchFamily="18" charset="0"/>
              <a:ea typeface="Cambria" panose="02040503050406030204" pitchFamily="18" charset="0"/>
            </a:rPr>
            <a:t>of the  republican budget by the Treasury of Kazakhstan </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June 4, 2020</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Presentation of the </a:t>
          </a:r>
          <a:r>
            <a:rPr lang="en-US" sz="1600" b="0" u="none" kern="1200" dirty="0">
              <a:solidFill>
                <a:schemeClr val="accent1">
                  <a:lumMod val="75000"/>
                </a:schemeClr>
              </a:solidFill>
              <a:latin typeface="Cambria" panose="02040503050406030204" pitchFamily="18" charset="0"/>
              <a:ea typeface="Cambria" panose="02040503050406030204" pitchFamily="18" charset="0"/>
              <a:cs typeface="+mn-cs"/>
            </a:rPr>
            <a:t>new knowledge product on </a:t>
          </a:r>
          <a:r>
            <a:rPr lang="en-US" sz="1600" b="0" i="1" u="none" kern="1200" dirty="0">
              <a:solidFill>
                <a:schemeClr val="accent1">
                  <a:lumMod val="75000"/>
                </a:schemeClr>
              </a:solidFill>
              <a:latin typeface="Cambria" panose="02040503050406030204" pitchFamily="18" charset="0"/>
              <a:ea typeface="Cambria" panose="02040503050406030204" pitchFamily="18" charset="0"/>
              <a:cs typeface="+mn-cs"/>
            </a:rPr>
            <a:t>Optimization of the Chart of Accounts (CoA) Design </a:t>
          </a: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and collection of member countries comments to inform the final paper</a:t>
          </a:r>
        </a:p>
      </dgm:t>
    </dgm:pt>
    <dgm:pt modelId="{3CDE94EC-1393-497F-8347-86058FE07D8B}" type="sibTrans" cxnId="{56DEC490-6140-4CFA-AC20-AE3135BD8983}">
      <dgm:prSet/>
      <dgm:spPr/>
      <dgm:t>
        <a:bodyPr/>
        <a:lstStyle/>
        <a:p>
          <a:endParaRPr lang="en-US"/>
        </a:p>
      </dgm:t>
    </dgm:pt>
    <dgm:pt modelId="{E9DA3D42-7E0E-425C-96DD-6194366ACA08}" type="parTrans" cxnId="{56DEC490-6140-4CFA-AC20-AE3135BD8983}">
      <dgm:prSet/>
      <dgm:spPr/>
      <dgm:t>
        <a:bodyPr/>
        <a:lstStyle/>
        <a:p>
          <a:endParaRPr lang="en-US"/>
        </a:p>
      </dgm:t>
    </dgm:pt>
    <dgm:pt modelId="{8413E3A7-5B13-4E44-921C-4D209B70D2EC}">
      <dgm:prSet custT="1"/>
      <dgm:spPr/>
      <dgm:t>
        <a:bodyPr/>
        <a:lstStyle/>
        <a:p>
          <a:pPr algn="just"/>
          <a:r>
            <a:rPr lang="en-US" sz="1800" dirty="0">
              <a:solidFill>
                <a:schemeClr val="accent1">
                  <a:lumMod val="75000"/>
                </a:schemeClr>
              </a:solidFill>
              <a:latin typeface="Cambria" panose="02040503050406030204" pitchFamily="18" charset="0"/>
              <a:ea typeface="Cambria" panose="02040503050406030204" pitchFamily="18" charset="0"/>
            </a:rPr>
            <a:t>Piloting the structure of the Unified Chart of Accounts </a:t>
          </a:r>
          <a:r>
            <a:rPr lang="en-US" sz="1800" dirty="0">
              <a:latin typeface="Cambria" panose="02040503050406030204" pitchFamily="18" charset="0"/>
              <a:ea typeface="Cambria" panose="02040503050406030204" pitchFamily="18" charset="0"/>
            </a:rPr>
            <a:t>in Belarus</a:t>
          </a:r>
        </a:p>
      </dgm:t>
    </dgm:pt>
    <dgm:pt modelId="{8BE540B6-EBCC-4385-A94B-DC11851ACA46}" type="parTrans" cxnId="{3B3E1A01-9ABB-458C-9911-96DB356BE0CA}">
      <dgm:prSet/>
      <dgm:spPr/>
      <dgm:t>
        <a:bodyPr/>
        <a:lstStyle/>
        <a:p>
          <a:endParaRPr lang="en-US"/>
        </a:p>
      </dgm:t>
    </dgm:pt>
    <dgm:pt modelId="{5B9FFFB0-A479-468E-93A0-6E1344BF82B9}" type="sibTrans" cxnId="{3B3E1A01-9ABB-458C-9911-96DB356BE0CA}">
      <dgm:prSet/>
      <dgm:spPr/>
      <dgm:t>
        <a:bodyPr/>
        <a:lstStyle/>
        <a:p>
          <a:endParaRPr lang="en-US"/>
        </a:p>
      </dgm:t>
    </dgm:pt>
    <dgm:pt modelId="{92751AC4-2018-4693-83D1-D094192651CA}">
      <dgm:prSet custT="1"/>
      <dgm:spPr/>
      <dgm:t>
        <a:bodyPr/>
        <a:lstStyle/>
        <a:p>
          <a:pPr algn="just"/>
          <a:r>
            <a:rPr lang="en-US" sz="1800" dirty="0">
              <a:latin typeface="Cambria" panose="02040503050406030204" pitchFamily="18" charset="0"/>
              <a:ea typeface="Cambria" panose="02040503050406030204" pitchFamily="18" charset="0"/>
            </a:rPr>
            <a:t>64 participants from 14 countries</a:t>
          </a:r>
        </a:p>
      </dgm:t>
    </dgm:pt>
    <dgm:pt modelId="{A9DCD71E-2E18-4AD1-8935-02016D6006B3}" type="parTrans" cxnId="{678FC19C-92D8-4C1A-8ECC-4058F089DC69}">
      <dgm:prSet/>
      <dgm:spPr/>
      <dgm:t>
        <a:bodyPr/>
        <a:lstStyle/>
        <a:p>
          <a:endParaRPr lang="en-US"/>
        </a:p>
      </dgm:t>
    </dgm:pt>
    <dgm:pt modelId="{43DDDA2D-DBE4-48D9-A40D-FD5A1AB91E75}" type="sibTrans" cxnId="{678FC19C-92D8-4C1A-8ECC-4058F089DC69}">
      <dgm:prSet/>
      <dgm:spPr/>
      <dgm:t>
        <a:bodyPr/>
        <a:lstStyle/>
        <a:p>
          <a:endParaRPr lang="en-US"/>
        </a:p>
      </dgm:t>
    </dgm:pt>
    <dgm:pt modelId="{55C1D25C-1D14-4AF0-A86E-780DA858DF9E}">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700" kern="1200" dirty="0">
              <a:latin typeface="Cambria" panose="02040503050406030204" pitchFamily="18" charset="0"/>
              <a:ea typeface="Cambria" panose="02040503050406030204" pitchFamily="18" charset="0"/>
            </a:rPr>
            <a:t>48 participants from 12 countries</a:t>
          </a:r>
        </a:p>
      </dgm:t>
    </dgm:pt>
    <dgm:pt modelId="{49D23FCE-4EDE-4D42-9737-AD9A1290BEA6}" type="parTrans" cxnId="{7CD0BBD4-6977-4F7C-AB21-12CCC66A347A}">
      <dgm:prSet/>
      <dgm:spPr/>
      <dgm:t>
        <a:bodyPr/>
        <a:lstStyle/>
        <a:p>
          <a:endParaRPr lang="en-US"/>
        </a:p>
      </dgm:t>
    </dgm:pt>
    <dgm:pt modelId="{721F712E-0846-413C-8B4E-83295F793112}" type="sibTrans" cxnId="{7CD0BBD4-6977-4F7C-AB21-12CCC66A347A}">
      <dgm:prSet/>
      <dgm:spPr/>
      <dgm:t>
        <a:bodyPr/>
        <a:lstStyle/>
        <a:p>
          <a:endParaRPr lang="en-US"/>
        </a:p>
      </dgm:t>
    </dgm:pt>
    <dgm:pt modelId="{C0035527-786D-4984-99A6-D5DD90AD72B7}">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29 participants from 10 countries</a:t>
          </a:r>
        </a:p>
      </dgm:t>
    </dgm:pt>
    <dgm:pt modelId="{CDC7CE2F-B3F2-4207-AA8B-B3FED07E0E8F}" type="parTrans" cxnId="{F0F6A92D-FAEE-4E50-8329-08643030E6CD}">
      <dgm:prSet/>
      <dgm:spPr/>
      <dgm:t>
        <a:bodyPr/>
        <a:lstStyle/>
        <a:p>
          <a:endParaRPr lang="en-US"/>
        </a:p>
      </dgm:t>
    </dgm:pt>
    <dgm:pt modelId="{BF5218DA-A3CB-4C93-B978-498B14602AFA}" type="sibTrans" cxnId="{F0F6A92D-FAEE-4E50-8329-08643030E6CD}">
      <dgm:prSet/>
      <dgm:spPr/>
      <dgm:t>
        <a:bodyPr/>
        <a:lstStyle/>
        <a:p>
          <a:endParaRPr lang="en-US"/>
        </a:p>
      </dgm:t>
    </dgm:pt>
    <dgm:pt modelId="{4BD86A60-C503-42D7-B60E-4A7CDDED86A4}">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Discussion on how national treasuries were </a:t>
          </a:r>
          <a:r>
            <a:rPr lang="en-US" sz="1600" b="0" u="none" kern="1200" dirty="0">
              <a:solidFill>
                <a:schemeClr val="accent1">
                  <a:lumMod val="75000"/>
                </a:schemeClr>
              </a:solidFill>
              <a:latin typeface="Cambria" panose="02040503050406030204" pitchFamily="18" charset="0"/>
              <a:ea typeface="Cambria" panose="02040503050406030204" pitchFamily="18" charset="0"/>
              <a:cs typeface="+mn-cs"/>
            </a:rPr>
            <a:t>adapting </a:t>
          </a:r>
          <a:r>
            <a:rPr lang="en-US" sz="1600" b="0" u="none" kern="1200" dirty="0" err="1">
              <a:solidFill>
                <a:schemeClr val="accent1">
                  <a:lumMod val="75000"/>
                </a:schemeClr>
              </a:solidFill>
              <a:latin typeface="Cambria" panose="02040503050406030204" pitchFamily="18" charset="0"/>
              <a:ea typeface="Cambria" panose="02040503050406030204" pitchFamily="18" charset="0"/>
              <a:cs typeface="+mn-cs"/>
            </a:rPr>
            <a:t>CoAs</a:t>
          </a:r>
          <a:r>
            <a:rPr lang="en-US" sz="1600" b="0" u="none" kern="1200" dirty="0">
              <a:solidFill>
                <a:schemeClr val="accent1">
                  <a:lumMod val="75000"/>
                </a:schemeClr>
              </a:solidFill>
              <a:latin typeface="Cambria" panose="02040503050406030204" pitchFamily="18" charset="0"/>
              <a:ea typeface="Cambria" panose="02040503050406030204" pitchFamily="18" charset="0"/>
              <a:cs typeface="+mn-cs"/>
            </a:rPr>
            <a:t> to track COVID-19 revenues and spending  </a:t>
          </a:r>
          <a:r>
            <a:rPr lang="ru-RU"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endPar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B0EF3812-2D55-4E31-A241-6C5700C8601C}" type="parTrans" cxnId="{EB8EA274-8601-46A9-A374-AA3E9361DE76}">
      <dgm:prSet/>
      <dgm:spPr/>
      <dgm:t>
        <a:bodyPr/>
        <a:lstStyle/>
        <a:p>
          <a:endParaRPr lang="en-US"/>
        </a:p>
      </dgm:t>
    </dgm:pt>
    <dgm:pt modelId="{7D2AE159-BD31-4E1E-9183-E459FE541DF5}" type="sibTrans" cxnId="{EB8EA274-8601-46A9-A374-AA3E9361DE76}">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50559">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60646">
        <dgm:presLayoutVars>
          <dgm:bulletEnabled val="1"/>
        </dgm:presLayoutVars>
      </dgm:prSet>
      <dgm:spPr>
        <a:xfrm rot="5400000">
          <a:off x="3876780" y="-1974324"/>
          <a:ext cx="1776354" cy="5879286"/>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66142">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78396">
        <dgm:presLayoutVars>
          <dgm:bulletEnabled val="1"/>
        </dgm:presLayoutVars>
      </dgm:prSet>
      <dgm:spPr>
        <a:xfrm rot="5400000">
          <a:off x="3792320" y="33051"/>
          <a:ext cx="1905155" cy="5918025"/>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59728">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72774">
        <dgm:presLayoutVars>
          <dgm:bulletEnabled val="1"/>
        </dgm:presLayoutVars>
      </dgm:prSet>
      <dgm:spPr>
        <a:xfrm rot="5400000">
          <a:off x="4077433" y="1832671"/>
          <a:ext cx="1320233" cy="5932490"/>
        </a:xfrm>
        <a:prstGeom prst="round2SameRect">
          <a:avLst/>
        </a:prstGeom>
      </dgm:spPr>
    </dgm:pt>
  </dgm:ptLst>
  <dgm:cxnLst>
    <dgm:cxn modelId="{3B3E1A01-9ABB-458C-9911-96DB356BE0CA}" srcId="{F7F93194-955C-4288-BC12-45756203ABA6}" destId="{8413E3A7-5B13-4E44-921C-4D209B70D2EC}" srcOrd="1" destOrd="0" parTransId="{8BE540B6-EBCC-4385-A94B-DC11851ACA46}" sibTransId="{5B9FFFB0-A479-468E-93A0-6E1344BF82B9}"/>
    <dgm:cxn modelId="{8E669702-97BD-4B2B-A531-68DEAEB5A223}" type="presOf" srcId="{F7F93194-955C-4288-BC12-45756203ABA6}" destId="{9D236FC3-00A8-452D-B6F1-150F21CFFA04}" srcOrd="0" destOrd="0"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6E7B2D23-1198-4691-B3E2-4BA6CD4DC936}" type="presOf" srcId="{92751AC4-2018-4693-83D1-D094192651CA}" destId="{BD70E6F7-64AA-410D-B404-CF9D915BC730}" srcOrd="0" destOrd="2" presId="urn:microsoft.com/office/officeart/2005/8/layout/vList5"/>
    <dgm:cxn modelId="{F0F6A92D-FAEE-4E50-8329-08643030E6CD}" srcId="{DAC7CADB-F642-413A-B67E-1C936CB1E76D}" destId="{C0035527-786D-4984-99A6-D5DD90AD72B7}" srcOrd="2" destOrd="0" parTransId="{CDC7CE2F-B3F2-4207-AA8B-B3FED07E0E8F}" sibTransId="{BF5218DA-A3CB-4C93-B978-498B14602AFA}"/>
    <dgm:cxn modelId="{41A9A932-9E35-46DB-A53A-12A61097BC1F}" type="presOf" srcId="{D5DFC18A-E00F-4E7A-9A65-49C39E9D28D7}" destId="{BD70E6F7-64AA-410D-B404-CF9D915BC730}" srcOrd="0" destOrd="0" presId="urn:microsoft.com/office/officeart/2005/8/layout/vList5"/>
    <dgm:cxn modelId="{02D8CC3F-59F0-49B3-A783-F0B0EC275642}" srcId="{FD8B917B-5377-4589-A0EB-2CC858A5978B}" destId="{F7F93194-955C-4288-BC12-45756203ABA6}" srcOrd="1" destOrd="0" parTransId="{CCC762D7-AFE9-4D5B-ABB4-1E4D2D60D742}" sibTransId="{C761FA9F-6DC6-4C19-8BD6-F9420C6C300B}"/>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EB8EA274-8601-46A9-A374-AA3E9361DE76}" srcId="{DAC7CADB-F642-413A-B67E-1C936CB1E76D}" destId="{4BD86A60-C503-42D7-B60E-4A7CDDED86A4}" srcOrd="1" destOrd="0" parTransId="{B0EF3812-2D55-4E31-A241-6C5700C8601C}" sibTransId="{7D2AE159-BD31-4E1E-9183-E459FE541DF5}"/>
    <dgm:cxn modelId="{56DEC490-6140-4CFA-AC20-AE3135BD8983}" srcId="{DAC7CADB-F642-413A-B67E-1C936CB1E76D}" destId="{0E4A6641-D0A0-44AA-87F5-5DFD67EE4899}" srcOrd="0" destOrd="0" parTransId="{E9DA3D42-7E0E-425C-96DD-6194366ACA08}" sibTransId="{3CDE94EC-1393-497F-8347-86058FE07D8B}"/>
    <dgm:cxn modelId="{6CC7DC93-0E7B-4AE5-9AF4-3F14A2827E41}" type="presOf" srcId="{C0035527-786D-4984-99A6-D5DD90AD72B7}" destId="{4585A051-3FC3-4C70-93D9-D5FC8AEE33DD}" srcOrd="0" destOrd="2" presId="urn:microsoft.com/office/officeart/2005/8/layout/vList5"/>
    <dgm:cxn modelId="{678FC19C-92D8-4C1A-8ECC-4058F089DC69}" srcId="{F7F93194-955C-4288-BC12-45756203ABA6}" destId="{92751AC4-2018-4693-83D1-D094192651CA}" srcOrd="2" destOrd="0" parTransId="{A9DCD71E-2E18-4AD1-8935-02016D6006B3}" sibTransId="{43DDDA2D-DBE4-48D9-A40D-FD5A1AB91E75}"/>
    <dgm:cxn modelId="{07A8B6AC-829F-4803-83A8-D3B9E725254B}" type="presOf" srcId="{55C1D25C-1D14-4AF0-A86E-780DA858DF9E}" destId="{F069A627-4E67-4967-8B92-C9087C4A6F83}" srcOrd="0" destOrd="1" presId="urn:microsoft.com/office/officeart/2005/8/layout/vList5"/>
    <dgm:cxn modelId="{7B3E97AF-1B47-4ACA-A5FC-492BB9A7D833}" type="presOf" srcId="{FD8B917B-5377-4589-A0EB-2CC858A5978B}" destId="{81BAF002-85A0-4E09-A0BA-160DCB5399A4}" srcOrd="0" destOrd="0" presId="urn:microsoft.com/office/officeart/2005/8/layout/vList5"/>
    <dgm:cxn modelId="{479F6BBE-1D9B-413D-8E13-BA47E15A1F23}" type="presOf" srcId="{0E4A6641-D0A0-44AA-87F5-5DFD67EE4899}" destId="{4585A051-3FC3-4C70-93D9-D5FC8AEE33DD}" srcOrd="0" destOrd="0" presId="urn:microsoft.com/office/officeart/2005/8/layout/vList5"/>
    <dgm:cxn modelId="{79447CC9-1660-4812-B0C1-F4D2B1AAEB7B}" type="presOf" srcId="{9DBFA86B-F403-45A1-8555-A75FC7657C3F}" destId="{F069A627-4E67-4967-8B92-C9087C4A6F83}" srcOrd="0" destOrd="0"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7CD0BBD4-6977-4F7C-AB21-12CCC66A347A}" srcId="{CFE3F8F5-9CC4-4477-8B0C-A2043DD18C18}" destId="{55C1D25C-1D14-4AF0-A86E-780DA858DF9E}" srcOrd="1" destOrd="0" parTransId="{49D23FCE-4EDE-4D42-9737-AD9A1290BEA6}" sibTransId="{721F712E-0846-413C-8B4E-83295F793112}"/>
    <dgm:cxn modelId="{41D094D5-0755-4692-B5C5-777C5C9986DB}" srcId="{FD8B917B-5377-4589-A0EB-2CC858A5978B}" destId="{DAC7CADB-F642-413A-B67E-1C936CB1E76D}" srcOrd="2" destOrd="0" parTransId="{E2560765-CA95-45B0-B772-D4B7277094F7}" sibTransId="{2B1DA9FF-4263-45E8-A4EC-0A18F1EC6DEF}"/>
    <dgm:cxn modelId="{FACF23D8-C274-446B-B851-0F521BB974DD}" type="presOf" srcId="{4BD86A60-C503-42D7-B60E-4A7CDDED86A4}" destId="{4585A051-3FC3-4C70-93D9-D5FC8AEE33DD}" srcOrd="0" destOrd="1" presId="urn:microsoft.com/office/officeart/2005/8/layout/vList5"/>
    <dgm:cxn modelId="{E82D89D8-FD90-4C82-9F08-5AB6C1D3E594}" type="presOf" srcId="{8413E3A7-5B13-4E44-921C-4D209B70D2EC}" destId="{BD70E6F7-64AA-410D-B404-CF9D915BC730}" srcOrd="0" destOrd="1" presId="urn:microsoft.com/office/officeart/2005/8/layout/vList5"/>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Event Objectives</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pPr/>
      <dgm:t>
        <a:bodyPr spcFirstLastPara="0" vert="horz" wrap="square" lIns="247650" tIns="123825" rIns="247650" bIns="123825" numCol="1" spcCol="1270" anchor="ctr" anchorCtr="0"/>
        <a:lstStyle/>
        <a:p>
          <a:pPr algn="just"/>
          <a:r>
            <a:rPr lang="en-US" sz="1800" kern="1200" dirty="0">
              <a:latin typeface="Cambria" panose="02040503050406030204" pitchFamily="18" charset="0"/>
              <a:ea typeface="Cambria" panose="02040503050406030204" pitchFamily="18" charset="0"/>
            </a:rPr>
            <a:t>To allow members to share operational experiences from the COVID-19 period, identify lessons learnt, and discuss the implications for the further development of treasury systems and processes</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Key Outcomes</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pPr/>
      <dgm:t>
        <a:bodyPr/>
        <a:lstStyle/>
        <a:p>
          <a:pPr algn="just"/>
          <a:r>
            <a:rPr lang="en-US" sz="1600" dirty="0">
              <a:latin typeface="Cambria" panose="02040503050406030204" pitchFamily="18" charset="0"/>
              <a:ea typeface="Cambria" panose="02040503050406030204" pitchFamily="18" charset="0"/>
              <a:cs typeface="Calibri" panose="020F0502020204030204" pitchFamily="34" charset="0"/>
            </a:rPr>
            <a:t>June 1: Senior management shared thoughts and experience on technological and organizational adjustments as well as transformational impact of the pandemic on enhancing treasury operations</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Participants</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pPr/>
      <dgm:t>
        <a:bodyPr/>
        <a:lstStyle/>
        <a:p>
          <a:pPr algn="just"/>
          <a:r>
            <a:rPr lang="en-US" sz="1800" dirty="0">
              <a:latin typeface="Cambria" panose="02040503050406030204" pitchFamily="18" charset="0"/>
              <a:ea typeface="Cambria" panose="02040503050406030204" pitchFamily="18" charset="0"/>
            </a:rPr>
            <a:t>100+ participants from 16 countries, IMF and WB experts</a:t>
          </a:r>
          <a:r>
            <a:rPr lang="ru-RU" sz="1800" dirty="0">
              <a:latin typeface="Cambria" panose="02040503050406030204" pitchFamily="18" charset="0"/>
              <a:ea typeface="Cambria" panose="02040503050406030204" pitchFamily="18" charset="0"/>
            </a:rPr>
            <a:t> </a:t>
          </a:r>
          <a:endParaRPr lang="en-US" sz="1800" dirty="0">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9B90B4E5-BCB8-4F04-B72B-2851BCF7A7D0}">
      <dgm:prSet phldrT="[Text]" custT="1"/>
      <dgm:spPr/>
      <dgm:t>
        <a:bodyPr/>
        <a:lstStyle/>
        <a:p>
          <a:pPr algn="just"/>
          <a:r>
            <a:rPr lang="en-US" sz="1600" dirty="0">
              <a:latin typeface="Cambria" panose="02040503050406030204" pitchFamily="18" charset="0"/>
              <a:ea typeface="Cambria" panose="02040503050406030204" pitchFamily="18" charset="0"/>
              <a:cs typeface="Calibri" panose="020F0502020204030204" pitchFamily="34" charset="0"/>
            </a:rPr>
            <a:t>June 9: International experience in ensuring transparency and accountability of COVID-19 responses. PEMPAL countries’ approaches for tracking, accounting, and reporting of emergency measures.</a:t>
          </a:r>
        </a:p>
      </dgm:t>
    </dgm:pt>
    <dgm:pt modelId="{32B6273A-B7CD-4106-A7B3-59554987D050}" type="sibTrans" cxnId="{0B3F93B3-EE3D-4F51-89EE-77C81A2EA530}">
      <dgm:prSet/>
      <dgm:spPr/>
      <dgm:t>
        <a:bodyPr/>
        <a:lstStyle/>
        <a:p>
          <a:endParaRPr lang="ru-RU"/>
        </a:p>
      </dgm:t>
    </dgm:pt>
    <dgm:pt modelId="{CDEA2868-5AA5-444A-96F1-8FEEB5858E40}" type="parTrans" cxnId="{0B3F93B3-EE3D-4F51-89EE-77C81A2EA530}">
      <dgm:prSet/>
      <dgm:spPr/>
      <dgm:t>
        <a:bodyPr/>
        <a:lstStyle/>
        <a:p>
          <a:endParaRPr lang="ru-RU"/>
        </a:p>
      </dgm:t>
    </dgm:pt>
    <dgm:pt modelId="{83EBCE59-0816-4C42-BE93-6F19229C6A98}">
      <dgm:prSet phldrT="[Text]" custT="1"/>
      <dgm:spPr/>
      <dgm:t>
        <a:bodyPr/>
        <a:lstStyle/>
        <a:p>
          <a:pPr algn="just"/>
          <a:r>
            <a:rPr lang="en-US" sz="1600" dirty="0">
              <a:latin typeface="Cambria" panose="02040503050406030204" pitchFamily="18" charset="0"/>
              <a:ea typeface="Cambria" panose="02040503050406030204" pitchFamily="18" charset="0"/>
              <a:cs typeface="Calibri" panose="020F0502020204030204" pitchFamily="34" charset="0"/>
            </a:rPr>
            <a:t>June 3:  Trends in cash management and forecasting</a:t>
          </a:r>
        </a:p>
      </dgm:t>
    </dgm:pt>
    <dgm:pt modelId="{4CB4E46F-CF51-4D34-B933-118229FBE397}" type="parTrans" cxnId="{AD8108E2-5F0B-474B-8601-3847228C6047}">
      <dgm:prSet/>
      <dgm:spPr/>
      <dgm:t>
        <a:bodyPr/>
        <a:lstStyle/>
        <a:p>
          <a:endParaRPr lang="en-US"/>
        </a:p>
      </dgm:t>
    </dgm:pt>
    <dgm:pt modelId="{9CE36630-37A6-41BA-95E0-22DC380B533A}" type="sibTrans" cxnId="{AD8108E2-5F0B-474B-8601-3847228C6047}">
      <dgm:prSet/>
      <dgm:spPr/>
      <dgm:t>
        <a:bodyPr/>
        <a:lstStyle/>
        <a:p>
          <a:endParaRPr lang="en-US"/>
        </a:p>
      </dgm:t>
    </dgm:pt>
    <dgm:pt modelId="{5F5C1DBA-C4A0-499B-A237-67A4892CEB5B}">
      <dgm:prSet phldrT="[Text]" custT="1"/>
      <dgm:spPr/>
      <dgm:t>
        <a:bodyPr/>
        <a:lstStyle/>
        <a:p>
          <a:pPr algn="just"/>
          <a:r>
            <a:rPr lang="en-US" sz="1600" dirty="0">
              <a:latin typeface="Cambria" panose="02040503050406030204" pitchFamily="18" charset="0"/>
              <a:ea typeface="Cambria" panose="02040503050406030204" pitchFamily="18" charset="0"/>
              <a:cs typeface="Calibri" panose="020F0502020204030204" pitchFamily="34" charset="0"/>
            </a:rPr>
            <a:t>June 7: Transformational role for information technologies to ensure business continuity of treasury operations during the pandemic.</a:t>
          </a:r>
        </a:p>
      </dgm:t>
    </dgm:pt>
    <dgm:pt modelId="{42FD2430-2B67-4D79-AE16-C2F7C2233BE0}" type="parTrans" cxnId="{B20CB996-4217-44F7-9306-D8A2C6FA8D70}">
      <dgm:prSet/>
      <dgm:spPr/>
      <dgm:t>
        <a:bodyPr/>
        <a:lstStyle/>
        <a:p>
          <a:endParaRPr lang="en-US"/>
        </a:p>
      </dgm:t>
    </dgm:pt>
    <dgm:pt modelId="{D3B75BAC-E2F6-47F1-8D09-19FC72406682}" type="sibTrans" cxnId="{B20CB996-4217-44F7-9306-D8A2C6FA8D70}">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49494" custLinFactNeighborX="-4985" custLinFactNeighborY="-96">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60746">
        <dgm:presLayoutVars>
          <dgm:bulletEnabled val="1"/>
        </dgm:presLayoutVars>
      </dgm:prSet>
      <dgm:spPr>
        <a:xfrm rot="5400000">
          <a:off x="4005671" y="-2120086"/>
          <a:ext cx="1518574" cy="5879286"/>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110204">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136638">
        <dgm:presLayoutVars>
          <dgm:bulletEnabled val="1"/>
        </dgm:presLayoutVars>
      </dgm:prSet>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30880">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35535">
        <dgm:presLayoutVars>
          <dgm:bulletEnabled val="1"/>
        </dgm:presLayoutVars>
      </dgm:prSet>
      <dgm:spPr/>
    </dgm:pt>
  </dgm:ptLst>
  <dgm:cxnLst>
    <dgm:cxn modelId="{8E669702-97BD-4B2B-A531-68DEAEB5A223}" type="presOf" srcId="{F7F93194-955C-4288-BC12-45756203ABA6}" destId="{9D236FC3-00A8-452D-B6F1-150F21CFFA04}" srcOrd="0" destOrd="0"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0FCC3F29-D12D-46ED-8B38-249CD7F40639}" type="presOf" srcId="{9B90B4E5-BCB8-4F04-B72B-2851BCF7A7D0}" destId="{BD70E6F7-64AA-410D-B404-CF9D915BC730}" srcOrd="0" destOrd="3" presId="urn:microsoft.com/office/officeart/2005/8/layout/vList5"/>
    <dgm:cxn modelId="{41A9A932-9E35-46DB-A53A-12A61097BC1F}" type="presOf" srcId="{D5DFC18A-E00F-4E7A-9A65-49C39E9D28D7}" destId="{BD70E6F7-64AA-410D-B404-CF9D915BC730}" srcOrd="0" destOrd="0" presId="urn:microsoft.com/office/officeart/2005/8/layout/vList5"/>
    <dgm:cxn modelId="{02D8CC3F-59F0-49B3-A783-F0B0EC275642}" srcId="{FD8B917B-5377-4589-A0EB-2CC858A5978B}" destId="{F7F93194-955C-4288-BC12-45756203ABA6}" srcOrd="1" destOrd="0" parTransId="{CCC762D7-AFE9-4D5B-ABB4-1E4D2D60D742}" sibTransId="{C761FA9F-6DC6-4C19-8BD6-F9420C6C300B}"/>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56DEC490-6140-4CFA-AC20-AE3135BD8983}" srcId="{DAC7CADB-F642-413A-B67E-1C936CB1E76D}" destId="{0E4A6641-D0A0-44AA-87F5-5DFD67EE4899}" srcOrd="0" destOrd="0" parTransId="{E9DA3D42-7E0E-425C-96DD-6194366ACA08}" sibTransId="{3CDE94EC-1393-497F-8347-86058FE07D8B}"/>
    <dgm:cxn modelId="{B20CB996-4217-44F7-9306-D8A2C6FA8D70}" srcId="{F7F93194-955C-4288-BC12-45756203ABA6}" destId="{5F5C1DBA-C4A0-499B-A237-67A4892CEB5B}" srcOrd="2" destOrd="0" parTransId="{42FD2430-2B67-4D79-AE16-C2F7C2233BE0}" sibTransId="{D3B75BAC-E2F6-47F1-8D09-19FC72406682}"/>
    <dgm:cxn modelId="{7B3E97AF-1B47-4ACA-A5FC-492BB9A7D833}" type="presOf" srcId="{FD8B917B-5377-4589-A0EB-2CC858A5978B}" destId="{81BAF002-85A0-4E09-A0BA-160DCB5399A4}" srcOrd="0" destOrd="0" presId="urn:microsoft.com/office/officeart/2005/8/layout/vList5"/>
    <dgm:cxn modelId="{0B3F93B3-EE3D-4F51-89EE-77C81A2EA530}" srcId="{F7F93194-955C-4288-BC12-45756203ABA6}" destId="{9B90B4E5-BCB8-4F04-B72B-2851BCF7A7D0}" srcOrd="3" destOrd="0" parTransId="{CDEA2868-5AA5-444A-96F1-8FEEB5858E40}" sibTransId="{32B6273A-B7CD-4106-A7B3-59554987D050}"/>
    <dgm:cxn modelId="{479F6BBE-1D9B-413D-8E13-BA47E15A1F23}" type="presOf" srcId="{0E4A6641-D0A0-44AA-87F5-5DFD67EE4899}" destId="{4585A051-3FC3-4C70-93D9-D5FC8AEE33DD}" srcOrd="0" destOrd="0" presId="urn:microsoft.com/office/officeart/2005/8/layout/vList5"/>
    <dgm:cxn modelId="{2577D2C7-CCF8-4B5D-B603-8F8F818EF42B}" type="presOf" srcId="{83EBCE59-0816-4C42-BE93-6F19229C6A98}" destId="{BD70E6F7-64AA-410D-B404-CF9D915BC730}" srcOrd="0" destOrd="1" presId="urn:microsoft.com/office/officeart/2005/8/layout/vList5"/>
    <dgm:cxn modelId="{79447CC9-1660-4812-B0C1-F4D2B1AAEB7B}" type="presOf" srcId="{9DBFA86B-F403-45A1-8555-A75FC7657C3F}" destId="{F069A627-4E67-4967-8B92-C9087C4A6F83}" srcOrd="0" destOrd="0" presId="urn:microsoft.com/office/officeart/2005/8/layout/vList5"/>
    <dgm:cxn modelId="{DFCD50CA-2F49-4D47-B3F6-659544B58774}" type="presOf" srcId="{5F5C1DBA-C4A0-499B-A237-67A4892CEB5B}" destId="{BD70E6F7-64AA-410D-B404-CF9D915BC730}" srcOrd="0" destOrd="2"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AD8108E2-5F0B-474B-8601-3847228C6047}" srcId="{F7F93194-955C-4288-BC12-45756203ABA6}" destId="{83EBCE59-0816-4C42-BE93-6F19229C6A98}" srcOrd="1" destOrd="0" parTransId="{4CB4E46F-CF51-4D34-B933-118229FBE397}" sibTransId="{9CE36630-37A6-41BA-95E0-22DC380B533A}"/>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2E5440-16CB-4E08-A5A2-4C3115A0F591}" type="doc">
      <dgm:prSet loTypeId="urn:diagrams.loki3.com/VaryingWidthList+Icon" loCatId="list" qsTypeId="urn:microsoft.com/office/officeart/2005/8/quickstyle/simple1" qsCatId="simple" csTypeId="urn:microsoft.com/office/officeart/2005/8/colors/accent1_2" csCatId="accent1" phldr="1"/>
      <dgm:spPr/>
      <dgm:t>
        <a:bodyPr/>
        <a:lstStyle/>
        <a:p>
          <a:endParaRPr lang="en-US"/>
        </a:p>
      </dgm:t>
    </dgm:pt>
    <dgm:pt modelId="{594B5EB3-74C4-4BC8-905B-2BAE88E134EA}">
      <dgm:prSet custT="1"/>
      <dgm:spPr/>
      <dgm:t>
        <a:bodyPr/>
        <a:lstStyle/>
        <a:p>
          <a:pPr algn="l">
            <a:lnSpc>
              <a:spcPct val="100000"/>
            </a:lnSpc>
          </a:pPr>
          <a:r>
            <a:rPr lang="en-US" sz="2400" b="1" dirty="0">
              <a:latin typeface="Cambria" panose="02040503050406030204" pitchFamily="18" charset="0"/>
              <a:ea typeface="Cambria" panose="02040503050406030204" pitchFamily="18" charset="0"/>
              <a:cs typeface="Times New Roman" pitchFamily="18" charset="0"/>
            </a:rPr>
            <a:t>Report on the results of the survey on Treasury Single Account and Cash Management and Forecasting Practices in PEMPAL member countries</a:t>
          </a:r>
          <a:r>
            <a:rPr lang="ru-RU" sz="2400" b="1" dirty="0">
              <a:latin typeface="Cambria" panose="02040503050406030204" pitchFamily="18" charset="0"/>
              <a:ea typeface="Cambria" panose="02040503050406030204" pitchFamily="18" charset="0"/>
              <a:cs typeface="Times New Roman" pitchFamily="18" charset="0"/>
            </a:rPr>
            <a:t>, 20</a:t>
          </a:r>
          <a:r>
            <a:rPr lang="en-US" sz="2400" b="1" dirty="0">
              <a:latin typeface="Cambria" panose="02040503050406030204" pitchFamily="18" charset="0"/>
              <a:ea typeface="Cambria" panose="02040503050406030204" pitchFamily="18" charset="0"/>
              <a:cs typeface="Times New Roman" pitchFamily="18" charset="0"/>
            </a:rPr>
            <a:t>21</a:t>
          </a:r>
          <a:endParaRPr lang="en-US" sz="2400" dirty="0">
            <a:latin typeface="Cambria" panose="02040503050406030204" pitchFamily="18" charset="0"/>
            <a:ea typeface="Cambria" panose="02040503050406030204" pitchFamily="18" charset="0"/>
          </a:endParaRPr>
        </a:p>
      </dgm:t>
    </dgm:pt>
    <dgm:pt modelId="{22B5041C-DFCC-4ECA-A7DC-CD414B825B95}" type="parTrans" cxnId="{61E4030F-525B-4D7E-B421-1955CB86B74E}">
      <dgm:prSet/>
      <dgm:spPr/>
      <dgm:t>
        <a:bodyPr/>
        <a:lstStyle/>
        <a:p>
          <a:endParaRPr lang="en-US"/>
        </a:p>
      </dgm:t>
    </dgm:pt>
    <dgm:pt modelId="{CF7BCEF6-9C71-47D8-B089-62921F3337BC}" type="sibTrans" cxnId="{61E4030F-525B-4D7E-B421-1955CB86B74E}">
      <dgm:prSet/>
      <dgm:spPr/>
      <dgm:t>
        <a:bodyPr/>
        <a:lstStyle/>
        <a:p>
          <a:endParaRPr lang="en-US"/>
        </a:p>
      </dgm:t>
    </dgm:pt>
    <dgm:pt modelId="{7FEFCA9F-980F-41B5-BE4C-97BA63384E24}">
      <dgm:prSet custT="1"/>
      <dgm:spPr/>
      <dgm:t>
        <a:bodyPr/>
        <a:lstStyle/>
        <a:p>
          <a:pPr marL="0" algn="l">
            <a:lnSpc>
              <a:spcPct val="100000"/>
            </a:lnSpc>
          </a:pPr>
          <a:r>
            <a:rPr lang="en-US" sz="2000" b="1" dirty="0">
              <a:solidFill>
                <a:schemeClr val="bg1"/>
              </a:solidFill>
              <a:latin typeface="Cambria" panose="02040503050406030204" pitchFamily="18" charset="0"/>
              <a:ea typeface="Cambria" panose="02040503050406030204" pitchFamily="18" charset="0"/>
            </a:rPr>
            <a:t>Report on the results of the </a:t>
          </a:r>
          <a:r>
            <a:rPr lang="en-US" sz="2000" b="1" i="1" dirty="0">
              <a:solidFill>
                <a:schemeClr val="bg1"/>
              </a:solidFill>
              <a:latin typeface="Cambria" panose="02040503050406030204" pitchFamily="18" charset="0"/>
              <a:ea typeface="Cambria" panose="02040503050406030204" pitchFamily="18" charset="0"/>
            </a:rPr>
            <a:t>2022 Survey on the Role and Functions of the Government Treasuries in PEMPAL Countries</a:t>
          </a:r>
          <a:r>
            <a:rPr lang="en-US" sz="2000" b="1" dirty="0">
              <a:solidFill>
                <a:schemeClr val="bg1"/>
              </a:solidFill>
              <a:latin typeface="Cambria" panose="02040503050406030204" pitchFamily="18" charset="0"/>
              <a:ea typeface="Cambria" panose="02040503050406030204" pitchFamily="18" charset="0"/>
            </a:rPr>
            <a:t>:</a:t>
          </a:r>
        </a:p>
        <a:p>
          <a:pPr marL="182880" indent="-457200" algn="l">
            <a:lnSpc>
              <a:spcPct val="100000"/>
            </a:lnSpc>
          </a:pPr>
          <a:r>
            <a:rPr lang="en-US" sz="2000" b="1" dirty="0">
              <a:solidFill>
                <a:schemeClr val="bg1"/>
              </a:solidFill>
              <a:latin typeface="Cambria" panose="02040503050406030204" pitchFamily="18" charset="0"/>
              <a:ea typeface="Cambria" panose="02040503050406030204" pitchFamily="18" charset="0"/>
            </a:rPr>
            <a:t>- Aims to provide a snapshot of functions performed by the national treasuries of the PEMPAL countries and document the recent changes in the scope and content of functional responsibilities of participating institutions</a:t>
          </a:r>
        </a:p>
        <a:p>
          <a:pPr marL="182880" indent="-457200" algn="l">
            <a:lnSpc>
              <a:spcPct val="100000"/>
            </a:lnSpc>
          </a:pPr>
          <a:r>
            <a:rPr lang="en-US" sz="2000" b="1" dirty="0">
              <a:solidFill>
                <a:schemeClr val="bg1"/>
              </a:solidFill>
              <a:latin typeface="Cambria" panose="02040503050406030204" pitchFamily="18" charset="0"/>
              <a:ea typeface="Cambria" panose="02040503050406030204" pitchFamily="18" charset="0"/>
            </a:rPr>
            <a:t>- 18 countries</a:t>
          </a:r>
        </a:p>
        <a:p>
          <a:pPr marL="182880" indent="-457200" algn="l">
            <a:lnSpc>
              <a:spcPct val="100000"/>
            </a:lnSpc>
          </a:pPr>
          <a:r>
            <a:rPr lang="en-US" sz="2000" b="1" dirty="0">
              <a:solidFill>
                <a:schemeClr val="bg1"/>
              </a:solidFill>
              <a:latin typeface="Cambria" panose="02040503050406030204" pitchFamily="18" charset="0"/>
              <a:ea typeface="Cambria" panose="02040503050406030204" pitchFamily="18" charset="0"/>
            </a:rPr>
            <a:t>					</a:t>
          </a:r>
          <a:r>
            <a:rPr lang="en-US" sz="2000" b="1" i="1" dirty="0">
              <a:solidFill>
                <a:schemeClr val="bg1"/>
              </a:solidFill>
              <a:latin typeface="Cambria" panose="02040503050406030204" pitchFamily="18" charset="0"/>
              <a:ea typeface="Cambria" panose="02040503050406030204" pitchFamily="18" charset="0"/>
            </a:rPr>
            <a:t>under preparation</a:t>
          </a:r>
        </a:p>
        <a:p>
          <a:pPr marL="0" algn="l">
            <a:lnSpc>
              <a:spcPct val="90000"/>
            </a:lnSpc>
          </a:pPr>
          <a:endParaRPr lang="ru-RU" sz="2000" b="1" dirty="0">
            <a:solidFill>
              <a:schemeClr val="bg1"/>
            </a:solidFill>
            <a:latin typeface="Cambria" panose="02040503050406030204" pitchFamily="18" charset="0"/>
            <a:ea typeface="Cambria" panose="02040503050406030204" pitchFamily="18" charset="0"/>
            <a:cs typeface="Times New Roman" pitchFamily="18" charset="0"/>
          </a:endParaRPr>
        </a:p>
      </dgm:t>
    </dgm:pt>
    <dgm:pt modelId="{D3272E87-F47E-4805-83F0-6DE45D28CCB2}" type="sibTrans" cxnId="{57A24FD5-4023-4398-A019-C3FBF802C5EC}">
      <dgm:prSet/>
      <dgm:spPr/>
      <dgm:t>
        <a:bodyPr/>
        <a:lstStyle/>
        <a:p>
          <a:endParaRPr lang="en-US"/>
        </a:p>
      </dgm:t>
    </dgm:pt>
    <dgm:pt modelId="{A1670646-BB85-42F9-B6E8-28BBA8195D05}" type="parTrans" cxnId="{57A24FD5-4023-4398-A019-C3FBF802C5EC}">
      <dgm:prSet/>
      <dgm:spPr/>
      <dgm:t>
        <a:bodyPr/>
        <a:lstStyle/>
        <a:p>
          <a:endParaRPr lang="en-US"/>
        </a:p>
      </dgm:t>
    </dgm:pt>
    <dgm:pt modelId="{071A67D4-F4A7-45D8-BE52-5CCF094C314F}">
      <dgm:prSet custT="1"/>
      <dgm:spPr/>
      <dgm:t>
        <a:bodyPr/>
        <a:lstStyle/>
        <a:p>
          <a:r>
            <a:rPr lang="en-US" sz="2400" b="1" dirty="0">
              <a:solidFill>
                <a:schemeClr val="lt1"/>
              </a:solidFill>
              <a:latin typeface="Cambria" panose="02040503050406030204" pitchFamily="18" charset="0"/>
              <a:ea typeface="Cambria" panose="02040503050406030204" pitchFamily="18" charset="0"/>
              <a:cs typeface="+mn-cs"/>
            </a:rPr>
            <a:t>Optimizing the Unified Chart of Accounts  Design: Tips for Public Financial Management Practitioners (2020)</a:t>
          </a:r>
          <a:endParaRPr lang="en-US" sz="2400" b="1" dirty="0"/>
        </a:p>
      </dgm:t>
    </dgm:pt>
    <dgm:pt modelId="{8794E53C-11A6-4071-B888-3956C06E55D6}" type="parTrans" cxnId="{29C82E36-4456-4894-86F6-E2C1A2E32CEB}">
      <dgm:prSet/>
      <dgm:spPr/>
      <dgm:t>
        <a:bodyPr/>
        <a:lstStyle/>
        <a:p>
          <a:endParaRPr lang="en-US"/>
        </a:p>
      </dgm:t>
    </dgm:pt>
    <dgm:pt modelId="{140F78A5-E4E8-4B41-BDDF-9EDCF404F29B}" type="sibTrans" cxnId="{29C82E36-4456-4894-86F6-E2C1A2E32CEB}">
      <dgm:prSet/>
      <dgm:spPr/>
      <dgm:t>
        <a:bodyPr/>
        <a:lstStyle/>
        <a:p>
          <a:endParaRPr lang="en-US"/>
        </a:p>
      </dgm:t>
    </dgm:pt>
    <dgm:pt modelId="{7CA6DE33-1D48-448C-8BA4-7FF865D0B3AC}" type="pres">
      <dgm:prSet presAssocID="{5D2E5440-16CB-4E08-A5A2-4C3115A0F591}" presName="Name0" presStyleCnt="0">
        <dgm:presLayoutVars>
          <dgm:resizeHandles/>
        </dgm:presLayoutVars>
      </dgm:prSet>
      <dgm:spPr/>
    </dgm:pt>
    <dgm:pt modelId="{5887D94E-8B22-4621-910A-DA09D758C8B7}" type="pres">
      <dgm:prSet presAssocID="{071A67D4-F4A7-45D8-BE52-5CCF094C314F}" presName="text" presStyleLbl="node1" presStyleIdx="0" presStyleCnt="3" custScaleX="242380" custScaleY="22594">
        <dgm:presLayoutVars>
          <dgm:bulletEnabled val="1"/>
        </dgm:presLayoutVars>
      </dgm:prSet>
      <dgm:spPr/>
    </dgm:pt>
    <dgm:pt modelId="{921C14A2-953C-4179-8A6A-D6290A3300E5}" type="pres">
      <dgm:prSet presAssocID="{140F78A5-E4E8-4B41-BDDF-9EDCF404F29B}" presName="space" presStyleCnt="0"/>
      <dgm:spPr/>
    </dgm:pt>
    <dgm:pt modelId="{285FC82F-A689-4270-9D0E-0EB83122CA24}" type="pres">
      <dgm:prSet presAssocID="{594B5EB3-74C4-4BC8-905B-2BAE88E134EA}" presName="text" presStyleLbl="node1" presStyleIdx="1" presStyleCnt="3" custScaleX="190243" custScaleY="25398" custLinFactY="-1595" custLinFactNeighborY="-100000">
        <dgm:presLayoutVars>
          <dgm:bulletEnabled val="1"/>
        </dgm:presLayoutVars>
      </dgm:prSet>
      <dgm:spPr/>
    </dgm:pt>
    <dgm:pt modelId="{089D2F85-2987-47B2-A5E9-38B87117AD5C}" type="pres">
      <dgm:prSet presAssocID="{CF7BCEF6-9C71-47D8-B089-62921F3337BC}" presName="space" presStyleCnt="0"/>
      <dgm:spPr/>
    </dgm:pt>
    <dgm:pt modelId="{55C71566-6689-4620-80F9-2B996D80B289}" type="pres">
      <dgm:prSet presAssocID="{7FEFCA9F-980F-41B5-BE4C-97BA63384E24}" presName="text" presStyleLbl="node1" presStyleIdx="2" presStyleCnt="3" custScaleX="380530" custScaleY="67374" custLinFactY="-3818" custLinFactNeighborY="-100000">
        <dgm:presLayoutVars>
          <dgm:bulletEnabled val="1"/>
        </dgm:presLayoutVars>
      </dgm:prSet>
      <dgm:spPr/>
    </dgm:pt>
  </dgm:ptLst>
  <dgm:cxnLst>
    <dgm:cxn modelId="{61E4030F-525B-4D7E-B421-1955CB86B74E}" srcId="{5D2E5440-16CB-4E08-A5A2-4C3115A0F591}" destId="{594B5EB3-74C4-4BC8-905B-2BAE88E134EA}" srcOrd="1" destOrd="0" parTransId="{22B5041C-DFCC-4ECA-A7DC-CD414B825B95}" sibTransId="{CF7BCEF6-9C71-47D8-B089-62921F3337BC}"/>
    <dgm:cxn modelId="{29C82E36-4456-4894-86F6-E2C1A2E32CEB}" srcId="{5D2E5440-16CB-4E08-A5A2-4C3115A0F591}" destId="{071A67D4-F4A7-45D8-BE52-5CCF094C314F}" srcOrd="0" destOrd="0" parTransId="{8794E53C-11A6-4071-B888-3956C06E55D6}" sibTransId="{140F78A5-E4E8-4B41-BDDF-9EDCF404F29B}"/>
    <dgm:cxn modelId="{760FC657-AA66-4A71-934E-39C08D7990A8}" type="presOf" srcId="{594B5EB3-74C4-4BC8-905B-2BAE88E134EA}" destId="{285FC82F-A689-4270-9D0E-0EB83122CA24}" srcOrd="0" destOrd="0" presId="urn:diagrams.loki3.com/VaryingWidthList+Icon"/>
    <dgm:cxn modelId="{FCAF7883-84C0-478B-95DF-038A65C000B0}" type="presOf" srcId="{7FEFCA9F-980F-41B5-BE4C-97BA63384E24}" destId="{55C71566-6689-4620-80F9-2B996D80B289}" srcOrd="0" destOrd="0" presId="urn:diagrams.loki3.com/VaryingWidthList+Icon"/>
    <dgm:cxn modelId="{A3C5FE93-D19A-4E48-8826-1EDAAC2B7794}" type="presOf" srcId="{071A67D4-F4A7-45D8-BE52-5CCF094C314F}" destId="{5887D94E-8B22-4621-910A-DA09D758C8B7}" srcOrd="0" destOrd="0" presId="urn:diagrams.loki3.com/VaryingWidthList+Icon"/>
    <dgm:cxn modelId="{57A24FD5-4023-4398-A019-C3FBF802C5EC}" srcId="{5D2E5440-16CB-4E08-A5A2-4C3115A0F591}" destId="{7FEFCA9F-980F-41B5-BE4C-97BA63384E24}" srcOrd="2" destOrd="0" parTransId="{A1670646-BB85-42F9-B6E8-28BBA8195D05}" sibTransId="{D3272E87-F47E-4805-83F0-6DE45D28CCB2}"/>
    <dgm:cxn modelId="{93BF8EF4-03D8-44B4-9CED-7C2351492B49}" type="presOf" srcId="{5D2E5440-16CB-4E08-A5A2-4C3115A0F591}" destId="{7CA6DE33-1D48-448C-8BA4-7FF865D0B3AC}" srcOrd="0" destOrd="0" presId="urn:diagrams.loki3.com/VaryingWidthList+Icon"/>
    <dgm:cxn modelId="{9B300C38-A617-4F44-84F0-92931618E2B2}" type="presParOf" srcId="{7CA6DE33-1D48-448C-8BA4-7FF865D0B3AC}" destId="{5887D94E-8B22-4621-910A-DA09D758C8B7}" srcOrd="0" destOrd="0" presId="urn:diagrams.loki3.com/VaryingWidthList+Icon"/>
    <dgm:cxn modelId="{E00A3013-882C-4171-84F0-B7A823336D7E}" type="presParOf" srcId="{7CA6DE33-1D48-448C-8BA4-7FF865D0B3AC}" destId="{921C14A2-953C-4179-8A6A-D6290A3300E5}" srcOrd="1" destOrd="0" presId="urn:diagrams.loki3.com/VaryingWidthList+Icon"/>
    <dgm:cxn modelId="{20A64055-7AAF-4632-9DF2-2ABB885B9622}" type="presParOf" srcId="{7CA6DE33-1D48-448C-8BA4-7FF865D0B3AC}" destId="{285FC82F-A689-4270-9D0E-0EB83122CA24}" srcOrd="2" destOrd="0" presId="urn:diagrams.loki3.com/VaryingWidthList+Icon"/>
    <dgm:cxn modelId="{42EE860D-DC2D-4367-B809-85E1B1260A2E}" type="presParOf" srcId="{7CA6DE33-1D48-448C-8BA4-7FF865D0B3AC}" destId="{089D2F85-2987-47B2-A5E9-38B87117AD5C}" srcOrd="3" destOrd="0" presId="urn:diagrams.loki3.com/VaryingWidthList+Icon"/>
    <dgm:cxn modelId="{5E30ED7B-BB05-48CE-9953-676C890CFF7E}" type="presParOf" srcId="{7CA6DE33-1D48-448C-8BA4-7FF865D0B3AC}" destId="{55C71566-6689-4620-80F9-2B996D80B289}"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02EAE-08CC-4BD1-B9D0-1218C68DCE3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E5DF3DF-D103-45DF-B9FE-2DECE6C0D4E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dirty="0"/>
            <a:t>Treasury</a:t>
          </a:r>
        </a:p>
        <a:p>
          <a:r>
            <a:rPr lang="en-US" sz="1800" dirty="0"/>
            <a:t>Function</a:t>
          </a:r>
        </a:p>
      </dgm:t>
    </dgm:pt>
    <dgm:pt modelId="{2E371EDA-2E68-4659-83F7-280911D60550}" type="parTrans" cxnId="{6F73C8FB-5AEC-4578-966D-B607B8FDBB14}">
      <dgm:prSet/>
      <dgm:spPr/>
      <dgm:t>
        <a:bodyPr/>
        <a:lstStyle/>
        <a:p>
          <a:endParaRPr lang="en-US"/>
        </a:p>
      </dgm:t>
    </dgm:pt>
    <dgm:pt modelId="{A8CABE3B-AB7E-4FAD-9846-F592F096DDFE}" type="sibTrans" cxnId="{6F73C8FB-5AEC-4578-966D-B607B8FDBB14}">
      <dgm:prSet/>
      <dgm:spPr/>
      <dgm:t>
        <a:bodyPr/>
        <a:lstStyle/>
        <a:p>
          <a:endParaRPr lang="en-US"/>
        </a:p>
      </dgm:t>
    </dgm:pt>
    <dgm:pt modelId="{09E5FD1A-489B-47A3-9C64-4BF4601F0C1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latin typeface="Cambria" panose="02040503050406030204" pitchFamily="18" charset="0"/>
              <a:ea typeface="Cambria" panose="02040503050406030204" pitchFamily="18" charset="0"/>
            </a:rPr>
            <a:t>Evolution of treasury role and functions</a:t>
          </a:r>
        </a:p>
      </dgm:t>
    </dgm:pt>
    <dgm:pt modelId="{5E999A10-8CF5-4681-AF8A-BA956A6D921A}" type="parTrans" cxnId="{1D8F6B1F-C486-434B-B063-7FC701486571}">
      <dgm:prSet/>
      <dgm:spPr/>
      <dgm:t>
        <a:bodyPr/>
        <a:lstStyle/>
        <a:p>
          <a:endParaRPr lang="en-US"/>
        </a:p>
      </dgm:t>
    </dgm:pt>
    <dgm:pt modelId="{6DCB0FBA-6A40-4C15-B745-6A5AD243A8EC}" type="sibTrans" cxnId="{1D8F6B1F-C486-434B-B063-7FC701486571}">
      <dgm:prSet/>
      <dgm:spPr/>
      <dgm:t>
        <a:bodyPr/>
        <a:lstStyle/>
        <a:p>
          <a:endParaRPr lang="en-US"/>
        </a:p>
      </dgm:t>
    </dgm:pt>
    <dgm:pt modelId="{23273CCD-C4D3-4045-89FF-9C8583B8048F}">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t>IT</a:t>
          </a:r>
        </a:p>
      </dgm:t>
    </dgm:pt>
    <dgm:pt modelId="{604E3587-EA44-4341-8C1F-488DF73733E0}" type="parTrans" cxnId="{CE5D67B5-D753-4461-AE43-FA65D20DC424}">
      <dgm:prSet/>
      <dgm:spPr/>
      <dgm:t>
        <a:bodyPr/>
        <a:lstStyle/>
        <a:p>
          <a:endParaRPr lang="en-US"/>
        </a:p>
      </dgm:t>
    </dgm:pt>
    <dgm:pt modelId="{51CE05B2-CEA5-419F-B5EC-CF200B444227}" type="sibTrans" cxnId="{CE5D67B5-D753-4461-AE43-FA65D20DC424}">
      <dgm:prSet/>
      <dgm:spPr/>
      <dgm:t>
        <a:bodyPr/>
        <a:lstStyle/>
        <a:p>
          <a:endParaRPr lang="en-US"/>
        </a:p>
      </dgm:t>
    </dgm:pt>
    <dgm:pt modelId="{80FD3989-A8FA-4489-81AC-650786FE12A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dirty="0">
              <a:latin typeface="Cambria" panose="02040503050406030204" pitchFamily="18" charset="0"/>
              <a:ea typeface="Cambria" panose="02040503050406030204" pitchFamily="18" charset="0"/>
              <a:cs typeface="Times New Roman" pitchFamily="18" charset="0"/>
            </a:rPr>
            <a:t>Use of information technologies in treasury operations</a:t>
          </a:r>
          <a:endParaRPr lang="en-US" sz="2800" dirty="0">
            <a:latin typeface="Cambria" panose="02040503050406030204" pitchFamily="18" charset="0"/>
            <a:ea typeface="Cambria" panose="02040503050406030204" pitchFamily="18" charset="0"/>
          </a:endParaRPr>
        </a:p>
      </dgm:t>
    </dgm:pt>
    <dgm:pt modelId="{2E2EA961-CBF9-451D-883A-DC8EC82F7064}" type="parTrans" cxnId="{414F3814-0E4D-431D-B0B5-24CA86D129A6}">
      <dgm:prSet/>
      <dgm:spPr/>
      <dgm:t>
        <a:bodyPr/>
        <a:lstStyle/>
        <a:p>
          <a:endParaRPr lang="en-US"/>
        </a:p>
      </dgm:t>
    </dgm:pt>
    <dgm:pt modelId="{82A4D3EC-306A-4E18-B23C-C7F481FE6978}" type="sibTrans" cxnId="{414F3814-0E4D-431D-B0B5-24CA86D129A6}">
      <dgm:prSet/>
      <dgm:spPr/>
      <dgm:t>
        <a:bodyPr/>
        <a:lstStyle/>
        <a:p>
          <a:endParaRPr lang="en-US"/>
        </a:p>
      </dgm:t>
    </dgm:pt>
    <dgm:pt modelId="{1FF944BB-62A4-4AD8-9BE7-D7A104BD4CCB}">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dirty="0"/>
            <a:t>Cash</a:t>
          </a:r>
        </a:p>
      </dgm:t>
    </dgm:pt>
    <dgm:pt modelId="{7517981B-BB6D-4BBB-8799-B92148891D12}" type="parTrans" cxnId="{288B31B2-4458-482A-8D4C-494E61A88614}">
      <dgm:prSet/>
      <dgm:spPr/>
      <dgm:t>
        <a:bodyPr/>
        <a:lstStyle/>
        <a:p>
          <a:endParaRPr lang="en-US"/>
        </a:p>
      </dgm:t>
    </dgm:pt>
    <dgm:pt modelId="{D93A7B13-0E62-44FF-AE53-D68A9103C0A2}" type="sibTrans" cxnId="{288B31B2-4458-482A-8D4C-494E61A88614}">
      <dgm:prSet/>
      <dgm:spPr/>
      <dgm:t>
        <a:bodyPr/>
        <a:lstStyle/>
        <a:p>
          <a:endParaRPr lang="en-US"/>
        </a:p>
      </dgm:t>
    </dgm:pt>
    <dgm:pt modelId="{89752519-47B1-4579-AE50-3CDBD31287E5}">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dirty="0">
              <a:latin typeface="Cambria" panose="02040503050406030204" pitchFamily="18" charset="0"/>
              <a:ea typeface="Cambria" panose="02040503050406030204" pitchFamily="18" charset="0"/>
              <a:cs typeface="Times New Roman" pitchFamily="18" charset="0"/>
            </a:rPr>
            <a:t>Cash management</a:t>
          </a:r>
          <a:endParaRPr lang="en-US" sz="2800" dirty="0">
            <a:latin typeface="Cambria" panose="02040503050406030204" pitchFamily="18" charset="0"/>
            <a:ea typeface="Cambria" panose="02040503050406030204" pitchFamily="18" charset="0"/>
          </a:endParaRPr>
        </a:p>
      </dgm:t>
    </dgm:pt>
    <dgm:pt modelId="{E85510A7-0F69-4569-B09C-349D9B735025}" type="parTrans" cxnId="{921A058A-6C39-4669-A67E-5216E89F2F64}">
      <dgm:prSet/>
      <dgm:spPr/>
      <dgm:t>
        <a:bodyPr/>
        <a:lstStyle/>
        <a:p>
          <a:endParaRPr lang="en-US"/>
        </a:p>
      </dgm:t>
    </dgm:pt>
    <dgm:pt modelId="{06B8D264-5977-4A6B-A303-DB76900C2DD9}" type="sibTrans" cxnId="{921A058A-6C39-4669-A67E-5216E89F2F64}">
      <dgm:prSet/>
      <dgm:spPr/>
      <dgm:t>
        <a:bodyPr/>
        <a:lstStyle/>
        <a:p>
          <a:endParaRPr lang="en-US"/>
        </a:p>
      </dgm:t>
    </dgm:pt>
    <dgm:pt modelId="{1268AC14-3BFC-4C7E-BDF4-84CC478330F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A/R</a:t>
          </a:r>
        </a:p>
      </dgm:t>
    </dgm:pt>
    <dgm:pt modelId="{3787FD17-A63C-4202-BB6C-99F5176BD17A}" type="parTrans" cxnId="{0CADE960-C9F5-47F0-AA96-AF362E16EE43}">
      <dgm:prSet/>
      <dgm:spPr/>
      <dgm:t>
        <a:bodyPr/>
        <a:lstStyle/>
        <a:p>
          <a:endParaRPr lang="en-US"/>
        </a:p>
      </dgm:t>
    </dgm:pt>
    <dgm:pt modelId="{77BF434C-0A02-43F5-AFD6-8334EA46EB77}" type="sibTrans" cxnId="{0CADE960-C9F5-47F0-AA96-AF362E16EE43}">
      <dgm:prSet/>
      <dgm:spPr/>
      <dgm:t>
        <a:bodyPr/>
        <a:lstStyle/>
        <a:p>
          <a:endParaRPr lang="en-US"/>
        </a:p>
      </dgm:t>
    </dgm:pt>
    <dgm:pt modelId="{FA42365C-DF3D-4AD0-BBD7-1967D11B7190}">
      <dgm:prSet custT="1">
        <dgm:style>
          <a:lnRef idx="2">
            <a:schemeClr val="accent1"/>
          </a:lnRef>
          <a:fillRef idx="1">
            <a:schemeClr val="lt1"/>
          </a:fillRef>
          <a:effectRef idx="0">
            <a:schemeClr val="accent1"/>
          </a:effectRef>
          <a:fontRef idx="minor">
            <a:schemeClr val="dk1"/>
          </a:fontRef>
        </dgm:style>
      </dgm:prSet>
      <dgm:spPr/>
      <dgm:t>
        <a:bodyPr/>
        <a:lstStyle/>
        <a:p>
          <a:endParaRPr lang="en-US" altLang="en-US" sz="2800" dirty="0">
            <a:latin typeface="Calibri" pitchFamily="34" charset="0"/>
            <a:cs typeface="Times New Roman" pitchFamily="18" charset="0"/>
          </a:endParaRPr>
        </a:p>
      </dgm:t>
    </dgm:pt>
    <dgm:pt modelId="{6B488F5E-03D7-4762-BA3C-4065011AA390}" type="parTrans" cxnId="{A3628C0C-63FB-4969-8AD4-9FBE3A52A180}">
      <dgm:prSet/>
      <dgm:spPr/>
      <dgm:t>
        <a:bodyPr/>
        <a:lstStyle/>
        <a:p>
          <a:endParaRPr lang="en-US"/>
        </a:p>
      </dgm:t>
    </dgm:pt>
    <dgm:pt modelId="{4A742E32-9CAF-4D28-B688-E76CCB844A92}" type="sibTrans" cxnId="{A3628C0C-63FB-4969-8AD4-9FBE3A52A180}">
      <dgm:prSet/>
      <dgm:spPr/>
      <dgm:t>
        <a:bodyPr/>
        <a:lstStyle/>
        <a:p>
          <a:endParaRPr lang="en-US"/>
        </a:p>
      </dgm:t>
    </dgm:pt>
    <dgm:pt modelId="{939AF4FE-878A-45B8-A7B4-26E26338C162}">
      <dgm:prSet phldrT="[Text]" custT="1">
        <dgm:style>
          <a:lnRef idx="2">
            <a:schemeClr val="accent1"/>
          </a:lnRef>
          <a:fillRef idx="1">
            <a:schemeClr val="lt1"/>
          </a:fillRef>
          <a:effectRef idx="0">
            <a:schemeClr val="accent1"/>
          </a:effectRef>
          <a:fontRef idx="minor">
            <a:schemeClr val="dk1"/>
          </a:fontRef>
        </dgm:style>
      </dgm:prSet>
      <dgm:spPr/>
      <dgm:t>
        <a:bodyPr/>
        <a:lstStyle/>
        <a:p>
          <a:endParaRPr lang="en-US" sz="2800" dirty="0"/>
        </a:p>
      </dgm:t>
    </dgm:pt>
    <dgm:pt modelId="{0174C759-F38E-4999-AF7E-36B5A96F3552}" type="parTrans" cxnId="{5FF281B9-CD2F-4194-9883-E3436252C589}">
      <dgm:prSet/>
      <dgm:spPr/>
      <dgm:t>
        <a:bodyPr/>
        <a:lstStyle/>
        <a:p>
          <a:endParaRPr lang="en-US"/>
        </a:p>
      </dgm:t>
    </dgm:pt>
    <dgm:pt modelId="{190B8AB9-A789-4564-9EDF-D3E8C513D436}" type="sibTrans" cxnId="{5FF281B9-CD2F-4194-9883-E3436252C589}">
      <dgm:prSet/>
      <dgm:spPr/>
      <dgm:t>
        <a:bodyPr/>
        <a:lstStyle/>
        <a:p>
          <a:endParaRPr lang="en-US"/>
        </a:p>
      </dgm:t>
    </dgm:pt>
    <dgm:pt modelId="{3AAC232B-9655-4F48-90E8-4432AAFD539D}">
      <dgm:prSe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dirty="0">
              <a:latin typeface="Cambria" panose="02040503050406030204" pitchFamily="18" charset="0"/>
              <a:ea typeface="Cambria" panose="02040503050406030204" pitchFamily="18" charset="0"/>
              <a:cs typeface="Times New Roman" pitchFamily="18" charset="0"/>
            </a:rPr>
            <a:t>Accounting and reporting in the public sector</a:t>
          </a:r>
          <a:endParaRPr lang="en-US" sz="2800" dirty="0">
            <a:latin typeface="Cambria" panose="02040503050406030204" pitchFamily="18" charset="0"/>
            <a:ea typeface="Cambria" panose="02040503050406030204" pitchFamily="18" charset="0"/>
          </a:endParaRPr>
        </a:p>
      </dgm:t>
    </dgm:pt>
    <dgm:pt modelId="{AC421C6D-78C8-415B-BCE2-71122D3C8F36}" type="parTrans" cxnId="{4878CB4D-CEA4-417F-835A-4A60D64E3EDD}">
      <dgm:prSet/>
      <dgm:spPr/>
      <dgm:t>
        <a:bodyPr/>
        <a:lstStyle/>
        <a:p>
          <a:endParaRPr lang="en-US"/>
        </a:p>
      </dgm:t>
    </dgm:pt>
    <dgm:pt modelId="{FD458E2A-736A-4E5C-A570-A032F612386A}" type="sibTrans" cxnId="{4878CB4D-CEA4-417F-835A-4A60D64E3EDD}">
      <dgm:prSet/>
      <dgm:spPr/>
      <dgm:t>
        <a:bodyPr/>
        <a:lstStyle/>
        <a:p>
          <a:endParaRPr lang="en-US"/>
        </a:p>
      </dgm:t>
    </dgm:pt>
    <dgm:pt modelId="{B0F9D4E4-1C13-4639-ADC1-BE3A556FB140}" type="pres">
      <dgm:prSet presAssocID="{CE302EAE-08CC-4BD1-B9D0-1218C68DCE3A}" presName="linearFlow" presStyleCnt="0">
        <dgm:presLayoutVars>
          <dgm:dir/>
          <dgm:animLvl val="lvl"/>
          <dgm:resizeHandles val="exact"/>
        </dgm:presLayoutVars>
      </dgm:prSet>
      <dgm:spPr/>
    </dgm:pt>
    <dgm:pt modelId="{FE5AC21A-F911-4348-8B4D-D5B4DDAEADF5}" type="pres">
      <dgm:prSet presAssocID="{AE5DF3DF-D103-45DF-B9FE-2DECE6C0D4E8}" presName="composite" presStyleCnt="0"/>
      <dgm:spPr/>
    </dgm:pt>
    <dgm:pt modelId="{7667F4A1-7D81-4749-9BCD-6344E248E1C3}" type="pres">
      <dgm:prSet presAssocID="{AE5DF3DF-D103-45DF-B9FE-2DECE6C0D4E8}" presName="parentText" presStyleLbl="alignNode1" presStyleIdx="0" presStyleCnt="4">
        <dgm:presLayoutVars>
          <dgm:chMax val="1"/>
          <dgm:bulletEnabled val="1"/>
        </dgm:presLayoutVars>
      </dgm:prSet>
      <dgm:spPr/>
    </dgm:pt>
    <dgm:pt modelId="{0D1AD79B-C67C-495B-98B2-886ADCEF7513}" type="pres">
      <dgm:prSet presAssocID="{AE5DF3DF-D103-45DF-B9FE-2DECE6C0D4E8}" presName="descendantText" presStyleLbl="alignAcc1" presStyleIdx="0" presStyleCnt="4">
        <dgm:presLayoutVars>
          <dgm:bulletEnabled val="1"/>
        </dgm:presLayoutVars>
      </dgm:prSet>
      <dgm:spPr/>
    </dgm:pt>
    <dgm:pt modelId="{70C5437B-4B73-4019-850B-B46ABAD39E27}" type="pres">
      <dgm:prSet presAssocID="{A8CABE3B-AB7E-4FAD-9846-F592F096DDFE}" presName="sp" presStyleCnt="0"/>
      <dgm:spPr/>
    </dgm:pt>
    <dgm:pt modelId="{5E022856-8BA8-40AB-B536-A6359C63F878}" type="pres">
      <dgm:prSet presAssocID="{23273CCD-C4D3-4045-89FF-9C8583B8048F}" presName="composite" presStyleCnt="0"/>
      <dgm:spPr/>
    </dgm:pt>
    <dgm:pt modelId="{6494DFB4-2A22-4D68-92AC-876C31F8DDCF}" type="pres">
      <dgm:prSet presAssocID="{23273CCD-C4D3-4045-89FF-9C8583B8048F}" presName="parentText" presStyleLbl="alignNode1" presStyleIdx="1" presStyleCnt="4">
        <dgm:presLayoutVars>
          <dgm:chMax val="1"/>
          <dgm:bulletEnabled val="1"/>
        </dgm:presLayoutVars>
      </dgm:prSet>
      <dgm:spPr/>
    </dgm:pt>
    <dgm:pt modelId="{F2ECB573-55E0-4987-9A32-E394E5AA07AA}" type="pres">
      <dgm:prSet presAssocID="{23273CCD-C4D3-4045-89FF-9C8583B8048F}" presName="descendantText" presStyleLbl="alignAcc1" presStyleIdx="1" presStyleCnt="4">
        <dgm:presLayoutVars>
          <dgm:bulletEnabled val="1"/>
        </dgm:presLayoutVars>
      </dgm:prSet>
      <dgm:spPr/>
    </dgm:pt>
    <dgm:pt modelId="{CADFC75F-51A6-40A9-952F-42555047A21D}" type="pres">
      <dgm:prSet presAssocID="{51CE05B2-CEA5-419F-B5EC-CF200B444227}" presName="sp" presStyleCnt="0"/>
      <dgm:spPr/>
    </dgm:pt>
    <dgm:pt modelId="{53710ADA-05CF-4CF3-A759-00EFB5D49460}" type="pres">
      <dgm:prSet presAssocID="{1FF944BB-62A4-4AD8-9BE7-D7A104BD4CCB}" presName="composite" presStyleCnt="0"/>
      <dgm:spPr/>
    </dgm:pt>
    <dgm:pt modelId="{0EB62167-D0C8-4CFB-B44D-EECB3E96FFA0}" type="pres">
      <dgm:prSet presAssocID="{1FF944BB-62A4-4AD8-9BE7-D7A104BD4CCB}" presName="parentText" presStyleLbl="alignNode1" presStyleIdx="2" presStyleCnt="4" custScaleX="111340" custLinFactNeighborX="980" custLinFactNeighborY="47">
        <dgm:presLayoutVars>
          <dgm:chMax val="1"/>
          <dgm:bulletEnabled val="1"/>
        </dgm:presLayoutVars>
      </dgm:prSet>
      <dgm:spPr/>
    </dgm:pt>
    <dgm:pt modelId="{D3BA68EF-E433-4B7B-A91A-C380F6BBD70E}" type="pres">
      <dgm:prSet presAssocID="{1FF944BB-62A4-4AD8-9BE7-D7A104BD4CCB}" presName="descendantText" presStyleLbl="alignAcc1" presStyleIdx="2" presStyleCnt="4" custLinFactNeighborX="1423" custLinFactNeighborY="71">
        <dgm:presLayoutVars>
          <dgm:bulletEnabled val="1"/>
        </dgm:presLayoutVars>
      </dgm:prSet>
      <dgm:spPr/>
    </dgm:pt>
    <dgm:pt modelId="{760BC779-0E20-4FEB-8CFE-09D1424AC916}" type="pres">
      <dgm:prSet presAssocID="{D93A7B13-0E62-44FF-AE53-D68A9103C0A2}" presName="sp" presStyleCnt="0"/>
      <dgm:spPr/>
    </dgm:pt>
    <dgm:pt modelId="{0C2E0904-502C-494B-8125-76AA436BD15A}" type="pres">
      <dgm:prSet presAssocID="{1268AC14-3BFC-4C7E-BDF4-84CC478330F3}" presName="composite" presStyleCnt="0"/>
      <dgm:spPr/>
    </dgm:pt>
    <dgm:pt modelId="{C295F131-C83E-45E8-8CF0-CBE051E9B18B}" type="pres">
      <dgm:prSet presAssocID="{1268AC14-3BFC-4C7E-BDF4-84CC478330F3}" presName="parentText" presStyleLbl="alignNode1" presStyleIdx="3" presStyleCnt="4">
        <dgm:presLayoutVars>
          <dgm:chMax val="1"/>
          <dgm:bulletEnabled val="1"/>
        </dgm:presLayoutVars>
      </dgm:prSet>
      <dgm:spPr/>
    </dgm:pt>
    <dgm:pt modelId="{430734FC-AC1F-4007-BF49-F1BE428C4A6F}" type="pres">
      <dgm:prSet presAssocID="{1268AC14-3BFC-4C7E-BDF4-84CC478330F3}" presName="descendantText" presStyleLbl="alignAcc1" presStyleIdx="3" presStyleCnt="4">
        <dgm:presLayoutVars>
          <dgm:bulletEnabled val="1"/>
        </dgm:presLayoutVars>
      </dgm:prSet>
      <dgm:spPr/>
    </dgm:pt>
  </dgm:ptLst>
  <dgm:cxnLst>
    <dgm:cxn modelId="{0A8DEE04-2493-4CE6-8118-776D9AF35213}" type="presOf" srcId="{3AAC232B-9655-4F48-90E8-4432AAFD539D}" destId="{430734FC-AC1F-4007-BF49-F1BE428C4A6F}" srcOrd="0" destOrd="0" presId="urn:microsoft.com/office/officeart/2005/8/layout/chevron2"/>
    <dgm:cxn modelId="{A3628C0C-63FB-4969-8AD4-9FBE3A52A180}" srcId="{1FF944BB-62A4-4AD8-9BE7-D7A104BD4CCB}" destId="{FA42365C-DF3D-4AD0-BBD7-1967D11B7190}" srcOrd="2" destOrd="0" parTransId="{6B488F5E-03D7-4762-BA3C-4065011AA390}" sibTransId="{4A742E32-9CAF-4D28-B688-E76CCB844A92}"/>
    <dgm:cxn modelId="{414F3814-0E4D-431D-B0B5-24CA86D129A6}" srcId="{23273CCD-C4D3-4045-89FF-9C8583B8048F}" destId="{80FD3989-A8FA-4489-81AC-650786FE12A3}" srcOrd="0" destOrd="0" parTransId="{2E2EA961-CBF9-451D-883A-DC8EC82F7064}" sibTransId="{82A4D3EC-306A-4E18-B23C-C7F481FE6978}"/>
    <dgm:cxn modelId="{3ABB2B1B-9A52-40FD-96BF-FBD7D1059DEC}" type="presOf" srcId="{23273CCD-C4D3-4045-89FF-9C8583B8048F}" destId="{6494DFB4-2A22-4D68-92AC-876C31F8DDCF}" srcOrd="0" destOrd="0" presId="urn:microsoft.com/office/officeart/2005/8/layout/chevron2"/>
    <dgm:cxn modelId="{1D8F6B1F-C486-434B-B063-7FC701486571}" srcId="{AE5DF3DF-D103-45DF-B9FE-2DECE6C0D4E8}" destId="{09E5FD1A-489B-47A3-9C64-4BF4601F0C19}" srcOrd="0" destOrd="0" parTransId="{5E999A10-8CF5-4681-AF8A-BA956A6D921A}" sibTransId="{6DCB0FBA-6A40-4C15-B745-6A5AD243A8EC}"/>
    <dgm:cxn modelId="{03492721-6A49-49FF-AA8F-B8C81607B9E6}" type="presOf" srcId="{CE302EAE-08CC-4BD1-B9D0-1218C68DCE3A}" destId="{B0F9D4E4-1C13-4639-ADC1-BE3A556FB140}" srcOrd="0" destOrd="0" presId="urn:microsoft.com/office/officeart/2005/8/layout/chevron2"/>
    <dgm:cxn modelId="{0CADE960-C9F5-47F0-AA96-AF362E16EE43}" srcId="{CE302EAE-08CC-4BD1-B9D0-1218C68DCE3A}" destId="{1268AC14-3BFC-4C7E-BDF4-84CC478330F3}" srcOrd="3" destOrd="0" parTransId="{3787FD17-A63C-4202-BB6C-99F5176BD17A}" sibTransId="{77BF434C-0A02-43F5-AFD6-8334EA46EB77}"/>
    <dgm:cxn modelId="{4878CB4D-CEA4-417F-835A-4A60D64E3EDD}" srcId="{1268AC14-3BFC-4C7E-BDF4-84CC478330F3}" destId="{3AAC232B-9655-4F48-90E8-4432AAFD539D}" srcOrd="0" destOrd="0" parTransId="{AC421C6D-78C8-415B-BCE2-71122D3C8F36}" sibTransId="{FD458E2A-736A-4E5C-A570-A032F612386A}"/>
    <dgm:cxn modelId="{D794E86F-6B53-41FA-9623-49B5DBCFC420}" type="presOf" srcId="{09E5FD1A-489B-47A3-9C64-4BF4601F0C19}" destId="{0D1AD79B-C67C-495B-98B2-886ADCEF7513}" srcOrd="0" destOrd="0" presId="urn:microsoft.com/office/officeart/2005/8/layout/chevron2"/>
    <dgm:cxn modelId="{B7E6747B-4EAF-477B-8640-DA976E8155C5}" type="presOf" srcId="{80FD3989-A8FA-4489-81AC-650786FE12A3}" destId="{F2ECB573-55E0-4987-9A32-E394E5AA07AA}" srcOrd="0" destOrd="0" presId="urn:microsoft.com/office/officeart/2005/8/layout/chevron2"/>
    <dgm:cxn modelId="{921A058A-6C39-4669-A67E-5216E89F2F64}" srcId="{1FF944BB-62A4-4AD8-9BE7-D7A104BD4CCB}" destId="{89752519-47B1-4579-AE50-3CDBD31287E5}" srcOrd="1" destOrd="0" parTransId="{E85510A7-0F69-4569-B09C-349D9B735025}" sibTransId="{06B8D264-5977-4A6B-A303-DB76900C2DD9}"/>
    <dgm:cxn modelId="{50D75492-2BA4-4863-8495-B108A6AB1807}" type="presOf" srcId="{89752519-47B1-4579-AE50-3CDBD31287E5}" destId="{D3BA68EF-E433-4B7B-A91A-C380F6BBD70E}" srcOrd="0" destOrd="1" presId="urn:microsoft.com/office/officeart/2005/8/layout/chevron2"/>
    <dgm:cxn modelId="{B6CC4C9F-6AA3-4E77-A310-A9244B85FB23}" type="presOf" srcId="{1268AC14-3BFC-4C7E-BDF4-84CC478330F3}" destId="{C295F131-C83E-45E8-8CF0-CBE051E9B18B}" srcOrd="0" destOrd="0" presId="urn:microsoft.com/office/officeart/2005/8/layout/chevron2"/>
    <dgm:cxn modelId="{7D4B32B1-5140-48B0-9CAF-C96ECF43E3FE}" type="presOf" srcId="{939AF4FE-878A-45B8-A7B4-26E26338C162}" destId="{D3BA68EF-E433-4B7B-A91A-C380F6BBD70E}" srcOrd="0" destOrd="0" presId="urn:microsoft.com/office/officeart/2005/8/layout/chevron2"/>
    <dgm:cxn modelId="{288B31B2-4458-482A-8D4C-494E61A88614}" srcId="{CE302EAE-08CC-4BD1-B9D0-1218C68DCE3A}" destId="{1FF944BB-62A4-4AD8-9BE7-D7A104BD4CCB}" srcOrd="2" destOrd="0" parTransId="{7517981B-BB6D-4BBB-8799-B92148891D12}" sibTransId="{D93A7B13-0E62-44FF-AE53-D68A9103C0A2}"/>
    <dgm:cxn modelId="{CE5D67B5-D753-4461-AE43-FA65D20DC424}" srcId="{CE302EAE-08CC-4BD1-B9D0-1218C68DCE3A}" destId="{23273CCD-C4D3-4045-89FF-9C8583B8048F}" srcOrd="1" destOrd="0" parTransId="{604E3587-EA44-4341-8C1F-488DF73733E0}" sibTransId="{51CE05B2-CEA5-419F-B5EC-CF200B444227}"/>
    <dgm:cxn modelId="{5FF281B9-CD2F-4194-9883-E3436252C589}" srcId="{1FF944BB-62A4-4AD8-9BE7-D7A104BD4CCB}" destId="{939AF4FE-878A-45B8-A7B4-26E26338C162}" srcOrd="0" destOrd="0" parTransId="{0174C759-F38E-4999-AF7E-36B5A96F3552}" sibTransId="{190B8AB9-A789-4564-9EDF-D3E8C513D436}"/>
    <dgm:cxn modelId="{017F83DC-D9CD-43AA-83EE-FE0250446E4D}" type="presOf" srcId="{AE5DF3DF-D103-45DF-B9FE-2DECE6C0D4E8}" destId="{7667F4A1-7D81-4749-9BCD-6344E248E1C3}" srcOrd="0" destOrd="0" presId="urn:microsoft.com/office/officeart/2005/8/layout/chevron2"/>
    <dgm:cxn modelId="{A84190F3-59C5-4F7B-A773-F994864099FC}" type="presOf" srcId="{FA42365C-DF3D-4AD0-BBD7-1967D11B7190}" destId="{D3BA68EF-E433-4B7B-A91A-C380F6BBD70E}" srcOrd="0" destOrd="2" presId="urn:microsoft.com/office/officeart/2005/8/layout/chevron2"/>
    <dgm:cxn modelId="{0E2047F4-77E0-468D-9978-DF1A86665339}" type="presOf" srcId="{1FF944BB-62A4-4AD8-9BE7-D7A104BD4CCB}" destId="{0EB62167-D0C8-4CFB-B44D-EECB3E96FFA0}" srcOrd="0" destOrd="0" presId="urn:microsoft.com/office/officeart/2005/8/layout/chevron2"/>
    <dgm:cxn modelId="{6F73C8FB-5AEC-4578-966D-B607B8FDBB14}" srcId="{CE302EAE-08CC-4BD1-B9D0-1218C68DCE3A}" destId="{AE5DF3DF-D103-45DF-B9FE-2DECE6C0D4E8}" srcOrd="0" destOrd="0" parTransId="{2E371EDA-2E68-4659-83F7-280911D60550}" sibTransId="{A8CABE3B-AB7E-4FAD-9846-F592F096DDFE}"/>
    <dgm:cxn modelId="{9112FBAE-AFA8-46B4-A83A-76F6B7B770C2}" type="presParOf" srcId="{B0F9D4E4-1C13-4639-ADC1-BE3A556FB140}" destId="{FE5AC21A-F911-4348-8B4D-D5B4DDAEADF5}" srcOrd="0" destOrd="0" presId="urn:microsoft.com/office/officeart/2005/8/layout/chevron2"/>
    <dgm:cxn modelId="{6270ABA3-361D-4050-8ABD-856892C2895C}" type="presParOf" srcId="{FE5AC21A-F911-4348-8B4D-D5B4DDAEADF5}" destId="{7667F4A1-7D81-4749-9BCD-6344E248E1C3}" srcOrd="0" destOrd="0" presId="urn:microsoft.com/office/officeart/2005/8/layout/chevron2"/>
    <dgm:cxn modelId="{575460B9-FB97-493B-996C-5DE8AD708C3F}" type="presParOf" srcId="{FE5AC21A-F911-4348-8B4D-D5B4DDAEADF5}" destId="{0D1AD79B-C67C-495B-98B2-886ADCEF7513}" srcOrd="1" destOrd="0" presId="urn:microsoft.com/office/officeart/2005/8/layout/chevron2"/>
    <dgm:cxn modelId="{F9BA15EF-F554-4C17-AFB4-BE1E6CC41FA0}" type="presParOf" srcId="{B0F9D4E4-1C13-4639-ADC1-BE3A556FB140}" destId="{70C5437B-4B73-4019-850B-B46ABAD39E27}" srcOrd="1" destOrd="0" presId="urn:microsoft.com/office/officeart/2005/8/layout/chevron2"/>
    <dgm:cxn modelId="{F4E37063-661B-42AE-A9A4-D4178C26DF0E}" type="presParOf" srcId="{B0F9D4E4-1C13-4639-ADC1-BE3A556FB140}" destId="{5E022856-8BA8-40AB-B536-A6359C63F878}" srcOrd="2" destOrd="0" presId="urn:microsoft.com/office/officeart/2005/8/layout/chevron2"/>
    <dgm:cxn modelId="{0FBDA993-56B2-48CE-9663-F09FCC88F3C6}" type="presParOf" srcId="{5E022856-8BA8-40AB-B536-A6359C63F878}" destId="{6494DFB4-2A22-4D68-92AC-876C31F8DDCF}" srcOrd="0" destOrd="0" presId="urn:microsoft.com/office/officeart/2005/8/layout/chevron2"/>
    <dgm:cxn modelId="{C61FD1F9-A3AB-4089-BC48-65112A0E6BCC}" type="presParOf" srcId="{5E022856-8BA8-40AB-B536-A6359C63F878}" destId="{F2ECB573-55E0-4987-9A32-E394E5AA07AA}" srcOrd="1" destOrd="0" presId="urn:microsoft.com/office/officeart/2005/8/layout/chevron2"/>
    <dgm:cxn modelId="{8A0F6A8F-EE41-445E-B454-3ED66C839C45}" type="presParOf" srcId="{B0F9D4E4-1C13-4639-ADC1-BE3A556FB140}" destId="{CADFC75F-51A6-40A9-952F-42555047A21D}" srcOrd="3" destOrd="0" presId="urn:microsoft.com/office/officeart/2005/8/layout/chevron2"/>
    <dgm:cxn modelId="{C42B56A6-5653-4FE3-8641-DB143D4589EA}" type="presParOf" srcId="{B0F9D4E4-1C13-4639-ADC1-BE3A556FB140}" destId="{53710ADA-05CF-4CF3-A759-00EFB5D49460}" srcOrd="4" destOrd="0" presId="urn:microsoft.com/office/officeart/2005/8/layout/chevron2"/>
    <dgm:cxn modelId="{2B632178-DCDE-4871-B4FC-D5EEF8FEE5F6}" type="presParOf" srcId="{53710ADA-05CF-4CF3-A759-00EFB5D49460}" destId="{0EB62167-D0C8-4CFB-B44D-EECB3E96FFA0}" srcOrd="0" destOrd="0" presId="urn:microsoft.com/office/officeart/2005/8/layout/chevron2"/>
    <dgm:cxn modelId="{6DBFAC9B-BC08-4824-B1E1-5FCD833227E3}" type="presParOf" srcId="{53710ADA-05CF-4CF3-A759-00EFB5D49460}" destId="{D3BA68EF-E433-4B7B-A91A-C380F6BBD70E}" srcOrd="1" destOrd="0" presId="urn:microsoft.com/office/officeart/2005/8/layout/chevron2"/>
    <dgm:cxn modelId="{F2EED092-41BF-44DA-B641-1C50D3C0FDB8}" type="presParOf" srcId="{B0F9D4E4-1C13-4639-ADC1-BE3A556FB140}" destId="{760BC779-0E20-4FEB-8CFE-09D1424AC916}" srcOrd="5" destOrd="0" presId="urn:microsoft.com/office/officeart/2005/8/layout/chevron2"/>
    <dgm:cxn modelId="{F2F7BD07-1B52-4ED1-A627-1F3CFEEE7A2E}" type="presParOf" srcId="{B0F9D4E4-1C13-4639-ADC1-BE3A556FB140}" destId="{0C2E0904-502C-494B-8125-76AA436BD15A}" srcOrd="6" destOrd="0" presId="urn:microsoft.com/office/officeart/2005/8/layout/chevron2"/>
    <dgm:cxn modelId="{99863118-A93A-4CE5-B54A-292C68EB880A}" type="presParOf" srcId="{0C2E0904-502C-494B-8125-76AA436BD15A}" destId="{C295F131-C83E-45E8-8CF0-CBE051E9B18B}" srcOrd="0" destOrd="0" presId="urn:microsoft.com/office/officeart/2005/8/layout/chevron2"/>
    <dgm:cxn modelId="{70D54831-1AAE-4BA1-90D6-25BB02FD115B}" type="presParOf" srcId="{0C2E0904-502C-494B-8125-76AA436BD15A}" destId="{430734FC-AC1F-4007-BF49-F1BE428C4A6F}" srcOrd="1" destOrd="0" presId="urn:microsoft.com/office/officeart/2005/8/layout/chevron2"/>
  </dgm:cxnLst>
  <dgm:bg>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BAB2C-C12E-499E-AFCD-F1B0EC55CB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BF77D-846D-42C8-817E-F2361E10BC57}">
      <dgm:prSet>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r>
            <a:rPr lang="en-US" b="1" dirty="0">
              <a:solidFill>
                <a:srgbClr val="C00000"/>
              </a:solidFill>
              <a:latin typeface="Cambria" panose="02040503050406030204" pitchFamily="18" charset="0"/>
              <a:ea typeface="Cambria" panose="02040503050406030204" pitchFamily="18" charset="0"/>
            </a:rPr>
            <a:t>Activities implemented between March</a:t>
          </a:r>
          <a:r>
            <a:rPr lang="ru-RU" b="1" dirty="0">
              <a:solidFill>
                <a:srgbClr val="C00000"/>
              </a:solidFill>
              <a:latin typeface="Cambria" panose="02040503050406030204" pitchFamily="18" charset="0"/>
              <a:ea typeface="Cambria" panose="02040503050406030204" pitchFamily="18" charset="0"/>
            </a:rPr>
            <a:t> 20</a:t>
          </a:r>
          <a:r>
            <a:rPr lang="en-US" b="1" dirty="0">
              <a:solidFill>
                <a:srgbClr val="C00000"/>
              </a:solidFill>
              <a:latin typeface="Cambria" panose="02040503050406030204" pitchFamily="18" charset="0"/>
              <a:ea typeface="Cambria" panose="02040503050406030204" pitchFamily="18" charset="0"/>
            </a:rPr>
            <a:t>20</a:t>
          </a:r>
          <a:r>
            <a:rPr lang="ru-RU" b="1" dirty="0">
              <a:solidFill>
                <a:srgbClr val="C00000"/>
              </a:solidFill>
              <a:latin typeface="Cambria" panose="02040503050406030204" pitchFamily="18" charset="0"/>
              <a:ea typeface="Cambria" panose="02040503050406030204" pitchFamily="18" charset="0"/>
            </a:rPr>
            <a:t> - </a:t>
          </a:r>
          <a:r>
            <a:rPr lang="en-US" b="1" dirty="0">
              <a:solidFill>
                <a:srgbClr val="C00000"/>
              </a:solidFill>
              <a:latin typeface="Cambria" panose="02040503050406030204" pitchFamily="18" charset="0"/>
              <a:ea typeface="Cambria" panose="02040503050406030204" pitchFamily="18" charset="0"/>
            </a:rPr>
            <a:t>April</a:t>
          </a:r>
          <a:r>
            <a:rPr lang="ru-RU" b="1" dirty="0">
              <a:solidFill>
                <a:srgbClr val="C00000"/>
              </a:solidFill>
              <a:latin typeface="Cambria" panose="02040503050406030204" pitchFamily="18" charset="0"/>
              <a:ea typeface="Cambria" panose="02040503050406030204" pitchFamily="18" charset="0"/>
            </a:rPr>
            <a:t> 20</a:t>
          </a:r>
          <a:r>
            <a:rPr lang="en-US" b="1" dirty="0">
              <a:solidFill>
                <a:srgbClr val="C00000"/>
              </a:solidFill>
              <a:latin typeface="Cambria" panose="02040503050406030204" pitchFamily="18" charset="0"/>
              <a:ea typeface="Cambria" panose="02040503050406030204" pitchFamily="18" charset="0"/>
            </a:rPr>
            <a:t>23</a:t>
          </a:r>
          <a:endParaRPr lang="en-US" dirty="0">
            <a:solidFill>
              <a:srgbClr val="C00000"/>
            </a:solidFill>
            <a:latin typeface="Cambria" panose="02040503050406030204" pitchFamily="18" charset="0"/>
            <a:ea typeface="Cambria" panose="02040503050406030204" pitchFamily="18" charset="0"/>
          </a:endParaRPr>
        </a:p>
      </dgm:t>
    </dgm:pt>
    <dgm:pt modelId="{AEEF6771-3F26-4E9C-8407-7EE8E7D4A75D}" type="parTrans" cxnId="{0FC16E70-DAEA-42E4-839B-40D0B5E063C4}">
      <dgm:prSet/>
      <dgm:spPr/>
      <dgm:t>
        <a:bodyPr/>
        <a:lstStyle/>
        <a:p>
          <a:endParaRPr lang="en-US"/>
        </a:p>
      </dgm:t>
    </dgm:pt>
    <dgm:pt modelId="{D564AFEA-CFB9-41E5-BFAE-68C3704B9C16}" type="sibTrans" cxnId="{0FC16E70-DAEA-42E4-839B-40D0B5E063C4}">
      <dgm:prSet/>
      <dgm:spPr/>
      <dgm:t>
        <a:bodyPr/>
        <a:lstStyle/>
        <a:p>
          <a:endParaRPr lang="en-US"/>
        </a:p>
      </dgm:t>
    </dgm:pt>
    <dgm:pt modelId="{F7EE1AFF-5305-4E54-A073-CF1C0362EDEC}" type="pres">
      <dgm:prSet presAssocID="{C8BBAB2C-C12E-499E-AFCD-F1B0EC55CB88}" presName="linear" presStyleCnt="0">
        <dgm:presLayoutVars>
          <dgm:animLvl val="lvl"/>
          <dgm:resizeHandles val="exact"/>
        </dgm:presLayoutVars>
      </dgm:prSet>
      <dgm:spPr/>
    </dgm:pt>
    <dgm:pt modelId="{4B12D3CE-AFC6-45D0-9034-C41CD33B47B4}" type="pres">
      <dgm:prSet presAssocID="{97EBF77D-846D-42C8-817E-F2361E10BC57}" presName="parentText" presStyleLbl="node1" presStyleIdx="0" presStyleCnt="1">
        <dgm:presLayoutVars>
          <dgm:chMax val="0"/>
          <dgm:bulletEnabled val="1"/>
        </dgm:presLayoutVars>
      </dgm:prSet>
      <dgm:spPr/>
    </dgm:pt>
  </dgm:ptLst>
  <dgm:cxnLst>
    <dgm:cxn modelId="{2092E601-E8E8-4FE9-A297-4AF4AE13B978}" type="presOf" srcId="{C8BBAB2C-C12E-499E-AFCD-F1B0EC55CB88}" destId="{F7EE1AFF-5305-4E54-A073-CF1C0362EDEC}" srcOrd="0" destOrd="0" presId="urn:microsoft.com/office/officeart/2005/8/layout/vList2"/>
    <dgm:cxn modelId="{0FC16E70-DAEA-42E4-839B-40D0B5E063C4}" srcId="{C8BBAB2C-C12E-499E-AFCD-F1B0EC55CB88}" destId="{97EBF77D-846D-42C8-817E-F2361E10BC57}" srcOrd="0" destOrd="0" parTransId="{AEEF6771-3F26-4E9C-8407-7EE8E7D4A75D}" sibTransId="{D564AFEA-CFB9-41E5-BFAE-68C3704B9C16}"/>
    <dgm:cxn modelId="{05807855-CB59-4AE4-BD62-B301AAB3B1BA}" type="presOf" srcId="{97EBF77D-846D-42C8-817E-F2361E10BC57}" destId="{4B12D3CE-AFC6-45D0-9034-C41CD33B47B4}" srcOrd="0" destOrd="0" presId="urn:microsoft.com/office/officeart/2005/8/layout/vList2"/>
    <dgm:cxn modelId="{08F86E61-B54A-4BF8-BB9B-D4C3E9A0ADB2}" type="presParOf" srcId="{F7EE1AFF-5305-4E54-A073-CF1C0362EDEC}" destId="{4B12D3CE-AFC6-45D0-9034-C41CD33B47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7A4A1C3-3566-4A57-821B-D183F89A985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solidFill>
                <a:schemeClr val="tx1"/>
              </a:solidFill>
              <a:latin typeface="Cambria" panose="02040503050406030204" pitchFamily="18" charset="0"/>
              <a:ea typeface="Cambria" panose="02040503050406030204" pitchFamily="18" charset="0"/>
            </a:rPr>
            <a:t>TCOP Plenary meeting</a:t>
          </a:r>
        </a:p>
      </dgm:t>
    </dgm:pt>
    <dgm:pt modelId="{E36B6DB2-CEB6-41E7-B680-15274D146506}" type="parTrans" cxnId="{A94FF3F2-381C-4D36-BFA5-0331AB71CC6D}">
      <dgm:prSet/>
      <dgm:spPr/>
      <dgm:t>
        <a:bodyPr/>
        <a:lstStyle/>
        <a:p>
          <a:endParaRPr lang="en-US"/>
        </a:p>
      </dgm:t>
    </dgm:pt>
    <dgm:pt modelId="{A4216403-538D-4A57-87B3-A287D4A8EC8C}" type="sibTrans" cxnId="{A94FF3F2-381C-4D36-BFA5-0331AB71CC6D}">
      <dgm:prSet/>
      <dgm:spPr/>
      <dgm:t>
        <a:bodyPr/>
        <a:lstStyle/>
        <a:p>
          <a:endParaRPr lang="en-US"/>
        </a:p>
      </dgm:t>
    </dgm:pt>
    <dgm:pt modelId="{FDCE1500-8D86-438C-A805-E7746FA404D2}">
      <dgm:prSet phldrT="[Text]" custT="1"/>
      <dgm:spPr/>
      <dgm:t>
        <a:bodyPr/>
        <a:lstStyle/>
        <a:p>
          <a:r>
            <a:rPr kumimoji="0" lang="ru-RU" sz="2000" b="1"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1</a:t>
          </a:r>
          <a:r>
            <a:rPr kumimoji="0" lang="en-US" sz="2000" b="1"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a:t>
          </a:r>
          <a:r>
            <a:rPr kumimoji="0" 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TCOP Virtual Plenary meeting with participation of 100+ members from 17 countries (2021)</a:t>
          </a:r>
          <a:endParaRPr lang="en-US" sz="2000" dirty="0">
            <a:latin typeface="Cambria" panose="02040503050406030204" pitchFamily="18" charset="0"/>
            <a:ea typeface="Cambria" panose="02040503050406030204" pitchFamily="18" charset="0"/>
          </a:endParaRPr>
        </a:p>
      </dgm:t>
    </dgm:pt>
    <dgm:pt modelId="{EC5A7647-1189-490B-8AC9-35AE4A0674A9}" type="parTrans" cxnId="{D06F0A68-8D64-449D-BFE4-B61A9804E23C}">
      <dgm:prSet/>
      <dgm:spPr/>
      <dgm:t>
        <a:bodyPr/>
        <a:lstStyle/>
        <a:p>
          <a:endParaRPr lang="en-US"/>
        </a:p>
      </dgm:t>
    </dgm:pt>
    <dgm:pt modelId="{D4E86976-059A-45FD-8EF9-5365CC939522}" type="sibTrans" cxnId="{D06F0A68-8D64-449D-BFE4-B61A9804E23C}">
      <dgm:prSet/>
      <dgm:spPr/>
      <dgm:t>
        <a:bodyPr/>
        <a:lstStyle/>
        <a:p>
          <a:endParaRPr lang="en-US"/>
        </a:p>
      </dgm:t>
    </dgm:pt>
    <dgm:pt modelId="{39395AC3-44F2-43CA-94C4-C53867CC5DD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solidFill>
                <a:schemeClr val="tx1"/>
              </a:solidFill>
              <a:latin typeface="Cambria" panose="02040503050406030204" pitchFamily="18" charset="0"/>
              <a:ea typeface="Cambria" panose="02040503050406030204" pitchFamily="18" charset="0"/>
            </a:rPr>
            <a:t>Thematic videoconferences</a:t>
          </a:r>
        </a:p>
      </dgm:t>
    </dgm:pt>
    <dgm:pt modelId="{AAE19C80-A85F-4F8C-B76F-233B34405870}" type="parTrans" cxnId="{90FCD1C3-C67D-4ED5-96A3-06501A38C3E2}">
      <dgm:prSet/>
      <dgm:spPr/>
      <dgm:t>
        <a:bodyPr/>
        <a:lstStyle/>
        <a:p>
          <a:endParaRPr lang="en-US"/>
        </a:p>
      </dgm:t>
    </dgm:pt>
    <dgm:pt modelId="{4B9715A4-187C-4144-A591-23D53F93CB69}" type="sibTrans" cxnId="{90FCD1C3-C67D-4ED5-96A3-06501A38C3E2}">
      <dgm:prSet/>
      <dgm:spPr/>
      <dgm:t>
        <a:bodyPr/>
        <a:lstStyle/>
        <a:p>
          <a:endParaRPr lang="en-US"/>
        </a:p>
      </dgm:t>
    </dgm:pt>
    <dgm:pt modelId="{84E7E831-9C66-440F-BC5B-97BBAD916BD5}">
      <dgm:prSet phldrT="[Text]" custT="1"/>
      <dgm:spPr/>
      <dgm:t>
        <a:bodyPr/>
        <a:lstStyle/>
        <a:p>
          <a:r>
            <a:rPr lang="en-US" sz="2000" b="1" u="sng" dirty="0">
              <a:latin typeface="Cambria" panose="02040503050406030204" pitchFamily="18" charset="0"/>
              <a:ea typeface="Cambria" panose="02040503050406030204" pitchFamily="18" charset="0"/>
            </a:rPr>
            <a:t>15</a:t>
          </a:r>
          <a:r>
            <a:rPr lang="ru-RU" sz="2000" b="1" u="sng" dirty="0">
              <a:latin typeface="Cambria" panose="02040503050406030204" pitchFamily="18" charset="0"/>
              <a:ea typeface="Cambria" panose="02040503050406030204" pitchFamily="18" charset="0"/>
            </a:rPr>
            <a:t> </a:t>
          </a:r>
          <a:r>
            <a:rPr lang="en-US" sz="2000" b="0" u="none" dirty="0">
              <a:latin typeface="Cambria" panose="02040503050406030204" pitchFamily="18" charset="0"/>
              <a:ea typeface="Cambria" panose="02040503050406030204" pitchFamily="18" charset="0"/>
            </a:rPr>
            <a:t>v</a:t>
          </a:r>
          <a:r>
            <a:rPr lang="en-US" sz="2000" u="none" dirty="0">
              <a:latin typeface="Cambria" panose="02040503050406030204" pitchFamily="18" charset="0"/>
              <a:ea typeface="Cambria" panose="02040503050406030204" pitchFamily="18" charset="0"/>
            </a:rPr>
            <a:t>ideoconferences with participation of 700+</a:t>
          </a:r>
          <a:r>
            <a:rPr lang="en-US" sz="2000" dirty="0">
              <a:latin typeface="Cambria" panose="02040503050406030204" pitchFamily="18" charset="0"/>
              <a:ea typeface="Cambria" panose="02040503050406030204" pitchFamily="18" charset="0"/>
            </a:rPr>
            <a:t> members</a:t>
          </a:r>
        </a:p>
      </dgm:t>
    </dgm:pt>
    <dgm:pt modelId="{8C82A372-B4B4-4449-8322-521A7AF9F1C6}" type="parTrans" cxnId="{CA6D06F4-5F7C-4B69-A8D1-18DD54C03469}">
      <dgm:prSet/>
      <dgm:spPr/>
      <dgm:t>
        <a:bodyPr/>
        <a:lstStyle/>
        <a:p>
          <a:endParaRPr lang="en-US"/>
        </a:p>
      </dgm:t>
    </dgm:pt>
    <dgm:pt modelId="{7CABF471-0F5C-4C8A-8E42-503E79C2E84B}" type="sibTrans" cxnId="{CA6D06F4-5F7C-4B69-A8D1-18DD54C03469}">
      <dgm:prSet/>
      <dgm:spPr/>
      <dgm:t>
        <a:bodyPr/>
        <a:lstStyle/>
        <a:p>
          <a:endParaRPr lang="en-US"/>
        </a:p>
      </dgm:t>
    </dgm:pt>
    <dgm:pt modelId="{A2D29BD8-8F11-4A9D-A6D0-2C388278A04F}">
      <dgm:prSet custT="1"/>
      <dgm:spPr/>
      <dgm:t>
        <a:bodyPr/>
        <a:lstStyle/>
        <a:p>
          <a:endParaRPr lang="en-US" sz="2000" dirty="0"/>
        </a:p>
      </dgm:t>
    </dgm:pt>
    <dgm:pt modelId="{03AD2F25-B7A5-43D5-ADB5-20F33B34ADD2}" type="parTrans" cxnId="{8397E79A-502E-4271-94FF-D9A8AABFDAF1}">
      <dgm:prSet/>
      <dgm:spPr/>
      <dgm:t>
        <a:bodyPr/>
        <a:lstStyle/>
        <a:p>
          <a:endParaRPr lang="en-US"/>
        </a:p>
      </dgm:t>
    </dgm:pt>
    <dgm:pt modelId="{A1497D9B-9C70-450F-8000-C7B4CE1DBF81}" type="sibTrans" cxnId="{8397E79A-502E-4271-94FF-D9A8AABFDAF1}">
      <dgm:prSet/>
      <dgm:spPr/>
      <dgm:t>
        <a:bodyPr/>
        <a:lstStyle/>
        <a:p>
          <a:endParaRPr lang="en-US"/>
        </a:p>
      </dgm:t>
    </dgm:pt>
    <dgm:pt modelId="{CCB8495D-04BD-44D9-BC5C-C4C15463EE1E}">
      <dgm:prSet phldrT="[Text]" custT="1"/>
      <dgm:spPr/>
      <dgm:t>
        <a:bodyPr/>
        <a:lstStyle/>
        <a:p>
          <a:endParaRPr lang="en-US" sz="2000" dirty="0"/>
        </a:p>
      </dgm:t>
    </dgm:pt>
    <dgm:pt modelId="{8FC39113-1B81-4AD2-A35E-F84E7A437550}" type="parTrans" cxnId="{85BB834B-3D58-44EC-8FA9-11983D85F52C}">
      <dgm:prSet/>
      <dgm:spPr/>
      <dgm:t>
        <a:bodyPr/>
        <a:lstStyle/>
        <a:p>
          <a:endParaRPr lang="en-US"/>
        </a:p>
      </dgm:t>
    </dgm:pt>
    <dgm:pt modelId="{7E3CFF77-A8D8-4548-B46B-1E5A27231D6D}" type="sibTrans" cxnId="{85BB834B-3D58-44EC-8FA9-11983D85F52C}">
      <dgm:prSet/>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 modelId="{C1CE3735-1557-45CB-B596-A3DE630DCF3C}" type="pres">
      <dgm:prSet presAssocID="{E7A4A1C3-3566-4A57-821B-D183F89A9857}" presName="linNode" presStyleCnt="0"/>
      <dgm:spPr/>
    </dgm:pt>
    <dgm:pt modelId="{C314A7ED-A91B-4096-B6ED-5D171C4158DD}" type="pres">
      <dgm:prSet presAssocID="{E7A4A1C3-3566-4A57-821B-D183F89A9857}" presName="parentText" presStyleLbl="node1" presStyleIdx="0" presStyleCnt="2" custScaleY="50686">
        <dgm:presLayoutVars>
          <dgm:chMax val="1"/>
          <dgm:bulletEnabled val="1"/>
        </dgm:presLayoutVars>
      </dgm:prSet>
      <dgm:spPr/>
    </dgm:pt>
    <dgm:pt modelId="{A8983449-E04B-496F-BA7D-ED80AAAEE3A0}" type="pres">
      <dgm:prSet presAssocID="{E7A4A1C3-3566-4A57-821B-D183F89A9857}" presName="descendantText" presStyleLbl="alignAccFollowNode1" presStyleIdx="0" presStyleCnt="2" custScaleY="51036" custLinFactNeighborX="0" custLinFactNeighborY="-785">
        <dgm:presLayoutVars>
          <dgm:bulletEnabled val="1"/>
        </dgm:presLayoutVars>
      </dgm:prSet>
      <dgm:spPr/>
    </dgm:pt>
    <dgm:pt modelId="{CA0773E2-E065-4D7D-A3AA-16903DF04719}" type="pres">
      <dgm:prSet presAssocID="{A4216403-538D-4A57-87B3-A287D4A8EC8C}" presName="sp" presStyleCnt="0"/>
      <dgm:spPr/>
    </dgm:pt>
    <dgm:pt modelId="{D951A707-2B84-4836-B7E7-499B54B47FBD}" type="pres">
      <dgm:prSet presAssocID="{39395AC3-44F2-43CA-94C4-C53867CC5DDA}" presName="linNode" presStyleCnt="0"/>
      <dgm:spPr/>
    </dgm:pt>
    <dgm:pt modelId="{F5260018-36B2-4B62-B3D4-6808BD49C051}" type="pres">
      <dgm:prSet presAssocID="{39395AC3-44F2-43CA-94C4-C53867CC5DDA}" presName="parentText" presStyleLbl="node1" presStyleIdx="1" presStyleCnt="2" custScaleY="52181" custLinFactNeighborX="221" custLinFactNeighborY="-1740">
        <dgm:presLayoutVars>
          <dgm:chMax val="1"/>
          <dgm:bulletEnabled val="1"/>
        </dgm:presLayoutVars>
      </dgm:prSet>
      <dgm:spPr/>
    </dgm:pt>
    <dgm:pt modelId="{39E8FF0F-EA50-4B9D-AE55-13F14B96B741}" type="pres">
      <dgm:prSet presAssocID="{39395AC3-44F2-43CA-94C4-C53867CC5DDA}" presName="descendantText" presStyleLbl="alignAccFollowNode1" presStyleIdx="1" presStyleCnt="2" custScaleX="103905" custScaleY="58210" custLinFactNeighborY="300">
        <dgm:presLayoutVars>
          <dgm:bulletEnabled val="1"/>
        </dgm:presLayoutVars>
      </dgm:prSet>
      <dgm:spPr/>
    </dgm:pt>
  </dgm:ptLst>
  <dgm:cxnLst>
    <dgm:cxn modelId="{CF6F3721-3EAC-41D4-AD14-4617443641B5}" type="presOf" srcId="{CCB8495D-04BD-44D9-BC5C-C4C15463EE1E}" destId="{39E8FF0F-EA50-4B9D-AE55-13F14B96B741}" srcOrd="0" destOrd="0" presId="urn:microsoft.com/office/officeart/2005/8/layout/vList5"/>
    <dgm:cxn modelId="{C6FE5F44-D18D-46FD-AFB2-1682EA30DEB8}" type="presOf" srcId="{5B956844-44B2-43E1-96B2-6A09842E2AC0}" destId="{32897CB2-C440-48C5-B1CB-556F4AF0CCBC}" srcOrd="0" destOrd="0" presId="urn:microsoft.com/office/officeart/2005/8/layout/vList5"/>
    <dgm:cxn modelId="{606D6447-45E7-4B24-8CA2-27736023A6B9}" type="presOf" srcId="{FDCE1500-8D86-438C-A805-E7746FA404D2}" destId="{A8983449-E04B-496F-BA7D-ED80AAAEE3A0}" srcOrd="0" destOrd="0" presId="urn:microsoft.com/office/officeart/2005/8/layout/vList5"/>
    <dgm:cxn modelId="{D06F0A68-8D64-449D-BFE4-B61A9804E23C}" srcId="{E7A4A1C3-3566-4A57-821B-D183F89A9857}" destId="{FDCE1500-8D86-438C-A805-E7746FA404D2}" srcOrd="0" destOrd="0" parTransId="{EC5A7647-1189-490B-8AC9-35AE4A0674A9}" sibTransId="{D4E86976-059A-45FD-8EF9-5365CC939522}"/>
    <dgm:cxn modelId="{85BB834B-3D58-44EC-8FA9-11983D85F52C}" srcId="{39395AC3-44F2-43CA-94C4-C53867CC5DDA}" destId="{CCB8495D-04BD-44D9-BC5C-C4C15463EE1E}" srcOrd="0" destOrd="0" parTransId="{8FC39113-1B81-4AD2-A35E-F84E7A437550}" sibTransId="{7E3CFF77-A8D8-4548-B46B-1E5A27231D6D}"/>
    <dgm:cxn modelId="{BEC2BD7B-BC74-48CD-A4C3-2CFF6B97E96C}" type="presOf" srcId="{84E7E831-9C66-440F-BC5B-97BBAD916BD5}" destId="{39E8FF0F-EA50-4B9D-AE55-13F14B96B741}" srcOrd="0" destOrd="1" presId="urn:microsoft.com/office/officeart/2005/8/layout/vList5"/>
    <dgm:cxn modelId="{0D68B189-3DCC-41BA-AA6C-2C8E3AE0A62F}" type="presOf" srcId="{39395AC3-44F2-43CA-94C4-C53867CC5DDA}" destId="{F5260018-36B2-4B62-B3D4-6808BD49C051}" srcOrd="0" destOrd="0" presId="urn:microsoft.com/office/officeart/2005/8/layout/vList5"/>
    <dgm:cxn modelId="{4F455B8D-3751-408A-936A-00AF8C3366E2}" type="presOf" srcId="{A2D29BD8-8F11-4A9D-A6D0-2C388278A04F}" destId="{39E8FF0F-EA50-4B9D-AE55-13F14B96B741}" srcOrd="0" destOrd="2" presId="urn:microsoft.com/office/officeart/2005/8/layout/vList5"/>
    <dgm:cxn modelId="{8397E79A-502E-4271-94FF-D9A8AABFDAF1}" srcId="{39395AC3-44F2-43CA-94C4-C53867CC5DDA}" destId="{A2D29BD8-8F11-4A9D-A6D0-2C388278A04F}" srcOrd="2" destOrd="0" parTransId="{03AD2F25-B7A5-43D5-ADB5-20F33B34ADD2}" sibTransId="{A1497D9B-9C70-450F-8000-C7B4CE1DBF81}"/>
    <dgm:cxn modelId="{21A23E9D-B5B7-46C9-A5DE-1BD688F1DB95}" type="presOf" srcId="{E7A4A1C3-3566-4A57-821B-D183F89A9857}" destId="{C314A7ED-A91B-4096-B6ED-5D171C4158DD}" srcOrd="0" destOrd="0" presId="urn:microsoft.com/office/officeart/2005/8/layout/vList5"/>
    <dgm:cxn modelId="{90FCD1C3-C67D-4ED5-96A3-06501A38C3E2}" srcId="{5B956844-44B2-43E1-96B2-6A09842E2AC0}" destId="{39395AC3-44F2-43CA-94C4-C53867CC5DDA}" srcOrd="1" destOrd="0" parTransId="{AAE19C80-A85F-4F8C-B76F-233B34405870}" sibTransId="{4B9715A4-187C-4144-A591-23D53F93CB69}"/>
    <dgm:cxn modelId="{A94FF3F2-381C-4D36-BFA5-0331AB71CC6D}" srcId="{5B956844-44B2-43E1-96B2-6A09842E2AC0}" destId="{E7A4A1C3-3566-4A57-821B-D183F89A9857}" srcOrd="0" destOrd="0" parTransId="{E36B6DB2-CEB6-41E7-B680-15274D146506}" sibTransId="{A4216403-538D-4A57-87B3-A287D4A8EC8C}"/>
    <dgm:cxn modelId="{CA6D06F4-5F7C-4B69-A8D1-18DD54C03469}" srcId="{39395AC3-44F2-43CA-94C4-C53867CC5DDA}" destId="{84E7E831-9C66-440F-BC5B-97BBAD916BD5}" srcOrd="1" destOrd="0" parTransId="{8C82A372-B4B4-4449-8322-521A7AF9F1C6}" sibTransId="{7CABF471-0F5C-4C8A-8E42-503E79C2E84B}"/>
    <dgm:cxn modelId="{F62B2FC3-616D-4B15-BA50-B7CEE91E2F4C}" type="presParOf" srcId="{32897CB2-C440-48C5-B1CB-556F4AF0CCBC}" destId="{C1CE3735-1557-45CB-B596-A3DE630DCF3C}" srcOrd="0" destOrd="0" presId="urn:microsoft.com/office/officeart/2005/8/layout/vList5"/>
    <dgm:cxn modelId="{8BC37AE9-049B-4F74-8483-7828B7C230AB}" type="presParOf" srcId="{C1CE3735-1557-45CB-B596-A3DE630DCF3C}" destId="{C314A7ED-A91B-4096-B6ED-5D171C4158DD}" srcOrd="0" destOrd="0" presId="urn:microsoft.com/office/officeart/2005/8/layout/vList5"/>
    <dgm:cxn modelId="{D56B6EF3-0DE7-4F7F-924A-139C6FB9380B}" type="presParOf" srcId="{C1CE3735-1557-45CB-B596-A3DE630DCF3C}" destId="{A8983449-E04B-496F-BA7D-ED80AAAEE3A0}" srcOrd="1" destOrd="0" presId="urn:microsoft.com/office/officeart/2005/8/layout/vList5"/>
    <dgm:cxn modelId="{B8E4B92E-90F7-4EDC-A878-3F71A27335D5}" type="presParOf" srcId="{32897CB2-C440-48C5-B1CB-556F4AF0CCBC}" destId="{CA0773E2-E065-4D7D-A3AA-16903DF04719}" srcOrd="1" destOrd="0" presId="urn:microsoft.com/office/officeart/2005/8/layout/vList5"/>
    <dgm:cxn modelId="{C3C7A660-0902-436E-8EE0-AE5826356FC7}" type="presParOf" srcId="{32897CB2-C440-48C5-B1CB-556F4AF0CCBC}" destId="{D951A707-2B84-4836-B7E7-499B54B47FBD}" srcOrd="2" destOrd="0" presId="urn:microsoft.com/office/officeart/2005/8/layout/vList5"/>
    <dgm:cxn modelId="{85F015C1-5FEA-4907-8EB3-0B685D393A9F}" type="presParOf" srcId="{D951A707-2B84-4836-B7E7-499B54B47FBD}" destId="{F5260018-36B2-4B62-B3D4-6808BD49C051}" srcOrd="0" destOrd="0" presId="urn:microsoft.com/office/officeart/2005/8/layout/vList5"/>
    <dgm:cxn modelId="{E260FFBB-2507-4803-952F-B6459F6B3384}" type="presParOf" srcId="{D951A707-2B84-4836-B7E7-499B54B47FBD}" destId="{39E8FF0F-EA50-4B9D-AE55-13F14B96B74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7A4A1C3-3566-4A57-821B-D183F89A985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200" dirty="0">
              <a:solidFill>
                <a:schemeClr val="tx1"/>
              </a:solidFill>
              <a:latin typeface="Cambria" panose="02040503050406030204" pitchFamily="18" charset="0"/>
              <a:ea typeface="Cambria" panose="02040503050406030204" pitchFamily="18" charset="0"/>
            </a:rPr>
            <a:t>Knowledge Products</a:t>
          </a:r>
        </a:p>
      </dgm:t>
    </dgm:pt>
    <dgm:pt modelId="{E36B6DB2-CEB6-41E7-B680-15274D146506}" type="parTrans" cxnId="{A94FF3F2-381C-4D36-BFA5-0331AB71CC6D}">
      <dgm:prSet/>
      <dgm:spPr/>
      <dgm:t>
        <a:bodyPr/>
        <a:lstStyle/>
        <a:p>
          <a:endParaRPr lang="en-US"/>
        </a:p>
      </dgm:t>
    </dgm:pt>
    <dgm:pt modelId="{A4216403-538D-4A57-87B3-A287D4A8EC8C}" type="sibTrans" cxnId="{A94FF3F2-381C-4D36-BFA5-0331AB71CC6D}">
      <dgm:prSet/>
      <dgm:spPr/>
      <dgm:t>
        <a:bodyPr/>
        <a:lstStyle/>
        <a:p>
          <a:endParaRPr lang="en-US"/>
        </a:p>
      </dgm:t>
    </dgm:pt>
    <dgm:pt modelId="{FDCE1500-8D86-438C-A805-E7746FA404D2}">
      <dgm:prSet phldrT="[Text]" custT="1"/>
      <dgm:spPr/>
      <dgm:t>
        <a:bodyPr/>
        <a:lstStyle/>
        <a:p>
          <a:pPr>
            <a:lnSpc>
              <a:spcPct val="100000"/>
            </a:lnSpc>
            <a:spcAft>
              <a:spcPts val="0"/>
            </a:spcAft>
            <a:buClr>
              <a:schemeClr val="tx1"/>
            </a:buClr>
            <a:buFont typeface="Wingdings" panose="05000000000000000000" pitchFamily="2" charset="2"/>
            <a:buChar char="§"/>
          </a:pPr>
          <a:r>
            <a:rPr lang="en-US" sz="1800" b="0" dirty="0">
              <a:solidFill>
                <a:schemeClr val="tx1"/>
              </a:solidFill>
              <a:latin typeface="Cambria" panose="02040503050406030204" pitchFamily="18" charset="0"/>
              <a:ea typeface="Cambria" panose="02040503050406030204" pitchFamily="18" charset="0"/>
              <a:cs typeface="+mn-cs"/>
            </a:rPr>
            <a:t>Optimizing the Unified Chart of</a:t>
          </a:r>
          <a:r>
            <a:rPr lang="en-US" sz="1800" b="1" dirty="0">
              <a:solidFill>
                <a:schemeClr val="tx1"/>
              </a:solidFill>
              <a:latin typeface="Cambria" panose="02040503050406030204" pitchFamily="18" charset="0"/>
              <a:ea typeface="Cambria" panose="02040503050406030204" pitchFamily="18" charset="0"/>
              <a:cs typeface="+mn-cs"/>
            </a:rPr>
            <a:t> </a:t>
          </a:r>
          <a:r>
            <a:rPr lang="en-US" sz="1800" b="0" dirty="0">
              <a:solidFill>
                <a:schemeClr val="tx1"/>
              </a:solidFill>
              <a:latin typeface="Cambria" panose="02040503050406030204" pitchFamily="18" charset="0"/>
              <a:ea typeface="Cambria" panose="02040503050406030204" pitchFamily="18" charset="0"/>
              <a:cs typeface="+mn-cs"/>
            </a:rPr>
            <a:t>Accounts  Design: Tips for Public Financial Management Practitioners (2020)</a:t>
          </a:r>
          <a:endParaRPr lang="en-US" sz="1800" dirty="0">
            <a:latin typeface="Cambria" panose="02040503050406030204" pitchFamily="18" charset="0"/>
            <a:ea typeface="Cambria" panose="02040503050406030204" pitchFamily="18" charset="0"/>
          </a:endParaRPr>
        </a:p>
      </dgm:t>
    </dgm:pt>
    <dgm:pt modelId="{EC5A7647-1189-490B-8AC9-35AE4A0674A9}" type="parTrans" cxnId="{D06F0A68-8D64-449D-BFE4-B61A9804E23C}">
      <dgm:prSet/>
      <dgm:spPr/>
      <dgm:t>
        <a:bodyPr/>
        <a:lstStyle/>
        <a:p>
          <a:endParaRPr lang="en-US"/>
        </a:p>
      </dgm:t>
    </dgm:pt>
    <dgm:pt modelId="{D4E86976-059A-45FD-8EF9-5365CC939522}" type="sibTrans" cxnId="{D06F0A68-8D64-449D-BFE4-B61A9804E23C}">
      <dgm:prSet/>
      <dgm:spPr/>
      <dgm:t>
        <a:bodyPr/>
        <a:lstStyle/>
        <a:p>
          <a:endParaRPr lang="en-US"/>
        </a:p>
      </dgm:t>
    </dgm:pt>
    <dgm:pt modelId="{39395AC3-44F2-43CA-94C4-C53867CC5DD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solidFill>
                <a:schemeClr val="tx1"/>
              </a:solidFill>
              <a:latin typeface="Cambria" panose="02040503050406030204" pitchFamily="18" charset="0"/>
              <a:ea typeface="Cambria" panose="02040503050406030204" pitchFamily="18" charset="0"/>
            </a:rPr>
            <a:t>Executive Committee</a:t>
          </a:r>
        </a:p>
      </dgm:t>
    </dgm:pt>
    <dgm:pt modelId="{AAE19C80-A85F-4F8C-B76F-233B34405870}" type="parTrans" cxnId="{90FCD1C3-C67D-4ED5-96A3-06501A38C3E2}">
      <dgm:prSet/>
      <dgm:spPr/>
      <dgm:t>
        <a:bodyPr/>
        <a:lstStyle/>
        <a:p>
          <a:endParaRPr lang="en-US"/>
        </a:p>
      </dgm:t>
    </dgm:pt>
    <dgm:pt modelId="{4B9715A4-187C-4144-A591-23D53F93CB69}" type="sibTrans" cxnId="{90FCD1C3-C67D-4ED5-96A3-06501A38C3E2}">
      <dgm:prSet/>
      <dgm:spPr/>
      <dgm:t>
        <a:bodyPr/>
        <a:lstStyle/>
        <a:p>
          <a:endParaRPr lang="en-US"/>
        </a:p>
      </dgm:t>
    </dgm:pt>
    <dgm:pt modelId="{A2D29BD8-8F11-4A9D-A6D0-2C388278A04F}">
      <dgm:prSet custT="1"/>
      <dgm:spPr/>
      <dgm:t>
        <a:bodyPr/>
        <a:lstStyle/>
        <a:p>
          <a:endParaRPr lang="en-US" sz="2000" dirty="0"/>
        </a:p>
      </dgm:t>
    </dgm:pt>
    <dgm:pt modelId="{03AD2F25-B7A5-43D5-ADB5-20F33B34ADD2}" type="parTrans" cxnId="{8397E79A-502E-4271-94FF-D9A8AABFDAF1}">
      <dgm:prSet/>
      <dgm:spPr/>
      <dgm:t>
        <a:bodyPr/>
        <a:lstStyle/>
        <a:p>
          <a:endParaRPr lang="en-US"/>
        </a:p>
      </dgm:t>
    </dgm:pt>
    <dgm:pt modelId="{A1497D9B-9C70-450F-8000-C7B4CE1DBF81}" type="sibTrans" cxnId="{8397E79A-502E-4271-94FF-D9A8AABFDAF1}">
      <dgm:prSet/>
      <dgm:spPr/>
      <dgm:t>
        <a:bodyPr/>
        <a:lstStyle/>
        <a:p>
          <a:endParaRPr lang="en-US"/>
        </a:p>
      </dgm:t>
    </dgm:pt>
    <dgm:pt modelId="{CCB8495D-04BD-44D9-BC5C-C4C15463EE1E}">
      <dgm:prSet phldrT="[Text]" custT="1"/>
      <dgm:spPr/>
      <dgm:t>
        <a:bodyPr/>
        <a:lstStyle/>
        <a:p>
          <a:r>
            <a:rPr lang="en-US" sz="2000" b="1" u="sng" dirty="0">
              <a:latin typeface="Cambria" panose="02040503050406030204" pitchFamily="18" charset="0"/>
              <a:ea typeface="Cambria" panose="02040503050406030204" pitchFamily="18" charset="0"/>
            </a:rPr>
            <a:t>11</a:t>
          </a:r>
          <a:r>
            <a:rPr lang="ru-RU"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ExCom meetings</a:t>
          </a:r>
          <a:endParaRPr lang="en-US" sz="2000" dirty="0"/>
        </a:p>
      </dgm:t>
    </dgm:pt>
    <dgm:pt modelId="{8FC39113-1B81-4AD2-A35E-F84E7A437550}" type="parTrans" cxnId="{85BB834B-3D58-44EC-8FA9-11983D85F52C}">
      <dgm:prSet/>
      <dgm:spPr/>
      <dgm:t>
        <a:bodyPr/>
        <a:lstStyle/>
        <a:p>
          <a:endParaRPr lang="en-US"/>
        </a:p>
      </dgm:t>
    </dgm:pt>
    <dgm:pt modelId="{7E3CFF77-A8D8-4548-B46B-1E5A27231D6D}" type="sibTrans" cxnId="{85BB834B-3D58-44EC-8FA9-11983D85F52C}">
      <dgm:prSet/>
      <dgm:spPr/>
      <dgm:t>
        <a:bodyPr/>
        <a:lstStyle/>
        <a:p>
          <a:endParaRPr lang="en-US"/>
        </a:p>
      </dgm:t>
    </dgm:pt>
    <dgm:pt modelId="{3293A831-564F-4F2D-B5A8-A17133D233F8}">
      <dgm:prSet phldrT="[Text]" custT="1"/>
      <dgm:spPr/>
      <dgm:t>
        <a:bodyPr/>
        <a:lstStyle/>
        <a:p>
          <a:pPr>
            <a:lnSpc>
              <a:spcPct val="100000"/>
            </a:lnSpc>
            <a:spcAft>
              <a:spcPts val="0"/>
            </a:spcAft>
          </a:pPr>
          <a:r>
            <a:rPr lang="en-US" sz="1800" dirty="0">
              <a:latin typeface="Cambria" panose="02040503050406030204" pitchFamily="18" charset="0"/>
              <a:ea typeface="Cambria" panose="02040503050406030204" pitchFamily="18" charset="0"/>
            </a:rPr>
            <a:t>Roles and Functions of the Treasuries in PEMPAL countries (under preparation)</a:t>
          </a:r>
        </a:p>
      </dgm:t>
    </dgm:pt>
    <dgm:pt modelId="{C70F434D-74E8-481D-855D-2408D2C3A2F3}" type="parTrans" cxnId="{107A2C3F-3CAC-4343-8373-F50DA9D49EB0}">
      <dgm:prSet/>
      <dgm:spPr/>
      <dgm:t>
        <a:bodyPr/>
        <a:lstStyle/>
        <a:p>
          <a:endParaRPr lang="en-US"/>
        </a:p>
      </dgm:t>
    </dgm:pt>
    <dgm:pt modelId="{34E91EEA-632C-44C6-9A7A-C01935579674}" type="sibTrans" cxnId="{107A2C3F-3CAC-4343-8373-F50DA9D49EB0}">
      <dgm:prSet/>
      <dgm:spPr/>
      <dgm:t>
        <a:bodyPr/>
        <a:lstStyle/>
        <a:p>
          <a:endParaRPr lang="en-US"/>
        </a:p>
      </dgm:t>
    </dgm:pt>
    <dgm:pt modelId="{AD351842-5BC6-4397-9582-A63CB0A79876}">
      <dgm:prSet phldrT="[Text]" custT="1"/>
      <dgm:spPr/>
      <dgm:t>
        <a:bodyPr/>
        <a:lstStyle/>
        <a:p>
          <a:endParaRPr lang="en-US" sz="2000" dirty="0"/>
        </a:p>
      </dgm:t>
    </dgm:pt>
    <dgm:pt modelId="{A274CFFD-0E67-4A2D-8A06-FC09F74531CF}" type="parTrans" cxnId="{4BC2C585-1217-4B13-9499-8E4B3A57EA1C}">
      <dgm:prSet/>
      <dgm:spPr/>
      <dgm:t>
        <a:bodyPr/>
        <a:lstStyle/>
        <a:p>
          <a:endParaRPr lang="en-US"/>
        </a:p>
      </dgm:t>
    </dgm:pt>
    <dgm:pt modelId="{5EA2088C-AE6B-4372-860D-C739F2F4AB35}" type="sibTrans" cxnId="{4BC2C585-1217-4B13-9499-8E4B3A57EA1C}">
      <dgm:prSet/>
      <dgm:spPr/>
      <dgm:t>
        <a:bodyPr/>
        <a:lstStyle/>
        <a:p>
          <a:endParaRPr lang="en-US"/>
        </a:p>
      </dgm:t>
    </dgm:pt>
    <dgm:pt modelId="{DD06A0BC-E320-43FC-B2C4-36FB0C7372E8}">
      <dgm:prSet phldrT="[Text]" custT="1"/>
      <dgm:spPr/>
      <dgm:t>
        <a:bodyPr/>
        <a:lstStyle/>
        <a:p>
          <a:pPr>
            <a:lnSpc>
              <a:spcPct val="100000"/>
            </a:lnSpc>
            <a:spcAft>
              <a:spcPts val="0"/>
            </a:spcAft>
          </a:pPr>
          <a:r>
            <a:rPr lang="en-US" sz="1800" b="0" u="none" dirty="0">
              <a:latin typeface="Cambria" panose="02040503050406030204" pitchFamily="18" charset="0"/>
              <a:ea typeface="Cambria" panose="02040503050406030204" pitchFamily="18" charset="0"/>
            </a:rPr>
            <a:t>Treasury Single Account and Cash Management in PEMPAL countries (2021)</a:t>
          </a:r>
          <a:endParaRPr lang="en-US" sz="1800" dirty="0">
            <a:latin typeface="Cambria" panose="02040503050406030204" pitchFamily="18" charset="0"/>
            <a:ea typeface="Cambria" panose="02040503050406030204" pitchFamily="18" charset="0"/>
          </a:endParaRPr>
        </a:p>
      </dgm:t>
    </dgm:pt>
    <dgm:pt modelId="{528E988B-59CD-4248-82EB-AD94EA9890DA}" type="parTrans" cxnId="{F25D3BC7-E09B-48F4-93B6-F109176DCEAC}">
      <dgm:prSet/>
      <dgm:spPr/>
      <dgm:t>
        <a:bodyPr/>
        <a:lstStyle/>
        <a:p>
          <a:endParaRPr lang="en-US"/>
        </a:p>
      </dgm:t>
    </dgm:pt>
    <dgm:pt modelId="{AC08EFAB-0B4A-4B30-A91A-72D8634DA9A9}" type="sibTrans" cxnId="{F25D3BC7-E09B-48F4-93B6-F109176DCEAC}">
      <dgm:prSet/>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 modelId="{C1CE3735-1557-45CB-B596-A3DE630DCF3C}" type="pres">
      <dgm:prSet presAssocID="{E7A4A1C3-3566-4A57-821B-D183F89A9857}" presName="linNode" presStyleCnt="0"/>
      <dgm:spPr/>
    </dgm:pt>
    <dgm:pt modelId="{C314A7ED-A91B-4096-B6ED-5D171C4158DD}" type="pres">
      <dgm:prSet presAssocID="{E7A4A1C3-3566-4A57-821B-D183F89A9857}" presName="parentText" presStyleLbl="node1" presStyleIdx="0" presStyleCnt="2" custScaleX="100177" custScaleY="58519">
        <dgm:presLayoutVars>
          <dgm:chMax val="1"/>
          <dgm:bulletEnabled val="1"/>
        </dgm:presLayoutVars>
      </dgm:prSet>
      <dgm:spPr/>
    </dgm:pt>
    <dgm:pt modelId="{A8983449-E04B-496F-BA7D-ED80AAAEE3A0}" type="pres">
      <dgm:prSet presAssocID="{E7A4A1C3-3566-4A57-821B-D183F89A9857}" presName="descendantText" presStyleLbl="alignAccFollowNode1" presStyleIdx="0" presStyleCnt="2" custScaleX="105737" custScaleY="74714" custLinFactNeighborX="101" custLinFactNeighborY="-48">
        <dgm:presLayoutVars>
          <dgm:bulletEnabled val="1"/>
        </dgm:presLayoutVars>
      </dgm:prSet>
      <dgm:spPr/>
    </dgm:pt>
    <dgm:pt modelId="{CA0773E2-E065-4D7D-A3AA-16903DF04719}" type="pres">
      <dgm:prSet presAssocID="{A4216403-538D-4A57-87B3-A287D4A8EC8C}" presName="sp" presStyleCnt="0"/>
      <dgm:spPr/>
    </dgm:pt>
    <dgm:pt modelId="{D951A707-2B84-4836-B7E7-499B54B47FBD}" type="pres">
      <dgm:prSet presAssocID="{39395AC3-44F2-43CA-94C4-C53867CC5DDA}" presName="linNode" presStyleCnt="0"/>
      <dgm:spPr/>
    </dgm:pt>
    <dgm:pt modelId="{F5260018-36B2-4B62-B3D4-6808BD49C051}" type="pres">
      <dgm:prSet presAssocID="{39395AC3-44F2-43CA-94C4-C53867CC5DDA}" presName="parentText" presStyleLbl="node1" presStyleIdx="1" presStyleCnt="2" custScaleX="112270" custScaleY="34429">
        <dgm:presLayoutVars>
          <dgm:chMax val="1"/>
          <dgm:bulletEnabled val="1"/>
        </dgm:presLayoutVars>
      </dgm:prSet>
      <dgm:spPr/>
    </dgm:pt>
    <dgm:pt modelId="{39E8FF0F-EA50-4B9D-AE55-13F14B96B741}" type="pres">
      <dgm:prSet presAssocID="{39395AC3-44F2-43CA-94C4-C53867CC5DDA}" presName="descendantText" presStyleLbl="alignAccFollowNode1" presStyleIdx="1" presStyleCnt="2" custScaleX="117928" custScaleY="40379">
        <dgm:presLayoutVars>
          <dgm:bulletEnabled val="1"/>
        </dgm:presLayoutVars>
      </dgm:prSet>
      <dgm:spPr/>
    </dgm:pt>
  </dgm:ptLst>
  <dgm:cxnLst>
    <dgm:cxn modelId="{8A9B9E2E-D46C-4DD1-8EFC-C06142DA9FE5}" type="presOf" srcId="{DD06A0BC-E320-43FC-B2C4-36FB0C7372E8}" destId="{A8983449-E04B-496F-BA7D-ED80AAAEE3A0}" srcOrd="0" destOrd="1" presId="urn:microsoft.com/office/officeart/2005/8/layout/vList5"/>
    <dgm:cxn modelId="{107A2C3F-3CAC-4343-8373-F50DA9D49EB0}" srcId="{E7A4A1C3-3566-4A57-821B-D183F89A9857}" destId="{3293A831-564F-4F2D-B5A8-A17133D233F8}" srcOrd="2" destOrd="0" parTransId="{C70F434D-74E8-481D-855D-2408D2C3A2F3}" sibTransId="{34E91EEA-632C-44C6-9A7A-C01935579674}"/>
    <dgm:cxn modelId="{52CB6D62-7C9A-4C01-A56C-342427547E08}" type="presOf" srcId="{AD351842-5BC6-4397-9582-A63CB0A79876}" destId="{39E8FF0F-EA50-4B9D-AE55-13F14B96B741}" srcOrd="0" destOrd="0" presId="urn:microsoft.com/office/officeart/2005/8/layout/vList5"/>
    <dgm:cxn modelId="{D06F0A68-8D64-449D-BFE4-B61A9804E23C}" srcId="{E7A4A1C3-3566-4A57-821B-D183F89A9857}" destId="{FDCE1500-8D86-438C-A805-E7746FA404D2}" srcOrd="0" destOrd="0" parTransId="{EC5A7647-1189-490B-8AC9-35AE4A0674A9}" sibTransId="{D4E86976-059A-45FD-8EF9-5365CC939522}"/>
    <dgm:cxn modelId="{85BB834B-3D58-44EC-8FA9-11983D85F52C}" srcId="{39395AC3-44F2-43CA-94C4-C53867CC5DDA}" destId="{CCB8495D-04BD-44D9-BC5C-C4C15463EE1E}" srcOrd="1" destOrd="0" parTransId="{8FC39113-1B81-4AD2-A35E-F84E7A437550}" sibTransId="{7E3CFF77-A8D8-4548-B46B-1E5A27231D6D}"/>
    <dgm:cxn modelId="{ACD69D7F-1533-45B1-93C7-483250BABB32}" type="presOf" srcId="{FDCE1500-8D86-438C-A805-E7746FA404D2}" destId="{A8983449-E04B-496F-BA7D-ED80AAAEE3A0}" srcOrd="0" destOrd="0" presId="urn:microsoft.com/office/officeart/2005/8/layout/vList5"/>
    <dgm:cxn modelId="{4BC2C585-1217-4B13-9499-8E4B3A57EA1C}" srcId="{39395AC3-44F2-43CA-94C4-C53867CC5DDA}" destId="{AD351842-5BC6-4397-9582-A63CB0A79876}" srcOrd="0" destOrd="0" parTransId="{A274CFFD-0E67-4A2D-8A06-FC09F74531CF}" sibTransId="{5EA2088C-AE6B-4372-860D-C739F2F4AB35}"/>
    <dgm:cxn modelId="{31CF4991-A583-4044-9FED-C161BAF96C68}" type="presOf" srcId="{5B956844-44B2-43E1-96B2-6A09842E2AC0}" destId="{32897CB2-C440-48C5-B1CB-556F4AF0CCBC}" srcOrd="0" destOrd="0" presId="urn:microsoft.com/office/officeart/2005/8/layout/vList5"/>
    <dgm:cxn modelId="{8397E79A-502E-4271-94FF-D9A8AABFDAF1}" srcId="{39395AC3-44F2-43CA-94C4-C53867CC5DDA}" destId="{A2D29BD8-8F11-4A9D-A6D0-2C388278A04F}" srcOrd="2" destOrd="0" parTransId="{03AD2F25-B7A5-43D5-ADB5-20F33B34ADD2}" sibTransId="{A1497D9B-9C70-450F-8000-C7B4CE1DBF81}"/>
    <dgm:cxn modelId="{832F409E-AD42-49A6-A9AA-74147C644AE6}" type="presOf" srcId="{39395AC3-44F2-43CA-94C4-C53867CC5DDA}" destId="{F5260018-36B2-4B62-B3D4-6808BD49C051}" srcOrd="0" destOrd="0" presId="urn:microsoft.com/office/officeart/2005/8/layout/vList5"/>
    <dgm:cxn modelId="{7600F0B0-3B10-412F-958F-7D23475249A2}" type="presOf" srcId="{E7A4A1C3-3566-4A57-821B-D183F89A9857}" destId="{C314A7ED-A91B-4096-B6ED-5D171C4158DD}" srcOrd="0" destOrd="0" presId="urn:microsoft.com/office/officeart/2005/8/layout/vList5"/>
    <dgm:cxn modelId="{90FCD1C3-C67D-4ED5-96A3-06501A38C3E2}" srcId="{5B956844-44B2-43E1-96B2-6A09842E2AC0}" destId="{39395AC3-44F2-43CA-94C4-C53867CC5DDA}" srcOrd="1" destOrd="0" parTransId="{AAE19C80-A85F-4F8C-B76F-233B34405870}" sibTransId="{4B9715A4-187C-4144-A591-23D53F93CB69}"/>
    <dgm:cxn modelId="{F25D3BC7-E09B-48F4-93B6-F109176DCEAC}" srcId="{E7A4A1C3-3566-4A57-821B-D183F89A9857}" destId="{DD06A0BC-E320-43FC-B2C4-36FB0C7372E8}" srcOrd="1" destOrd="0" parTransId="{528E988B-59CD-4248-82EB-AD94EA9890DA}" sibTransId="{AC08EFAB-0B4A-4B30-A91A-72D8634DA9A9}"/>
    <dgm:cxn modelId="{DA7FC3D6-3DA7-43CF-8BB3-60A3DF18F284}" type="presOf" srcId="{3293A831-564F-4F2D-B5A8-A17133D233F8}" destId="{A8983449-E04B-496F-BA7D-ED80AAAEE3A0}" srcOrd="0" destOrd="2" presId="urn:microsoft.com/office/officeart/2005/8/layout/vList5"/>
    <dgm:cxn modelId="{A94FF3F2-381C-4D36-BFA5-0331AB71CC6D}" srcId="{5B956844-44B2-43E1-96B2-6A09842E2AC0}" destId="{E7A4A1C3-3566-4A57-821B-D183F89A9857}" srcOrd="0" destOrd="0" parTransId="{E36B6DB2-CEB6-41E7-B680-15274D146506}" sibTransId="{A4216403-538D-4A57-87B3-A287D4A8EC8C}"/>
    <dgm:cxn modelId="{F4E965F3-BA2C-4537-BCDD-0C5FC0D5C48C}" type="presOf" srcId="{CCB8495D-04BD-44D9-BC5C-C4C15463EE1E}" destId="{39E8FF0F-EA50-4B9D-AE55-13F14B96B741}" srcOrd="0" destOrd="1" presId="urn:microsoft.com/office/officeart/2005/8/layout/vList5"/>
    <dgm:cxn modelId="{666D07F6-131E-4791-852E-356B4980A8BC}" type="presOf" srcId="{A2D29BD8-8F11-4A9D-A6D0-2C388278A04F}" destId="{39E8FF0F-EA50-4B9D-AE55-13F14B96B741}" srcOrd="0" destOrd="2" presId="urn:microsoft.com/office/officeart/2005/8/layout/vList5"/>
    <dgm:cxn modelId="{0C590281-51CA-44D1-9BBA-0A57E68F366D}" type="presParOf" srcId="{32897CB2-C440-48C5-B1CB-556F4AF0CCBC}" destId="{C1CE3735-1557-45CB-B596-A3DE630DCF3C}" srcOrd="0" destOrd="0" presId="urn:microsoft.com/office/officeart/2005/8/layout/vList5"/>
    <dgm:cxn modelId="{62EF7162-9E90-4EFE-9A35-BF9C704DFA36}" type="presParOf" srcId="{C1CE3735-1557-45CB-B596-A3DE630DCF3C}" destId="{C314A7ED-A91B-4096-B6ED-5D171C4158DD}" srcOrd="0" destOrd="0" presId="urn:microsoft.com/office/officeart/2005/8/layout/vList5"/>
    <dgm:cxn modelId="{F00D147F-C569-4E67-AA01-DDD4F191C67C}" type="presParOf" srcId="{C1CE3735-1557-45CB-B596-A3DE630DCF3C}" destId="{A8983449-E04B-496F-BA7D-ED80AAAEE3A0}" srcOrd="1" destOrd="0" presId="urn:microsoft.com/office/officeart/2005/8/layout/vList5"/>
    <dgm:cxn modelId="{7374C9B5-EEB7-49B1-B8CD-C681E8C4708A}" type="presParOf" srcId="{32897CB2-C440-48C5-B1CB-556F4AF0CCBC}" destId="{CA0773E2-E065-4D7D-A3AA-16903DF04719}" srcOrd="1" destOrd="0" presId="urn:microsoft.com/office/officeart/2005/8/layout/vList5"/>
    <dgm:cxn modelId="{DE3AF7E5-B4B2-4CEC-8A73-0100EF5C3366}" type="presParOf" srcId="{32897CB2-C440-48C5-B1CB-556F4AF0CCBC}" destId="{D951A707-2B84-4836-B7E7-499B54B47FBD}" srcOrd="2" destOrd="0" presId="urn:microsoft.com/office/officeart/2005/8/layout/vList5"/>
    <dgm:cxn modelId="{38882C87-4932-4557-A321-7284361FAB2C}" type="presParOf" srcId="{D951A707-2B84-4836-B7E7-499B54B47FBD}" destId="{F5260018-36B2-4B62-B3D4-6808BD49C051}" srcOrd="0" destOrd="0" presId="urn:microsoft.com/office/officeart/2005/8/layout/vList5"/>
    <dgm:cxn modelId="{E9281B72-E497-43BD-850E-818113595E41}" type="presParOf" srcId="{D951A707-2B84-4836-B7E7-499B54B47FBD}" destId="{39E8FF0F-EA50-4B9D-AE55-13F14B96B741}"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April 29, 2020</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Discussion on how treasury operations in PEMPAL countries evolved in response to the pandemic</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June 24, 2020</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Familiarization with </a:t>
          </a:r>
          <a:r>
            <a:rPr lang="en-US" sz="2000" kern="1200" dirty="0">
              <a:solidFill>
                <a:schemeClr val="accent1">
                  <a:lumMod val="75000"/>
                </a:schemeClr>
              </a:solidFill>
              <a:latin typeface="Cambria" panose="02040503050406030204" pitchFamily="18" charset="0"/>
              <a:ea typeface="Cambria" panose="02040503050406030204" pitchFamily="18" charset="0"/>
              <a:cs typeface="+mn-cs"/>
            </a:rPr>
            <a:t>operation of the Swiss Federal Treasury</a:t>
          </a: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including cash management and liquidity planning</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87630" tIns="43815" rIns="87630" bIns="43815" numCol="1" spcCol="1270" anchor="ctr" anchorCtr="0"/>
        <a:lstStyle/>
        <a:p>
          <a:pPr marL="0" lvl="0" indent="0" algn="ctr" defTabSz="1022350">
            <a:lnSpc>
              <a:spcPct val="90000"/>
            </a:lnSpc>
            <a:spcBef>
              <a:spcPct val="0"/>
            </a:spcBef>
            <a:spcAft>
              <a:spcPct val="35000"/>
            </a:spcAft>
            <a:buNone/>
          </a:pPr>
          <a:r>
            <a:rPr lang="en-US" sz="2300" kern="1200" dirty="0">
              <a:solidFill>
                <a:prstClr val="white"/>
              </a:solidFill>
              <a:latin typeface="Cambria" panose="02040503050406030204" pitchFamily="18" charset="0"/>
              <a:ea typeface="Cambria" panose="02040503050406030204" pitchFamily="18" charset="0"/>
              <a:cs typeface="+mn-cs"/>
            </a:rPr>
            <a:t>September 15, 2020</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2000" kern="1200" noProof="0" dirty="0">
              <a:latin typeface="Cambria" panose="02040503050406030204" pitchFamily="18" charset="0"/>
              <a:ea typeface="Cambria" panose="02040503050406030204" pitchFamily="18" charset="0"/>
            </a:rPr>
            <a:t>Familiarization with organizational set up, operation and </a:t>
          </a:r>
          <a:r>
            <a:rPr lang="en-US" sz="2000" kern="1200" noProof="0" dirty="0">
              <a:solidFill>
                <a:schemeClr val="accent1">
                  <a:lumMod val="75000"/>
                </a:schemeClr>
              </a:solidFill>
              <a:latin typeface="Cambria" panose="02040503050406030204" pitchFamily="18" charset="0"/>
              <a:ea typeface="Cambria" panose="02040503050406030204" pitchFamily="18" charset="0"/>
            </a:rPr>
            <a:t>key reforms of the Kazakhstan Treasury</a:t>
          </a:r>
          <a:endParaRPr lang="en-US" sz="2000" kern="1200" dirty="0">
            <a:solidFill>
              <a:schemeClr val="accent1">
                <a:lumMod val="75000"/>
              </a:schemeClr>
            </a:solidFill>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2B0E0A0E-07E7-4A46-B3DF-ACD7C8BC0FAE}">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marL="228600" lvl="1" indent="-228600" algn="just" defTabSz="889000">
            <a:lnSpc>
              <a:spcPct val="90000"/>
            </a:lnSpc>
            <a:spcBef>
              <a:spcPct val="0"/>
            </a:spcBef>
            <a:spcAft>
              <a:spcPct val="15000"/>
            </a:spcAft>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29 participants from 11 countries</a:t>
          </a:r>
        </a:p>
      </dgm:t>
    </dgm:pt>
    <dgm:pt modelId="{E6002512-377E-4D82-AADB-6DC48434A86C}" type="parTrans" cxnId="{55767195-935E-4007-986A-26D4DC4AB768}">
      <dgm:prSet/>
      <dgm:spPr/>
      <dgm:t>
        <a:bodyPr/>
        <a:lstStyle/>
        <a:p>
          <a:endParaRPr lang="en-US"/>
        </a:p>
      </dgm:t>
    </dgm:pt>
    <dgm:pt modelId="{B337D1A9-3569-4530-BFFD-01A4ED315B9C}" type="sibTrans" cxnId="{55767195-935E-4007-986A-26D4DC4AB768}">
      <dgm:prSet/>
      <dgm:spPr/>
      <dgm:t>
        <a:bodyPr/>
        <a:lstStyle/>
        <a:p>
          <a:endParaRPr lang="en-US"/>
        </a:p>
      </dgm:t>
    </dgm:pt>
    <dgm:pt modelId="{382CD57B-49D2-4C78-92A6-378E6D297C00}">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marL="228600" lvl="1" indent="-228600" algn="just" defTabSz="889000">
            <a:lnSpc>
              <a:spcPct val="90000"/>
            </a:lnSpc>
            <a:spcBef>
              <a:spcPct val="0"/>
            </a:spcBef>
            <a:spcAft>
              <a:spcPct val="15000"/>
            </a:spcAft>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31 participants from 11 countries</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421D707F-4F6D-4500-B918-3DA1CD6F409F}" type="parTrans" cxnId="{D8B7BEF8-9036-410F-8125-424A05EE25E2}">
      <dgm:prSet/>
      <dgm:spPr/>
      <dgm:t>
        <a:bodyPr/>
        <a:lstStyle/>
        <a:p>
          <a:endParaRPr lang="en-US"/>
        </a:p>
      </dgm:t>
    </dgm:pt>
    <dgm:pt modelId="{AC2EEDE5-3069-4D36-B229-D77128D9B263}" type="sibTrans" cxnId="{D8B7BEF8-9036-410F-8125-424A05EE25E2}">
      <dgm:prSet/>
      <dgm:spPr/>
      <dgm:t>
        <a:bodyPr/>
        <a:lstStyle/>
        <a:p>
          <a:endParaRPr lang="en-US"/>
        </a:p>
      </dgm:t>
    </dgm:pt>
    <dgm:pt modelId="{7FC75F96-C117-4534-A382-83BCC8706DCF}">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algn="just"/>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43 participants from 17 countries</a:t>
          </a:r>
          <a:endParaRPr lang="en-US" sz="2000" kern="1200" dirty="0">
            <a:latin typeface="Cambria" panose="02040503050406030204" pitchFamily="18" charset="0"/>
            <a:ea typeface="Cambria" panose="02040503050406030204" pitchFamily="18" charset="0"/>
          </a:endParaRPr>
        </a:p>
      </dgm:t>
    </dgm:pt>
    <dgm:pt modelId="{EBFA70E1-B50D-4583-BC62-6341B6A2704A}" type="parTrans" cxnId="{3BC1D57D-8454-42ED-9A01-00C37F9529BC}">
      <dgm:prSet/>
      <dgm:spPr/>
      <dgm:t>
        <a:bodyPr/>
        <a:lstStyle/>
        <a:p>
          <a:endParaRPr lang="en-US"/>
        </a:p>
      </dgm:t>
    </dgm:pt>
    <dgm:pt modelId="{EA2BC0A6-E458-4F2F-A279-14E6820FCB19}" type="sibTrans" cxnId="{3BC1D57D-8454-42ED-9A01-00C37F9529BC}">
      <dgm:prSet/>
      <dgm:spPr/>
      <dgm:t>
        <a:bodyPr/>
        <a:lstStyle/>
        <a:p>
          <a:endParaRPr lang="en-US"/>
        </a:p>
      </dgm:t>
    </dgm:pt>
    <dgm:pt modelId="{9C496279-469C-4972-AE76-92C747A5A04D}">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Familiarization with the </a:t>
          </a: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WB note on </a:t>
          </a:r>
          <a:r>
            <a:rPr kumimoji="0" lang="en-US" sz="2000" b="0" i="1"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Agile Treasury Operations during COVID-19</a:t>
          </a:r>
        </a:p>
      </dgm:t>
    </dgm:pt>
    <dgm:pt modelId="{CD76F2BD-5CCB-46F8-AC0E-6883DCC4B4DF}" type="parTrans" cxnId="{D3C6F1DF-392E-4E71-BA4E-2F693C081B86}">
      <dgm:prSet/>
      <dgm:spPr/>
      <dgm:t>
        <a:bodyPr/>
        <a:lstStyle/>
        <a:p>
          <a:endParaRPr lang="en-US"/>
        </a:p>
      </dgm:t>
    </dgm:pt>
    <dgm:pt modelId="{1A9A2C96-AB75-4976-9699-9AEF18275AF4}" type="sibTrans" cxnId="{D3C6F1DF-392E-4E71-BA4E-2F693C081B86}">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83020" custScaleY="54812" custLinFactNeighborX="6" custLinFactNeighborY="-960">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286" custScaleY="68092">
        <dgm:presLayoutVars>
          <dgm:bulletEnabled val="1"/>
        </dgm:presLayoutVars>
      </dgm:prSet>
      <dgm:spPr>
        <a:xfrm rot="5400000">
          <a:off x="4356284" y="-2309573"/>
          <a:ext cx="1236983" cy="5874330"/>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88006" custScaleY="43408" custLinFactNeighborX="-10" custLinFactNeighborY="-1966">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49872" custScaleY="51821" custLinFactNeighborY="-2879">
        <dgm:presLayoutVars>
          <dgm:bulletEnabled val="1"/>
        </dgm:presLayoutVars>
      </dgm:prSet>
      <dgm:spPr>
        <a:xfrm rot="5400000">
          <a:off x="3697520" y="-387426"/>
          <a:ext cx="2482395" cy="5987326"/>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255648" custScaleY="38067" custLinFactNeighborX="-5585" custLinFactNeighborY="-4956">
        <dgm:presLayoutVars>
          <dgm:chMax val="1"/>
          <dgm:bulletEnabled val="1"/>
        </dgm:presLayoutVars>
      </dgm:prSet>
      <dgm:spPr>
        <a:xfrm>
          <a:off x="0" y="3852233"/>
          <a:ext cx="1626472" cy="1524952"/>
        </a:xfrm>
        <a:prstGeom prst="roundRect">
          <a:avLst/>
        </a:prstGeom>
      </dgm:spPr>
    </dgm:pt>
    <dgm:pt modelId="{4585A051-3FC3-4C70-93D9-D5FC8AEE33DD}" type="pres">
      <dgm:prSet presAssocID="{DAC7CADB-F642-413A-B67E-1C936CB1E76D}" presName="descendantText" presStyleLbl="alignAccFollowNode1" presStyleIdx="2" presStyleCnt="3" custScaleX="435543" custScaleY="46558" custLinFactNeighborX="-567" custLinFactNeighborY="-6228">
        <dgm:presLayoutVars>
          <dgm:bulletEnabled val="1"/>
        </dgm:presLayoutVars>
      </dgm:prSet>
      <dgm:spPr>
        <a:xfrm rot="5400000">
          <a:off x="3667291" y="1737218"/>
          <a:ext cx="1631492" cy="5931479"/>
        </a:xfrm>
        <a:prstGeom prst="round2SameRect">
          <a:avLst/>
        </a:prstGeom>
      </dgm:spPr>
    </dgm:pt>
  </dgm:ptLst>
  <dgm:cxnLst>
    <dgm:cxn modelId="{F07AA31B-F3AF-41CF-BF1F-A086EBF47A6E}" type="presOf" srcId="{DAC7CADB-F642-413A-B67E-1C936CB1E76D}" destId="{E997E8B8-72D3-4138-9CDF-AD0FDB01E83D}" srcOrd="0" destOrd="0"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95102229-D3BF-4FAD-8177-A8909483E125}" type="presOf" srcId="{2B0E0A0E-07E7-4A46-B3DF-ACD7C8BC0FAE}" destId="{F069A627-4E67-4967-8B92-C9087C4A6F83}" srcOrd="0" destOrd="2" presId="urn:microsoft.com/office/officeart/2005/8/layout/vList5"/>
    <dgm:cxn modelId="{02D8CC3F-59F0-49B3-A783-F0B0EC275642}" srcId="{FD8B917B-5377-4589-A0EB-2CC858A5978B}" destId="{F7F93194-955C-4288-BC12-45756203ABA6}" srcOrd="1" destOrd="0" parTransId="{CCC762D7-AFE9-4D5B-ABB4-1E4D2D60D742}" sibTransId="{C761FA9F-6DC6-4C19-8BD6-F9420C6C300B}"/>
    <dgm:cxn modelId="{3BC1D57D-8454-42ED-9A01-00C37F9529BC}" srcId="{DAC7CADB-F642-413A-B67E-1C936CB1E76D}" destId="{7FC75F96-C117-4534-A382-83BCC8706DCF}" srcOrd="1" destOrd="0" parTransId="{EBFA70E1-B50D-4583-BC62-6341B6A2704A}" sibTransId="{EA2BC0A6-E458-4F2F-A279-14E6820FCB19}"/>
    <dgm:cxn modelId="{1A41F680-9484-4CFC-8C1F-BF3A2024404C}" type="presOf" srcId="{382CD57B-49D2-4C78-92A6-378E6D297C00}" destId="{BD70E6F7-64AA-410D-B404-CF9D915BC730}" srcOrd="0" destOrd="1" presId="urn:microsoft.com/office/officeart/2005/8/layout/vList5"/>
    <dgm:cxn modelId="{5E0CBF86-6BC9-4386-A94A-939DFA84BFB2}" type="presOf" srcId="{9DBFA86B-F403-45A1-8555-A75FC7657C3F}" destId="{F069A627-4E67-4967-8B92-C9087C4A6F83}" srcOrd="0" destOrd="1" presId="urn:microsoft.com/office/officeart/2005/8/layout/vList5"/>
    <dgm:cxn modelId="{2A9BA089-8E8B-4D49-AC48-58F395905D85}" type="presOf" srcId="{F7F93194-955C-4288-BC12-45756203ABA6}" destId="{9D236FC3-00A8-452D-B6F1-150F21CFFA04}" srcOrd="0" destOrd="0" presId="urn:microsoft.com/office/officeart/2005/8/layout/vList5"/>
    <dgm:cxn modelId="{56DEC490-6140-4CFA-AC20-AE3135BD8983}" srcId="{DAC7CADB-F642-413A-B67E-1C936CB1E76D}" destId="{0E4A6641-D0A0-44AA-87F5-5DFD67EE4899}" srcOrd="0" destOrd="0" parTransId="{E9DA3D42-7E0E-425C-96DD-6194366ACA08}" sibTransId="{3CDE94EC-1393-497F-8347-86058FE07D8B}"/>
    <dgm:cxn modelId="{55767195-935E-4007-986A-26D4DC4AB768}" srcId="{CFE3F8F5-9CC4-4477-8B0C-A2043DD18C18}" destId="{2B0E0A0E-07E7-4A46-B3DF-ACD7C8BC0FAE}" srcOrd="2" destOrd="0" parTransId="{E6002512-377E-4D82-AADB-6DC48434A86C}" sibTransId="{B337D1A9-3569-4530-BFFD-01A4ED315B9C}"/>
    <dgm:cxn modelId="{69E290AA-AC23-48CF-9CE2-E581287CC4F6}" type="presOf" srcId="{0E4A6641-D0A0-44AA-87F5-5DFD67EE4899}" destId="{4585A051-3FC3-4C70-93D9-D5FC8AEE33DD}" srcOrd="0" destOrd="0" presId="urn:microsoft.com/office/officeart/2005/8/layout/vList5"/>
    <dgm:cxn modelId="{C91F42B5-FBFA-4BB6-99EC-F7E01CAD75B5}" type="presOf" srcId="{FD8B917B-5377-4589-A0EB-2CC858A5978B}" destId="{81BAF002-85A0-4E09-A0BA-160DCB5399A4}" srcOrd="0" destOrd="0"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7ACFF7DA-3B16-4944-BF9C-8A4FD17087E6}" type="presOf" srcId="{9C496279-469C-4972-AE76-92C747A5A04D}" destId="{F069A627-4E67-4967-8B92-C9087C4A6F83}" srcOrd="0" destOrd="0" presId="urn:microsoft.com/office/officeart/2005/8/layout/vList5"/>
    <dgm:cxn modelId="{D3C6F1DF-392E-4E71-BA4E-2F693C081B86}" srcId="{CFE3F8F5-9CC4-4477-8B0C-A2043DD18C18}" destId="{9C496279-469C-4972-AE76-92C747A5A04D}" srcOrd="0" destOrd="0" parTransId="{CD76F2BD-5CCB-46F8-AC0E-6883DCC4B4DF}" sibTransId="{1A9A2C96-AB75-4976-9699-9AEF18275AF4}"/>
    <dgm:cxn modelId="{AB34D6EE-AE71-4F8B-891F-0D801E3A0BCE}" type="presOf" srcId="{D5DFC18A-E00F-4E7A-9A65-49C39E9D28D7}" destId="{BD70E6F7-64AA-410D-B404-CF9D915BC730}" srcOrd="0" destOrd="0" presId="urn:microsoft.com/office/officeart/2005/8/layout/vList5"/>
    <dgm:cxn modelId="{2041F5EF-6BF4-495E-8DED-E4C50D7608B5}" type="presOf" srcId="{7FC75F96-C117-4534-A382-83BCC8706DCF}" destId="{4585A051-3FC3-4C70-93D9-D5FC8AEE33DD}" srcOrd="0" destOrd="1" presId="urn:microsoft.com/office/officeart/2005/8/layout/vList5"/>
    <dgm:cxn modelId="{4C2264F2-7281-4C74-92F2-7CC7ECBD4BE0}" type="presOf" srcId="{CFE3F8F5-9CC4-4477-8B0C-A2043DD18C18}" destId="{62056DBE-2B9E-450E-B206-18D00416536A}" srcOrd="0" destOrd="0" presId="urn:microsoft.com/office/officeart/2005/8/layout/vList5"/>
    <dgm:cxn modelId="{9F3C0DF8-6991-4E2D-AFDD-D68900F7C0B5}" srcId="{CFE3F8F5-9CC4-4477-8B0C-A2043DD18C18}" destId="{9DBFA86B-F403-45A1-8555-A75FC7657C3F}" srcOrd="1" destOrd="0" parTransId="{B7808C8C-7545-4604-990B-047B4E149153}" sibTransId="{BEF85F4E-D847-4B29-AE1F-2BBC5D727FD8}"/>
    <dgm:cxn modelId="{D8B7BEF8-9036-410F-8125-424A05EE25E2}" srcId="{F7F93194-955C-4288-BC12-45756203ABA6}" destId="{382CD57B-49D2-4C78-92A6-378E6D297C00}" srcOrd="1" destOrd="0" parTransId="{421D707F-4F6D-4500-B918-3DA1CD6F409F}" sibTransId="{AC2EEDE5-3069-4D36-B229-D77128D9B263}"/>
    <dgm:cxn modelId="{36838A42-B1CD-4D36-9D7C-25714DDB93E1}" type="presParOf" srcId="{81BAF002-85A0-4E09-A0BA-160DCB5399A4}" destId="{FC412727-0701-4A89-A7F4-178A424CD82D}" srcOrd="0" destOrd="0" presId="urn:microsoft.com/office/officeart/2005/8/layout/vList5"/>
    <dgm:cxn modelId="{A01D74C6-9F49-4A93-BC0D-6F8FA9B81040}" type="presParOf" srcId="{FC412727-0701-4A89-A7F4-178A424CD82D}" destId="{62056DBE-2B9E-450E-B206-18D00416536A}" srcOrd="0" destOrd="0" presId="urn:microsoft.com/office/officeart/2005/8/layout/vList5"/>
    <dgm:cxn modelId="{5CFA1466-1E7E-4FEC-BD11-ABC802FC821F}" type="presParOf" srcId="{FC412727-0701-4A89-A7F4-178A424CD82D}" destId="{F069A627-4E67-4967-8B92-C9087C4A6F83}" srcOrd="1" destOrd="0" presId="urn:microsoft.com/office/officeart/2005/8/layout/vList5"/>
    <dgm:cxn modelId="{254E6A06-5F45-4518-96B4-1B6AC55F5597}" type="presParOf" srcId="{81BAF002-85A0-4E09-A0BA-160DCB5399A4}" destId="{818E3029-396A-43D9-97E3-1C614C499969}" srcOrd="1" destOrd="0" presId="urn:microsoft.com/office/officeart/2005/8/layout/vList5"/>
    <dgm:cxn modelId="{E96D8A6E-C739-47CE-B654-E63748ECFD7D}" type="presParOf" srcId="{81BAF002-85A0-4E09-A0BA-160DCB5399A4}" destId="{7E38D1BA-3357-48F1-BE5F-899AC8DFA457}" srcOrd="2" destOrd="0" presId="urn:microsoft.com/office/officeart/2005/8/layout/vList5"/>
    <dgm:cxn modelId="{1FCB479F-8F4C-447C-9367-4901FE93A7F5}" type="presParOf" srcId="{7E38D1BA-3357-48F1-BE5F-899AC8DFA457}" destId="{9D236FC3-00A8-452D-B6F1-150F21CFFA04}" srcOrd="0" destOrd="0" presId="urn:microsoft.com/office/officeart/2005/8/layout/vList5"/>
    <dgm:cxn modelId="{61DBF0FB-A4B3-43A7-86D8-A11ADB1C1393}" type="presParOf" srcId="{7E38D1BA-3357-48F1-BE5F-899AC8DFA457}" destId="{BD70E6F7-64AA-410D-B404-CF9D915BC730}" srcOrd="1" destOrd="0" presId="urn:microsoft.com/office/officeart/2005/8/layout/vList5"/>
    <dgm:cxn modelId="{A78E56D2-8588-41B8-96AB-EA5F87A5A05A}" type="presParOf" srcId="{81BAF002-85A0-4E09-A0BA-160DCB5399A4}" destId="{BF28220A-BF14-45EF-9335-F93589E00974}" srcOrd="3" destOrd="0" presId="urn:microsoft.com/office/officeart/2005/8/layout/vList5"/>
    <dgm:cxn modelId="{47EF4F7F-EA3C-4551-BC35-0B8B31F18EA2}" type="presParOf" srcId="{81BAF002-85A0-4E09-A0BA-160DCB5399A4}" destId="{5F8B406F-07C0-48C2-B558-5E2742D1785B}" srcOrd="4" destOrd="0" presId="urn:microsoft.com/office/officeart/2005/8/layout/vList5"/>
    <dgm:cxn modelId="{516544D6-BDCA-453A-B6AC-52B30C626F47}" type="presParOf" srcId="{5F8B406F-07C0-48C2-B558-5E2742D1785B}" destId="{E997E8B8-72D3-4138-9CDF-AD0FDB01E83D}" srcOrd="0" destOrd="0" presId="urn:microsoft.com/office/officeart/2005/8/layout/vList5"/>
    <dgm:cxn modelId="{0AC0A34B-CC3D-4007-90A6-137900701670}"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November 10, 2022</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F7F93194-955C-4288-BC12-45756203ABA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March 16, 2023</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None/>
          </a:pP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7E0F0F3F-4E30-4196-AEF5-FB36C86823FE}">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Preparations for this plenary meeting</a:t>
          </a:r>
        </a:p>
      </dgm:t>
    </dgm:pt>
    <dgm:pt modelId="{8CC8B4E3-9276-4339-B898-9BEDC57B8356}" type="parTrans" cxnId="{FCED7ADD-BB0F-4426-BCD9-E1662CAB4426}">
      <dgm:prSet/>
      <dgm:spPr/>
      <dgm:t>
        <a:bodyPr/>
        <a:lstStyle/>
        <a:p>
          <a:endParaRPr lang="en-US"/>
        </a:p>
      </dgm:t>
    </dgm:pt>
    <dgm:pt modelId="{8BCA5CF5-0F5E-4C6A-94D1-AA6842ADA5A3}" type="sibTrans" cxnId="{FCED7ADD-BB0F-4426-BCD9-E1662CAB4426}">
      <dgm:prSet/>
      <dgm:spPr/>
      <dgm:t>
        <a:bodyPr/>
        <a:lstStyle/>
        <a:p>
          <a:endParaRPr lang="en-US"/>
        </a:p>
      </dgm:t>
    </dgm:pt>
    <dgm:pt modelId="{2B0E0A0E-07E7-4A46-B3DF-ACD7C8BC0FAE}">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marL="228600" lvl="1" indent="-228600" algn="just" defTabSz="889000">
            <a:lnSpc>
              <a:spcPct val="90000"/>
            </a:lnSpc>
            <a:spcBef>
              <a:spcPct val="0"/>
            </a:spcBef>
            <a:spcAft>
              <a:spcPct val="15000"/>
            </a:spcAft>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40+ participants from 12 countries</a:t>
          </a:r>
        </a:p>
      </dgm:t>
    </dgm:pt>
    <dgm:pt modelId="{E6002512-377E-4D82-AADB-6DC48434A86C}" type="parTrans" cxnId="{55767195-935E-4007-986A-26D4DC4AB768}">
      <dgm:prSet/>
      <dgm:spPr/>
      <dgm:t>
        <a:bodyPr/>
        <a:lstStyle/>
        <a:p>
          <a:endParaRPr lang="en-US"/>
        </a:p>
      </dgm:t>
    </dgm:pt>
    <dgm:pt modelId="{B337D1A9-3569-4530-BFFD-01A4ED315B9C}" type="sibTrans" cxnId="{55767195-935E-4007-986A-26D4DC4AB768}">
      <dgm:prSet/>
      <dgm:spPr/>
      <dgm:t>
        <a:bodyPr/>
        <a:lstStyle/>
        <a:p>
          <a:endParaRPr lang="en-US"/>
        </a:p>
      </dgm:t>
    </dgm:pt>
    <dgm:pt modelId="{382CD57B-49D2-4C78-92A6-378E6D297C00}">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marL="228600" lvl="1" indent="-228600" algn="just" defTabSz="889000">
            <a:lnSpc>
              <a:spcPct val="90000"/>
            </a:lnSpc>
            <a:spcBef>
              <a:spcPct val="0"/>
            </a:spcBef>
            <a:spcAft>
              <a:spcPct val="15000"/>
            </a:spcAft>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29+ participants from 13 countries</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421D707F-4F6D-4500-B918-3DA1CD6F409F}" type="parTrans" cxnId="{D8B7BEF8-9036-410F-8125-424A05EE25E2}">
      <dgm:prSet/>
      <dgm:spPr/>
      <dgm:t>
        <a:bodyPr/>
        <a:lstStyle/>
        <a:p>
          <a:endParaRPr lang="en-US"/>
        </a:p>
      </dgm:t>
    </dgm:pt>
    <dgm:pt modelId="{AC2EEDE5-3069-4D36-B229-D77128D9B263}" type="sibTrans" cxnId="{D8B7BEF8-9036-410F-8125-424A05EE25E2}">
      <dgm:prSet/>
      <dgm:spPr/>
      <dgm:t>
        <a:bodyPr/>
        <a:lstStyle/>
        <a:p>
          <a:endParaRPr lang="en-US"/>
        </a:p>
      </dgm:t>
    </dgm:pt>
    <dgm:pt modelId="{9C496279-469C-4972-AE76-92C747A5A04D}">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Albania</a:t>
          </a: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 regulatory and methodological framework for </a:t>
          </a: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risk management</a:t>
          </a: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 Treasury operational risks and how the risks are addressed through business processes</a:t>
          </a:r>
          <a:endParaRPr kumimoji="0" lang="en-US" sz="2000" b="0" i="1"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endParaRPr>
        </a:p>
      </dgm:t>
    </dgm:pt>
    <dgm:pt modelId="{CD76F2BD-5CCB-46F8-AC0E-6883DCC4B4DF}" type="parTrans" cxnId="{D3C6F1DF-392E-4E71-BA4E-2F693C081B86}">
      <dgm:prSet/>
      <dgm:spPr/>
      <dgm:t>
        <a:bodyPr/>
        <a:lstStyle/>
        <a:p>
          <a:endParaRPr lang="en-US"/>
        </a:p>
      </dgm:t>
    </dgm:pt>
    <dgm:pt modelId="{1A9A2C96-AB75-4976-9699-9AEF18275AF4}" type="sibTrans" cxnId="{D3C6F1DF-392E-4E71-BA4E-2F693C081B86}">
      <dgm:prSet/>
      <dgm:spPr/>
      <dgm:t>
        <a:bodyPr/>
        <a:lstStyle/>
        <a:p>
          <a:endParaRPr lang="en-US"/>
        </a:p>
      </dgm:t>
    </dgm:pt>
    <dgm:pt modelId="{0FCB574B-91B1-464B-BC4B-B5A1388939B0}">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lang="en-US" sz="2000" i="1" kern="1200" dirty="0">
              <a:solidFill>
                <a:schemeClr val="accent1">
                  <a:lumMod val="75000"/>
                </a:schemeClr>
              </a:solidFill>
              <a:latin typeface="Cambria" panose="02040503050406030204" pitchFamily="18" charset="0"/>
              <a:ea typeface="Cambria" panose="02040503050406030204" pitchFamily="18" charset="0"/>
              <a:cs typeface="+mn-cs"/>
            </a:rPr>
            <a:t>2022 Survey on the Functions of the Treasuries in PEMPAL Countries </a:t>
          </a: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presentation of preliminary results</a:t>
          </a:r>
        </a:p>
      </dgm:t>
    </dgm:pt>
    <dgm:pt modelId="{E7E15498-648F-42FD-8431-FFE4CD6EE73D}" type="parTrans" cxnId="{B9E8EAAA-F41D-4073-967A-B5320D4EDF13}">
      <dgm:prSet/>
      <dgm:spPr/>
      <dgm:t>
        <a:bodyPr/>
        <a:lstStyle/>
        <a:p>
          <a:endParaRPr lang="en-US"/>
        </a:p>
      </dgm:t>
    </dgm:pt>
    <dgm:pt modelId="{999885DF-B32D-4B0A-92E3-38CE2CC6A6EE}" type="sibTrans" cxnId="{B9E8EAAA-F41D-4073-967A-B5320D4EDF13}">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2" custScaleX="83020" custScaleY="37145" custLinFactNeighborX="6" custLinFactNeighborY="-960">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2" custScaleX="135286" custScaleY="44774">
        <dgm:presLayoutVars>
          <dgm:bulletEnabled val="1"/>
        </dgm:presLayoutVars>
      </dgm:prSet>
      <dgm:spPr>
        <a:xfrm rot="5400000">
          <a:off x="4356284" y="-2309573"/>
          <a:ext cx="1236983" cy="5874330"/>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2" custScaleX="88006" custScaleY="43408" custLinFactNeighborX="-10" custLinFactNeighborY="-1966">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2" custScaleX="149872" custScaleY="51821" custLinFactNeighborY="-2879">
        <dgm:presLayoutVars>
          <dgm:bulletEnabled val="1"/>
        </dgm:presLayoutVars>
      </dgm:prSet>
      <dgm:spPr>
        <a:xfrm rot="5400000">
          <a:off x="3697520" y="-387426"/>
          <a:ext cx="2482395" cy="5987326"/>
        </a:xfrm>
        <a:prstGeom prst="round2SameRect">
          <a:avLst/>
        </a:prstGeom>
      </dgm:spPr>
    </dgm:pt>
  </dgm:ptLst>
  <dgm:cxnLst>
    <dgm:cxn modelId="{DB5F3622-853B-49D9-A86D-A50F31A23D09}" srcId="{F7F93194-955C-4288-BC12-45756203ABA6}" destId="{D5DFC18A-E00F-4E7A-9A65-49C39E9D28D7}" srcOrd="0" destOrd="0" parTransId="{9B7AA94D-8466-44CB-850A-E67080945BED}" sibTransId="{74BC67AC-14DD-43D5-93DC-382B629B4E1C}"/>
    <dgm:cxn modelId="{95102229-D3BF-4FAD-8177-A8909483E125}" type="presOf" srcId="{2B0E0A0E-07E7-4A46-B3DF-ACD7C8BC0FAE}" destId="{F069A627-4E67-4967-8B92-C9087C4A6F83}" srcOrd="0" destOrd="1" presId="urn:microsoft.com/office/officeart/2005/8/layout/vList5"/>
    <dgm:cxn modelId="{02D8CC3F-59F0-49B3-A783-F0B0EC275642}" srcId="{FD8B917B-5377-4589-A0EB-2CC858A5978B}" destId="{F7F93194-955C-4288-BC12-45756203ABA6}" srcOrd="1" destOrd="0" parTransId="{CCC762D7-AFE9-4D5B-ABB4-1E4D2D60D742}" sibTransId="{C761FA9F-6DC6-4C19-8BD6-F9420C6C300B}"/>
    <dgm:cxn modelId="{1A41F680-9484-4CFC-8C1F-BF3A2024404C}" type="presOf" srcId="{382CD57B-49D2-4C78-92A6-378E6D297C00}" destId="{BD70E6F7-64AA-410D-B404-CF9D915BC730}" srcOrd="0" destOrd="3" presId="urn:microsoft.com/office/officeart/2005/8/layout/vList5"/>
    <dgm:cxn modelId="{2A9BA089-8E8B-4D49-AC48-58F395905D85}" type="presOf" srcId="{F7F93194-955C-4288-BC12-45756203ABA6}" destId="{9D236FC3-00A8-452D-B6F1-150F21CFFA04}" srcOrd="0" destOrd="0" presId="urn:microsoft.com/office/officeart/2005/8/layout/vList5"/>
    <dgm:cxn modelId="{66EFC78E-FEB2-4153-948A-9497A3E59DEB}" type="presOf" srcId="{0FCB574B-91B1-464B-BC4B-B5A1388939B0}" destId="{BD70E6F7-64AA-410D-B404-CF9D915BC730}" srcOrd="0" destOrd="1" presId="urn:microsoft.com/office/officeart/2005/8/layout/vList5"/>
    <dgm:cxn modelId="{55767195-935E-4007-986A-26D4DC4AB768}" srcId="{CFE3F8F5-9CC4-4477-8B0C-A2043DD18C18}" destId="{2B0E0A0E-07E7-4A46-B3DF-ACD7C8BC0FAE}" srcOrd="1" destOrd="0" parTransId="{E6002512-377E-4D82-AADB-6DC48434A86C}" sibTransId="{B337D1A9-3569-4530-BFFD-01A4ED315B9C}"/>
    <dgm:cxn modelId="{B9E8EAAA-F41D-4073-967A-B5320D4EDF13}" srcId="{F7F93194-955C-4288-BC12-45756203ABA6}" destId="{0FCB574B-91B1-464B-BC4B-B5A1388939B0}" srcOrd="1" destOrd="0" parTransId="{E7E15498-648F-42FD-8431-FFE4CD6EE73D}" sibTransId="{999885DF-B32D-4B0A-92E3-38CE2CC6A6EE}"/>
    <dgm:cxn modelId="{C91F42B5-FBFA-4BB6-99EC-F7E01CAD75B5}" type="presOf" srcId="{FD8B917B-5377-4589-A0EB-2CC858A5978B}" destId="{81BAF002-85A0-4E09-A0BA-160DCB5399A4}" srcOrd="0" destOrd="0" presId="urn:microsoft.com/office/officeart/2005/8/layout/vList5"/>
    <dgm:cxn modelId="{233F53CC-5A83-41EA-ACC1-423A78057C2E}" type="presOf" srcId="{7E0F0F3F-4E30-4196-AEF5-FB36C86823FE}" destId="{BD70E6F7-64AA-410D-B404-CF9D915BC730}" srcOrd="0" destOrd="2"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7ACFF7DA-3B16-4944-BF9C-8A4FD17087E6}" type="presOf" srcId="{9C496279-469C-4972-AE76-92C747A5A04D}" destId="{F069A627-4E67-4967-8B92-C9087C4A6F83}" srcOrd="0" destOrd="0" presId="urn:microsoft.com/office/officeart/2005/8/layout/vList5"/>
    <dgm:cxn modelId="{FCED7ADD-BB0F-4426-BCD9-E1662CAB4426}" srcId="{F7F93194-955C-4288-BC12-45756203ABA6}" destId="{7E0F0F3F-4E30-4196-AEF5-FB36C86823FE}" srcOrd="2" destOrd="0" parTransId="{8CC8B4E3-9276-4339-B898-9BEDC57B8356}" sibTransId="{8BCA5CF5-0F5E-4C6A-94D1-AA6842ADA5A3}"/>
    <dgm:cxn modelId="{D3C6F1DF-392E-4E71-BA4E-2F693C081B86}" srcId="{CFE3F8F5-9CC4-4477-8B0C-A2043DD18C18}" destId="{9C496279-469C-4972-AE76-92C747A5A04D}" srcOrd="0" destOrd="0" parTransId="{CD76F2BD-5CCB-46F8-AC0E-6883DCC4B4DF}" sibTransId="{1A9A2C96-AB75-4976-9699-9AEF18275AF4}"/>
    <dgm:cxn modelId="{AB34D6EE-AE71-4F8B-891F-0D801E3A0BCE}" type="presOf" srcId="{D5DFC18A-E00F-4E7A-9A65-49C39E9D28D7}" destId="{BD70E6F7-64AA-410D-B404-CF9D915BC730}" srcOrd="0" destOrd="0" presId="urn:microsoft.com/office/officeart/2005/8/layout/vList5"/>
    <dgm:cxn modelId="{4C2264F2-7281-4C74-92F2-7CC7ECBD4BE0}" type="presOf" srcId="{CFE3F8F5-9CC4-4477-8B0C-A2043DD18C18}" destId="{62056DBE-2B9E-450E-B206-18D00416536A}" srcOrd="0" destOrd="0" presId="urn:microsoft.com/office/officeart/2005/8/layout/vList5"/>
    <dgm:cxn modelId="{D8B7BEF8-9036-410F-8125-424A05EE25E2}" srcId="{F7F93194-955C-4288-BC12-45756203ABA6}" destId="{382CD57B-49D2-4C78-92A6-378E6D297C00}" srcOrd="3" destOrd="0" parTransId="{421D707F-4F6D-4500-B918-3DA1CD6F409F}" sibTransId="{AC2EEDE5-3069-4D36-B229-D77128D9B263}"/>
    <dgm:cxn modelId="{36838A42-B1CD-4D36-9D7C-25714DDB93E1}" type="presParOf" srcId="{81BAF002-85A0-4E09-A0BA-160DCB5399A4}" destId="{FC412727-0701-4A89-A7F4-178A424CD82D}" srcOrd="0" destOrd="0" presId="urn:microsoft.com/office/officeart/2005/8/layout/vList5"/>
    <dgm:cxn modelId="{A01D74C6-9F49-4A93-BC0D-6F8FA9B81040}" type="presParOf" srcId="{FC412727-0701-4A89-A7F4-178A424CD82D}" destId="{62056DBE-2B9E-450E-B206-18D00416536A}" srcOrd="0" destOrd="0" presId="urn:microsoft.com/office/officeart/2005/8/layout/vList5"/>
    <dgm:cxn modelId="{5CFA1466-1E7E-4FEC-BD11-ABC802FC821F}" type="presParOf" srcId="{FC412727-0701-4A89-A7F4-178A424CD82D}" destId="{F069A627-4E67-4967-8B92-C9087C4A6F83}" srcOrd="1" destOrd="0" presId="urn:microsoft.com/office/officeart/2005/8/layout/vList5"/>
    <dgm:cxn modelId="{254E6A06-5F45-4518-96B4-1B6AC55F5597}" type="presParOf" srcId="{81BAF002-85A0-4E09-A0BA-160DCB5399A4}" destId="{818E3029-396A-43D9-97E3-1C614C499969}" srcOrd="1" destOrd="0" presId="urn:microsoft.com/office/officeart/2005/8/layout/vList5"/>
    <dgm:cxn modelId="{E96D8A6E-C739-47CE-B654-E63748ECFD7D}" type="presParOf" srcId="{81BAF002-85A0-4E09-A0BA-160DCB5399A4}" destId="{7E38D1BA-3357-48F1-BE5F-899AC8DFA457}" srcOrd="2" destOrd="0" presId="urn:microsoft.com/office/officeart/2005/8/layout/vList5"/>
    <dgm:cxn modelId="{1FCB479F-8F4C-447C-9367-4901FE93A7F5}" type="presParOf" srcId="{7E38D1BA-3357-48F1-BE5F-899AC8DFA457}" destId="{9D236FC3-00A8-452D-B6F1-150F21CFFA04}" srcOrd="0" destOrd="0" presId="urn:microsoft.com/office/officeart/2005/8/layout/vList5"/>
    <dgm:cxn modelId="{61DBF0FB-A4B3-43A7-86D8-A11ADB1C1393}" type="presParOf" srcId="{7E38D1BA-3357-48F1-BE5F-899AC8DFA457}" destId="{BD70E6F7-64AA-410D-B404-CF9D915BC7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February 11, 2021</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Presentation of a </a:t>
          </a: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WB paper “Cash Management – How Do Countries Perform Sound Practices?”</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October 20, 2021</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None/>
          </a:pPr>
          <a:endParaRPr lang="en-US" sz="2000" kern="1200" dirty="0">
            <a:solidFill>
              <a:prstClr val="black">
                <a:hueOff val="0"/>
                <a:satOff val="0"/>
                <a:lumOff val="0"/>
                <a:alphaOff val="0"/>
              </a:prstClr>
            </a:solidFill>
            <a:latin typeface="Calibri"/>
            <a:ea typeface="+mn-ea"/>
            <a:cs typeface="+mn-cs"/>
          </a:endParaRP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dgm:style>
          <a:lnRef idx="2">
            <a:schemeClr val="accent1">
              <a:shade val="50000"/>
            </a:schemeClr>
          </a:lnRef>
          <a:fillRef idx="1">
            <a:schemeClr val="accent1"/>
          </a:fillRef>
          <a:effectRef idx="0">
            <a:schemeClr val="accent1"/>
          </a:effectRef>
          <a:fontRef idx="minor">
            <a:schemeClr val="lt1"/>
          </a:fontRef>
        </dgm:style>
      </dgm:prSet>
      <dgm:spPr/>
      <dgm:t>
        <a:bodyPr lIns="64008"/>
        <a:lstStyle/>
        <a:p>
          <a:r>
            <a:rPr lang="en-US" dirty="0">
              <a:latin typeface="Cambria" panose="02040503050406030204" pitchFamily="18" charset="0"/>
              <a:ea typeface="Cambria" panose="02040503050406030204" pitchFamily="18" charset="0"/>
            </a:rPr>
            <a:t>September 28, 2022</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US" sz="2000" kern="1200" dirty="0">
              <a:solidFill>
                <a:schemeClr val="accent1">
                  <a:lumMod val="75000"/>
                </a:schemeClr>
              </a:solidFill>
              <a:latin typeface="Cambria" panose="02040503050406030204" pitchFamily="18" charset="0"/>
              <a:ea typeface="Cambria" panose="02040503050406030204" pitchFamily="18" charset="0"/>
              <a:cs typeface="+mn-cs"/>
            </a:rPr>
            <a:t>Invited experts commented on the findings of the </a:t>
          </a:r>
          <a:r>
            <a:rPr lang="en-US" sz="2000" i="1" u="none" kern="1200" dirty="0">
              <a:solidFill>
                <a:schemeClr val="accent1">
                  <a:lumMod val="75000"/>
                </a:schemeClr>
              </a:solidFill>
              <a:latin typeface="Cambria" panose="02040503050406030204" pitchFamily="18" charset="0"/>
              <a:ea typeface="Cambria" panose="02040503050406030204" pitchFamily="18" charset="0"/>
              <a:cs typeface="+mn-cs"/>
            </a:rPr>
            <a:t>TCOP 2021 TSA and Cash Management and Forecasting Survey</a:t>
          </a:r>
          <a:endParaRPr lang="en-US" sz="2000" i="1" u="none" kern="1200" dirty="0">
            <a:solidFill>
              <a:schemeClr val="accent1">
                <a:lumMod val="75000"/>
              </a:schemeClr>
            </a:solidFill>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FDB8A5D3-D47E-48B1-8548-8C5B73417366}">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Calibri"/>
            <a:ea typeface="+mn-ea"/>
            <a:cs typeface="+mn-cs"/>
          </a:endParaRPr>
        </a:p>
      </dgm:t>
    </dgm:pt>
    <dgm:pt modelId="{90D8A057-B11A-46E2-8FE3-AE4E8492AB21}" type="parTrans" cxnId="{63365CE9-9CA2-4731-8485-F58B370ACBD5}">
      <dgm:prSet/>
      <dgm:spPr/>
      <dgm:t>
        <a:bodyPr/>
        <a:lstStyle/>
        <a:p>
          <a:endParaRPr lang="en-US"/>
        </a:p>
      </dgm:t>
    </dgm:pt>
    <dgm:pt modelId="{0014605F-0566-4618-A06C-7C3AD84663DC}" type="sibTrans" cxnId="{63365CE9-9CA2-4731-8485-F58B370ACBD5}">
      <dgm:prSet/>
      <dgm:spPr/>
      <dgm:t>
        <a:bodyPr/>
        <a:lstStyle/>
        <a:p>
          <a:endParaRPr lang="en-US"/>
        </a:p>
      </dgm:t>
    </dgm:pt>
    <dgm:pt modelId="{3F696A55-32B1-4D62-BA09-B32E2418963A}">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r>
            <a:rPr kumimoji="0" lang="en-US" sz="2000" b="0" i="1"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Survey on TSA and Cash Management and Forecasting in PEMPAL countries </a:t>
          </a: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 draft report discussed</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BCF0D91E-5FF3-4CF2-BB55-01A944C1A5E5}" type="parTrans" cxnId="{5A831535-217C-4257-BEA2-221C1E1270FF}">
      <dgm:prSet/>
      <dgm:spPr/>
      <dgm:t>
        <a:bodyPr/>
        <a:lstStyle/>
        <a:p>
          <a:endParaRPr lang="en-US"/>
        </a:p>
      </dgm:t>
    </dgm:pt>
    <dgm:pt modelId="{1048FBF4-AA8F-48B5-A603-A4819EC16D94}" type="sibTrans" cxnId="{5A831535-217C-4257-BEA2-221C1E1270FF}">
      <dgm:prSet/>
      <dgm:spPr/>
      <dgm:t>
        <a:bodyPr/>
        <a:lstStyle/>
        <a:p>
          <a:endParaRPr lang="en-US"/>
        </a:p>
      </dgm:t>
    </dgm:pt>
    <dgm:pt modelId="{EF96516C-1C70-4C86-B05C-FC4DE40553D4}">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31 participants from 14 countries</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1CD6AD9C-1587-464D-B783-9280A8B34E81}" type="parTrans" cxnId="{AF1E4F71-A1BC-4644-87F6-A2A738B6B402}">
      <dgm:prSet/>
      <dgm:spPr/>
      <dgm:t>
        <a:bodyPr/>
        <a:lstStyle/>
        <a:p>
          <a:endParaRPr lang="en-US"/>
        </a:p>
      </dgm:t>
    </dgm:pt>
    <dgm:pt modelId="{4A38F4D2-8909-4D4B-B73A-6E8115101F53}" type="sibTrans" cxnId="{AF1E4F71-A1BC-4644-87F6-A2A738B6B402}">
      <dgm:prSet/>
      <dgm:spPr/>
      <dgm:t>
        <a:bodyPr/>
        <a:lstStyle/>
        <a:p>
          <a:endParaRPr lang="en-US"/>
        </a:p>
      </dgm:t>
    </dgm:pt>
    <dgm:pt modelId="{7B7F4DF5-596F-4EB4-992D-E5823D8388C3}">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38 participants from 13 countries</a:t>
          </a:r>
        </a:p>
      </dgm:t>
    </dgm:pt>
    <dgm:pt modelId="{EB2920B7-EF03-47CE-96AD-45239FFE4DE7}" type="parTrans" cxnId="{EF4C8EAF-8231-45B6-BE90-BAFBA05B80D2}">
      <dgm:prSet/>
      <dgm:spPr/>
      <dgm:t>
        <a:bodyPr/>
        <a:lstStyle/>
        <a:p>
          <a:endParaRPr lang="en-US"/>
        </a:p>
      </dgm:t>
    </dgm:pt>
    <dgm:pt modelId="{284A5225-8AE9-4C3C-A1DC-3A91F97981C9}" type="sibTrans" cxnId="{EF4C8EAF-8231-45B6-BE90-BAFBA05B80D2}">
      <dgm:prSet/>
      <dgm:spPr/>
      <dgm:t>
        <a:bodyPr/>
        <a:lstStyle/>
        <a:p>
          <a:endParaRPr lang="en-US"/>
        </a:p>
      </dgm:t>
    </dgm:pt>
    <dgm:pt modelId="{AD7E6F50-CA71-4F3F-9BEF-2CE96A2E9B66}">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Survey on TSA and Cash Management and Forecasting in PEMPAL countries - launch</a:t>
          </a:r>
        </a:p>
      </dgm:t>
    </dgm:pt>
    <dgm:pt modelId="{91C87D16-C3DA-4874-8FBE-7E55B58D649D}" type="parTrans" cxnId="{D641CE8C-E39D-47FD-B664-475327CBA7C9}">
      <dgm:prSet/>
      <dgm:spPr/>
      <dgm:t>
        <a:bodyPr/>
        <a:lstStyle/>
        <a:p>
          <a:endParaRPr lang="en-US"/>
        </a:p>
      </dgm:t>
    </dgm:pt>
    <dgm:pt modelId="{FEF4DFF7-3493-4BAB-887A-F5A4E05984D4}" type="sibTrans" cxnId="{D641CE8C-E39D-47FD-B664-475327CBA7C9}">
      <dgm:prSet/>
      <dgm:spPr/>
      <dgm:t>
        <a:bodyPr/>
        <a:lstStyle/>
        <a:p>
          <a:endParaRPr lang="en-US"/>
        </a:p>
      </dgm:t>
    </dgm:pt>
    <dgm:pt modelId="{7AEA97CE-94C9-451A-BE55-BF548FB9DFE5}">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25 participants from 11 countries</a:t>
          </a:r>
          <a:endParaRPr lang="en-US" sz="2000" kern="1200" dirty="0">
            <a:latin typeface="Cambria" panose="02040503050406030204" pitchFamily="18" charset="0"/>
            <a:ea typeface="Cambria" panose="02040503050406030204" pitchFamily="18" charset="0"/>
          </a:endParaRPr>
        </a:p>
      </dgm:t>
    </dgm:pt>
    <dgm:pt modelId="{B03F25A6-F6AD-4CD8-9D9E-F643D433266B}" type="parTrans" cxnId="{CB76A13D-4218-469C-9A50-863FCA026CA9}">
      <dgm:prSet/>
      <dgm:spPr/>
      <dgm:t>
        <a:bodyPr/>
        <a:lstStyle/>
        <a:p>
          <a:endParaRPr lang="en-US"/>
        </a:p>
      </dgm:t>
    </dgm:pt>
    <dgm:pt modelId="{6BC6C792-732C-4351-B2BE-2A842B494CBB}" type="sibTrans" cxnId="{CB76A13D-4218-469C-9A50-863FCA026CA9}">
      <dgm:prSet/>
      <dgm:spPr/>
      <dgm:t>
        <a:bodyPr/>
        <a:lstStyle/>
        <a:p>
          <a:endParaRPr lang="en-US"/>
        </a:p>
      </dgm:t>
    </dgm:pt>
    <dgm:pt modelId="{34C9DC11-C576-4557-AB6A-3DEFCFF658D1}">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US" sz="2000" kern="1200" dirty="0">
              <a:latin typeface="Cambria" panose="02040503050406030204" pitchFamily="18" charset="0"/>
              <a:ea typeface="Cambria" panose="02040503050406030204" pitchFamily="18" charset="0"/>
            </a:rPr>
            <a:t>Conducted jointly with the WB Public Expenditure and Financial Management COP</a:t>
          </a:r>
        </a:p>
      </dgm:t>
    </dgm:pt>
    <dgm:pt modelId="{CB05A8C0-E20A-4FDE-8B1D-83DEE780E4AF}" type="parTrans" cxnId="{C96C33AF-0726-422D-81C1-D6F52C533CFA}">
      <dgm:prSet/>
      <dgm:spPr/>
      <dgm:t>
        <a:bodyPr/>
        <a:lstStyle/>
        <a:p>
          <a:endParaRPr lang="en-US"/>
        </a:p>
      </dgm:t>
    </dgm:pt>
    <dgm:pt modelId="{7B62B9F3-3097-49CF-95B9-712AA460C76A}" type="sibTrans" cxnId="{C96C33AF-0726-422D-81C1-D6F52C533CFA}">
      <dgm:prSet/>
      <dgm:spPr/>
      <dgm:t>
        <a:bodyPr/>
        <a:lstStyle/>
        <a:p>
          <a:endParaRPr lang="en-US"/>
        </a:p>
      </dgm:t>
    </dgm:pt>
    <dgm:pt modelId="{2020A416-AEA1-46B7-BBBB-8FEE818656D3}">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r>
            <a:rPr lang="en-US" sz="2000" kern="1200" dirty="0">
              <a:solidFill>
                <a:schemeClr val="accent1">
                  <a:lumMod val="75000"/>
                </a:schemeClr>
              </a:solidFill>
              <a:latin typeface="Cambria" panose="02040503050406030204" pitchFamily="18" charset="0"/>
              <a:ea typeface="Cambria" panose="02040503050406030204" pitchFamily="18" charset="0"/>
              <a:cs typeface="+mn-cs"/>
            </a:rPr>
            <a:t>Georgia: TSA set-up and TSA balance management</a:t>
          </a:r>
        </a:p>
      </dgm:t>
    </dgm:pt>
    <dgm:pt modelId="{19BF3B95-FB1E-437F-A5DF-7CA50A901893}" type="sibTrans" cxnId="{F9136B29-D638-452B-890A-C8FAEE5ED22D}">
      <dgm:prSet/>
      <dgm:spPr/>
      <dgm:t>
        <a:bodyPr/>
        <a:lstStyle/>
        <a:p>
          <a:endParaRPr lang="en-US"/>
        </a:p>
      </dgm:t>
    </dgm:pt>
    <dgm:pt modelId="{F6B48B48-ADD1-43EE-9065-416BAAFE69C8}" type="parTrans" cxnId="{F9136B29-D638-452B-890A-C8FAEE5ED22D}">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50709">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63176">
        <dgm:presLayoutVars>
          <dgm:bulletEnabled val="1"/>
        </dgm:presLayoutVars>
      </dgm:prSet>
      <dgm:spPr>
        <a:xfrm rot="5400000">
          <a:off x="4233039" y="-2194110"/>
          <a:ext cx="1776354" cy="6318859"/>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61874">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77498">
        <dgm:presLayoutVars>
          <dgm:bulletEnabled val="1"/>
        </dgm:presLayoutVars>
      </dgm:prSet>
      <dgm:spPr>
        <a:xfrm rot="5400000">
          <a:off x="4147079" y="-188183"/>
          <a:ext cx="1905155" cy="6360494"/>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69816">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86210">
        <dgm:presLayoutVars>
          <dgm:bulletEnabled val="1"/>
        </dgm:presLayoutVars>
      </dgm:prSet>
      <dgm:spPr>
        <a:xfrm rot="5400000">
          <a:off x="4431642" y="1610896"/>
          <a:ext cx="1320233" cy="6376040"/>
        </a:xfrm>
        <a:prstGeom prst="round2SameRect">
          <a:avLst/>
        </a:prstGeom>
      </dgm:spPr>
    </dgm:pt>
  </dgm:ptLst>
  <dgm:cxnLst>
    <dgm:cxn modelId="{8E669702-97BD-4B2B-A531-68DEAEB5A223}" type="presOf" srcId="{F7F93194-955C-4288-BC12-45756203ABA6}" destId="{9D236FC3-00A8-452D-B6F1-150F21CFFA04}" srcOrd="0" destOrd="0"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F9136B29-D638-452B-890A-C8FAEE5ED22D}" srcId="{F7F93194-955C-4288-BC12-45756203ABA6}" destId="{2020A416-AEA1-46B7-BBBB-8FEE818656D3}" srcOrd="1" destOrd="0" parTransId="{F6B48B48-ADD1-43EE-9065-416BAAFE69C8}" sibTransId="{19BF3B95-FB1E-437F-A5DF-7CA50A901893}"/>
    <dgm:cxn modelId="{41A9A932-9E35-46DB-A53A-12A61097BC1F}" type="presOf" srcId="{D5DFC18A-E00F-4E7A-9A65-49C39E9D28D7}" destId="{BD70E6F7-64AA-410D-B404-CF9D915BC730}" srcOrd="0" destOrd="0" presId="urn:microsoft.com/office/officeart/2005/8/layout/vList5"/>
    <dgm:cxn modelId="{5A831535-217C-4257-BEA2-221C1E1270FF}" srcId="{F7F93194-955C-4288-BC12-45756203ABA6}" destId="{3F696A55-32B1-4D62-BA09-B32E2418963A}" srcOrd="2" destOrd="0" parTransId="{BCF0D91E-5FF3-4CF2-BB55-01A944C1A5E5}" sibTransId="{1048FBF4-AA8F-48B5-A603-A4819EC16D94}"/>
    <dgm:cxn modelId="{CB76A13D-4218-469C-9A50-863FCA026CA9}" srcId="{DAC7CADB-F642-413A-B67E-1C936CB1E76D}" destId="{7AEA97CE-94C9-451A-BE55-BF548FB9DFE5}" srcOrd="2" destOrd="0" parTransId="{B03F25A6-F6AD-4CD8-9D9E-F643D433266B}" sibTransId="{6BC6C792-732C-4351-B2BE-2A842B494CBB}"/>
    <dgm:cxn modelId="{02D8CC3F-59F0-49B3-A783-F0B0EC275642}" srcId="{FD8B917B-5377-4589-A0EB-2CC858A5978B}" destId="{F7F93194-955C-4288-BC12-45756203ABA6}" srcOrd="1" destOrd="0" parTransId="{CCC762D7-AFE9-4D5B-ABB4-1E4D2D60D742}" sibTransId="{C761FA9F-6DC6-4C19-8BD6-F9420C6C300B}"/>
    <dgm:cxn modelId="{326AE141-2BD7-4325-8ECC-9E718D521AB8}" type="presOf" srcId="{FDB8A5D3-D47E-48B1-8548-8C5B73417366}" destId="{BD70E6F7-64AA-410D-B404-CF9D915BC730}" srcOrd="0" destOrd="4" presId="urn:microsoft.com/office/officeart/2005/8/layout/vList5"/>
    <dgm:cxn modelId="{0DA05F62-7EA6-4A4B-BEA8-82DE67605C28}" type="presOf" srcId="{EF96516C-1C70-4C86-B05C-FC4DE40553D4}" destId="{BD70E6F7-64AA-410D-B404-CF9D915BC730}" srcOrd="0" destOrd="3" presId="urn:microsoft.com/office/officeart/2005/8/layout/vList5"/>
    <dgm:cxn modelId="{098B1E4B-CCC9-40AE-8BAE-2A606007FAA8}" type="presOf" srcId="{2020A416-AEA1-46B7-BBBB-8FEE818656D3}" destId="{BD70E6F7-64AA-410D-B404-CF9D915BC730}" srcOrd="0" destOrd="1" presId="urn:microsoft.com/office/officeart/2005/8/layout/vList5"/>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AF1E4F71-A1BC-4644-87F6-A2A738B6B402}" srcId="{F7F93194-955C-4288-BC12-45756203ABA6}" destId="{EF96516C-1C70-4C86-B05C-FC4DE40553D4}" srcOrd="3" destOrd="0" parTransId="{1CD6AD9C-1587-464D-B783-9280A8B34E81}" sibTransId="{4A38F4D2-8909-4D4B-B73A-6E8115101F53}"/>
    <dgm:cxn modelId="{D641CE8C-E39D-47FD-B664-475327CBA7C9}" srcId="{CFE3F8F5-9CC4-4477-8B0C-A2043DD18C18}" destId="{AD7E6F50-CA71-4F3F-9BEF-2CE96A2E9B66}" srcOrd="1" destOrd="0" parTransId="{91C87D16-C3DA-4874-8FBE-7E55B58D649D}" sibTransId="{FEF4DFF7-3493-4BAB-887A-F5A4E05984D4}"/>
    <dgm:cxn modelId="{56DEC490-6140-4CFA-AC20-AE3135BD8983}" srcId="{DAC7CADB-F642-413A-B67E-1C936CB1E76D}" destId="{0E4A6641-D0A0-44AA-87F5-5DFD67EE4899}" srcOrd="0" destOrd="0" parTransId="{E9DA3D42-7E0E-425C-96DD-6194366ACA08}" sibTransId="{3CDE94EC-1393-497F-8347-86058FE07D8B}"/>
    <dgm:cxn modelId="{B0B30099-46BB-405A-B860-513A9715B4CB}" type="presOf" srcId="{3F696A55-32B1-4D62-BA09-B32E2418963A}" destId="{BD70E6F7-64AA-410D-B404-CF9D915BC730}" srcOrd="0" destOrd="2" presId="urn:microsoft.com/office/officeart/2005/8/layout/vList5"/>
    <dgm:cxn modelId="{768B319D-8512-4772-9542-C937798ECD33}" type="presOf" srcId="{AD7E6F50-CA71-4F3F-9BEF-2CE96A2E9B66}" destId="{F069A627-4E67-4967-8B92-C9087C4A6F83}" srcOrd="0" destOrd="1" presId="urn:microsoft.com/office/officeart/2005/8/layout/vList5"/>
    <dgm:cxn modelId="{C96C33AF-0726-422D-81C1-D6F52C533CFA}" srcId="{DAC7CADB-F642-413A-B67E-1C936CB1E76D}" destId="{34C9DC11-C576-4557-AB6A-3DEFCFF658D1}" srcOrd="1" destOrd="0" parTransId="{CB05A8C0-E20A-4FDE-8B1D-83DEE780E4AF}" sibTransId="{7B62B9F3-3097-49CF-95B9-712AA460C76A}"/>
    <dgm:cxn modelId="{EF4C8EAF-8231-45B6-BE90-BAFBA05B80D2}" srcId="{CFE3F8F5-9CC4-4477-8B0C-A2043DD18C18}" destId="{7B7F4DF5-596F-4EB4-992D-E5823D8388C3}" srcOrd="2" destOrd="0" parTransId="{EB2920B7-EF03-47CE-96AD-45239FFE4DE7}" sibTransId="{284A5225-8AE9-4C3C-A1DC-3A91F97981C9}"/>
    <dgm:cxn modelId="{7B3E97AF-1B47-4ACA-A5FC-492BB9A7D833}" type="presOf" srcId="{FD8B917B-5377-4589-A0EB-2CC858A5978B}" destId="{81BAF002-85A0-4E09-A0BA-160DCB5399A4}" srcOrd="0" destOrd="0" presId="urn:microsoft.com/office/officeart/2005/8/layout/vList5"/>
    <dgm:cxn modelId="{479F6BBE-1D9B-413D-8E13-BA47E15A1F23}" type="presOf" srcId="{0E4A6641-D0A0-44AA-87F5-5DFD67EE4899}" destId="{4585A051-3FC3-4C70-93D9-D5FC8AEE33DD}" srcOrd="0" destOrd="0" presId="urn:microsoft.com/office/officeart/2005/8/layout/vList5"/>
    <dgm:cxn modelId="{226054C0-66C8-4FA1-BE57-9FD7C185B36A}" type="presOf" srcId="{7B7F4DF5-596F-4EB4-992D-E5823D8388C3}" destId="{F069A627-4E67-4967-8B92-C9087C4A6F83}" srcOrd="0" destOrd="2" presId="urn:microsoft.com/office/officeart/2005/8/layout/vList5"/>
    <dgm:cxn modelId="{79447CC9-1660-4812-B0C1-F4D2B1AAEB7B}" type="presOf" srcId="{9DBFA86B-F403-45A1-8555-A75FC7657C3F}" destId="{F069A627-4E67-4967-8B92-C9087C4A6F83}" srcOrd="0" destOrd="0" presId="urn:microsoft.com/office/officeart/2005/8/layout/vList5"/>
    <dgm:cxn modelId="{823FD8CB-5F2C-4455-9776-8507E3F80883}" type="presOf" srcId="{34C9DC11-C576-4557-AB6A-3DEFCFF658D1}" destId="{4585A051-3FC3-4C70-93D9-D5FC8AEE33DD}" srcOrd="0" destOrd="1" presId="urn:microsoft.com/office/officeart/2005/8/layout/vList5"/>
    <dgm:cxn modelId="{8DCE6ECC-696F-4AFA-AA53-3626E4E7D0BA}" type="presOf" srcId="{7AEA97CE-94C9-451A-BE55-BF548FB9DFE5}" destId="{4585A051-3FC3-4C70-93D9-D5FC8AEE33DD}" srcOrd="0" destOrd="2"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63365CE9-9CA2-4731-8485-F58B370ACBD5}" srcId="{F7F93194-955C-4288-BC12-45756203ABA6}" destId="{FDB8A5D3-D47E-48B1-8548-8C5B73417366}" srcOrd="4" destOrd="0" parTransId="{90D8A057-B11A-46E2-8FE3-AE4E8492AB21}" sibTransId="{0014605F-0566-4618-A06C-7C3AD84663DC}"/>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October 13, 2020</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latin typeface="Cambria" panose="02040503050406030204" pitchFamily="18" charset="0"/>
              <a:ea typeface="Cambria" panose="02040503050406030204" pitchFamily="18" charset="0"/>
            </a:rPr>
            <a:t>Country news on the </a:t>
          </a:r>
          <a:r>
            <a:rPr lang="en-US" sz="1800" dirty="0">
              <a:solidFill>
                <a:schemeClr val="accent1">
                  <a:lumMod val="75000"/>
                </a:schemeClr>
              </a:solidFill>
              <a:latin typeface="Cambria" panose="02040503050406030204" pitchFamily="18" charset="0"/>
              <a:ea typeface="Cambria" panose="02040503050406030204" pitchFamily="18" charset="0"/>
            </a:rPr>
            <a:t>progress of IT during COVID-19</a:t>
          </a:r>
          <a:r>
            <a:rPr lang="en-US" sz="1800" dirty="0">
              <a:latin typeface="Cambria" panose="02040503050406030204" pitchFamily="18" charset="0"/>
              <a:ea typeface="Cambria" panose="02040503050406030204" pitchFamily="18" charset="0"/>
            </a:rPr>
            <a:t> (remote access to systems for the treasury staff,  systems integration, digital signature, e-documents management)</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November 19, 2020</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schemeClr val="accent1">
                  <a:lumMod val="75000"/>
                </a:schemeClr>
              </a:solidFill>
              <a:latin typeface="Cambria" panose="02040503050406030204" pitchFamily="18" charset="0"/>
              <a:ea typeface="Cambria" panose="02040503050406030204" pitchFamily="18" charset="0"/>
              <a:cs typeface="+mn-cs"/>
            </a:rPr>
            <a:t>Albanian Integrated Financial Management Information System</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architecture, core functionality, and key integration links between the treasury information system and other modules</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December 10, 2020</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US" sz="1800" kern="1200" dirty="0">
              <a:solidFill>
                <a:schemeClr val="accent1">
                  <a:lumMod val="75000"/>
                </a:schemeClr>
              </a:solidFill>
              <a:latin typeface="Cambria" panose="02040503050406030204" pitchFamily="18" charset="0"/>
              <a:ea typeface="Cambria" panose="02040503050406030204" pitchFamily="18" charset="0"/>
            </a:rPr>
            <a:t>Presentation</a:t>
          </a:r>
          <a:r>
            <a:rPr lang="en-US" sz="1800" kern="1200" dirty="0">
              <a:latin typeface="Cambria" panose="02040503050406030204" pitchFamily="18" charset="0"/>
              <a:ea typeface="Cambria" panose="02040503050406030204" pitchFamily="18" charset="0"/>
            </a:rPr>
            <a:t> of the new knowledge product on </a:t>
          </a:r>
          <a:r>
            <a:rPr lang="en-US" sz="1800" i="1" kern="1200" dirty="0">
              <a:latin typeface="Cambria" panose="02040503050406030204" pitchFamily="18" charset="0"/>
              <a:ea typeface="Cambria" panose="02040503050406030204" pitchFamily="18" charset="0"/>
            </a:rPr>
            <a:t>Optimizing the Unified Chart of Accounts Design </a:t>
          </a:r>
          <a:r>
            <a:rPr lang="en-US" sz="1800" kern="1200" dirty="0">
              <a:solidFill>
                <a:schemeClr val="accent1">
                  <a:lumMod val="75000"/>
                </a:schemeClr>
              </a:solidFill>
              <a:latin typeface="Cambria" panose="02040503050406030204" pitchFamily="18" charset="0"/>
              <a:ea typeface="Cambria" panose="02040503050406030204" pitchFamily="18" charset="0"/>
            </a:rPr>
            <a:t>to members of the World Bank’s Financial Management Information Systems COP and </a:t>
          </a:r>
          <a:r>
            <a:rPr lang="en-US" sz="1800" kern="1200" dirty="0" err="1">
              <a:solidFill>
                <a:schemeClr val="accent1">
                  <a:lumMod val="75000"/>
                </a:schemeClr>
              </a:solidFill>
              <a:latin typeface="Cambria" panose="02040503050406030204" pitchFamily="18" charset="0"/>
              <a:ea typeface="Cambria" panose="02040503050406030204" pitchFamily="18" charset="0"/>
            </a:rPr>
            <a:t>GovTech</a:t>
          </a:r>
          <a:r>
            <a:rPr lang="en-US" sz="1800" kern="1200" dirty="0">
              <a:solidFill>
                <a:schemeClr val="accent1">
                  <a:lumMod val="75000"/>
                </a:schemeClr>
              </a:solidFill>
              <a:latin typeface="Cambria" panose="02040503050406030204" pitchFamily="18" charset="0"/>
              <a:ea typeface="Cambria" panose="02040503050406030204" pitchFamily="18" charset="0"/>
            </a:rPr>
            <a:t> Global Solutions Group</a:t>
          </a: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2D12B0D9-D3E1-4778-88B4-6BA3E8837793}">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algn="just"/>
          <a:r>
            <a:rPr kumimoji="0" lang="en-US" sz="1800" b="0" i="0" u="none" strike="noStrike"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26 participants from 10 countries</a:t>
          </a:r>
          <a:endParaRPr lang="en-US" sz="1800" dirty="0">
            <a:latin typeface="Cambria" panose="02040503050406030204" pitchFamily="18" charset="0"/>
            <a:ea typeface="Cambria" panose="02040503050406030204" pitchFamily="18" charset="0"/>
          </a:endParaRPr>
        </a:p>
      </dgm:t>
    </dgm:pt>
    <dgm:pt modelId="{B9FAA86F-3EBE-48A0-B83D-A405660C3628}" type="parTrans" cxnId="{0046E87B-F41D-44A8-94CC-31BA468E3FC8}">
      <dgm:prSet/>
      <dgm:spPr/>
      <dgm:t>
        <a:bodyPr/>
        <a:lstStyle/>
        <a:p>
          <a:endParaRPr lang="en-US"/>
        </a:p>
      </dgm:t>
    </dgm:pt>
    <dgm:pt modelId="{A119F3E1-44C5-41BB-B4C8-C9BC5BDB62B6}" type="sibTrans" cxnId="{0046E87B-F41D-44A8-94CC-31BA468E3FC8}">
      <dgm:prSet/>
      <dgm:spPr/>
      <dgm:t>
        <a:bodyPr/>
        <a:lstStyle/>
        <a:p>
          <a:endParaRPr lang="en-US"/>
        </a:p>
      </dgm:t>
    </dgm:pt>
    <dgm:pt modelId="{8949CC5F-C4E6-4C95-A1A5-4380D4B898B8}">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a:lstStyle/>
        <a:p>
          <a:pPr marL="228600" lvl="1" indent="-228600" algn="just" defTabSz="889000">
            <a:lnSpc>
              <a:spcPct val="100000"/>
            </a:lnSpc>
            <a:spcBef>
              <a:spcPct val="0"/>
            </a:spcBef>
            <a:spcAft>
              <a:spcPts val="0"/>
            </a:spcAft>
          </a:pP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37 participants from 10 countries</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D07834A1-41E5-4CD2-8B39-B056172240DD}" type="parTrans" cxnId="{18D2E039-07BE-4CEF-91D7-22AC7AE06800}">
      <dgm:prSet/>
      <dgm:spPr/>
      <dgm:t>
        <a:bodyPr/>
        <a:lstStyle/>
        <a:p>
          <a:endParaRPr lang="en-US"/>
        </a:p>
      </dgm:t>
    </dgm:pt>
    <dgm:pt modelId="{123EAEEE-424E-494A-88D1-0EB8171DF6C8}" type="sibTrans" cxnId="{18D2E039-07BE-4CEF-91D7-22AC7AE06800}">
      <dgm:prSet/>
      <dgm:spPr/>
      <dgm:t>
        <a:bodyPr/>
        <a:lstStyle/>
        <a:p>
          <a:endParaRPr lang="en-US"/>
        </a:p>
      </dgm:t>
    </dgm:pt>
    <dgm:pt modelId="{FFE7A2C4-10B7-43ED-A2F3-5237E924CA6D}">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83 participants from 35 countries</a:t>
          </a:r>
          <a:r>
            <a:rPr lang="ru-RU" sz="1800" kern="1200" dirty="0">
              <a:latin typeface="Cambria" panose="02040503050406030204" pitchFamily="18" charset="0"/>
              <a:ea typeface="Cambria" panose="02040503050406030204" pitchFamily="18" charset="0"/>
            </a:rPr>
            <a:t> </a:t>
          </a:r>
          <a:endParaRPr lang="en-US" sz="1800" kern="1200" dirty="0">
            <a:latin typeface="Cambria" panose="02040503050406030204" pitchFamily="18" charset="0"/>
            <a:ea typeface="Cambria" panose="02040503050406030204" pitchFamily="18" charset="0"/>
          </a:endParaRPr>
        </a:p>
      </dgm:t>
    </dgm:pt>
    <dgm:pt modelId="{A26CF432-0383-47CF-9A18-4786CE1E53DB}" type="parTrans" cxnId="{BC0ADBCA-0156-4BE9-B9A2-CE71238BB44D}">
      <dgm:prSet/>
      <dgm:spPr/>
      <dgm:t>
        <a:bodyPr/>
        <a:lstStyle/>
        <a:p>
          <a:endParaRPr lang="en-US"/>
        </a:p>
      </dgm:t>
    </dgm:pt>
    <dgm:pt modelId="{DCFCA733-2141-44A3-8FE8-99420CCBBD81}" type="sibTrans" cxnId="{BC0ADBCA-0156-4BE9-B9A2-CE71238BB44D}">
      <dgm:prSet/>
      <dgm:spPr/>
      <dgm:t>
        <a:bodyPr/>
        <a:lstStyle/>
        <a:p>
          <a:endParaRPr lang="en-US"/>
        </a:p>
      </dgm:t>
    </dgm:pt>
    <dgm:pt modelId="{6341EFCD-46A9-42DA-AC50-9FF5C22628E8}">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latin typeface="Cambria" panose="02040503050406030204" pitchFamily="18" charset="0"/>
              <a:ea typeface="Cambria" panose="02040503050406030204" pitchFamily="18" charset="0"/>
            </a:rPr>
            <a:t>Overview of the Korean Public Finance Information Services (KPFIS) capacity building program</a:t>
          </a:r>
        </a:p>
      </dgm:t>
    </dgm:pt>
    <dgm:pt modelId="{E1532456-C287-4F6B-8633-D31CA3B275F8}" type="parTrans" cxnId="{7B2031A2-CD4B-46C0-A12B-79BE53104359}">
      <dgm:prSet/>
      <dgm:spPr/>
      <dgm:t>
        <a:bodyPr/>
        <a:lstStyle/>
        <a:p>
          <a:endParaRPr lang="en-US"/>
        </a:p>
      </dgm:t>
    </dgm:pt>
    <dgm:pt modelId="{2C2EDE3D-0A00-42EB-B74B-C59D0AD25E14}" type="sibTrans" cxnId="{7B2031A2-CD4B-46C0-A12B-79BE53104359}">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97604">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121873">
        <dgm:presLayoutVars>
          <dgm:bulletEnabled val="1"/>
        </dgm:presLayoutVars>
      </dgm:prSet>
      <dgm:spPr>
        <a:xfrm rot="5400000">
          <a:off x="3792420" y="-1924490"/>
          <a:ext cx="1766945" cy="5769393"/>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96330">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118225">
        <dgm:presLayoutVars>
          <dgm:bulletEnabled val="1"/>
        </dgm:presLayoutVars>
      </dgm:prSet>
      <dgm:spPr>
        <a:xfrm rot="5400000">
          <a:off x="3708676" y="72511"/>
          <a:ext cx="1895063" cy="5807408"/>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81550">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96949">
        <dgm:presLayoutVars>
          <dgm:bulletEnabled val="1"/>
        </dgm:presLayoutVars>
      </dgm:prSet>
      <dgm:spPr>
        <a:xfrm rot="5400000">
          <a:off x="3992377" y="1862695"/>
          <a:ext cx="1313239" cy="5821602"/>
        </a:xfrm>
        <a:prstGeom prst="round2SameRect">
          <a:avLst/>
        </a:prstGeom>
      </dgm:spPr>
    </dgm:pt>
  </dgm:ptLst>
  <dgm:cxnLst>
    <dgm:cxn modelId="{8E669702-97BD-4B2B-A531-68DEAEB5A223}" type="presOf" srcId="{F7F93194-955C-4288-BC12-45756203ABA6}" destId="{9D236FC3-00A8-452D-B6F1-150F21CFFA04}" srcOrd="0" destOrd="0" presId="urn:microsoft.com/office/officeart/2005/8/layout/vList5"/>
    <dgm:cxn modelId="{4C5F0F03-A8F5-4E1A-AD6A-DE1F398ED3EA}" type="presOf" srcId="{8949CC5F-C4E6-4C95-A1A5-4380D4B898B8}" destId="{BD70E6F7-64AA-410D-B404-CF9D915BC730}" srcOrd="0" destOrd="1"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41A9A932-9E35-46DB-A53A-12A61097BC1F}" type="presOf" srcId="{D5DFC18A-E00F-4E7A-9A65-49C39E9D28D7}" destId="{BD70E6F7-64AA-410D-B404-CF9D915BC730}" srcOrd="0" destOrd="0" presId="urn:microsoft.com/office/officeart/2005/8/layout/vList5"/>
    <dgm:cxn modelId="{18D2E039-07BE-4CEF-91D7-22AC7AE06800}" srcId="{F7F93194-955C-4288-BC12-45756203ABA6}" destId="{8949CC5F-C4E6-4C95-A1A5-4380D4B898B8}" srcOrd="1" destOrd="0" parTransId="{D07834A1-41E5-4CD2-8B39-B056172240DD}" sibTransId="{123EAEEE-424E-494A-88D1-0EB8171DF6C8}"/>
    <dgm:cxn modelId="{02D8CC3F-59F0-49B3-A783-F0B0EC275642}" srcId="{FD8B917B-5377-4589-A0EB-2CC858A5978B}" destId="{F7F93194-955C-4288-BC12-45756203ABA6}" srcOrd="1" destOrd="0" parTransId="{CCC762D7-AFE9-4D5B-ABB4-1E4D2D60D742}" sibTransId="{C761FA9F-6DC6-4C19-8BD6-F9420C6C300B}"/>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0046E87B-F41D-44A8-94CC-31BA468E3FC8}" srcId="{CFE3F8F5-9CC4-4477-8B0C-A2043DD18C18}" destId="{2D12B0D9-D3E1-4778-88B4-6BA3E8837793}" srcOrd="2" destOrd="0" parTransId="{B9FAA86F-3EBE-48A0-B83D-A405660C3628}" sibTransId="{A119F3E1-44C5-41BB-B4C8-C9BC5BDB62B6}"/>
    <dgm:cxn modelId="{56DEC490-6140-4CFA-AC20-AE3135BD8983}" srcId="{DAC7CADB-F642-413A-B67E-1C936CB1E76D}" destId="{0E4A6641-D0A0-44AA-87F5-5DFD67EE4899}" srcOrd="0" destOrd="0" parTransId="{E9DA3D42-7E0E-425C-96DD-6194366ACA08}" sibTransId="{3CDE94EC-1393-497F-8347-86058FE07D8B}"/>
    <dgm:cxn modelId="{EA08B89E-6581-4101-8579-82008474265F}" type="presOf" srcId="{6341EFCD-46A9-42DA-AC50-9FF5C22628E8}" destId="{F069A627-4E67-4967-8B92-C9087C4A6F83}" srcOrd="0" destOrd="1" presId="urn:microsoft.com/office/officeart/2005/8/layout/vList5"/>
    <dgm:cxn modelId="{7B2031A2-CD4B-46C0-A12B-79BE53104359}" srcId="{CFE3F8F5-9CC4-4477-8B0C-A2043DD18C18}" destId="{6341EFCD-46A9-42DA-AC50-9FF5C22628E8}" srcOrd="1" destOrd="0" parTransId="{E1532456-C287-4F6B-8633-D31CA3B275F8}" sibTransId="{2C2EDE3D-0A00-42EB-B74B-C59D0AD25E14}"/>
    <dgm:cxn modelId="{7B3E97AF-1B47-4ACA-A5FC-492BB9A7D833}" type="presOf" srcId="{FD8B917B-5377-4589-A0EB-2CC858A5978B}" destId="{81BAF002-85A0-4E09-A0BA-160DCB5399A4}" srcOrd="0" destOrd="0" presId="urn:microsoft.com/office/officeart/2005/8/layout/vList5"/>
    <dgm:cxn modelId="{479F6BBE-1D9B-413D-8E13-BA47E15A1F23}" type="presOf" srcId="{0E4A6641-D0A0-44AA-87F5-5DFD67EE4899}" destId="{4585A051-3FC3-4C70-93D9-D5FC8AEE33DD}" srcOrd="0" destOrd="0" presId="urn:microsoft.com/office/officeart/2005/8/layout/vList5"/>
    <dgm:cxn modelId="{79447CC9-1660-4812-B0C1-F4D2B1AAEB7B}" type="presOf" srcId="{9DBFA86B-F403-45A1-8555-A75FC7657C3F}" destId="{F069A627-4E67-4967-8B92-C9087C4A6F83}" srcOrd="0" destOrd="0" presId="urn:microsoft.com/office/officeart/2005/8/layout/vList5"/>
    <dgm:cxn modelId="{BC0ADBCA-0156-4BE9-B9A2-CE71238BB44D}" srcId="{DAC7CADB-F642-413A-B67E-1C936CB1E76D}" destId="{FFE7A2C4-10B7-43ED-A2F3-5237E924CA6D}" srcOrd="1" destOrd="0" parTransId="{A26CF432-0383-47CF-9A18-4786CE1E53DB}" sibTransId="{DCFCA733-2141-44A3-8FE8-99420CCBBD81}"/>
    <dgm:cxn modelId="{CF6542CD-3976-41E8-8332-51A7DD16F96D}" type="presOf" srcId="{FFE7A2C4-10B7-43ED-A2F3-5237E924CA6D}" destId="{4585A051-3FC3-4C70-93D9-D5FC8AEE33DD}" srcOrd="0" destOrd="1" presId="urn:microsoft.com/office/officeart/2005/8/layout/vList5"/>
    <dgm:cxn modelId="{515D1CD1-024C-485D-B6C2-0FEDBF1CE7F0}" type="presOf" srcId="{2D12B0D9-D3E1-4778-88B4-6BA3E8837793}" destId="{F069A627-4E67-4967-8B92-C9087C4A6F83}" srcOrd="0" destOrd="2"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DD759-4E4D-4EF4-A6D6-8F3BDCEF533A}">
      <dsp:nvSpPr>
        <dsp:cNvPr id="0" name=""/>
        <dsp:cNvSpPr/>
      </dsp:nvSpPr>
      <dsp:spPr>
        <a:xfrm>
          <a:off x="0" y="6898"/>
          <a:ext cx="8172399" cy="936000"/>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C00000"/>
              </a:solidFill>
              <a:latin typeface="Cambria" panose="02040503050406030204" pitchFamily="18" charset="0"/>
              <a:ea typeface="Cambria" panose="02040503050406030204" pitchFamily="18" charset="0"/>
            </a:rPr>
            <a:t>TCOP</a:t>
          </a:r>
          <a:r>
            <a:rPr lang="en-US" sz="2900" b="1" kern="1200" dirty="0">
              <a:solidFill>
                <a:srgbClr val="C00000"/>
              </a:solidFill>
              <a:latin typeface="Cambria" panose="02040503050406030204" pitchFamily="18" charset="0"/>
              <a:ea typeface="Cambria" panose="02040503050406030204" pitchFamily="18" charset="0"/>
            </a:rPr>
            <a:t> continues to work in 4 thematic areas</a:t>
          </a:r>
        </a:p>
      </dsp:txBody>
      <dsp:txXfrm>
        <a:off x="45692" y="52590"/>
        <a:ext cx="8081015" cy="8446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3428850" y="-1601278"/>
          <a:ext cx="2672216" cy="5879286"/>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Consolidation of financial statements of the  republican budget by the Treasury of Kazakhstan </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Piloting the structure of the Unified Chart of Accounts in Belarus</a:t>
          </a:r>
        </a:p>
        <a:p>
          <a:pPr marL="171450" lvl="1" indent="-171450" algn="just" defTabSz="800100">
            <a:lnSpc>
              <a:spcPct val="90000"/>
            </a:lnSpc>
            <a:spcBef>
              <a:spcPct val="0"/>
            </a:spcBef>
            <a:spcAft>
              <a:spcPct val="15000"/>
            </a:spcAft>
            <a:buChar char="•"/>
          </a:pP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64 participants from 14 countries</a:t>
          </a:r>
          <a:endParaRPr lang="en-US" sz="1800" kern="1200" dirty="0">
            <a:latin typeface="Cambria" panose="02040503050406030204" pitchFamily="18" charset="0"/>
            <a:ea typeface="Cambria" panose="02040503050406030204" pitchFamily="18" charset="0"/>
          </a:endParaRPr>
        </a:p>
      </dsp:txBody>
      <dsp:txXfrm rot="-5400000">
        <a:off x="1825316" y="132703"/>
        <a:ext cx="5748839" cy="2411322"/>
      </dsp:txXfrm>
    </dsp:sp>
    <dsp:sp modelId="{62056DBE-2B9E-450E-B206-18D00416536A}">
      <dsp:nvSpPr>
        <dsp:cNvPr id="0" name=""/>
        <dsp:cNvSpPr/>
      </dsp:nvSpPr>
      <dsp:spPr>
        <a:xfrm>
          <a:off x="254" y="1175"/>
          <a:ext cx="1825060" cy="2674379"/>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April 15, 2021</a:t>
          </a:r>
        </a:p>
        <a:p>
          <a:pPr marL="0" lvl="0" indent="0" algn="ctr" defTabSz="111125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(jointly with PSA thematic group)</a:t>
          </a:r>
        </a:p>
      </dsp:txBody>
      <dsp:txXfrm>
        <a:off x="89346" y="90267"/>
        <a:ext cx="1646876" cy="2496195"/>
      </dsp:txXfrm>
    </dsp:sp>
    <dsp:sp modelId="{BD70E6F7-64AA-410D-B404-CF9D915BC730}">
      <dsp:nvSpPr>
        <dsp:cNvPr id="0" name=""/>
        <dsp:cNvSpPr/>
      </dsp:nvSpPr>
      <dsp:spPr>
        <a:xfrm rot="5400000">
          <a:off x="3352627" y="1320681"/>
          <a:ext cx="2784541" cy="5918025"/>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Familiarization with Korea Public Finance Information Service (KPFIS) operation</a:t>
          </a:r>
        </a:p>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Korean Integrated Financial Management Information System (</a:t>
          </a:r>
          <a:r>
            <a:rPr lang="en-US" sz="1800" b="0" u="none"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dBrain</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and expected capabilities of its next generation</a:t>
          </a:r>
        </a:p>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Contract management in </a:t>
          </a:r>
          <a:r>
            <a:rPr lang="en-US" sz="1800" b="0" u="none"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dBrain</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a:p>
          <a:pPr marL="228600" lvl="1" indent="-228600" algn="just" defTabSz="889000">
            <a:lnSpc>
              <a:spcPct val="100000"/>
            </a:lnSpc>
            <a:spcBef>
              <a:spcPct val="0"/>
            </a:spcBef>
            <a:spcAft>
              <a:spcPts val="0"/>
            </a:spcAft>
            <a:buChar char="•"/>
          </a:pP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54 participants from 11 countries and 34+ observers</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rot="-5400000">
        <a:off x="1785885" y="3023353"/>
        <a:ext cx="5782095" cy="2512681"/>
      </dsp:txXfrm>
    </dsp:sp>
    <dsp:sp modelId="{9D236FC3-00A8-452D-B6F1-150F21CFFA04}">
      <dsp:nvSpPr>
        <dsp:cNvPr id="0" name=""/>
        <dsp:cNvSpPr/>
      </dsp:nvSpPr>
      <dsp:spPr>
        <a:xfrm>
          <a:off x="254" y="2872202"/>
          <a:ext cx="1785631" cy="2814982"/>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November 18, 2021</a:t>
          </a:r>
        </a:p>
      </dsp:txBody>
      <dsp:txXfrm>
        <a:off x="87421" y="2959369"/>
        <a:ext cx="1611297" cy="2640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025145" y="-2167288"/>
          <a:ext cx="1479625" cy="5879286"/>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a:latin typeface="Cambria" panose="02040503050406030204" pitchFamily="18" charset="0"/>
              <a:ea typeface="Cambria" panose="02040503050406030204" pitchFamily="18" charset="0"/>
            </a:rPr>
            <a:t>Familiarization with the results of </a:t>
          </a:r>
          <a:r>
            <a:rPr lang="en-US" sz="1700" kern="1200" dirty="0">
              <a:solidFill>
                <a:schemeClr val="accent1">
                  <a:lumMod val="75000"/>
                </a:schemeClr>
              </a:solidFill>
              <a:latin typeface="Cambria" panose="02040503050406030204" pitchFamily="18" charset="0"/>
              <a:ea typeface="Cambria" panose="02040503050406030204" pitchFamily="18" charset="0"/>
            </a:rPr>
            <a:t>piloting centralized accounting and reporting </a:t>
          </a:r>
          <a:r>
            <a:rPr lang="en-US" sz="1700" kern="1200" dirty="0">
              <a:latin typeface="Cambria" panose="02040503050406030204" pitchFamily="18" charset="0"/>
              <a:ea typeface="Cambria" panose="02040503050406030204" pitchFamily="18" charset="0"/>
            </a:rPr>
            <a:t>at the federal government level (Russia) and approach of the Federal Treasury for systems integration, provision of standard IT solutions, etc.  </a:t>
          </a:r>
        </a:p>
        <a:p>
          <a:pPr marL="171450" lvl="1" indent="-171450" algn="just" defTabSz="755650">
            <a:lnSpc>
              <a:spcPct val="90000"/>
            </a:lnSpc>
            <a:spcBef>
              <a:spcPct val="0"/>
            </a:spcBef>
            <a:spcAft>
              <a:spcPct val="15000"/>
            </a:spcAft>
            <a:buChar char="•"/>
          </a:pPr>
          <a:r>
            <a:rPr lang="en-US" sz="1700" kern="1200" dirty="0">
              <a:latin typeface="Cambria" panose="02040503050406030204" pitchFamily="18" charset="0"/>
              <a:ea typeface="Cambria" panose="02040503050406030204" pitchFamily="18" charset="0"/>
            </a:rPr>
            <a:t>48 participants from 12 countries</a:t>
          </a:r>
        </a:p>
      </dsp:txBody>
      <dsp:txXfrm rot="-5400000">
        <a:off x="1825315" y="104771"/>
        <a:ext cx="5807057" cy="1335167"/>
      </dsp:txXfrm>
    </dsp:sp>
    <dsp:sp modelId="{62056DBE-2B9E-450E-B206-18D00416536A}">
      <dsp:nvSpPr>
        <dsp:cNvPr id="0" name=""/>
        <dsp:cNvSpPr/>
      </dsp:nvSpPr>
      <dsp:spPr>
        <a:xfrm>
          <a:off x="254" y="1402"/>
          <a:ext cx="1825060" cy="1541906"/>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February 9, 2022</a:t>
          </a:r>
        </a:p>
      </dsp:txBody>
      <dsp:txXfrm>
        <a:off x="75524" y="76672"/>
        <a:ext cx="1674520" cy="1391366"/>
      </dsp:txXfrm>
    </dsp:sp>
    <dsp:sp modelId="{BD70E6F7-64AA-410D-B404-CF9D915BC730}">
      <dsp:nvSpPr>
        <dsp:cNvPr id="0" name=""/>
        <dsp:cNvSpPr/>
      </dsp:nvSpPr>
      <dsp:spPr>
        <a:xfrm rot="5400000">
          <a:off x="3788555" y="-254646"/>
          <a:ext cx="1912684" cy="5918025"/>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solidFill>
                <a:schemeClr val="accent1">
                  <a:lumMod val="75000"/>
                </a:schemeClr>
              </a:solidFill>
              <a:latin typeface="Cambria" panose="02040503050406030204" pitchFamily="18" charset="0"/>
              <a:ea typeface="Cambria" panose="02040503050406030204" pitchFamily="18" charset="0"/>
            </a:rPr>
            <a:t>Consolidation of financial statements </a:t>
          </a:r>
          <a:r>
            <a:rPr lang="en-US" sz="1800" kern="1200" dirty="0">
              <a:latin typeface="Cambria" panose="02040503050406030204" pitchFamily="18" charset="0"/>
              <a:ea typeface="Cambria" panose="02040503050406030204" pitchFamily="18" charset="0"/>
            </a:rPr>
            <a:t>of the  republican budget by the Treasury of Kazakhstan </a:t>
          </a:r>
        </a:p>
        <a:p>
          <a:pPr marL="171450" lvl="1" indent="-171450" algn="just" defTabSz="800100">
            <a:lnSpc>
              <a:spcPct val="90000"/>
            </a:lnSpc>
            <a:spcBef>
              <a:spcPct val="0"/>
            </a:spcBef>
            <a:spcAft>
              <a:spcPct val="15000"/>
            </a:spcAft>
            <a:buChar char="•"/>
          </a:pPr>
          <a:r>
            <a:rPr lang="en-US" sz="1800" kern="1200" dirty="0">
              <a:solidFill>
                <a:schemeClr val="accent1">
                  <a:lumMod val="75000"/>
                </a:schemeClr>
              </a:solidFill>
              <a:latin typeface="Cambria" panose="02040503050406030204" pitchFamily="18" charset="0"/>
              <a:ea typeface="Cambria" panose="02040503050406030204" pitchFamily="18" charset="0"/>
            </a:rPr>
            <a:t>Piloting the structure of the Unified Chart of Accounts </a:t>
          </a:r>
          <a:r>
            <a:rPr lang="en-US" sz="1800" kern="1200" dirty="0">
              <a:latin typeface="Cambria" panose="02040503050406030204" pitchFamily="18" charset="0"/>
              <a:ea typeface="Cambria" panose="02040503050406030204" pitchFamily="18" charset="0"/>
            </a:rPr>
            <a:t>in Belarus</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64 participants from 14 countries</a:t>
          </a:r>
        </a:p>
      </dsp:txBody>
      <dsp:txXfrm rot="-5400000">
        <a:off x="1785885" y="1841394"/>
        <a:ext cx="5824655" cy="1725944"/>
      </dsp:txXfrm>
    </dsp:sp>
    <dsp:sp modelId="{9D236FC3-00A8-452D-B6F1-150F21CFFA04}">
      <dsp:nvSpPr>
        <dsp:cNvPr id="0" name=""/>
        <dsp:cNvSpPr/>
      </dsp:nvSpPr>
      <dsp:spPr>
        <a:xfrm>
          <a:off x="254" y="1695794"/>
          <a:ext cx="1785631" cy="2017143"/>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April 15, 2021</a:t>
          </a:r>
        </a:p>
        <a:p>
          <a:pPr marL="0" lvl="0" indent="0" algn="ctr" defTabSz="10668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(jointly with IT thematic group)</a:t>
          </a:r>
        </a:p>
      </dsp:txBody>
      <dsp:txXfrm>
        <a:off x="87421" y="1782961"/>
        <a:ext cx="1611297" cy="1842809"/>
      </dsp:txXfrm>
    </dsp:sp>
    <dsp:sp modelId="{4585A051-3FC3-4C70-93D9-D5FC8AEE33DD}">
      <dsp:nvSpPr>
        <dsp:cNvPr id="0" name=""/>
        <dsp:cNvSpPr/>
      </dsp:nvSpPr>
      <dsp:spPr>
        <a:xfrm rot="5400000">
          <a:off x="3849789" y="1809946"/>
          <a:ext cx="1775520" cy="5932490"/>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just" defTabSz="889000">
            <a:lnSpc>
              <a:spcPct val="100000"/>
            </a:lnSpc>
            <a:spcBef>
              <a:spcPct val="0"/>
            </a:spcBef>
            <a:spcAft>
              <a:spcPts val="0"/>
            </a:spcAft>
            <a:buChar char="•"/>
          </a:pP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Presentation of the </a:t>
          </a:r>
          <a:r>
            <a:rPr lang="en-US" sz="1600" b="0" u="none" kern="1200" dirty="0">
              <a:solidFill>
                <a:schemeClr val="accent1">
                  <a:lumMod val="75000"/>
                </a:schemeClr>
              </a:solidFill>
              <a:latin typeface="Cambria" panose="02040503050406030204" pitchFamily="18" charset="0"/>
              <a:ea typeface="Cambria" panose="02040503050406030204" pitchFamily="18" charset="0"/>
              <a:cs typeface="+mn-cs"/>
            </a:rPr>
            <a:t>new knowledge product on </a:t>
          </a:r>
          <a:r>
            <a:rPr lang="en-US" sz="1600" b="0" i="1" u="none" kern="1200" dirty="0">
              <a:solidFill>
                <a:schemeClr val="accent1">
                  <a:lumMod val="75000"/>
                </a:schemeClr>
              </a:solidFill>
              <a:latin typeface="Cambria" panose="02040503050406030204" pitchFamily="18" charset="0"/>
              <a:ea typeface="Cambria" panose="02040503050406030204" pitchFamily="18" charset="0"/>
              <a:cs typeface="+mn-cs"/>
            </a:rPr>
            <a:t>Optimization of the Chart of Accounts (CoA) Design </a:t>
          </a: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and collection of member countries comments to inform the final paper</a:t>
          </a:r>
        </a:p>
        <a:p>
          <a:pPr marL="228600" lvl="1" indent="-228600" algn="just" defTabSz="889000">
            <a:lnSpc>
              <a:spcPct val="100000"/>
            </a:lnSpc>
            <a:spcBef>
              <a:spcPct val="0"/>
            </a:spcBef>
            <a:spcAft>
              <a:spcPts val="0"/>
            </a:spcAft>
            <a:buChar char="•"/>
          </a:pP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Discussion on how national treasuries were </a:t>
          </a:r>
          <a:r>
            <a:rPr lang="en-US" sz="1600" b="0" u="none" kern="1200" dirty="0">
              <a:solidFill>
                <a:schemeClr val="accent1">
                  <a:lumMod val="75000"/>
                </a:schemeClr>
              </a:solidFill>
              <a:latin typeface="Cambria" panose="02040503050406030204" pitchFamily="18" charset="0"/>
              <a:ea typeface="Cambria" panose="02040503050406030204" pitchFamily="18" charset="0"/>
              <a:cs typeface="+mn-cs"/>
            </a:rPr>
            <a:t>adapting </a:t>
          </a:r>
          <a:r>
            <a:rPr lang="en-US" sz="1600" b="0" u="none" kern="1200" dirty="0" err="1">
              <a:solidFill>
                <a:schemeClr val="accent1">
                  <a:lumMod val="75000"/>
                </a:schemeClr>
              </a:solidFill>
              <a:latin typeface="Cambria" panose="02040503050406030204" pitchFamily="18" charset="0"/>
              <a:ea typeface="Cambria" panose="02040503050406030204" pitchFamily="18" charset="0"/>
              <a:cs typeface="+mn-cs"/>
            </a:rPr>
            <a:t>CoAs</a:t>
          </a:r>
          <a:r>
            <a:rPr lang="en-US" sz="1600" b="0" u="none" kern="1200" dirty="0">
              <a:solidFill>
                <a:schemeClr val="accent1">
                  <a:lumMod val="75000"/>
                </a:schemeClr>
              </a:solidFill>
              <a:latin typeface="Cambria" panose="02040503050406030204" pitchFamily="18" charset="0"/>
              <a:ea typeface="Cambria" panose="02040503050406030204" pitchFamily="18" charset="0"/>
              <a:cs typeface="+mn-cs"/>
            </a:rPr>
            <a:t> to track COVID-19 revenues and spending  </a:t>
          </a:r>
          <a:r>
            <a:rPr lang="ru-RU"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endPar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a:p>
          <a:pPr marL="228600" lvl="1" indent="-228600" algn="just" defTabSz="889000">
            <a:lnSpc>
              <a:spcPct val="100000"/>
            </a:lnSpc>
            <a:spcBef>
              <a:spcPct val="0"/>
            </a:spcBef>
            <a:spcAft>
              <a:spcPts val="0"/>
            </a:spcAft>
            <a:buChar char="•"/>
          </a:pPr>
          <a:r>
            <a:rPr lang="en-US" sz="16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29 participants from 10 countries</a:t>
          </a:r>
        </a:p>
      </dsp:txBody>
      <dsp:txXfrm rot="-5400000">
        <a:off x="1771304" y="3975105"/>
        <a:ext cx="5845816" cy="1602172"/>
      </dsp:txXfrm>
    </dsp:sp>
    <dsp:sp modelId="{E997E8B8-72D3-4138-9CDF-AD0FDB01E83D}">
      <dsp:nvSpPr>
        <dsp:cNvPr id="0" name=""/>
        <dsp:cNvSpPr/>
      </dsp:nvSpPr>
      <dsp:spPr>
        <a:xfrm>
          <a:off x="254" y="3865423"/>
          <a:ext cx="1771050" cy="1821534"/>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June 4, 2020</a:t>
          </a:r>
        </a:p>
      </dsp:txBody>
      <dsp:txXfrm>
        <a:off x="86710" y="3951879"/>
        <a:ext cx="1598138" cy="16486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092199" y="-2254330"/>
          <a:ext cx="1345517" cy="58792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To allow members to share operational experiences from the COVID-19 period, identify lessons learnt, and discuss the implications for the further development of treasury systems and processes</a:t>
          </a:r>
        </a:p>
      </dsp:txBody>
      <dsp:txXfrm rot="-5400000">
        <a:off x="1825315" y="78237"/>
        <a:ext cx="5813603" cy="1214151"/>
      </dsp:txXfrm>
    </dsp:sp>
    <dsp:sp modelId="{62056DBE-2B9E-450E-B206-18D00416536A}">
      <dsp:nvSpPr>
        <dsp:cNvPr id="0" name=""/>
        <dsp:cNvSpPr/>
      </dsp:nvSpPr>
      <dsp:spPr>
        <a:xfrm>
          <a:off x="0" y="0"/>
          <a:ext cx="1825060" cy="1370358"/>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Event Objectives</a:t>
          </a:r>
        </a:p>
      </dsp:txBody>
      <dsp:txXfrm>
        <a:off x="66895" y="66895"/>
        <a:ext cx="1691270" cy="1236568"/>
      </dsp:txXfrm>
    </dsp:sp>
    <dsp:sp modelId="{BD70E6F7-64AA-410D-B404-CF9D915BC730}">
      <dsp:nvSpPr>
        <dsp:cNvPr id="0" name=""/>
        <dsp:cNvSpPr/>
      </dsp:nvSpPr>
      <dsp:spPr>
        <a:xfrm rot="5400000">
          <a:off x="3227006" y="78435"/>
          <a:ext cx="3026517" cy="59122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Cambria" panose="02040503050406030204" pitchFamily="18" charset="0"/>
              <a:ea typeface="Cambria" panose="02040503050406030204" pitchFamily="18" charset="0"/>
              <a:cs typeface="Calibri" panose="020F0502020204030204" pitchFamily="34" charset="0"/>
            </a:rPr>
            <a:t>June 1: Senior management shared thoughts and experience on technological and organizational adjustments as well as transformational impact of the pandemic on enhancing treasury operations</a:t>
          </a:r>
        </a:p>
        <a:p>
          <a:pPr marL="171450" lvl="1" indent="-171450" algn="just" defTabSz="711200">
            <a:lnSpc>
              <a:spcPct val="90000"/>
            </a:lnSpc>
            <a:spcBef>
              <a:spcPct val="0"/>
            </a:spcBef>
            <a:spcAft>
              <a:spcPct val="15000"/>
            </a:spcAft>
            <a:buChar char="•"/>
          </a:pPr>
          <a:r>
            <a:rPr lang="en-US" sz="1600" kern="1200" dirty="0">
              <a:latin typeface="Cambria" panose="02040503050406030204" pitchFamily="18" charset="0"/>
              <a:ea typeface="Cambria" panose="02040503050406030204" pitchFamily="18" charset="0"/>
              <a:cs typeface="Calibri" panose="020F0502020204030204" pitchFamily="34" charset="0"/>
            </a:rPr>
            <a:t>June 3:  Trends in cash management and forecasting</a:t>
          </a:r>
        </a:p>
        <a:p>
          <a:pPr marL="171450" lvl="1" indent="-171450" algn="just" defTabSz="711200">
            <a:lnSpc>
              <a:spcPct val="90000"/>
            </a:lnSpc>
            <a:spcBef>
              <a:spcPct val="0"/>
            </a:spcBef>
            <a:spcAft>
              <a:spcPct val="15000"/>
            </a:spcAft>
            <a:buChar char="•"/>
          </a:pPr>
          <a:r>
            <a:rPr lang="en-US" sz="1600" kern="1200" dirty="0">
              <a:latin typeface="Cambria" panose="02040503050406030204" pitchFamily="18" charset="0"/>
              <a:ea typeface="Cambria" panose="02040503050406030204" pitchFamily="18" charset="0"/>
              <a:cs typeface="Calibri" panose="020F0502020204030204" pitchFamily="34" charset="0"/>
            </a:rPr>
            <a:t>June 7: Transformational role for information technologies to ensure business continuity of treasury operations during the pandemic.</a:t>
          </a:r>
        </a:p>
        <a:p>
          <a:pPr marL="171450" lvl="1" indent="-171450" algn="just" defTabSz="711200">
            <a:lnSpc>
              <a:spcPct val="90000"/>
            </a:lnSpc>
            <a:spcBef>
              <a:spcPct val="0"/>
            </a:spcBef>
            <a:spcAft>
              <a:spcPct val="15000"/>
            </a:spcAft>
            <a:buChar char="•"/>
          </a:pPr>
          <a:r>
            <a:rPr lang="en-US" sz="1600" kern="1200" dirty="0">
              <a:latin typeface="Cambria" panose="02040503050406030204" pitchFamily="18" charset="0"/>
              <a:ea typeface="Cambria" panose="02040503050406030204" pitchFamily="18" charset="0"/>
              <a:cs typeface="Calibri" panose="020F0502020204030204" pitchFamily="34" charset="0"/>
            </a:rPr>
            <a:t>June 9: International experience in ensuring transparency and accountability of COVID-19 responses. PEMPAL countries’ approaches for tracking, accounting, and reporting of emergency measures.</a:t>
          </a:r>
        </a:p>
      </dsp:txBody>
      <dsp:txXfrm rot="-5400000">
        <a:off x="1784142" y="1669041"/>
        <a:ext cx="5764504" cy="2731033"/>
      </dsp:txXfrm>
    </dsp:sp>
    <dsp:sp modelId="{9D236FC3-00A8-452D-B6F1-150F21CFFA04}">
      <dsp:nvSpPr>
        <dsp:cNvPr id="0" name=""/>
        <dsp:cNvSpPr/>
      </dsp:nvSpPr>
      <dsp:spPr>
        <a:xfrm>
          <a:off x="254" y="1508929"/>
          <a:ext cx="1783887" cy="3051258"/>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Key Outcomes</a:t>
          </a:r>
        </a:p>
      </dsp:txBody>
      <dsp:txXfrm>
        <a:off x="87336" y="1596011"/>
        <a:ext cx="1609723" cy="2877094"/>
      </dsp:txXfrm>
    </dsp:sp>
    <dsp:sp modelId="{4585A051-3FC3-4C70-93D9-D5FC8AEE33DD}">
      <dsp:nvSpPr>
        <dsp:cNvPr id="0" name=""/>
        <dsp:cNvSpPr/>
      </dsp:nvSpPr>
      <dsp:spPr>
        <a:xfrm rot="5400000">
          <a:off x="4344001" y="2159872"/>
          <a:ext cx="787096" cy="59324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100+ participants from 16 countries, IMF and WB experts</a:t>
          </a:r>
          <a:r>
            <a:rPr lang="ru-RU" sz="1800" kern="1200" dirty="0">
              <a:latin typeface="Cambria" panose="02040503050406030204" pitchFamily="18" charset="0"/>
              <a:ea typeface="Cambria" panose="02040503050406030204" pitchFamily="18" charset="0"/>
            </a:rPr>
            <a:t> </a:t>
          </a:r>
          <a:endParaRPr lang="en-US" sz="1800" kern="1200" dirty="0">
            <a:latin typeface="Cambria" panose="02040503050406030204" pitchFamily="18" charset="0"/>
            <a:ea typeface="Cambria" panose="02040503050406030204" pitchFamily="18" charset="0"/>
          </a:endParaRPr>
        </a:p>
      </dsp:txBody>
      <dsp:txXfrm rot="-5400000">
        <a:off x="1771305" y="4770992"/>
        <a:ext cx="5894067" cy="710250"/>
      </dsp:txXfrm>
    </dsp:sp>
    <dsp:sp modelId="{E997E8B8-72D3-4138-9CDF-AD0FDB01E83D}">
      <dsp:nvSpPr>
        <dsp:cNvPr id="0" name=""/>
        <dsp:cNvSpPr/>
      </dsp:nvSpPr>
      <dsp:spPr>
        <a:xfrm>
          <a:off x="254" y="4698624"/>
          <a:ext cx="1771050" cy="85498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Participants</a:t>
          </a:r>
        </a:p>
      </dsp:txBody>
      <dsp:txXfrm>
        <a:off x="41991" y="4740361"/>
        <a:ext cx="1687576" cy="7715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7D94E-8B22-4621-910A-DA09D758C8B7}">
      <dsp:nvSpPr>
        <dsp:cNvPr id="0" name=""/>
        <dsp:cNvSpPr/>
      </dsp:nvSpPr>
      <dsp:spPr>
        <a:xfrm>
          <a:off x="0" y="5601"/>
          <a:ext cx="7705725" cy="1025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lt1"/>
              </a:solidFill>
              <a:latin typeface="Cambria" panose="02040503050406030204" pitchFamily="18" charset="0"/>
              <a:ea typeface="Cambria" panose="02040503050406030204" pitchFamily="18" charset="0"/>
              <a:cs typeface="+mn-cs"/>
            </a:rPr>
            <a:t>Optimizing the Unified Chart of Accounts  Design: Tips for Public Financial Management Practitioners (2020)</a:t>
          </a:r>
          <a:endParaRPr lang="en-US" sz="2400" b="1" kern="1200" dirty="0"/>
        </a:p>
      </dsp:txBody>
      <dsp:txXfrm>
        <a:off x="0" y="5601"/>
        <a:ext cx="7705725" cy="1025387"/>
      </dsp:txXfrm>
    </dsp:sp>
    <dsp:sp modelId="{285FC82F-A689-4270-9D0E-0EB83122CA24}">
      <dsp:nvSpPr>
        <dsp:cNvPr id="0" name=""/>
        <dsp:cNvSpPr/>
      </dsp:nvSpPr>
      <dsp:spPr>
        <a:xfrm>
          <a:off x="0" y="958603"/>
          <a:ext cx="7705725" cy="1152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Cambria" panose="02040503050406030204" pitchFamily="18" charset="0"/>
              <a:ea typeface="Cambria" panose="02040503050406030204" pitchFamily="18" charset="0"/>
              <a:cs typeface="Times New Roman" pitchFamily="18" charset="0"/>
            </a:rPr>
            <a:t>Report on the results of the survey on Treasury Single Account and Cash Management and Forecasting Practices in PEMPAL member countries</a:t>
          </a:r>
          <a:r>
            <a:rPr lang="ru-RU" sz="2400" b="1" kern="1200" dirty="0">
              <a:latin typeface="Cambria" panose="02040503050406030204" pitchFamily="18" charset="0"/>
              <a:ea typeface="Cambria" panose="02040503050406030204" pitchFamily="18" charset="0"/>
              <a:cs typeface="Times New Roman" pitchFamily="18" charset="0"/>
            </a:rPr>
            <a:t>, 20</a:t>
          </a:r>
          <a:r>
            <a:rPr lang="en-US" sz="2400" b="1" kern="1200" dirty="0">
              <a:latin typeface="Cambria" panose="02040503050406030204" pitchFamily="18" charset="0"/>
              <a:ea typeface="Cambria" panose="02040503050406030204" pitchFamily="18" charset="0"/>
              <a:cs typeface="Times New Roman" pitchFamily="18" charset="0"/>
            </a:rPr>
            <a:t>21</a:t>
          </a:r>
          <a:endParaRPr lang="en-US" sz="2400" kern="1200" dirty="0">
            <a:latin typeface="Cambria" panose="02040503050406030204" pitchFamily="18" charset="0"/>
            <a:ea typeface="Cambria" panose="02040503050406030204" pitchFamily="18" charset="0"/>
          </a:endParaRPr>
        </a:p>
      </dsp:txBody>
      <dsp:txXfrm>
        <a:off x="0" y="958603"/>
        <a:ext cx="7705725" cy="1152642"/>
      </dsp:txXfrm>
    </dsp:sp>
    <dsp:sp modelId="{55C71566-6689-4620-80F9-2B996D80B289}">
      <dsp:nvSpPr>
        <dsp:cNvPr id="0" name=""/>
        <dsp:cNvSpPr/>
      </dsp:nvSpPr>
      <dsp:spPr>
        <a:xfrm>
          <a:off x="0" y="2237274"/>
          <a:ext cx="7705725" cy="30576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algn="l" defTabSz="889000">
            <a:lnSpc>
              <a:spcPct val="100000"/>
            </a:lnSpc>
            <a:spcBef>
              <a:spcPct val="0"/>
            </a:spcBef>
            <a:spcAft>
              <a:spcPct val="35000"/>
            </a:spcAft>
            <a:buNone/>
          </a:pPr>
          <a:r>
            <a:rPr lang="en-US" sz="2000" b="1" kern="1200" dirty="0">
              <a:solidFill>
                <a:schemeClr val="bg1"/>
              </a:solidFill>
              <a:latin typeface="Cambria" panose="02040503050406030204" pitchFamily="18" charset="0"/>
              <a:ea typeface="Cambria" panose="02040503050406030204" pitchFamily="18" charset="0"/>
            </a:rPr>
            <a:t>Report on the results of the </a:t>
          </a:r>
          <a:r>
            <a:rPr lang="en-US" sz="2000" b="1" i="1" kern="1200" dirty="0">
              <a:solidFill>
                <a:schemeClr val="bg1"/>
              </a:solidFill>
              <a:latin typeface="Cambria" panose="02040503050406030204" pitchFamily="18" charset="0"/>
              <a:ea typeface="Cambria" panose="02040503050406030204" pitchFamily="18" charset="0"/>
            </a:rPr>
            <a:t>2022 Survey on the Role and Functions of the Government Treasuries in PEMPAL Countries</a:t>
          </a:r>
          <a:r>
            <a:rPr lang="en-US" sz="2000" b="1" kern="1200" dirty="0">
              <a:solidFill>
                <a:schemeClr val="bg1"/>
              </a:solidFill>
              <a:latin typeface="Cambria" panose="02040503050406030204" pitchFamily="18" charset="0"/>
              <a:ea typeface="Cambria" panose="02040503050406030204" pitchFamily="18" charset="0"/>
            </a:rPr>
            <a:t>:</a:t>
          </a:r>
        </a:p>
        <a:p>
          <a:pPr marL="182880" lvl="0" indent="-457200" algn="l" defTabSz="889000">
            <a:lnSpc>
              <a:spcPct val="100000"/>
            </a:lnSpc>
            <a:spcBef>
              <a:spcPct val="0"/>
            </a:spcBef>
            <a:spcAft>
              <a:spcPct val="35000"/>
            </a:spcAft>
            <a:buNone/>
          </a:pPr>
          <a:r>
            <a:rPr lang="en-US" sz="2000" b="1" kern="1200" dirty="0">
              <a:solidFill>
                <a:schemeClr val="bg1"/>
              </a:solidFill>
              <a:latin typeface="Cambria" panose="02040503050406030204" pitchFamily="18" charset="0"/>
              <a:ea typeface="Cambria" panose="02040503050406030204" pitchFamily="18" charset="0"/>
            </a:rPr>
            <a:t>- Aims to provide a snapshot of functions performed by the national treasuries of the PEMPAL countries and document the recent changes in the scope and content of functional responsibilities of participating institutions</a:t>
          </a:r>
        </a:p>
        <a:p>
          <a:pPr marL="182880" lvl="0" indent="-457200" algn="l" defTabSz="889000">
            <a:lnSpc>
              <a:spcPct val="100000"/>
            </a:lnSpc>
            <a:spcBef>
              <a:spcPct val="0"/>
            </a:spcBef>
            <a:spcAft>
              <a:spcPct val="35000"/>
            </a:spcAft>
            <a:buNone/>
          </a:pPr>
          <a:r>
            <a:rPr lang="en-US" sz="2000" b="1" kern="1200" dirty="0">
              <a:solidFill>
                <a:schemeClr val="bg1"/>
              </a:solidFill>
              <a:latin typeface="Cambria" panose="02040503050406030204" pitchFamily="18" charset="0"/>
              <a:ea typeface="Cambria" panose="02040503050406030204" pitchFamily="18" charset="0"/>
            </a:rPr>
            <a:t>- 18 countries</a:t>
          </a:r>
        </a:p>
        <a:p>
          <a:pPr marL="182880" lvl="0" indent="-457200" algn="l" defTabSz="889000">
            <a:lnSpc>
              <a:spcPct val="100000"/>
            </a:lnSpc>
            <a:spcBef>
              <a:spcPct val="0"/>
            </a:spcBef>
            <a:spcAft>
              <a:spcPct val="35000"/>
            </a:spcAft>
            <a:buNone/>
          </a:pPr>
          <a:r>
            <a:rPr lang="en-US" sz="2000" b="1" kern="1200" dirty="0">
              <a:solidFill>
                <a:schemeClr val="bg1"/>
              </a:solidFill>
              <a:latin typeface="Cambria" panose="02040503050406030204" pitchFamily="18" charset="0"/>
              <a:ea typeface="Cambria" panose="02040503050406030204" pitchFamily="18" charset="0"/>
            </a:rPr>
            <a:t>					</a:t>
          </a:r>
          <a:r>
            <a:rPr lang="en-US" sz="2000" b="1" i="1" kern="1200" dirty="0">
              <a:solidFill>
                <a:schemeClr val="bg1"/>
              </a:solidFill>
              <a:latin typeface="Cambria" panose="02040503050406030204" pitchFamily="18" charset="0"/>
              <a:ea typeface="Cambria" panose="02040503050406030204" pitchFamily="18" charset="0"/>
            </a:rPr>
            <a:t>under preparation</a:t>
          </a:r>
        </a:p>
        <a:p>
          <a:pPr marL="0" lvl="0" algn="l" defTabSz="889000">
            <a:lnSpc>
              <a:spcPct val="90000"/>
            </a:lnSpc>
            <a:spcBef>
              <a:spcPct val="0"/>
            </a:spcBef>
            <a:spcAft>
              <a:spcPct val="35000"/>
            </a:spcAft>
            <a:buNone/>
          </a:pPr>
          <a:endParaRPr lang="ru-RU" sz="2000" b="1" kern="1200" dirty="0">
            <a:solidFill>
              <a:schemeClr val="bg1"/>
            </a:solidFill>
            <a:latin typeface="Cambria" panose="02040503050406030204" pitchFamily="18" charset="0"/>
            <a:ea typeface="Cambria" panose="02040503050406030204" pitchFamily="18" charset="0"/>
            <a:cs typeface="Times New Roman" pitchFamily="18" charset="0"/>
          </a:endParaRPr>
        </a:p>
      </dsp:txBody>
      <dsp:txXfrm>
        <a:off x="0" y="2237274"/>
        <a:ext cx="7705725" cy="3057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7F4A1-7D81-4749-9BCD-6344E248E1C3}">
      <dsp:nvSpPr>
        <dsp:cNvPr id="0" name=""/>
        <dsp:cNvSpPr/>
      </dsp:nvSpPr>
      <dsp:spPr>
        <a:xfrm rot="5400000">
          <a:off x="-232194" y="209080"/>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Treasury</a:t>
          </a:r>
        </a:p>
        <a:p>
          <a:pPr marL="0" lvl="0" indent="0" algn="ctr" defTabSz="800100">
            <a:lnSpc>
              <a:spcPct val="90000"/>
            </a:lnSpc>
            <a:spcBef>
              <a:spcPct val="0"/>
            </a:spcBef>
            <a:spcAft>
              <a:spcPct val="35000"/>
            </a:spcAft>
            <a:buNone/>
          </a:pPr>
          <a:r>
            <a:rPr lang="en-US" sz="1800" kern="1200" dirty="0"/>
            <a:t>Function</a:t>
          </a:r>
        </a:p>
      </dsp:txBody>
      <dsp:txXfrm rot="-5400000">
        <a:off x="-27129" y="482500"/>
        <a:ext cx="956967" cy="410129"/>
      </dsp:txXfrm>
    </dsp:sp>
    <dsp:sp modelId="{0D1AD79B-C67C-495B-98B2-886ADCEF7513}">
      <dsp:nvSpPr>
        <dsp:cNvPr id="0" name=""/>
        <dsp:cNvSpPr/>
      </dsp:nvSpPr>
      <dsp:spPr>
        <a:xfrm rot="5400000">
          <a:off x="3859241" y="-2925387"/>
          <a:ext cx="889080"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Cambria" panose="02040503050406030204" pitchFamily="18" charset="0"/>
              <a:ea typeface="Cambria" panose="02040503050406030204" pitchFamily="18" charset="0"/>
            </a:rPr>
            <a:t>Evolution of treasury role and functions</a:t>
          </a:r>
        </a:p>
      </dsp:txBody>
      <dsp:txXfrm rot="-5400000">
        <a:off x="929838" y="47417"/>
        <a:ext cx="6704487" cy="802278"/>
      </dsp:txXfrm>
    </dsp:sp>
    <dsp:sp modelId="{6494DFB4-2A22-4D68-92AC-876C31F8DDCF}">
      <dsp:nvSpPr>
        <dsp:cNvPr id="0" name=""/>
        <dsp:cNvSpPr/>
      </dsp:nvSpPr>
      <dsp:spPr>
        <a:xfrm rot="5400000">
          <a:off x="-232194" y="1430890"/>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IT</a:t>
          </a:r>
        </a:p>
      </dsp:txBody>
      <dsp:txXfrm rot="-5400000">
        <a:off x="-27129" y="1704310"/>
        <a:ext cx="956967" cy="410129"/>
      </dsp:txXfrm>
    </dsp:sp>
    <dsp:sp modelId="{F2ECB573-55E0-4987-9A32-E394E5AA07AA}">
      <dsp:nvSpPr>
        <dsp:cNvPr id="0" name=""/>
        <dsp:cNvSpPr/>
      </dsp:nvSpPr>
      <dsp:spPr>
        <a:xfrm rot="5400000">
          <a:off x="3859475" y="-1703811"/>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dirty="0">
              <a:latin typeface="Cambria" panose="02040503050406030204" pitchFamily="18" charset="0"/>
              <a:ea typeface="Cambria" panose="02040503050406030204" pitchFamily="18" charset="0"/>
              <a:cs typeface="Times New Roman" pitchFamily="18" charset="0"/>
            </a:rPr>
            <a:t>Use of information technologies in treasury operations</a:t>
          </a:r>
          <a:endParaRPr lang="en-US" sz="2800" kern="1200" dirty="0">
            <a:latin typeface="Cambria" panose="02040503050406030204" pitchFamily="18" charset="0"/>
            <a:ea typeface="Cambria" panose="02040503050406030204" pitchFamily="18" charset="0"/>
          </a:endParaRPr>
        </a:p>
      </dsp:txBody>
      <dsp:txXfrm rot="-5400000">
        <a:off x="929837" y="1269205"/>
        <a:ext cx="6704510" cy="801856"/>
      </dsp:txXfrm>
    </dsp:sp>
    <dsp:sp modelId="{0EB62167-D0C8-4CFB-B44D-EECB3E96FFA0}">
      <dsp:nvSpPr>
        <dsp:cNvPr id="0" name=""/>
        <dsp:cNvSpPr/>
      </dsp:nvSpPr>
      <dsp:spPr>
        <a:xfrm rot="5400000">
          <a:off x="-168556" y="2599083"/>
          <a:ext cx="1367096" cy="106548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Cash</a:t>
          </a:r>
        </a:p>
      </dsp:txBody>
      <dsp:txXfrm rot="-5400000">
        <a:off x="-17751" y="2981023"/>
        <a:ext cx="1065487" cy="301609"/>
      </dsp:txXfrm>
    </dsp:sp>
    <dsp:sp modelId="{D3BA68EF-E433-4B7B-A91A-C380F6BBD70E}">
      <dsp:nvSpPr>
        <dsp:cNvPr id="0" name=""/>
        <dsp:cNvSpPr/>
      </dsp:nvSpPr>
      <dsp:spPr>
        <a:xfrm rot="5400000">
          <a:off x="3913735" y="-481370"/>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altLang="en-US" sz="2800" kern="1200" dirty="0">
              <a:latin typeface="Cambria" panose="02040503050406030204" pitchFamily="18" charset="0"/>
              <a:ea typeface="Cambria" panose="02040503050406030204" pitchFamily="18" charset="0"/>
              <a:cs typeface="Times New Roman" pitchFamily="18" charset="0"/>
            </a:rPr>
            <a:t>Cash management</a:t>
          </a:r>
          <a:endParaRPr lang="en-US" sz="2800" kern="1200" dirty="0">
            <a:latin typeface="Cambria" panose="02040503050406030204" pitchFamily="18" charset="0"/>
            <a:ea typeface="Cambria" panose="02040503050406030204" pitchFamily="18" charset="0"/>
          </a:endParaRPr>
        </a:p>
        <a:p>
          <a:pPr marL="285750" lvl="1" indent="-285750" algn="l" defTabSz="1244600">
            <a:lnSpc>
              <a:spcPct val="90000"/>
            </a:lnSpc>
            <a:spcBef>
              <a:spcPct val="0"/>
            </a:spcBef>
            <a:spcAft>
              <a:spcPct val="15000"/>
            </a:spcAft>
            <a:buChar char="•"/>
          </a:pPr>
          <a:endParaRPr lang="en-US" altLang="en-US" sz="2800" kern="1200" dirty="0">
            <a:latin typeface="Calibri" pitchFamily="34" charset="0"/>
            <a:cs typeface="Times New Roman" pitchFamily="18" charset="0"/>
          </a:endParaRPr>
        </a:p>
      </dsp:txBody>
      <dsp:txXfrm rot="-5400000">
        <a:off x="984097" y="2491646"/>
        <a:ext cx="6704510" cy="801856"/>
      </dsp:txXfrm>
    </dsp:sp>
    <dsp:sp modelId="{C295F131-C83E-45E8-8CF0-CBE051E9B18B}">
      <dsp:nvSpPr>
        <dsp:cNvPr id="0" name=""/>
        <dsp:cNvSpPr/>
      </dsp:nvSpPr>
      <dsp:spPr>
        <a:xfrm rot="5400000">
          <a:off x="-232194" y="3874511"/>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A/R</a:t>
          </a:r>
        </a:p>
      </dsp:txBody>
      <dsp:txXfrm rot="-5400000">
        <a:off x="-27129" y="4147931"/>
        <a:ext cx="956967" cy="410129"/>
      </dsp:txXfrm>
    </dsp:sp>
    <dsp:sp modelId="{430734FC-AC1F-4007-BF49-F1BE428C4A6F}">
      <dsp:nvSpPr>
        <dsp:cNvPr id="0" name=""/>
        <dsp:cNvSpPr/>
      </dsp:nvSpPr>
      <dsp:spPr>
        <a:xfrm rot="5400000">
          <a:off x="3859475" y="739809"/>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dirty="0">
              <a:latin typeface="Cambria" panose="02040503050406030204" pitchFamily="18" charset="0"/>
              <a:ea typeface="Cambria" panose="02040503050406030204" pitchFamily="18" charset="0"/>
              <a:cs typeface="Times New Roman" pitchFamily="18" charset="0"/>
            </a:rPr>
            <a:t>Accounting and reporting in the public sector</a:t>
          </a:r>
          <a:endParaRPr lang="en-US" sz="2800" kern="1200" dirty="0">
            <a:latin typeface="Cambria" panose="02040503050406030204" pitchFamily="18" charset="0"/>
            <a:ea typeface="Cambria" panose="02040503050406030204" pitchFamily="18" charset="0"/>
          </a:endParaRPr>
        </a:p>
      </dsp:txBody>
      <dsp:txXfrm rot="-5400000">
        <a:off x="929837" y="3712825"/>
        <a:ext cx="6704510" cy="801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D3CE-AFC6-45D0-9034-C41CD33B47B4}">
      <dsp:nvSpPr>
        <dsp:cNvPr id="0" name=""/>
        <dsp:cNvSpPr/>
      </dsp:nvSpPr>
      <dsp:spPr>
        <a:xfrm>
          <a:off x="0" y="193205"/>
          <a:ext cx="7920880" cy="538200"/>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C00000"/>
              </a:solidFill>
              <a:latin typeface="Cambria" panose="02040503050406030204" pitchFamily="18" charset="0"/>
              <a:ea typeface="Cambria" panose="02040503050406030204" pitchFamily="18" charset="0"/>
            </a:rPr>
            <a:t>Activities implemented between March</a:t>
          </a:r>
          <a:r>
            <a:rPr lang="ru-RU" sz="2300" b="1" kern="1200" dirty="0">
              <a:solidFill>
                <a:srgbClr val="C00000"/>
              </a:solidFill>
              <a:latin typeface="Cambria" panose="02040503050406030204" pitchFamily="18" charset="0"/>
              <a:ea typeface="Cambria" panose="02040503050406030204" pitchFamily="18" charset="0"/>
            </a:rPr>
            <a:t> 20</a:t>
          </a:r>
          <a:r>
            <a:rPr lang="en-US" sz="2300" b="1" kern="1200" dirty="0">
              <a:solidFill>
                <a:srgbClr val="C00000"/>
              </a:solidFill>
              <a:latin typeface="Cambria" panose="02040503050406030204" pitchFamily="18" charset="0"/>
              <a:ea typeface="Cambria" panose="02040503050406030204" pitchFamily="18" charset="0"/>
            </a:rPr>
            <a:t>20</a:t>
          </a:r>
          <a:r>
            <a:rPr lang="ru-RU" sz="2300" b="1" kern="1200" dirty="0">
              <a:solidFill>
                <a:srgbClr val="C00000"/>
              </a:solidFill>
              <a:latin typeface="Cambria" panose="02040503050406030204" pitchFamily="18" charset="0"/>
              <a:ea typeface="Cambria" panose="02040503050406030204" pitchFamily="18" charset="0"/>
            </a:rPr>
            <a:t> - </a:t>
          </a:r>
          <a:r>
            <a:rPr lang="en-US" sz="2300" b="1" kern="1200" dirty="0">
              <a:solidFill>
                <a:srgbClr val="C00000"/>
              </a:solidFill>
              <a:latin typeface="Cambria" panose="02040503050406030204" pitchFamily="18" charset="0"/>
              <a:ea typeface="Cambria" panose="02040503050406030204" pitchFamily="18" charset="0"/>
            </a:rPr>
            <a:t>April</a:t>
          </a:r>
          <a:r>
            <a:rPr lang="ru-RU" sz="2300" b="1" kern="1200" dirty="0">
              <a:solidFill>
                <a:srgbClr val="C00000"/>
              </a:solidFill>
              <a:latin typeface="Cambria" panose="02040503050406030204" pitchFamily="18" charset="0"/>
              <a:ea typeface="Cambria" panose="02040503050406030204" pitchFamily="18" charset="0"/>
            </a:rPr>
            <a:t> 20</a:t>
          </a:r>
          <a:r>
            <a:rPr lang="en-US" sz="2300" b="1" kern="1200" dirty="0">
              <a:solidFill>
                <a:srgbClr val="C00000"/>
              </a:solidFill>
              <a:latin typeface="Cambria" panose="02040503050406030204" pitchFamily="18" charset="0"/>
              <a:ea typeface="Cambria" panose="02040503050406030204" pitchFamily="18" charset="0"/>
            </a:rPr>
            <a:t>23</a:t>
          </a:r>
          <a:endParaRPr lang="en-US" sz="2300" kern="1200" dirty="0">
            <a:solidFill>
              <a:srgbClr val="C00000"/>
            </a:solidFill>
            <a:latin typeface="Cambria" panose="02040503050406030204" pitchFamily="18" charset="0"/>
            <a:ea typeface="Cambria" panose="02040503050406030204" pitchFamily="18" charset="0"/>
          </a:endParaRPr>
        </a:p>
      </dsp:txBody>
      <dsp:txXfrm>
        <a:off x="26273" y="219478"/>
        <a:ext cx="7868334" cy="485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3449-E04B-496F-BA7D-ED80AAAEE3A0}">
      <dsp:nvSpPr>
        <dsp:cNvPr id="0" name=""/>
        <dsp:cNvSpPr/>
      </dsp:nvSpPr>
      <dsp:spPr>
        <a:xfrm rot="5400000">
          <a:off x="4604000" y="-1794274"/>
          <a:ext cx="1004949" cy="48060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0" lang="ru-RU" sz="2000" b="1" i="0" u="sng"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1</a:t>
          </a:r>
          <a:r>
            <a:rPr kumimoji="0" lang="en-US" sz="2000" b="1" i="0" u="sng"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a:t>
          </a:r>
          <a:r>
            <a:rPr kumimoji="0" lang="en-US" sz="2000" b="0"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TCOP Virtual Plenary meeting with participation of 100+ members from 17 countries (2021)</a:t>
          </a:r>
          <a:endParaRPr lang="en-US" sz="2000" kern="1200" dirty="0">
            <a:latin typeface="Cambria" panose="02040503050406030204" pitchFamily="18" charset="0"/>
            <a:ea typeface="Cambria" panose="02040503050406030204" pitchFamily="18" charset="0"/>
          </a:endParaRPr>
        </a:p>
      </dsp:txBody>
      <dsp:txXfrm rot="-5400000">
        <a:off x="2703428" y="155356"/>
        <a:ext cx="4757036" cy="906833"/>
      </dsp:txXfrm>
    </dsp:sp>
    <dsp:sp modelId="{C314A7ED-A91B-4096-B6ED-5D171C4158DD}">
      <dsp:nvSpPr>
        <dsp:cNvPr id="0" name=""/>
        <dsp:cNvSpPr/>
      </dsp:nvSpPr>
      <dsp:spPr>
        <a:xfrm>
          <a:off x="0" y="443"/>
          <a:ext cx="2703427" cy="1247572"/>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TCOP Plenary meeting</a:t>
          </a:r>
        </a:p>
      </dsp:txBody>
      <dsp:txXfrm>
        <a:off x="60901" y="61344"/>
        <a:ext cx="2581625" cy="1125770"/>
      </dsp:txXfrm>
    </dsp:sp>
    <dsp:sp modelId="{39E8FF0F-EA50-4B9D-AE55-13F14B96B741}">
      <dsp:nvSpPr>
        <dsp:cNvPr id="0" name=""/>
        <dsp:cNvSpPr/>
      </dsp:nvSpPr>
      <dsp:spPr>
        <a:xfrm rot="5400000">
          <a:off x="4500246" y="-416750"/>
          <a:ext cx="1146212" cy="48718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1" u="sng" kern="1200" dirty="0">
              <a:latin typeface="Cambria" panose="02040503050406030204" pitchFamily="18" charset="0"/>
              <a:ea typeface="Cambria" panose="02040503050406030204" pitchFamily="18" charset="0"/>
            </a:rPr>
            <a:t>15</a:t>
          </a:r>
          <a:r>
            <a:rPr lang="ru-RU" sz="2000" b="1" u="sng" kern="1200" dirty="0">
              <a:latin typeface="Cambria" panose="02040503050406030204" pitchFamily="18" charset="0"/>
              <a:ea typeface="Cambria" panose="02040503050406030204" pitchFamily="18" charset="0"/>
            </a:rPr>
            <a:t> </a:t>
          </a:r>
          <a:r>
            <a:rPr lang="en-US" sz="2000" b="0" u="none" kern="1200" dirty="0">
              <a:latin typeface="Cambria" panose="02040503050406030204" pitchFamily="18" charset="0"/>
              <a:ea typeface="Cambria" panose="02040503050406030204" pitchFamily="18" charset="0"/>
            </a:rPr>
            <a:t>v</a:t>
          </a:r>
          <a:r>
            <a:rPr lang="en-US" sz="2000" u="none" kern="1200" dirty="0">
              <a:latin typeface="Cambria" panose="02040503050406030204" pitchFamily="18" charset="0"/>
              <a:ea typeface="Cambria" panose="02040503050406030204" pitchFamily="18" charset="0"/>
            </a:rPr>
            <a:t>ideoconferences with participation of 700+</a:t>
          </a:r>
          <a:r>
            <a:rPr lang="en-US" sz="2000" kern="1200" dirty="0">
              <a:latin typeface="Cambria" panose="02040503050406030204" pitchFamily="18" charset="0"/>
              <a:ea typeface="Cambria" panose="02040503050406030204" pitchFamily="18" charset="0"/>
            </a:rPr>
            <a:t> members</a:t>
          </a:r>
        </a:p>
        <a:p>
          <a:pPr marL="228600" lvl="1" indent="-228600" algn="l" defTabSz="889000">
            <a:lnSpc>
              <a:spcPct val="90000"/>
            </a:lnSpc>
            <a:spcBef>
              <a:spcPct val="0"/>
            </a:spcBef>
            <a:spcAft>
              <a:spcPct val="15000"/>
            </a:spcAft>
            <a:buChar char="•"/>
          </a:pPr>
          <a:endParaRPr lang="en-US" sz="2000" kern="1200" dirty="0"/>
        </a:p>
      </dsp:txBody>
      <dsp:txXfrm rot="-5400000">
        <a:off x="2637426" y="1502023"/>
        <a:ext cx="4815900" cy="1034306"/>
      </dsp:txXfrm>
    </dsp:sp>
    <dsp:sp modelId="{F5260018-36B2-4B62-B3D4-6808BD49C051}">
      <dsp:nvSpPr>
        <dsp:cNvPr id="0" name=""/>
        <dsp:cNvSpPr/>
      </dsp:nvSpPr>
      <dsp:spPr>
        <a:xfrm>
          <a:off x="10362" y="1328256"/>
          <a:ext cx="2637426" cy="1284369"/>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Thematic videoconferences</a:t>
          </a:r>
        </a:p>
      </dsp:txBody>
      <dsp:txXfrm>
        <a:off x="73060" y="1390954"/>
        <a:ext cx="2512030" cy="1158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3449-E04B-496F-BA7D-ED80AAAEE3A0}">
      <dsp:nvSpPr>
        <dsp:cNvPr id="0" name=""/>
        <dsp:cNvSpPr/>
      </dsp:nvSpPr>
      <dsp:spPr>
        <a:xfrm rot="5400000">
          <a:off x="4157463" y="-1533741"/>
          <a:ext cx="1805916" cy="48981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ts val="0"/>
            </a:spcAft>
            <a:buClr>
              <a:schemeClr val="tx1"/>
            </a:buClr>
            <a:buFont typeface="Wingdings" panose="05000000000000000000" pitchFamily="2" charset="2"/>
            <a:buChar char="§"/>
          </a:pPr>
          <a:r>
            <a:rPr lang="en-US" sz="1800" b="0" kern="1200" dirty="0">
              <a:solidFill>
                <a:schemeClr val="tx1"/>
              </a:solidFill>
              <a:latin typeface="Cambria" panose="02040503050406030204" pitchFamily="18" charset="0"/>
              <a:ea typeface="Cambria" panose="02040503050406030204" pitchFamily="18" charset="0"/>
              <a:cs typeface="+mn-cs"/>
            </a:rPr>
            <a:t>Optimizing the Unified Chart of</a:t>
          </a:r>
          <a:r>
            <a:rPr lang="en-US" sz="1800" b="1" kern="1200" dirty="0">
              <a:solidFill>
                <a:schemeClr val="tx1"/>
              </a:solidFill>
              <a:latin typeface="Cambria" panose="02040503050406030204" pitchFamily="18" charset="0"/>
              <a:ea typeface="Cambria" panose="02040503050406030204" pitchFamily="18" charset="0"/>
              <a:cs typeface="+mn-cs"/>
            </a:rPr>
            <a:t> </a:t>
          </a:r>
          <a:r>
            <a:rPr lang="en-US" sz="1800" b="0" kern="1200" dirty="0">
              <a:solidFill>
                <a:schemeClr val="tx1"/>
              </a:solidFill>
              <a:latin typeface="Cambria" panose="02040503050406030204" pitchFamily="18" charset="0"/>
              <a:ea typeface="Cambria" panose="02040503050406030204" pitchFamily="18" charset="0"/>
              <a:cs typeface="+mn-cs"/>
            </a:rPr>
            <a:t>Accounts  Design: Tips for Public Financial Management Practitioners (2020)</a:t>
          </a:r>
          <a:endParaRPr lang="en-US" sz="1800" kern="1200" dirty="0">
            <a:latin typeface="Cambria" panose="02040503050406030204" pitchFamily="18" charset="0"/>
            <a:ea typeface="Cambria" panose="02040503050406030204" pitchFamily="18" charset="0"/>
          </a:endParaRPr>
        </a:p>
        <a:p>
          <a:pPr marL="171450" lvl="1" indent="-171450" algn="l" defTabSz="800100">
            <a:lnSpc>
              <a:spcPct val="100000"/>
            </a:lnSpc>
            <a:spcBef>
              <a:spcPct val="0"/>
            </a:spcBef>
            <a:spcAft>
              <a:spcPts val="0"/>
            </a:spcAft>
            <a:buChar char="•"/>
          </a:pPr>
          <a:r>
            <a:rPr lang="en-US" sz="1800" b="0" u="none" kern="1200" dirty="0">
              <a:latin typeface="Cambria" panose="02040503050406030204" pitchFamily="18" charset="0"/>
              <a:ea typeface="Cambria" panose="02040503050406030204" pitchFamily="18" charset="0"/>
            </a:rPr>
            <a:t>Treasury Single Account and Cash Management in PEMPAL countries (2021)</a:t>
          </a:r>
          <a:endParaRPr lang="en-US" sz="1800" kern="1200" dirty="0">
            <a:latin typeface="Cambria" panose="02040503050406030204" pitchFamily="18" charset="0"/>
            <a:ea typeface="Cambria" panose="02040503050406030204" pitchFamily="18" charset="0"/>
          </a:endParaRPr>
        </a:p>
        <a:p>
          <a:pPr marL="171450" lvl="1" indent="-171450" algn="l" defTabSz="800100">
            <a:lnSpc>
              <a:spcPct val="100000"/>
            </a:lnSpc>
            <a:spcBef>
              <a:spcPct val="0"/>
            </a:spcBef>
            <a:spcAft>
              <a:spcPts val="0"/>
            </a:spcAft>
            <a:buChar char="•"/>
          </a:pPr>
          <a:r>
            <a:rPr lang="en-US" sz="1800" kern="1200" dirty="0">
              <a:latin typeface="Cambria" panose="02040503050406030204" pitchFamily="18" charset="0"/>
              <a:ea typeface="Cambria" panose="02040503050406030204" pitchFamily="18" charset="0"/>
            </a:rPr>
            <a:t>Roles and Functions of the Treasuries in PEMPAL countries (under preparation)</a:t>
          </a:r>
        </a:p>
      </dsp:txBody>
      <dsp:txXfrm rot="-5400000">
        <a:off x="2611322" y="100558"/>
        <a:ext cx="4810040" cy="1629600"/>
      </dsp:txXfrm>
    </dsp:sp>
    <dsp:sp modelId="{C314A7ED-A91B-4096-B6ED-5D171C4158DD}">
      <dsp:nvSpPr>
        <dsp:cNvPr id="0" name=""/>
        <dsp:cNvSpPr/>
      </dsp:nvSpPr>
      <dsp:spPr>
        <a:xfrm>
          <a:off x="482" y="32476"/>
          <a:ext cx="2610357" cy="1768082"/>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Cambria" panose="02040503050406030204" pitchFamily="18" charset="0"/>
              <a:ea typeface="Cambria" panose="02040503050406030204" pitchFamily="18" charset="0"/>
            </a:rPr>
            <a:t>Knowledge Products</a:t>
          </a:r>
        </a:p>
      </dsp:txBody>
      <dsp:txXfrm>
        <a:off x="86793" y="118787"/>
        <a:ext cx="2437735" cy="1595460"/>
      </dsp:txXfrm>
    </dsp:sp>
    <dsp:sp modelId="{39E8FF0F-EA50-4B9D-AE55-13F14B96B741}">
      <dsp:nvSpPr>
        <dsp:cNvPr id="0" name=""/>
        <dsp:cNvSpPr/>
      </dsp:nvSpPr>
      <dsp:spPr>
        <a:xfrm rot="5400000">
          <a:off x="4573349" y="47005"/>
          <a:ext cx="976003" cy="48873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1" u="sng" kern="1200" dirty="0">
              <a:latin typeface="Cambria" panose="02040503050406030204" pitchFamily="18" charset="0"/>
              <a:ea typeface="Cambria" panose="02040503050406030204" pitchFamily="18" charset="0"/>
            </a:rPr>
            <a:t>11</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ExCom meetings</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617696" y="2050304"/>
        <a:ext cx="4839665" cy="880713"/>
      </dsp:txXfrm>
    </dsp:sp>
    <dsp:sp modelId="{F5260018-36B2-4B62-B3D4-6808BD49C051}">
      <dsp:nvSpPr>
        <dsp:cNvPr id="0" name=""/>
        <dsp:cNvSpPr/>
      </dsp:nvSpPr>
      <dsp:spPr>
        <a:xfrm>
          <a:off x="482" y="1970544"/>
          <a:ext cx="2617213" cy="1040231"/>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Executive Committee</a:t>
          </a:r>
        </a:p>
      </dsp:txBody>
      <dsp:txXfrm>
        <a:off x="51262" y="2021324"/>
        <a:ext cx="2515653" cy="938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3788202" y="-1781166"/>
          <a:ext cx="2195623" cy="5779978"/>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Familiarization with the </a:t>
          </a: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WB note on </a:t>
          </a:r>
          <a:r>
            <a:rPr kumimoji="0" lang="en-US" sz="2000" b="0" i="1"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Agile Treasury Operations during COVID-19</a:t>
          </a: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Discussion on how treasury operations in PEMPAL countries evolved in response to the pandemic</a:t>
          </a: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29 participants from 11 countries</a:t>
          </a:r>
        </a:p>
      </dsp:txBody>
      <dsp:txXfrm rot="-5400000">
        <a:off x="1996025" y="118192"/>
        <a:ext cx="5672797" cy="1981261"/>
      </dsp:txXfrm>
    </dsp:sp>
    <dsp:sp modelId="{62056DBE-2B9E-450E-B206-18D00416536A}">
      <dsp:nvSpPr>
        <dsp:cNvPr id="0" name=""/>
        <dsp:cNvSpPr/>
      </dsp:nvSpPr>
      <dsp:spPr>
        <a:xfrm>
          <a:off x="1116" y="0"/>
          <a:ext cx="1995164" cy="2209263"/>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April 29, 2020</a:t>
          </a:r>
        </a:p>
      </dsp:txBody>
      <dsp:txXfrm>
        <a:off x="98512" y="97396"/>
        <a:ext cx="1800372" cy="2014471"/>
      </dsp:txXfrm>
    </dsp:sp>
    <dsp:sp modelId="{BD70E6F7-64AA-410D-B404-CF9D915BC730}">
      <dsp:nvSpPr>
        <dsp:cNvPr id="0" name=""/>
        <dsp:cNvSpPr/>
      </dsp:nvSpPr>
      <dsp:spPr>
        <a:xfrm rot="5400000">
          <a:off x="4016214" y="275838"/>
          <a:ext cx="1670965" cy="5842239"/>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Familiarization with </a:t>
          </a:r>
          <a:r>
            <a:rPr lang="en-US" sz="2000" kern="1200" dirty="0">
              <a:solidFill>
                <a:schemeClr val="accent1">
                  <a:lumMod val="75000"/>
                </a:schemeClr>
              </a:solidFill>
              <a:latin typeface="Cambria" panose="02040503050406030204" pitchFamily="18" charset="0"/>
              <a:ea typeface="Cambria" panose="02040503050406030204" pitchFamily="18" charset="0"/>
              <a:cs typeface="+mn-cs"/>
            </a:rPr>
            <a:t>operation of the Swiss Federal Treasury</a:t>
          </a: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including cash management and liquidity planning</a:t>
          </a: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31 participants from 11 countries</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rot="-5400000">
        <a:off x="1930577" y="2443045"/>
        <a:ext cx="5760669" cy="1507825"/>
      </dsp:txXfrm>
    </dsp:sp>
    <dsp:sp modelId="{9D236FC3-00A8-452D-B6F1-150F21CFFA04}">
      <dsp:nvSpPr>
        <dsp:cNvPr id="0" name=""/>
        <dsp:cNvSpPr/>
      </dsp:nvSpPr>
      <dsp:spPr>
        <a:xfrm>
          <a:off x="470" y="2335743"/>
          <a:ext cx="1929717" cy="1749611"/>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June 24, 2020</a:t>
          </a:r>
        </a:p>
      </dsp:txBody>
      <dsp:txXfrm>
        <a:off x="85879" y="2421152"/>
        <a:ext cx="1758899" cy="1578793"/>
      </dsp:txXfrm>
    </dsp:sp>
    <dsp:sp modelId="{4585A051-3FC3-4C70-93D9-D5FC8AEE33DD}">
      <dsp:nvSpPr>
        <dsp:cNvPr id="0" name=""/>
        <dsp:cNvSpPr/>
      </dsp:nvSpPr>
      <dsp:spPr>
        <a:xfrm rot="5400000">
          <a:off x="4096492" y="2011050"/>
          <a:ext cx="1501260" cy="5842848"/>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noProof="0" dirty="0">
              <a:latin typeface="Cambria" panose="02040503050406030204" pitchFamily="18" charset="0"/>
              <a:ea typeface="Cambria" panose="02040503050406030204" pitchFamily="18" charset="0"/>
            </a:rPr>
            <a:t>Familiarization with organizational set up, operation and </a:t>
          </a:r>
          <a:r>
            <a:rPr lang="en-US" sz="2000" kern="1200" noProof="0" dirty="0">
              <a:solidFill>
                <a:schemeClr val="accent1">
                  <a:lumMod val="75000"/>
                </a:schemeClr>
              </a:solidFill>
              <a:latin typeface="Cambria" panose="02040503050406030204" pitchFamily="18" charset="0"/>
              <a:ea typeface="Cambria" panose="02040503050406030204" pitchFamily="18" charset="0"/>
            </a:rPr>
            <a:t>key reforms of the Kazakhstan Treasury</a:t>
          </a:r>
          <a:endParaRPr lang="en-US" sz="2000" kern="1200" dirty="0">
            <a:solidFill>
              <a:schemeClr val="accent1">
                <a:lumMod val="75000"/>
              </a:schemeClr>
            </a:solidFill>
            <a:latin typeface="Cambria" panose="02040503050406030204" pitchFamily="18" charset="0"/>
            <a:ea typeface="Cambria" panose="02040503050406030204" pitchFamily="18" charset="0"/>
          </a:endParaRP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43 participants from 17 countries</a:t>
          </a:r>
          <a:endParaRPr lang="en-US" sz="2000" kern="1200" dirty="0">
            <a:latin typeface="Cambria" panose="02040503050406030204" pitchFamily="18" charset="0"/>
            <a:ea typeface="Cambria" panose="02040503050406030204" pitchFamily="18" charset="0"/>
          </a:endParaRPr>
        </a:p>
      </dsp:txBody>
      <dsp:txXfrm rot="-5400000">
        <a:off x="1925699" y="4255129"/>
        <a:ext cx="5769563" cy="1354690"/>
      </dsp:txXfrm>
    </dsp:sp>
    <dsp:sp modelId="{E997E8B8-72D3-4138-9CDF-AD0FDB01E83D}">
      <dsp:nvSpPr>
        <dsp:cNvPr id="0" name=""/>
        <dsp:cNvSpPr/>
      </dsp:nvSpPr>
      <dsp:spPr>
        <a:xfrm>
          <a:off x="0" y="4166370"/>
          <a:ext cx="1929116" cy="153433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prstClr val="white"/>
              </a:solidFill>
              <a:latin typeface="Cambria" panose="02040503050406030204" pitchFamily="18" charset="0"/>
              <a:ea typeface="Cambria" panose="02040503050406030204" pitchFamily="18" charset="0"/>
              <a:cs typeface="+mn-cs"/>
            </a:rPr>
            <a:t>September 15, 2020</a:t>
          </a:r>
        </a:p>
      </dsp:txBody>
      <dsp:txXfrm>
        <a:off x="74900" y="4241270"/>
        <a:ext cx="1779316" cy="1384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3828513" y="-1366824"/>
          <a:ext cx="2115000" cy="5779978"/>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Albania</a:t>
          </a: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 regulatory and methodological framework for </a:t>
          </a: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risk management</a:t>
          </a: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 Treasury operational risks and how the risks are addressed through business processes</a:t>
          </a:r>
          <a:endParaRPr kumimoji="0" lang="en-US" sz="2000" b="0" i="1"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endParaRP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40+ participants from 12 countries</a:t>
          </a:r>
        </a:p>
      </dsp:txBody>
      <dsp:txXfrm rot="-5400000">
        <a:off x="1996024" y="568911"/>
        <a:ext cx="5676732" cy="1908508"/>
      </dsp:txXfrm>
    </dsp:sp>
    <dsp:sp modelId="{62056DBE-2B9E-450E-B206-18D00416536A}">
      <dsp:nvSpPr>
        <dsp:cNvPr id="0" name=""/>
        <dsp:cNvSpPr/>
      </dsp:nvSpPr>
      <dsp:spPr>
        <a:xfrm>
          <a:off x="1116" y="369838"/>
          <a:ext cx="1995164" cy="2193284"/>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November 10, 2022</a:t>
          </a:r>
        </a:p>
      </dsp:txBody>
      <dsp:txXfrm>
        <a:off x="98512" y="467234"/>
        <a:ext cx="1800372" cy="1998492"/>
      </dsp:txXfrm>
    </dsp:sp>
    <dsp:sp modelId="{BD70E6F7-64AA-410D-B404-CF9D915BC730}">
      <dsp:nvSpPr>
        <dsp:cNvPr id="0" name=""/>
        <dsp:cNvSpPr/>
      </dsp:nvSpPr>
      <dsp:spPr>
        <a:xfrm rot="5400000">
          <a:off x="3627757" y="1139470"/>
          <a:ext cx="2447881" cy="5842239"/>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None/>
          </a:pP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a:p>
          <a:pPr marL="228600" lvl="1" indent="-228600" algn="just" defTabSz="889000">
            <a:lnSpc>
              <a:spcPct val="90000"/>
            </a:lnSpc>
            <a:spcBef>
              <a:spcPct val="0"/>
            </a:spcBef>
            <a:spcAft>
              <a:spcPct val="15000"/>
            </a:spcAft>
            <a:buChar char="•"/>
          </a:pPr>
          <a:r>
            <a:rPr lang="en-US" sz="2000" i="1" kern="1200" dirty="0">
              <a:solidFill>
                <a:schemeClr val="accent1">
                  <a:lumMod val="75000"/>
                </a:schemeClr>
              </a:solidFill>
              <a:latin typeface="Cambria" panose="02040503050406030204" pitchFamily="18" charset="0"/>
              <a:ea typeface="Cambria" panose="02040503050406030204" pitchFamily="18" charset="0"/>
              <a:cs typeface="+mn-cs"/>
            </a:rPr>
            <a:t>2022 Survey on the Functions of the Treasuries in PEMPAL Countries </a:t>
          </a: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presentation of preliminary results</a:t>
          </a:r>
        </a:p>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Preparations for this plenary meeting</a:t>
          </a: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29+ participants from 13 countries</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rot="-5400000">
        <a:off x="1930578" y="2956145"/>
        <a:ext cx="5722743" cy="2208889"/>
      </dsp:txXfrm>
    </dsp:sp>
    <dsp:sp modelId="{9D236FC3-00A8-452D-B6F1-150F21CFFA04}">
      <dsp:nvSpPr>
        <dsp:cNvPr id="0" name=""/>
        <dsp:cNvSpPr/>
      </dsp:nvSpPr>
      <dsp:spPr>
        <a:xfrm>
          <a:off x="470" y="2798954"/>
          <a:ext cx="1929717" cy="2563093"/>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March 16, 2023</a:t>
          </a:r>
        </a:p>
      </dsp:txBody>
      <dsp:txXfrm>
        <a:off x="94671" y="2893155"/>
        <a:ext cx="1741315" cy="23746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102015" y="-2227798"/>
          <a:ext cx="1542288" cy="6012792"/>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Presentation of a </a:t>
          </a:r>
          <a:r>
            <a:rPr kumimoji="0" lang="en-US" sz="2000" b="0" i="0" u="none" strike="noStrike" kern="1200"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Arial" pitchFamily="34" charset="0"/>
            </a:rPr>
            <a:t>WB paper “Cash Management – How Do Countries Perform Sound Practices?”</a:t>
          </a: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Survey on TSA and Cash Management and Forecasting in PEMPAL countries - launch</a:t>
          </a: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38 participants from 13 countries</a:t>
          </a:r>
        </a:p>
      </dsp:txBody>
      <dsp:txXfrm rot="-5400000">
        <a:off x="1866763" y="82742"/>
        <a:ext cx="5937504" cy="1391712"/>
      </dsp:txXfrm>
    </dsp:sp>
    <dsp:sp modelId="{62056DBE-2B9E-450E-B206-18D00416536A}">
      <dsp:nvSpPr>
        <dsp:cNvPr id="0" name=""/>
        <dsp:cNvSpPr/>
      </dsp:nvSpPr>
      <dsp:spPr>
        <a:xfrm>
          <a:off x="259" y="4886"/>
          <a:ext cx="1866503" cy="1547421"/>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February 11, 2021</a:t>
          </a:r>
        </a:p>
      </dsp:txBody>
      <dsp:txXfrm>
        <a:off x="75798" y="80425"/>
        <a:ext cx="1715425" cy="1396343"/>
      </dsp:txXfrm>
    </dsp:sp>
    <dsp:sp modelId="{BD70E6F7-64AA-410D-B404-CF9D915BC730}">
      <dsp:nvSpPr>
        <dsp:cNvPr id="0" name=""/>
        <dsp:cNvSpPr/>
      </dsp:nvSpPr>
      <dsp:spPr>
        <a:xfrm rot="5400000">
          <a:off x="3906681" y="-375355"/>
          <a:ext cx="1891925" cy="6052410"/>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endParaRPr lang="en-US" sz="2000" kern="1200" dirty="0">
            <a:solidFill>
              <a:prstClr val="black">
                <a:hueOff val="0"/>
                <a:satOff val="0"/>
                <a:lumOff val="0"/>
                <a:alphaOff val="0"/>
              </a:prst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a:solidFill>
                <a:schemeClr val="accent1">
                  <a:lumMod val="75000"/>
                </a:schemeClr>
              </a:solidFill>
              <a:latin typeface="Cambria" panose="02040503050406030204" pitchFamily="18" charset="0"/>
              <a:ea typeface="Cambria" panose="02040503050406030204" pitchFamily="18" charset="0"/>
              <a:cs typeface="+mn-cs"/>
            </a:rPr>
            <a:t>Georgia: TSA set-up and TSA balance management</a:t>
          </a:r>
        </a:p>
        <a:p>
          <a:pPr marL="228600" lvl="1" indent="-228600" algn="l" defTabSz="889000">
            <a:lnSpc>
              <a:spcPct val="90000"/>
            </a:lnSpc>
            <a:spcBef>
              <a:spcPct val="0"/>
            </a:spcBef>
            <a:spcAft>
              <a:spcPct val="15000"/>
            </a:spcAft>
            <a:buChar char="•"/>
          </a:pPr>
          <a:r>
            <a:rPr kumimoji="0" lang="en-US" sz="2000" b="0" i="1"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Survey on TSA and Cash Management and Forecasting in PEMPAL countries </a:t>
          </a: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 draft report discussed</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a:p>
          <a:pPr marL="228600" lvl="1" indent="-228600" algn="l"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31 participants from 14 countries</a:t>
          </a:r>
          <a:endPar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Calibri"/>
            <a:ea typeface="+mn-ea"/>
            <a:cs typeface="+mn-cs"/>
          </a:endParaRPr>
        </a:p>
      </dsp:txBody>
      <dsp:txXfrm rot="-5400000">
        <a:off x="1826439" y="1797243"/>
        <a:ext cx="5960054" cy="1707213"/>
      </dsp:txXfrm>
    </dsp:sp>
    <dsp:sp modelId="{9D236FC3-00A8-452D-B6F1-150F21CFFA04}">
      <dsp:nvSpPr>
        <dsp:cNvPr id="0" name=""/>
        <dsp:cNvSpPr/>
      </dsp:nvSpPr>
      <dsp:spPr>
        <a:xfrm>
          <a:off x="259" y="1706784"/>
          <a:ext cx="1826179" cy="1888129"/>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October 20, 2021</a:t>
          </a:r>
        </a:p>
      </dsp:txBody>
      <dsp:txXfrm>
        <a:off x="89406" y="1795931"/>
        <a:ext cx="1647885" cy="1709835"/>
      </dsp:txXfrm>
    </dsp:sp>
    <dsp:sp modelId="{4585A051-3FC3-4C70-93D9-D5FC8AEE33DD}">
      <dsp:nvSpPr>
        <dsp:cNvPr id="0" name=""/>
        <dsp:cNvSpPr/>
      </dsp:nvSpPr>
      <dsp:spPr>
        <a:xfrm rot="5400000">
          <a:off x="3792825" y="1781031"/>
          <a:ext cx="2104607" cy="6067203"/>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75000"/>
                </a:schemeClr>
              </a:solidFill>
              <a:latin typeface="Cambria" panose="02040503050406030204" pitchFamily="18" charset="0"/>
              <a:ea typeface="Cambria" panose="02040503050406030204" pitchFamily="18" charset="0"/>
              <a:cs typeface="+mn-cs"/>
            </a:rPr>
            <a:t>Invited experts commented on the findings of the </a:t>
          </a:r>
          <a:r>
            <a:rPr lang="en-US" sz="2000" i="1" u="none" kern="1200" dirty="0">
              <a:solidFill>
                <a:schemeClr val="accent1">
                  <a:lumMod val="75000"/>
                </a:schemeClr>
              </a:solidFill>
              <a:latin typeface="Cambria" panose="02040503050406030204" pitchFamily="18" charset="0"/>
              <a:ea typeface="Cambria" panose="02040503050406030204" pitchFamily="18" charset="0"/>
              <a:cs typeface="+mn-cs"/>
            </a:rPr>
            <a:t>TCOP 2021 TSA and Cash Management and Forecasting Survey</a:t>
          </a:r>
          <a:endParaRPr lang="en-US" sz="2000" i="1" u="none" kern="1200" dirty="0">
            <a:solidFill>
              <a:schemeClr val="accent1">
                <a:lumMod val="75000"/>
              </a:schemeClr>
            </a:solidFill>
            <a:latin typeface="Cambria" panose="02040503050406030204" pitchFamily="18" charset="0"/>
            <a:ea typeface="Cambria" panose="02040503050406030204" pitchFamily="18" charset="0"/>
          </a:endParaRPr>
        </a:p>
        <a:p>
          <a:pPr marL="228600" lvl="1" indent="-228600" algn="l" defTabSz="889000">
            <a:lnSpc>
              <a:spcPct val="90000"/>
            </a:lnSpc>
            <a:spcBef>
              <a:spcPct val="0"/>
            </a:spcBef>
            <a:spcAft>
              <a:spcPct val="15000"/>
            </a:spcAft>
            <a:buChar char="•"/>
          </a:pPr>
          <a:r>
            <a:rPr lang="en-US" sz="2000" kern="1200" dirty="0">
              <a:latin typeface="Cambria" panose="02040503050406030204" pitchFamily="18" charset="0"/>
              <a:ea typeface="Cambria" panose="02040503050406030204" pitchFamily="18" charset="0"/>
            </a:rPr>
            <a:t>Conducted jointly with the WB Public Expenditure and Financial Management COP</a:t>
          </a:r>
        </a:p>
        <a:p>
          <a:pPr marL="228600" lvl="1" indent="-228600" algn="l"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25 participants from 11 countries</a:t>
          </a:r>
          <a:endParaRPr lang="en-US" sz="2000" kern="1200" dirty="0">
            <a:latin typeface="Cambria" panose="02040503050406030204" pitchFamily="18" charset="0"/>
            <a:ea typeface="Cambria" panose="02040503050406030204" pitchFamily="18" charset="0"/>
          </a:endParaRPr>
        </a:p>
      </dsp:txBody>
      <dsp:txXfrm rot="-5400000">
        <a:off x="1811527" y="3865067"/>
        <a:ext cx="5964465" cy="1899131"/>
      </dsp:txXfrm>
    </dsp:sp>
    <dsp:sp modelId="{E997E8B8-72D3-4138-9CDF-AD0FDB01E83D}">
      <dsp:nvSpPr>
        <dsp:cNvPr id="0" name=""/>
        <dsp:cNvSpPr/>
      </dsp:nvSpPr>
      <dsp:spPr>
        <a:xfrm>
          <a:off x="259" y="3749390"/>
          <a:ext cx="1811267" cy="213048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September 28, 2022</a:t>
          </a:r>
        </a:p>
      </dsp:txBody>
      <dsp:txXfrm>
        <a:off x="88678" y="3837809"/>
        <a:ext cx="1634429" cy="19536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3794126" y="-1966261"/>
          <a:ext cx="1941662" cy="5879286"/>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Country news on the </a:t>
          </a:r>
          <a:r>
            <a:rPr lang="en-US" sz="1800" kern="1200" dirty="0">
              <a:solidFill>
                <a:schemeClr val="accent1">
                  <a:lumMod val="75000"/>
                </a:schemeClr>
              </a:solidFill>
              <a:latin typeface="Cambria" panose="02040503050406030204" pitchFamily="18" charset="0"/>
              <a:ea typeface="Cambria" panose="02040503050406030204" pitchFamily="18" charset="0"/>
            </a:rPr>
            <a:t>progress of IT during COVID-19</a:t>
          </a:r>
          <a:r>
            <a:rPr lang="en-US" sz="1800" kern="1200" dirty="0">
              <a:latin typeface="Cambria" panose="02040503050406030204" pitchFamily="18" charset="0"/>
              <a:ea typeface="Cambria" panose="02040503050406030204" pitchFamily="18" charset="0"/>
            </a:rPr>
            <a:t> (remote access to systems for the treasury staff,  systems integration, digital signature, e-documents management)</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Overview of the Korean Public Finance Information Services (KPFIS) capacity building program</a:t>
          </a:r>
        </a:p>
        <a:p>
          <a:pPr marL="171450" lvl="1" indent="-171450" algn="just" defTabSz="800100">
            <a:lnSpc>
              <a:spcPct val="90000"/>
            </a:lnSpc>
            <a:spcBef>
              <a:spcPct val="0"/>
            </a:spcBef>
            <a:spcAft>
              <a:spcPct val="15000"/>
            </a:spcAft>
            <a:buChar char="•"/>
          </a:pP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26 participants from 10 countries</a:t>
          </a:r>
          <a:endParaRPr lang="en-US" sz="1800" kern="1200" dirty="0">
            <a:latin typeface="Cambria" panose="02040503050406030204" pitchFamily="18" charset="0"/>
            <a:ea typeface="Cambria" panose="02040503050406030204" pitchFamily="18" charset="0"/>
          </a:endParaRPr>
        </a:p>
      </dsp:txBody>
      <dsp:txXfrm rot="-5400000">
        <a:off x="1825314" y="97335"/>
        <a:ext cx="5784502" cy="1752094"/>
      </dsp:txXfrm>
    </dsp:sp>
    <dsp:sp modelId="{62056DBE-2B9E-450E-B206-18D00416536A}">
      <dsp:nvSpPr>
        <dsp:cNvPr id="0" name=""/>
        <dsp:cNvSpPr/>
      </dsp:nvSpPr>
      <dsp:spPr>
        <a:xfrm>
          <a:off x="254" y="1499"/>
          <a:ext cx="1825060" cy="194376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October 13, 2020</a:t>
          </a:r>
        </a:p>
      </dsp:txBody>
      <dsp:txXfrm>
        <a:off x="89346" y="90591"/>
        <a:ext cx="1646876" cy="1765581"/>
      </dsp:txXfrm>
    </dsp:sp>
    <dsp:sp modelId="{BD70E6F7-64AA-410D-B404-CF9D915BC730}">
      <dsp:nvSpPr>
        <dsp:cNvPr id="0" name=""/>
        <dsp:cNvSpPr/>
      </dsp:nvSpPr>
      <dsp:spPr>
        <a:xfrm rot="5400000">
          <a:off x="3803126" y="45023"/>
          <a:ext cx="1883543" cy="5918025"/>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just" defTabSz="889000">
            <a:lnSpc>
              <a:spcPct val="100000"/>
            </a:lnSpc>
            <a:spcBef>
              <a:spcPct val="0"/>
            </a:spcBef>
            <a:spcAft>
              <a:spcPts val="0"/>
            </a:spcAft>
            <a:buChar char="•"/>
          </a:pPr>
          <a:r>
            <a:rPr lang="en-US" sz="1800" b="0" u="none" kern="1200" dirty="0">
              <a:solidFill>
                <a:schemeClr val="accent1">
                  <a:lumMod val="75000"/>
                </a:schemeClr>
              </a:solidFill>
              <a:latin typeface="Cambria" panose="02040503050406030204" pitchFamily="18" charset="0"/>
              <a:ea typeface="Cambria" panose="02040503050406030204" pitchFamily="18" charset="0"/>
              <a:cs typeface="+mn-cs"/>
            </a:rPr>
            <a:t>Albanian Integrated Financial Management Information System</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architecture, core functionality, and key integration links between the treasury information system and other modules</a:t>
          </a:r>
        </a:p>
        <a:p>
          <a:pPr marL="228600" lvl="1" indent="-228600" algn="just" defTabSz="889000">
            <a:lnSpc>
              <a:spcPct val="100000"/>
            </a:lnSpc>
            <a:spcBef>
              <a:spcPct val="0"/>
            </a:spcBef>
            <a:spcAft>
              <a:spcPts val="0"/>
            </a:spcAft>
            <a:buChar char="•"/>
          </a:pP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37 participants from 10 countries</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rot="-5400000">
        <a:off x="1785886" y="2154211"/>
        <a:ext cx="5826078" cy="1699649"/>
      </dsp:txXfrm>
    </dsp:sp>
    <dsp:sp modelId="{9D236FC3-00A8-452D-B6F1-150F21CFFA04}">
      <dsp:nvSpPr>
        <dsp:cNvPr id="0" name=""/>
        <dsp:cNvSpPr/>
      </dsp:nvSpPr>
      <dsp:spPr>
        <a:xfrm>
          <a:off x="254" y="2044839"/>
          <a:ext cx="1785631" cy="1918394"/>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November 19, 2020</a:t>
          </a:r>
        </a:p>
      </dsp:txBody>
      <dsp:txXfrm>
        <a:off x="87421" y="2132006"/>
        <a:ext cx="1611297" cy="1744060"/>
      </dsp:txXfrm>
    </dsp:sp>
    <dsp:sp modelId="{4585A051-3FC3-4C70-93D9-D5FC8AEE33DD}">
      <dsp:nvSpPr>
        <dsp:cNvPr id="0" name=""/>
        <dsp:cNvSpPr/>
      </dsp:nvSpPr>
      <dsp:spPr>
        <a:xfrm rot="5400000">
          <a:off x="3965261" y="1908589"/>
          <a:ext cx="1544577" cy="5932490"/>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1">
                  <a:lumMod val="75000"/>
                </a:schemeClr>
              </a:solidFill>
              <a:latin typeface="Cambria" panose="02040503050406030204" pitchFamily="18" charset="0"/>
              <a:ea typeface="Cambria" panose="02040503050406030204" pitchFamily="18" charset="0"/>
            </a:rPr>
            <a:t>Presentation</a:t>
          </a:r>
          <a:r>
            <a:rPr lang="en-US" sz="1800" kern="1200" dirty="0">
              <a:latin typeface="Cambria" panose="02040503050406030204" pitchFamily="18" charset="0"/>
              <a:ea typeface="Cambria" panose="02040503050406030204" pitchFamily="18" charset="0"/>
            </a:rPr>
            <a:t> of the new knowledge product on </a:t>
          </a:r>
          <a:r>
            <a:rPr lang="en-US" sz="1800" i="1" kern="1200" dirty="0">
              <a:latin typeface="Cambria" panose="02040503050406030204" pitchFamily="18" charset="0"/>
              <a:ea typeface="Cambria" panose="02040503050406030204" pitchFamily="18" charset="0"/>
            </a:rPr>
            <a:t>Optimizing the Unified Chart of Accounts Design </a:t>
          </a:r>
          <a:r>
            <a:rPr lang="en-US" sz="1800" kern="1200" dirty="0">
              <a:solidFill>
                <a:schemeClr val="accent1">
                  <a:lumMod val="75000"/>
                </a:schemeClr>
              </a:solidFill>
              <a:latin typeface="Cambria" panose="02040503050406030204" pitchFamily="18" charset="0"/>
              <a:ea typeface="Cambria" panose="02040503050406030204" pitchFamily="18" charset="0"/>
            </a:rPr>
            <a:t>to members of the World Bank’s Financial Management Information Systems COP and </a:t>
          </a:r>
          <a:r>
            <a:rPr lang="en-US" sz="1800" kern="1200" dirty="0" err="1">
              <a:solidFill>
                <a:schemeClr val="accent1">
                  <a:lumMod val="75000"/>
                </a:schemeClr>
              </a:solidFill>
              <a:latin typeface="Cambria" panose="02040503050406030204" pitchFamily="18" charset="0"/>
              <a:ea typeface="Cambria" panose="02040503050406030204" pitchFamily="18" charset="0"/>
            </a:rPr>
            <a:t>GovTech</a:t>
          </a:r>
          <a:r>
            <a:rPr lang="en-US" sz="1800" kern="1200" dirty="0">
              <a:solidFill>
                <a:schemeClr val="accent1">
                  <a:lumMod val="75000"/>
                </a:schemeClr>
              </a:solidFill>
              <a:latin typeface="Cambria" panose="02040503050406030204" pitchFamily="18" charset="0"/>
              <a:ea typeface="Cambria" panose="02040503050406030204" pitchFamily="18" charset="0"/>
            </a:rPr>
            <a:t> Global Solutions Group</a:t>
          </a:r>
        </a:p>
        <a:p>
          <a:pPr marL="171450" lvl="1" indent="-171450" algn="l" defTabSz="800100">
            <a:lnSpc>
              <a:spcPct val="90000"/>
            </a:lnSpc>
            <a:spcBef>
              <a:spcPct val="0"/>
            </a:spcBef>
            <a:spcAft>
              <a:spcPct val="15000"/>
            </a:spcAft>
            <a:buChar char="•"/>
          </a:pP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83 participants from 35 countries</a:t>
          </a:r>
          <a:r>
            <a:rPr lang="ru-RU" sz="1800" kern="1200" dirty="0">
              <a:latin typeface="Cambria" panose="02040503050406030204" pitchFamily="18" charset="0"/>
              <a:ea typeface="Cambria" panose="02040503050406030204" pitchFamily="18" charset="0"/>
            </a:rPr>
            <a:t> </a:t>
          </a:r>
          <a:endParaRPr lang="en-US" sz="1800" kern="1200" dirty="0">
            <a:latin typeface="Cambria" panose="02040503050406030204" pitchFamily="18" charset="0"/>
            <a:ea typeface="Cambria" panose="02040503050406030204" pitchFamily="18" charset="0"/>
          </a:endParaRPr>
        </a:p>
      </dsp:txBody>
      <dsp:txXfrm rot="-5400000">
        <a:off x="1771305" y="4177945"/>
        <a:ext cx="5857090" cy="1393777"/>
      </dsp:txXfrm>
    </dsp:sp>
    <dsp:sp modelId="{E997E8B8-72D3-4138-9CDF-AD0FDB01E83D}">
      <dsp:nvSpPr>
        <dsp:cNvPr id="0" name=""/>
        <dsp:cNvSpPr/>
      </dsp:nvSpPr>
      <dsp:spPr>
        <a:xfrm>
          <a:off x="254" y="4062808"/>
          <a:ext cx="1771050" cy="1624053"/>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December 10, 2020</a:t>
          </a:r>
        </a:p>
      </dsp:txBody>
      <dsp:txXfrm>
        <a:off x="79534" y="4142088"/>
        <a:ext cx="1612490" cy="14654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65568-4B26-4E76-9FFE-A0C1EB8123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0F3BF504-35D5-4AA8-8135-5308B8D93AC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5A7E4FF-6F7D-4EFC-94B8-25408FF614E4}" type="datetimeFigureOut">
              <a:rPr lang="en-US"/>
              <a:pPr>
                <a:defRPr/>
              </a:pPr>
              <a:t>5/20/2023</a:t>
            </a:fld>
            <a:endParaRPr lang="en-US"/>
          </a:p>
        </p:txBody>
      </p:sp>
      <p:sp>
        <p:nvSpPr>
          <p:cNvPr id="4" name="Footer Placeholder 3">
            <a:extLst>
              <a:ext uri="{FF2B5EF4-FFF2-40B4-BE49-F238E27FC236}">
                <a16:creationId xmlns:a16="http://schemas.microsoft.com/office/drawing/2014/main" id="{D1BEC86B-6301-4841-8D54-1FF92ADE20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0A2FCF0-A9D2-4AB9-B2AF-DAFC878B550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23AB57-73ED-4646-BA41-AF6CA58E6A78}" type="slidenum">
              <a:rPr lang="en-US" altLang="en-US"/>
              <a:pPr>
                <a:defRPr/>
              </a:pPr>
              <a:t>‹#›</a:t>
            </a:fld>
            <a:endParaRPr lang="en-US" altLang="en-US"/>
          </a:p>
        </p:txBody>
      </p:sp>
    </p:spTree>
    <p:extLst>
      <p:ext uri="{BB962C8B-B14F-4D97-AF65-F5344CB8AC3E}">
        <p14:creationId xmlns:p14="http://schemas.microsoft.com/office/powerpoint/2010/main" val="4277328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83B9CC-795D-4465-B669-4917F9AC48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Date Placeholder 2">
            <a:extLst>
              <a:ext uri="{FF2B5EF4-FFF2-40B4-BE49-F238E27FC236}">
                <a16:creationId xmlns:a16="http://schemas.microsoft.com/office/drawing/2014/main" id="{31A46252-E9B0-4FDC-842B-D7F9BEA37D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E72D9E6-38EE-45E6-9C81-B4D91A002BEE}" type="datetimeFigureOut">
              <a:rPr lang="ru-RU"/>
              <a:pPr>
                <a:defRPr/>
              </a:pPr>
              <a:t>20.05.2023</a:t>
            </a:fld>
            <a:endParaRPr lang="ru-RU"/>
          </a:p>
        </p:txBody>
      </p:sp>
      <p:sp>
        <p:nvSpPr>
          <p:cNvPr id="4" name="Slide Image Placeholder 3">
            <a:extLst>
              <a:ext uri="{FF2B5EF4-FFF2-40B4-BE49-F238E27FC236}">
                <a16:creationId xmlns:a16="http://schemas.microsoft.com/office/drawing/2014/main" id="{3C19525E-C953-4653-B69E-40DA2DD626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a:extLst>
              <a:ext uri="{FF2B5EF4-FFF2-40B4-BE49-F238E27FC236}">
                <a16:creationId xmlns:a16="http://schemas.microsoft.com/office/drawing/2014/main" id="{42B0B63E-2F93-435B-950A-2F3AF57FFA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id="{B1D3D671-061C-4FE4-9F3B-82F8552F3F7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7" name="Slide Number Placeholder 6">
            <a:extLst>
              <a:ext uri="{FF2B5EF4-FFF2-40B4-BE49-F238E27FC236}">
                <a16:creationId xmlns:a16="http://schemas.microsoft.com/office/drawing/2014/main" id="{04413705-6F84-4987-AE37-9784306FCA6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DF7E5C-DC66-4C1C-B4FB-0CAAA5882F0D}" type="slidenum">
              <a:rPr lang="ru-RU" altLang="en-US"/>
              <a:pPr>
                <a:defRPr/>
              </a:pPr>
              <a:t>‹#›</a:t>
            </a:fld>
            <a:endParaRPr lang="ru-RU" altLang="en-US"/>
          </a:p>
        </p:txBody>
      </p:sp>
    </p:spTree>
    <p:extLst>
      <p:ext uri="{BB962C8B-B14F-4D97-AF65-F5344CB8AC3E}">
        <p14:creationId xmlns:p14="http://schemas.microsoft.com/office/powerpoint/2010/main" val="14831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E81DE58-5716-4EAE-B481-0C7BBE864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E1B36BA-56C9-444E-8090-37788583E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a:p>
        </p:txBody>
      </p:sp>
      <p:sp>
        <p:nvSpPr>
          <p:cNvPr id="5124" name="Slide Number Placeholder 3">
            <a:extLst>
              <a:ext uri="{FF2B5EF4-FFF2-40B4-BE49-F238E27FC236}">
                <a16:creationId xmlns:a16="http://schemas.microsoft.com/office/drawing/2014/main" id="{ED49A56A-488B-42B8-BC48-79128528A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E071FE-9F4F-43F2-90E8-3E9B042A45C2}" type="slidenum">
              <a:rPr lang="en-US" altLang="en-US" smtClean="0"/>
              <a:pPr/>
              <a:t>1</a:t>
            </a:fld>
            <a:endParaRPr lang="en-US" altLang="en-US" dirty="0"/>
          </a:p>
        </p:txBody>
      </p:sp>
    </p:spTree>
    <p:extLst>
      <p:ext uri="{BB962C8B-B14F-4D97-AF65-F5344CB8AC3E}">
        <p14:creationId xmlns:p14="http://schemas.microsoft.com/office/powerpoint/2010/main" val="31518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2</a:t>
            </a:fld>
            <a:endParaRPr lang="ru-RU" altLang="en-US"/>
          </a:p>
        </p:txBody>
      </p:sp>
    </p:spTree>
    <p:extLst>
      <p:ext uri="{BB962C8B-B14F-4D97-AF65-F5344CB8AC3E}">
        <p14:creationId xmlns:p14="http://schemas.microsoft.com/office/powerpoint/2010/main" val="7722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19</a:t>
            </a:fld>
            <a:endParaRPr lang="ru-RU" altLang="en-US"/>
          </a:p>
        </p:txBody>
      </p:sp>
    </p:spTree>
    <p:extLst>
      <p:ext uri="{BB962C8B-B14F-4D97-AF65-F5344CB8AC3E}">
        <p14:creationId xmlns:p14="http://schemas.microsoft.com/office/powerpoint/2010/main" val="348764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C3C5DC8-81D3-4F0E-9B61-4E0D7CEBF8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93EA4CA-0B5F-457D-BEAA-196134E5F29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29700" name="Slide Number Placeholder 3">
            <a:extLst>
              <a:ext uri="{FF2B5EF4-FFF2-40B4-BE49-F238E27FC236}">
                <a16:creationId xmlns:a16="http://schemas.microsoft.com/office/drawing/2014/main" id="{4F277BDA-A5F2-452E-9C96-219897BFB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EAE428-8255-4E15-83A4-A2790B7C2A71}" type="slidenum">
              <a:rPr lang="en-US" altLang="en-US" smtClean="0"/>
              <a:pPr/>
              <a:t>21</a:t>
            </a:fld>
            <a:endParaRPr lang="en-US" altLang="en-US" dirty="0"/>
          </a:p>
        </p:txBody>
      </p:sp>
    </p:spTree>
    <p:extLst>
      <p:ext uri="{BB962C8B-B14F-4D97-AF65-F5344CB8AC3E}">
        <p14:creationId xmlns:p14="http://schemas.microsoft.com/office/powerpoint/2010/main" val="257700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A932211-83A2-4C5B-B8CA-334C6E0A3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42240E0-2DA9-45F5-88BD-4B8E2061B0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76D80FD9-3E34-4201-BCAE-0B6CEFE942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001D80-6A34-40C4-8654-F197BF5F268B}" type="slidenum">
              <a:rPr lang="ru-RU" altLang="en-US" smtClean="0"/>
              <a:pPr/>
              <a:t>22</a:t>
            </a:fld>
            <a:endParaRPr lang="ru-RU" altLang="en-US"/>
          </a:p>
        </p:txBody>
      </p:sp>
    </p:spTree>
    <p:extLst>
      <p:ext uri="{BB962C8B-B14F-4D97-AF65-F5344CB8AC3E}">
        <p14:creationId xmlns:p14="http://schemas.microsoft.com/office/powerpoint/2010/main" val="716325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C3235A7A-1FE8-4D4B-A430-54AB1835E4B2}" type="datetime1">
              <a:rPr lang="ru-RU" smtClean="0"/>
              <a:pPr>
                <a:defRPr/>
              </a:pPr>
              <a:t>20.05.2023</a:t>
            </a:fld>
            <a:endParaRPr lang="ru-RU"/>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27735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F1CF2E29-1A85-4EF0-B9D1-22B1B169E09E}" type="datetime1">
              <a:rPr lang="ru-RU" smtClean="0"/>
              <a:pPr>
                <a:defRPr/>
              </a:pPr>
              <a:t>20.05.2023</a:t>
            </a:fld>
            <a:endParaRPr lang="ru-RU"/>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50537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8E4ED00-5DD7-4A7C-9626-6AAF77450D7A}" type="datetime1">
              <a:rPr lang="ru-RU" smtClean="0"/>
              <a:pPr>
                <a:defRPr/>
              </a:pPr>
              <a:t>20.05.2023</a:t>
            </a:fld>
            <a:endParaRPr lang="ru-RU"/>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7022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8D11-1EB6-4FA0-BCEB-30DCBF620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11081-53AC-4383-8F6F-1CAA1F518C87}"/>
              </a:ext>
            </a:extLst>
          </p:cNvPr>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4" name="Footer Placeholder 3">
            <a:extLst>
              <a:ext uri="{FF2B5EF4-FFF2-40B4-BE49-F238E27FC236}">
                <a16:creationId xmlns:a16="http://schemas.microsoft.com/office/drawing/2014/main" id="{D8ACAC68-0A75-4BE1-A19A-728013C876ED}"/>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3ECED226-1008-4DA8-A955-EEF678DAF2A4}"/>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047441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5B96-01CE-469D-977A-9992FD5F9D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6B86A-A33E-4CF4-A66E-DFEEA8A3E87D}"/>
              </a:ext>
            </a:extLst>
          </p:cNvPr>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4" name="Footer Placeholder 3">
            <a:extLst>
              <a:ext uri="{FF2B5EF4-FFF2-40B4-BE49-F238E27FC236}">
                <a16:creationId xmlns:a16="http://schemas.microsoft.com/office/drawing/2014/main" id="{26DF7120-BE71-46F7-85A5-6A1CD4B52EDB}"/>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958F9338-B658-48B9-9B3B-B898A051C677}"/>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pic>
        <p:nvPicPr>
          <p:cNvPr id="6" name="Picture 3">
            <a:extLst>
              <a:ext uri="{FF2B5EF4-FFF2-40B4-BE49-F238E27FC236}">
                <a16:creationId xmlns:a16="http://schemas.microsoft.com/office/drawing/2014/main" id="{957CF810-53B9-4FA5-A487-05D8EDDBCF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135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01151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100804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877994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668598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20.05.2023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504746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20.05.2023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380114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D0F484DE-9C7A-44A7-A0DA-8BD06BCA19EA}" type="datetime1">
              <a:rPr lang="ru-RU" smtClean="0"/>
              <a:pPr>
                <a:defRPr/>
              </a:pPr>
              <a:t>20.05.2023</a:t>
            </a:fld>
            <a:endParaRPr lang="ru-RU"/>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31813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20.05.2023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1397421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7894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885869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51828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377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098702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913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72086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4168818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25094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0F5C76F5-B9FA-46EA-AEED-19AA729F8067}" type="datetime1">
              <a:rPr lang="ru-RU" smtClean="0"/>
              <a:pPr>
                <a:defRPr/>
              </a:pPr>
              <a:t>20.05.2023</a:t>
            </a:fld>
            <a:endParaRPr lang="ru-RU"/>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237437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42085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425824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154154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2364142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20.05.2023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3032452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20.05.2023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458741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20.05.2023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2888924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70650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1812820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33156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A6350702-D5C5-4B7E-B60E-B5DC0865EFBF}" type="datetime1">
              <a:rPr lang="ru-RU" smtClean="0"/>
              <a:pPr>
                <a:defRPr/>
              </a:pPr>
              <a:t>20.05.2023</a:t>
            </a:fld>
            <a:endParaRPr lang="ru-RU"/>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1852940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272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59089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129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129658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1616776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180661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C3235A7A-1FE8-4D4B-A430-54AB1835E4B2}" type="datetime1">
              <a:rPr lang="ru-RU" smtClean="0"/>
              <a:pPr>
                <a:defRPr/>
              </a:pPr>
              <a:t>20.05.2023</a:t>
            </a:fld>
            <a:endParaRPr lang="ru-RU"/>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857132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D0F484DE-9C7A-44A7-A0DA-8BD06BCA19EA}" type="datetime1">
              <a:rPr lang="ru-RU" smtClean="0"/>
              <a:pPr>
                <a:defRPr/>
              </a:pPr>
              <a:t>20.05.2023</a:t>
            </a:fld>
            <a:endParaRPr lang="ru-RU"/>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427450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0F5C76F5-B9FA-46EA-AEED-19AA729F8067}" type="datetime1">
              <a:rPr lang="ru-RU" smtClean="0"/>
              <a:pPr>
                <a:defRPr/>
              </a:pPr>
              <a:t>20.05.2023</a:t>
            </a:fld>
            <a:endParaRPr lang="ru-RU"/>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2889457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A6350702-D5C5-4B7E-B60E-B5DC0865EFBF}" type="datetime1">
              <a:rPr lang="ru-RU" smtClean="0"/>
              <a:pPr>
                <a:defRPr/>
              </a:pPr>
              <a:t>20.05.2023</a:t>
            </a:fld>
            <a:endParaRPr lang="ru-RU"/>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334981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02ED90CD-9806-404D-B311-33D92C88CCF4}" type="datetime1">
              <a:rPr lang="ru-RU" smtClean="0"/>
              <a:pPr>
                <a:defRPr/>
              </a:pPr>
              <a:t>20.05.2023</a:t>
            </a:fld>
            <a:endParaRPr lang="ru-RU"/>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601772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02ED90CD-9806-404D-B311-33D92C88CCF4}" type="datetime1">
              <a:rPr lang="ru-RU" smtClean="0"/>
              <a:pPr>
                <a:defRPr/>
              </a:pPr>
              <a:t>20.05.2023</a:t>
            </a:fld>
            <a:endParaRPr lang="ru-RU"/>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3640298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EFA194E8-7B69-489D-8072-3BC09E24720C}" type="datetime1">
              <a:rPr lang="ru-RU" smtClean="0"/>
              <a:pPr>
                <a:defRPr/>
              </a:pPr>
              <a:t>20.05.2023</a:t>
            </a:fld>
            <a:endParaRPr lang="ru-RU"/>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474428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8D11-1EB6-4FA0-BCEB-30DCBF620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11081-53AC-4383-8F6F-1CAA1F518C87}"/>
              </a:ext>
            </a:extLst>
          </p:cNvPr>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4" name="Footer Placeholder 3">
            <a:extLst>
              <a:ext uri="{FF2B5EF4-FFF2-40B4-BE49-F238E27FC236}">
                <a16:creationId xmlns:a16="http://schemas.microsoft.com/office/drawing/2014/main" id="{D8ACAC68-0A75-4BE1-A19A-728013C876ED}"/>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3ECED226-1008-4DA8-A955-EEF678DAF2A4}"/>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238434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A429B569-7426-41FA-8FC3-7F4FE12D0646}" type="datetime1">
              <a:rPr lang="ru-RU" smtClean="0"/>
              <a:pPr>
                <a:defRPr/>
              </a:pPr>
              <a:t>20.05.2023</a:t>
            </a:fld>
            <a:endParaRPr lang="ru-RU"/>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3A541A2D-ED5A-4864-A429-27F6C096175A}" type="slidenum">
              <a:rPr lang="ru-RU" altLang="en-US" smtClean="0"/>
              <a:pPr>
                <a:defRPr/>
              </a:pPr>
              <a:t>‹#›</a:t>
            </a:fld>
            <a:endParaRPr lang="ru-RU" altLang="en-US"/>
          </a:p>
        </p:txBody>
      </p:sp>
      <p:pic>
        <p:nvPicPr>
          <p:cNvPr id="5" name="Picture 3">
            <a:extLst>
              <a:ext uri="{FF2B5EF4-FFF2-40B4-BE49-F238E27FC236}">
                <a16:creationId xmlns:a16="http://schemas.microsoft.com/office/drawing/2014/main" id="{BD27F39D-8AD6-4A12-BAFC-7561808FD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65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A84E02A2-3C46-4430-A403-38FCBC11EB3D}" type="datetime1">
              <a:rPr lang="ru-RU" smtClean="0"/>
              <a:pPr>
                <a:defRPr/>
              </a:pPr>
              <a:t>20.05.2023</a:t>
            </a:fld>
            <a:endParaRPr lang="ru-RU"/>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3318159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8CC15386-E553-4C6C-9F65-43A280330DB8}" type="datetime1">
              <a:rPr lang="ru-RU" smtClean="0"/>
              <a:pPr>
                <a:defRPr/>
              </a:pPr>
              <a:t>20.05.2023</a:t>
            </a:fld>
            <a:endParaRPr lang="ru-RU"/>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259742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F1CF2E29-1A85-4EF0-B9D1-22B1B169E09E}" type="datetime1">
              <a:rPr lang="ru-RU" smtClean="0"/>
              <a:pPr>
                <a:defRPr/>
              </a:pPr>
              <a:t>20.05.2023</a:t>
            </a:fld>
            <a:endParaRPr lang="ru-RU"/>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246214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8E4ED00-5DD7-4A7C-9626-6AAF77450D7A}" type="datetime1">
              <a:rPr lang="ru-RU" smtClean="0"/>
              <a:pPr>
                <a:defRPr/>
              </a:pPr>
              <a:t>20.05.2023</a:t>
            </a:fld>
            <a:endParaRPr lang="ru-RU"/>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225568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49925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544989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EFA194E8-7B69-489D-8072-3BC09E24720C}" type="datetime1">
              <a:rPr lang="ru-RU" smtClean="0"/>
              <a:pPr>
                <a:defRPr/>
              </a:pPr>
              <a:t>20.05.2023</a:t>
            </a:fld>
            <a:endParaRPr lang="ru-RU"/>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2855168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422876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100455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20.05.2023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2570408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20.05.2023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08177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20.05.2023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664774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2218925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450375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25135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0313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258690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A429B569-7426-41FA-8FC3-7F4FE12D0646}" type="datetime1">
              <a:rPr lang="ru-RU" smtClean="0"/>
              <a:pPr>
                <a:defRPr/>
              </a:pPr>
              <a:t>20.05.2023</a:t>
            </a:fld>
            <a:endParaRPr lang="ru-RU"/>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926939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5165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797730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2629864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3809931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3876702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645942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32016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4182960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20.05.2023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131243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20.05.2023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2028473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A84E02A2-3C46-4430-A403-38FCBC11EB3D}" type="datetime1">
              <a:rPr lang="ru-RU" smtClean="0"/>
              <a:pPr>
                <a:defRPr/>
              </a:pPr>
              <a:t>20.05.2023</a:t>
            </a:fld>
            <a:endParaRPr lang="ru-RU"/>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07269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20.05.2023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4234804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62912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20.05.2023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3267921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48275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6880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439907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405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778810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85717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20.05.2023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167398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8CC15386-E553-4C6C-9F65-43A280330DB8}" type="datetime1">
              <a:rPr lang="ru-RU" smtClean="0"/>
              <a:pPr>
                <a:defRPr/>
              </a:pPr>
              <a:t>20.05.2023</a:t>
            </a:fld>
            <a:endParaRPr lang="ru-RU"/>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1342196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429B569-7426-41FA-8FC3-7F4FE12D0646}" type="datetime1">
              <a:rPr lang="ru-RU" smtClean="0"/>
              <a:pPr>
                <a:defRPr/>
              </a:pPr>
              <a:t>20.05.2023</a:t>
            </a:fld>
            <a:endParaRPr lang="ru-RU"/>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2749613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49" r:id="rId12"/>
    <p:sldLayoutId id="2147483750"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3368930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9353686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429B569-7426-41FA-8FC3-7F4FE12D0646}" type="datetime1">
              <a:rPr lang="ru-RU" smtClean="0"/>
              <a:pPr>
                <a:defRPr/>
              </a:pPr>
              <a:t>20.05.2023</a:t>
            </a:fld>
            <a:endParaRPr lang="ru-RU"/>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52425994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25614874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20.05.2023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82273483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emf"/><Relationship Id="rId2" Type="http://schemas.openxmlformats.org/officeDocument/2006/relationships/diagramData" Target="../diagrams/data9.xml"/><Relationship Id="rId1" Type="http://schemas.openxmlformats.org/officeDocument/2006/relationships/slideLayout" Target="../slideLayouts/slideLayout4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emf"/><Relationship Id="rId2" Type="http://schemas.openxmlformats.org/officeDocument/2006/relationships/diagramData" Target="../diagrams/data10.xml"/><Relationship Id="rId1" Type="http://schemas.openxmlformats.org/officeDocument/2006/relationships/slideLayout" Target="../slideLayouts/slideLayout4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emf"/><Relationship Id="rId2" Type="http://schemas.openxmlformats.org/officeDocument/2006/relationships/diagramData" Target="../diagrams/data11.xml"/><Relationship Id="rId1" Type="http://schemas.openxmlformats.org/officeDocument/2006/relationships/slideLayout" Target="../slideLayouts/slideLayout4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emf"/><Relationship Id="rId2" Type="http://schemas.openxmlformats.org/officeDocument/2006/relationships/diagramData" Target="../diagrams/data12.xml"/><Relationship Id="rId1" Type="http://schemas.openxmlformats.org/officeDocument/2006/relationships/slideLayout" Target="../slideLayouts/slideLayout4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emf"/><Relationship Id="rId2" Type="http://schemas.openxmlformats.org/officeDocument/2006/relationships/diagramData" Target="../diagrams/data13.xml"/><Relationship Id="rId1" Type="http://schemas.openxmlformats.org/officeDocument/2006/relationships/slideLayout" Target="../slideLayouts/slideLayout5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emf"/><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4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emf"/><Relationship Id="rId2" Type="http://schemas.openxmlformats.org/officeDocument/2006/relationships/diagramData" Target="../diagrams/data6.xml"/><Relationship Id="rId1" Type="http://schemas.openxmlformats.org/officeDocument/2006/relationships/slideLayout" Target="../slideLayouts/slideLayout4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emf"/><Relationship Id="rId2" Type="http://schemas.openxmlformats.org/officeDocument/2006/relationships/diagramData" Target="../diagrams/data7.xml"/><Relationship Id="rId1" Type="http://schemas.openxmlformats.org/officeDocument/2006/relationships/slideLayout" Target="../slideLayouts/slideLayout4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emf"/><Relationship Id="rId2" Type="http://schemas.openxmlformats.org/officeDocument/2006/relationships/diagramData" Target="../diagrams/data8.xml"/><Relationship Id="rId1" Type="http://schemas.openxmlformats.org/officeDocument/2006/relationships/slideLayout" Target="../slideLayouts/slideLayout4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7230B-DEEE-77A8-9ACB-7AB89BCF775D}"/>
              </a:ext>
            </a:extLst>
          </p:cNvPr>
          <p:cNvSpPr>
            <a:spLocks noGrp="1"/>
          </p:cNvSpPr>
          <p:nvPr>
            <p:ph type="ctrTitle"/>
          </p:nvPr>
        </p:nvSpPr>
        <p:spPr>
          <a:xfrm>
            <a:off x="1891072" y="1418599"/>
            <a:ext cx="6118448" cy="2312924"/>
          </a:xfrm>
        </p:spPr>
        <p:txBody>
          <a:bodyPr/>
          <a:lstStyle/>
          <a:p>
            <a:br>
              <a:rPr lang="en-US" b="1" dirty="0">
                <a:solidFill>
                  <a:schemeClr val="accent1">
                    <a:lumMod val="75000"/>
                  </a:schemeClr>
                </a:solidFill>
              </a:rPr>
            </a:br>
            <a:r>
              <a:rPr lang="en-US" b="1" dirty="0">
                <a:solidFill>
                  <a:schemeClr val="accent1">
                    <a:lumMod val="75000"/>
                  </a:schemeClr>
                </a:solidFill>
              </a:rPr>
              <a:t>PEMPAL Treasury COP Virtual Activities </a:t>
            </a:r>
            <a:br>
              <a:rPr lang="en-US" b="1" dirty="0">
                <a:solidFill>
                  <a:schemeClr val="accent1">
                    <a:lumMod val="75000"/>
                  </a:schemeClr>
                </a:solidFill>
              </a:rPr>
            </a:br>
            <a:r>
              <a:rPr lang="en-US" b="1" dirty="0">
                <a:solidFill>
                  <a:schemeClr val="accent1">
                    <a:lumMod val="75000"/>
                  </a:schemeClr>
                </a:solidFill>
              </a:rPr>
              <a:t>During the Pandemic</a:t>
            </a:r>
            <a:br>
              <a:rPr lang="en-US" b="1" dirty="0">
                <a:solidFill>
                  <a:schemeClr val="accent1">
                    <a:lumMod val="75000"/>
                  </a:schemeClr>
                </a:solidFill>
              </a:rPr>
            </a:br>
            <a:br>
              <a:rPr lang="en-US" b="1" dirty="0">
                <a:solidFill>
                  <a:schemeClr val="accent1">
                    <a:lumMod val="75000"/>
                  </a:schemeClr>
                </a:solidFill>
              </a:rPr>
            </a:br>
            <a:br>
              <a:rPr lang="en-US" b="1" dirty="0">
                <a:solidFill>
                  <a:schemeClr val="accent1">
                    <a:lumMod val="75000"/>
                  </a:schemeClr>
                </a:solidFill>
              </a:rPr>
            </a:br>
            <a:br>
              <a:rPr lang="en-US" b="1" dirty="0">
                <a:solidFill>
                  <a:schemeClr val="accent1">
                    <a:lumMod val="75000"/>
                  </a:schemeClr>
                </a:solidFill>
              </a:rPr>
            </a:br>
            <a:r>
              <a:rPr lang="en-US" b="1" i="1" dirty="0">
                <a:solidFill>
                  <a:schemeClr val="accent1">
                    <a:lumMod val="75000"/>
                  </a:schemeClr>
                </a:solidFill>
              </a:rPr>
              <a:t>OVERVIEW</a:t>
            </a:r>
          </a:p>
        </p:txBody>
      </p:sp>
      <p:sp>
        <p:nvSpPr>
          <p:cNvPr id="3" name="Subtitle 2">
            <a:extLst>
              <a:ext uri="{FF2B5EF4-FFF2-40B4-BE49-F238E27FC236}">
                <a16:creationId xmlns:a16="http://schemas.microsoft.com/office/drawing/2014/main" id="{A4392E03-9C3B-4BED-8145-D7F5A69722E7}"/>
              </a:ext>
            </a:extLst>
          </p:cNvPr>
          <p:cNvSpPr>
            <a:spLocks noGrp="1"/>
          </p:cNvSpPr>
          <p:nvPr>
            <p:ph type="subTitle" idx="1"/>
          </p:nvPr>
        </p:nvSpPr>
        <p:spPr>
          <a:xfrm>
            <a:off x="1547664" y="3948701"/>
            <a:ext cx="6603032" cy="1752600"/>
          </a:xfrm>
        </p:spPr>
        <p:txBody>
          <a:bodyPr>
            <a:normAutofit/>
          </a:bodyPr>
          <a:lstStyle/>
          <a:p>
            <a:pPr lvl="1">
              <a:spcBef>
                <a:spcPts val="0"/>
              </a:spcBef>
              <a:buFont typeface="Arial" charset="0"/>
              <a:buNone/>
              <a:defRPr/>
            </a:pPr>
            <a:r>
              <a:rPr lang="bs-Latn-BA" sz="4400" b="1" dirty="0">
                <a:solidFill>
                  <a:srgbClr val="C00000"/>
                </a:solidFill>
              </a:rPr>
              <a:t> </a:t>
            </a:r>
            <a:endParaRPr lang="en-US" sz="3000" dirty="0">
              <a:solidFill>
                <a:schemeClr val="accent1">
                  <a:lumMod val="75000"/>
                </a:schemeClr>
              </a:solidFill>
            </a:endParaRPr>
          </a:p>
        </p:txBody>
      </p:sp>
      <p:sp>
        <p:nvSpPr>
          <p:cNvPr id="4101" name="Slide Number Placeholder 5">
            <a:extLst>
              <a:ext uri="{FF2B5EF4-FFF2-40B4-BE49-F238E27FC236}">
                <a16:creationId xmlns:a16="http://schemas.microsoft.com/office/drawing/2014/main" id="{06D23B3B-B00F-4167-82F0-8E3080C3E2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9C0696-35EC-4ED9-9338-679E99A76DFC}" type="slidenum">
              <a:rPr lang="en-US" altLang="en-US" sz="1200" smtClean="0">
                <a:solidFill>
                  <a:srgbClr val="898989"/>
                </a:solidFill>
              </a:rPr>
              <a:pPr>
                <a:spcBef>
                  <a:spcPct val="0"/>
                </a:spcBef>
                <a:buFontTx/>
                <a:buNone/>
              </a:pPr>
              <a:t>1</a:t>
            </a:fld>
            <a:endParaRPr lang="en-US" altLang="en-US" sz="1200" dirty="0">
              <a:solidFill>
                <a:srgbClr val="898989"/>
              </a:solidFill>
            </a:endParaRPr>
          </a:p>
        </p:txBody>
      </p:sp>
      <p:pic>
        <p:nvPicPr>
          <p:cNvPr id="4100" name="Picture 3">
            <a:extLst>
              <a:ext uri="{FF2B5EF4-FFF2-40B4-BE49-F238E27FC236}">
                <a16:creationId xmlns:a16="http://schemas.microsoft.com/office/drawing/2014/main" id="{0A846D1C-4D34-422A-AB57-1623F7D30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C3E950F-877D-4480-804C-990B56B1B098}"/>
              </a:ext>
            </a:extLst>
          </p:cNvPr>
          <p:cNvSpPr/>
          <p:nvPr/>
        </p:nvSpPr>
        <p:spPr>
          <a:xfrm>
            <a:off x="2664296" y="5589240"/>
            <a:ext cx="4572000" cy="646331"/>
          </a:xfrm>
          <a:prstGeom prst="rect">
            <a:avLst/>
          </a:prstGeom>
        </p:spPr>
        <p:txBody>
          <a:bodyPr>
            <a:spAutoFit/>
          </a:bodyPr>
          <a:lstStyle/>
          <a:p>
            <a:pPr algn="ctr"/>
            <a:r>
              <a:rPr lang="en-US" altLang="en-US" b="1" dirty="0">
                <a:solidFill>
                  <a:schemeClr val="accent2">
                    <a:lumMod val="75000"/>
                  </a:schemeClr>
                </a:solidFill>
              </a:rPr>
              <a:t>Almaty, Kazakhstan</a:t>
            </a:r>
            <a:endParaRPr lang="ru-RU" altLang="en-US" b="1" dirty="0">
              <a:solidFill>
                <a:schemeClr val="accent2">
                  <a:lumMod val="75000"/>
                </a:schemeClr>
              </a:solidFill>
            </a:endParaRPr>
          </a:p>
          <a:p>
            <a:pPr algn="ctr"/>
            <a:r>
              <a:rPr lang="en-US" altLang="en-US" b="1" dirty="0">
                <a:solidFill>
                  <a:schemeClr val="accent2">
                    <a:lumMod val="75000"/>
                  </a:schemeClr>
                </a:solidFill>
              </a:rPr>
              <a:t>May 23, 2023</a:t>
            </a:r>
            <a:endParaRPr lang="en-US" altLang="en-US" dirty="0">
              <a:solidFill>
                <a:schemeClr val="accent2">
                  <a:lumMod val="75000"/>
                </a:schemeClr>
              </a:solidFill>
            </a:endParaRPr>
          </a:p>
        </p:txBody>
      </p:sp>
      <p:pic>
        <p:nvPicPr>
          <p:cNvPr id="4" name="Picture 3">
            <a:extLst>
              <a:ext uri="{FF2B5EF4-FFF2-40B4-BE49-F238E27FC236}">
                <a16:creationId xmlns:a16="http://schemas.microsoft.com/office/drawing/2014/main" id="{E9431077-E5E5-0470-30B2-A21D4DDD1A7C}"/>
              </a:ext>
            </a:extLst>
          </p:cNvPr>
          <p:cNvPicPr>
            <a:picLocks noChangeAspect="1"/>
          </p:cNvPicPr>
          <p:nvPr/>
        </p:nvPicPr>
        <p:blipFill>
          <a:blip r:embed="rId4"/>
          <a:stretch>
            <a:fillRect/>
          </a:stretch>
        </p:blipFill>
        <p:spPr>
          <a:xfrm>
            <a:off x="4115755" y="3025896"/>
            <a:ext cx="1466850" cy="11620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259632" y="11113"/>
            <a:ext cx="7632847" cy="1143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Use of IT in Treasury Operations Thematic Group -1</a:t>
            </a:r>
            <a:r>
              <a:rPr lang="ru-RU" altLang="en-US" sz="2400" b="1" dirty="0">
                <a:solidFill>
                  <a:srgbClr val="C00000"/>
                </a:solidFill>
                <a:latin typeface="Cambria" panose="02040503050406030204" pitchFamily="18" charset="0"/>
                <a:ea typeface="Cambria" panose="02040503050406030204" pitchFamily="18" charset="0"/>
              </a:rPr>
              <a:t> </a:t>
            </a:r>
            <a:endParaRPr lang="en-US" altLang="en-US" sz="24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3518387370"/>
              </p:ext>
            </p:extLst>
          </p:nvPr>
        </p:nvGraphicFramePr>
        <p:xfrm>
          <a:off x="1259632" y="980728"/>
          <a:ext cx="7704856" cy="568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Slide Number Placeholder 3">
            <a:extLst>
              <a:ext uri="{FF2B5EF4-FFF2-40B4-BE49-F238E27FC236}">
                <a16:creationId xmlns:a16="http://schemas.microsoft.com/office/drawing/2014/main" id="{2179A8BA-672F-49F3-914D-20821988E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6DEE2-949A-45B8-A336-E774992B9E9E}" type="slidenum">
              <a:rPr lang="ru-RU" altLang="en-US" sz="1200">
                <a:solidFill>
                  <a:srgbClr val="898989"/>
                </a:solidFill>
              </a:rPr>
              <a:pPr>
                <a:spcBef>
                  <a:spcPct val="0"/>
                </a:spcBef>
                <a:buFontTx/>
                <a:buNone/>
              </a:pPr>
              <a:t>10</a:t>
            </a:fld>
            <a:endParaRPr lang="ru-RU" altLang="en-US" sz="1200" dirty="0">
              <a:solidFill>
                <a:srgbClr val="898989"/>
              </a:solidFill>
            </a:endParaRPr>
          </a:p>
        </p:txBody>
      </p:sp>
      <p:pic>
        <p:nvPicPr>
          <p:cNvPr id="7" name="Picture 3">
            <a:extLst>
              <a:ext uri="{FF2B5EF4-FFF2-40B4-BE49-F238E27FC236}">
                <a16:creationId xmlns:a16="http://schemas.microsoft.com/office/drawing/2014/main" id="{ED018F2B-71CD-4153-8E47-CB85D9F645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72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259632" y="11113"/>
            <a:ext cx="7632847" cy="1143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Use of IT in Treasury Operations Thematic Group -2</a:t>
            </a:r>
            <a:r>
              <a:rPr lang="ru-RU" altLang="en-US" sz="2400" b="1" dirty="0">
                <a:solidFill>
                  <a:srgbClr val="C00000"/>
                </a:solidFill>
                <a:latin typeface="Cambria" panose="02040503050406030204" pitchFamily="18" charset="0"/>
                <a:ea typeface="Cambria" panose="02040503050406030204" pitchFamily="18" charset="0"/>
              </a:rPr>
              <a:t> </a:t>
            </a:r>
            <a:endParaRPr lang="en-US" altLang="en-US" sz="24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1330551572"/>
              </p:ext>
            </p:extLst>
          </p:nvPr>
        </p:nvGraphicFramePr>
        <p:xfrm>
          <a:off x="1259632" y="980728"/>
          <a:ext cx="7704856" cy="568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Slide Number Placeholder 3">
            <a:extLst>
              <a:ext uri="{FF2B5EF4-FFF2-40B4-BE49-F238E27FC236}">
                <a16:creationId xmlns:a16="http://schemas.microsoft.com/office/drawing/2014/main" id="{2179A8BA-672F-49F3-914D-20821988E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6DEE2-949A-45B8-A336-E774992B9E9E}" type="slidenum">
              <a:rPr lang="ru-RU" altLang="en-US" sz="1200">
                <a:solidFill>
                  <a:srgbClr val="898989"/>
                </a:solidFill>
              </a:rPr>
              <a:pPr>
                <a:spcBef>
                  <a:spcPct val="0"/>
                </a:spcBef>
                <a:buFontTx/>
                <a:buNone/>
              </a:pPr>
              <a:t>11</a:t>
            </a:fld>
            <a:endParaRPr lang="ru-RU" altLang="en-US" sz="1200" dirty="0">
              <a:solidFill>
                <a:srgbClr val="898989"/>
              </a:solidFill>
            </a:endParaRPr>
          </a:p>
        </p:txBody>
      </p:sp>
      <p:pic>
        <p:nvPicPr>
          <p:cNvPr id="7" name="Picture 3">
            <a:extLst>
              <a:ext uri="{FF2B5EF4-FFF2-40B4-BE49-F238E27FC236}">
                <a16:creationId xmlns:a16="http://schemas.microsoft.com/office/drawing/2014/main" id="{ED018F2B-71CD-4153-8E47-CB85D9F645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19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52EEB-1177-32F2-EDC0-36E9416FDB21}"/>
              </a:ext>
            </a:extLst>
          </p:cNvPr>
          <p:cNvSpPr>
            <a:spLocks noGrp="1"/>
          </p:cNvSpPr>
          <p:nvPr>
            <p:ph type="sldNum" sz="quarter" idx="12"/>
          </p:nvPr>
        </p:nvSpPr>
        <p:spPr/>
        <p:txBody>
          <a:bodyPr wrap="square" anchor="ctr">
            <a:normAutofit/>
          </a:bodyPr>
          <a:lstStyle/>
          <a:p>
            <a:pPr>
              <a:spcAft>
                <a:spcPts val="600"/>
              </a:spcAft>
              <a:defRPr/>
            </a:pPr>
            <a:fld id="{87D4BA1C-9A8B-436B-A337-6A2CE014F201}" type="slidenum">
              <a:rPr lang="ru-RU" altLang="en-US" smtClean="0"/>
              <a:pPr>
                <a:spcAft>
                  <a:spcPts val="600"/>
                </a:spcAft>
                <a:defRPr/>
              </a:pPr>
              <a:t>12</a:t>
            </a:fld>
            <a:endParaRPr lang="ru-RU" altLang="en-US"/>
          </a:p>
        </p:txBody>
      </p:sp>
      <p:pic>
        <p:nvPicPr>
          <p:cNvPr id="3" name="Picture 2">
            <a:extLst>
              <a:ext uri="{FF2B5EF4-FFF2-40B4-BE49-F238E27FC236}">
                <a16:creationId xmlns:a16="http://schemas.microsoft.com/office/drawing/2014/main" id="{416A68E2-C6D4-AE9B-DB89-2102CC2537B2}"/>
              </a:ext>
            </a:extLst>
          </p:cNvPr>
          <p:cNvPicPr>
            <a:picLocks noChangeAspect="1"/>
          </p:cNvPicPr>
          <p:nvPr/>
        </p:nvPicPr>
        <p:blipFill>
          <a:blip r:embed="rId2"/>
          <a:stretch>
            <a:fillRect/>
          </a:stretch>
        </p:blipFill>
        <p:spPr>
          <a:xfrm>
            <a:off x="1008138" y="42921"/>
            <a:ext cx="5509592" cy="2348640"/>
          </a:xfrm>
          <a:prstGeom prst="rect">
            <a:avLst/>
          </a:prstGeom>
        </p:spPr>
      </p:pic>
      <p:sp>
        <p:nvSpPr>
          <p:cNvPr id="7" name="TextBox 6">
            <a:extLst>
              <a:ext uri="{FF2B5EF4-FFF2-40B4-BE49-F238E27FC236}">
                <a16:creationId xmlns:a16="http://schemas.microsoft.com/office/drawing/2014/main" id="{6CB6692E-0750-52A4-9FC4-8F26F99FBD25}"/>
              </a:ext>
            </a:extLst>
          </p:cNvPr>
          <p:cNvSpPr txBox="1"/>
          <p:nvPr/>
        </p:nvSpPr>
        <p:spPr>
          <a:xfrm>
            <a:off x="2286000" y="3246431"/>
            <a:ext cx="4572000" cy="369332"/>
          </a:xfrm>
          <a:prstGeom prst="rect">
            <a:avLst/>
          </a:prstGeom>
          <a:noFill/>
        </p:spPr>
        <p:txBody>
          <a:bodyPr wrap="square">
            <a:spAutoFit/>
          </a:bodyPr>
          <a:lstStyle/>
          <a:p>
            <a:r>
              <a:rPr lang="en-US" dirty="0"/>
              <a:t> </a:t>
            </a:r>
          </a:p>
        </p:txBody>
      </p:sp>
      <p:sp>
        <p:nvSpPr>
          <p:cNvPr id="9" name="TextBox 8">
            <a:extLst>
              <a:ext uri="{FF2B5EF4-FFF2-40B4-BE49-F238E27FC236}">
                <a16:creationId xmlns:a16="http://schemas.microsoft.com/office/drawing/2014/main" id="{E6F86688-C6C6-5A6B-014C-63588DF6BF54}"/>
              </a:ext>
            </a:extLst>
          </p:cNvPr>
          <p:cNvSpPr txBox="1"/>
          <p:nvPr/>
        </p:nvSpPr>
        <p:spPr>
          <a:xfrm>
            <a:off x="2286000" y="3246431"/>
            <a:ext cx="4572000" cy="369332"/>
          </a:xfrm>
          <a:prstGeom prst="rect">
            <a:avLst/>
          </a:prstGeom>
          <a:noFill/>
        </p:spPr>
        <p:txBody>
          <a:bodyPr wrap="square">
            <a:spAutoFit/>
          </a:bodyPr>
          <a:lstStyle/>
          <a:p>
            <a:r>
              <a:rPr lang="en-US" dirty="0"/>
              <a:t> </a:t>
            </a:r>
          </a:p>
        </p:txBody>
      </p:sp>
      <p:sp>
        <p:nvSpPr>
          <p:cNvPr id="11" name="TextBox 10">
            <a:extLst>
              <a:ext uri="{FF2B5EF4-FFF2-40B4-BE49-F238E27FC236}">
                <a16:creationId xmlns:a16="http://schemas.microsoft.com/office/drawing/2014/main" id="{38168D1D-3CA0-418F-9270-DAFA0EAC9622}"/>
              </a:ext>
            </a:extLst>
          </p:cNvPr>
          <p:cNvSpPr txBox="1"/>
          <p:nvPr/>
        </p:nvSpPr>
        <p:spPr>
          <a:xfrm>
            <a:off x="2286000" y="3246431"/>
            <a:ext cx="4572000" cy="369332"/>
          </a:xfrm>
          <a:prstGeom prst="rect">
            <a:avLst/>
          </a:prstGeom>
          <a:noFill/>
        </p:spPr>
        <p:txBody>
          <a:bodyPr wrap="square">
            <a:spAutoFit/>
          </a:bodyPr>
          <a:lstStyle/>
          <a:p>
            <a:r>
              <a:rPr lang="en-US" dirty="0"/>
              <a:t> </a:t>
            </a:r>
          </a:p>
        </p:txBody>
      </p:sp>
      <p:pic>
        <p:nvPicPr>
          <p:cNvPr id="12" name="Picture 11">
            <a:extLst>
              <a:ext uri="{FF2B5EF4-FFF2-40B4-BE49-F238E27FC236}">
                <a16:creationId xmlns:a16="http://schemas.microsoft.com/office/drawing/2014/main" id="{3DF98721-230E-2622-1133-C19F027C0D13}"/>
              </a:ext>
            </a:extLst>
          </p:cNvPr>
          <p:cNvPicPr>
            <a:picLocks noChangeAspect="1"/>
          </p:cNvPicPr>
          <p:nvPr/>
        </p:nvPicPr>
        <p:blipFill>
          <a:blip r:embed="rId3"/>
          <a:stretch>
            <a:fillRect/>
          </a:stretch>
        </p:blipFill>
        <p:spPr>
          <a:xfrm>
            <a:off x="971600" y="1916832"/>
            <a:ext cx="5546130" cy="3119698"/>
          </a:xfrm>
          <a:prstGeom prst="rect">
            <a:avLst/>
          </a:prstGeom>
        </p:spPr>
      </p:pic>
      <p:pic>
        <p:nvPicPr>
          <p:cNvPr id="2" name="Picture 1">
            <a:extLst>
              <a:ext uri="{FF2B5EF4-FFF2-40B4-BE49-F238E27FC236}">
                <a16:creationId xmlns:a16="http://schemas.microsoft.com/office/drawing/2014/main" id="{4A9B6C74-DA39-57B7-9036-FEC9397C57B1}"/>
              </a:ext>
            </a:extLst>
          </p:cNvPr>
          <p:cNvPicPr>
            <a:picLocks noChangeAspect="1"/>
          </p:cNvPicPr>
          <p:nvPr/>
        </p:nvPicPr>
        <p:blipFill>
          <a:blip r:embed="rId4"/>
          <a:stretch>
            <a:fillRect/>
          </a:stretch>
        </p:blipFill>
        <p:spPr>
          <a:xfrm>
            <a:off x="3347864" y="4805284"/>
            <a:ext cx="5703472" cy="2015830"/>
          </a:xfrm>
          <a:prstGeom prst="rect">
            <a:avLst/>
          </a:prstGeom>
        </p:spPr>
      </p:pic>
      <p:pic>
        <p:nvPicPr>
          <p:cNvPr id="13" name="Picture 12">
            <a:extLst>
              <a:ext uri="{FF2B5EF4-FFF2-40B4-BE49-F238E27FC236}">
                <a16:creationId xmlns:a16="http://schemas.microsoft.com/office/drawing/2014/main" id="{49094381-25C6-F564-5F77-9A8827DE638C}"/>
              </a:ext>
            </a:extLst>
          </p:cNvPr>
          <p:cNvPicPr>
            <a:picLocks noChangeAspect="1"/>
          </p:cNvPicPr>
          <p:nvPr/>
        </p:nvPicPr>
        <p:blipFill>
          <a:blip r:embed="rId5"/>
          <a:stretch>
            <a:fillRect/>
          </a:stretch>
        </p:blipFill>
        <p:spPr>
          <a:xfrm rot="20855101">
            <a:off x="1074357" y="5633808"/>
            <a:ext cx="1847248" cy="816935"/>
          </a:xfrm>
          <a:prstGeom prst="rect">
            <a:avLst/>
          </a:prstGeom>
        </p:spPr>
      </p:pic>
      <p:pic>
        <p:nvPicPr>
          <p:cNvPr id="18" name="Picture 17">
            <a:extLst>
              <a:ext uri="{FF2B5EF4-FFF2-40B4-BE49-F238E27FC236}">
                <a16:creationId xmlns:a16="http://schemas.microsoft.com/office/drawing/2014/main" id="{4E9F4FBB-860F-2F84-2593-4AA516B9C9AF}"/>
              </a:ext>
            </a:extLst>
          </p:cNvPr>
          <p:cNvPicPr>
            <a:picLocks noChangeAspect="1"/>
          </p:cNvPicPr>
          <p:nvPr/>
        </p:nvPicPr>
        <p:blipFill>
          <a:blip r:embed="rId6"/>
          <a:stretch>
            <a:fillRect/>
          </a:stretch>
        </p:blipFill>
        <p:spPr>
          <a:xfrm>
            <a:off x="6540721" y="71454"/>
            <a:ext cx="2499541" cy="2836462"/>
          </a:xfrm>
          <a:prstGeom prst="rect">
            <a:avLst/>
          </a:prstGeom>
        </p:spPr>
      </p:pic>
      <p:pic>
        <p:nvPicPr>
          <p:cNvPr id="20" name="Picture 19">
            <a:extLst>
              <a:ext uri="{FF2B5EF4-FFF2-40B4-BE49-F238E27FC236}">
                <a16:creationId xmlns:a16="http://schemas.microsoft.com/office/drawing/2014/main" id="{EE056A5C-800B-1029-40B4-A1FC50FD12AA}"/>
              </a:ext>
            </a:extLst>
          </p:cNvPr>
          <p:cNvPicPr>
            <a:picLocks noChangeAspect="1"/>
          </p:cNvPicPr>
          <p:nvPr/>
        </p:nvPicPr>
        <p:blipFill>
          <a:blip r:embed="rId7"/>
          <a:stretch>
            <a:fillRect/>
          </a:stretch>
        </p:blipFill>
        <p:spPr>
          <a:xfrm>
            <a:off x="6553200" y="2907916"/>
            <a:ext cx="2510615" cy="1942125"/>
          </a:xfrm>
          <a:prstGeom prst="rect">
            <a:avLst/>
          </a:prstGeom>
        </p:spPr>
      </p:pic>
    </p:spTree>
    <p:extLst>
      <p:ext uri="{BB962C8B-B14F-4D97-AF65-F5344CB8AC3E}">
        <p14:creationId xmlns:p14="http://schemas.microsoft.com/office/powerpoint/2010/main" val="3047925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115616" y="136525"/>
            <a:ext cx="7848872" cy="98822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600" b="1" dirty="0">
                <a:solidFill>
                  <a:srgbClr val="C00000"/>
                </a:solidFill>
                <a:latin typeface="Cambria" panose="02040503050406030204" pitchFamily="18" charset="0"/>
                <a:ea typeface="Cambria" panose="02040503050406030204" pitchFamily="18" charset="0"/>
              </a:rPr>
              <a:t>Public Sector Accounting Thematic Group</a:t>
            </a:r>
            <a:endParaRPr lang="en-US" altLang="en-US" sz="26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58311292"/>
              </p:ext>
            </p:extLst>
          </p:nvPr>
        </p:nvGraphicFramePr>
        <p:xfrm>
          <a:off x="1259632" y="980728"/>
          <a:ext cx="7704856" cy="568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Slide Number Placeholder 3">
            <a:extLst>
              <a:ext uri="{FF2B5EF4-FFF2-40B4-BE49-F238E27FC236}">
                <a16:creationId xmlns:a16="http://schemas.microsoft.com/office/drawing/2014/main" id="{2179A8BA-672F-49F3-914D-20821988E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6DEE2-949A-45B8-A336-E774992B9E9E}" type="slidenum">
              <a:rPr lang="ru-RU" altLang="en-US" sz="1200">
                <a:solidFill>
                  <a:srgbClr val="898989"/>
                </a:solidFill>
              </a:rPr>
              <a:pPr>
                <a:spcBef>
                  <a:spcPct val="0"/>
                </a:spcBef>
                <a:buFontTx/>
                <a:buNone/>
              </a:pPr>
              <a:t>13</a:t>
            </a:fld>
            <a:endParaRPr lang="ru-RU" altLang="en-US" sz="1200" dirty="0">
              <a:solidFill>
                <a:srgbClr val="898989"/>
              </a:solidFill>
            </a:endParaRPr>
          </a:p>
        </p:txBody>
      </p:sp>
      <p:pic>
        <p:nvPicPr>
          <p:cNvPr id="7" name="Picture 3">
            <a:extLst>
              <a:ext uri="{FF2B5EF4-FFF2-40B4-BE49-F238E27FC236}">
                <a16:creationId xmlns:a16="http://schemas.microsoft.com/office/drawing/2014/main" id="{51DE24BB-A435-49BE-BADF-07A1EFF71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3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2A4D17-0989-662A-029E-A47B7D6BFF9C}"/>
              </a:ext>
            </a:extLst>
          </p:cNvPr>
          <p:cNvPicPr>
            <a:picLocks noChangeAspect="1"/>
          </p:cNvPicPr>
          <p:nvPr/>
        </p:nvPicPr>
        <p:blipFill>
          <a:blip r:embed="rId2"/>
          <a:stretch>
            <a:fillRect/>
          </a:stretch>
        </p:blipFill>
        <p:spPr>
          <a:xfrm>
            <a:off x="1115616" y="4253877"/>
            <a:ext cx="3904233" cy="2199385"/>
          </a:xfrm>
          <a:prstGeom prst="rect">
            <a:avLst/>
          </a:prstGeom>
        </p:spPr>
      </p:pic>
      <p:sp>
        <p:nvSpPr>
          <p:cNvPr id="4" name="Slide Number Placeholder 3">
            <a:extLst>
              <a:ext uri="{FF2B5EF4-FFF2-40B4-BE49-F238E27FC236}">
                <a16:creationId xmlns:a16="http://schemas.microsoft.com/office/drawing/2014/main" id="{69CB6A36-B472-7072-020D-AE237853FB9F}"/>
              </a:ext>
            </a:extLst>
          </p:cNvPr>
          <p:cNvSpPr>
            <a:spLocks noGrp="1"/>
          </p:cNvSpPr>
          <p:nvPr>
            <p:ph type="sldNum" sz="quarter" idx="12"/>
          </p:nvPr>
        </p:nvSpPr>
        <p:spPr/>
        <p:txBody>
          <a:bodyPr/>
          <a:lstStyle/>
          <a:p>
            <a:pPr>
              <a:defRPr/>
            </a:pPr>
            <a:fld id="{87D4BA1C-9A8B-436B-A337-6A2CE014F201}" type="slidenum">
              <a:rPr lang="ru-RU" altLang="en-US" smtClean="0"/>
              <a:pPr>
                <a:defRPr/>
              </a:pPr>
              <a:t>14</a:t>
            </a:fld>
            <a:endParaRPr lang="ru-RU" altLang="en-US"/>
          </a:p>
        </p:txBody>
      </p:sp>
      <p:pic>
        <p:nvPicPr>
          <p:cNvPr id="6" name="Picture 5">
            <a:extLst>
              <a:ext uri="{FF2B5EF4-FFF2-40B4-BE49-F238E27FC236}">
                <a16:creationId xmlns:a16="http://schemas.microsoft.com/office/drawing/2014/main" id="{57AFDEFD-B69B-74AC-693F-9646AEDF934C}"/>
              </a:ext>
            </a:extLst>
          </p:cNvPr>
          <p:cNvPicPr>
            <a:picLocks noChangeAspect="1"/>
          </p:cNvPicPr>
          <p:nvPr/>
        </p:nvPicPr>
        <p:blipFill>
          <a:blip r:embed="rId3"/>
          <a:stretch>
            <a:fillRect/>
          </a:stretch>
        </p:blipFill>
        <p:spPr>
          <a:xfrm>
            <a:off x="971600" y="336707"/>
            <a:ext cx="5472608" cy="3189487"/>
          </a:xfrm>
          <a:prstGeom prst="rect">
            <a:avLst/>
          </a:prstGeom>
        </p:spPr>
      </p:pic>
      <p:pic>
        <p:nvPicPr>
          <p:cNvPr id="12" name="Picture 11">
            <a:extLst>
              <a:ext uri="{FF2B5EF4-FFF2-40B4-BE49-F238E27FC236}">
                <a16:creationId xmlns:a16="http://schemas.microsoft.com/office/drawing/2014/main" id="{B980E124-F03F-B556-CB02-447D61B7274A}"/>
              </a:ext>
            </a:extLst>
          </p:cNvPr>
          <p:cNvPicPr>
            <a:picLocks noChangeAspect="1"/>
          </p:cNvPicPr>
          <p:nvPr/>
        </p:nvPicPr>
        <p:blipFill>
          <a:blip r:embed="rId4"/>
          <a:stretch>
            <a:fillRect/>
          </a:stretch>
        </p:blipFill>
        <p:spPr>
          <a:xfrm>
            <a:off x="5724128" y="0"/>
            <a:ext cx="3347813" cy="4762978"/>
          </a:xfrm>
          <a:prstGeom prst="rect">
            <a:avLst/>
          </a:prstGeom>
        </p:spPr>
      </p:pic>
      <p:pic>
        <p:nvPicPr>
          <p:cNvPr id="10" name="Picture 9">
            <a:extLst>
              <a:ext uri="{FF2B5EF4-FFF2-40B4-BE49-F238E27FC236}">
                <a16:creationId xmlns:a16="http://schemas.microsoft.com/office/drawing/2014/main" id="{B03976AD-734E-2CE2-EEC8-60CBD0D3D10F}"/>
              </a:ext>
            </a:extLst>
          </p:cNvPr>
          <p:cNvPicPr>
            <a:picLocks noChangeAspect="1"/>
          </p:cNvPicPr>
          <p:nvPr/>
        </p:nvPicPr>
        <p:blipFill>
          <a:blip r:embed="rId5"/>
          <a:stretch>
            <a:fillRect/>
          </a:stretch>
        </p:blipFill>
        <p:spPr>
          <a:xfrm>
            <a:off x="5436096" y="4379443"/>
            <a:ext cx="3707904" cy="2371461"/>
          </a:xfrm>
          <a:prstGeom prst="rect">
            <a:avLst/>
          </a:prstGeom>
        </p:spPr>
      </p:pic>
    </p:spTree>
    <p:extLst>
      <p:ext uri="{BB962C8B-B14F-4D97-AF65-F5344CB8AC3E}">
        <p14:creationId xmlns:p14="http://schemas.microsoft.com/office/powerpoint/2010/main" val="2903396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259632" y="-27384"/>
            <a:ext cx="7704856" cy="1143000"/>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altLang="en-US" sz="2800" b="1" dirty="0">
                <a:solidFill>
                  <a:srgbClr val="C00000"/>
                </a:solidFill>
                <a:latin typeface="Cambria" panose="02040503050406030204" pitchFamily="18" charset="0"/>
                <a:ea typeface="Cambria" panose="02040503050406030204" pitchFamily="18" charset="0"/>
              </a:rPr>
              <a:t>TCOP Virtual Plenary Meeting Series</a:t>
            </a:r>
            <a:br>
              <a:rPr lang="en-US" altLang="en-US" sz="2800" b="1" dirty="0">
                <a:solidFill>
                  <a:srgbClr val="C00000"/>
                </a:solidFill>
                <a:latin typeface="Cambria" panose="02040503050406030204" pitchFamily="18" charset="0"/>
                <a:ea typeface="Cambria" panose="02040503050406030204" pitchFamily="18" charset="0"/>
              </a:rPr>
            </a:br>
            <a:r>
              <a:rPr lang="en-US" altLang="en-US" sz="2800" b="1" dirty="0">
                <a:solidFill>
                  <a:srgbClr val="C00000"/>
                </a:solidFill>
                <a:latin typeface="Cambria" panose="02040503050406030204" pitchFamily="18" charset="0"/>
                <a:ea typeface="Cambria" panose="02040503050406030204" pitchFamily="18" charset="0"/>
              </a:rPr>
              <a:t>June 1-9, 2021</a:t>
            </a:r>
            <a:r>
              <a:rPr lang="ru-RU" altLang="en-US" sz="2800" b="1" dirty="0">
                <a:solidFill>
                  <a:srgbClr val="C00000"/>
                </a:solidFill>
                <a:latin typeface="Cambria" panose="02040503050406030204" pitchFamily="18" charset="0"/>
                <a:ea typeface="Cambria" panose="02040503050406030204" pitchFamily="18" charset="0"/>
              </a:rPr>
              <a:t> </a:t>
            </a:r>
            <a:endParaRPr lang="en-US" altLang="en-US" sz="28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1512848440"/>
              </p:ext>
            </p:extLst>
          </p:nvPr>
        </p:nvGraphicFramePr>
        <p:xfrm>
          <a:off x="1259632" y="1115617"/>
          <a:ext cx="7704856" cy="555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a:extLst>
              <a:ext uri="{FF2B5EF4-FFF2-40B4-BE49-F238E27FC236}">
                <a16:creationId xmlns:a16="http://schemas.microsoft.com/office/drawing/2014/main" id="{1B669ED4-0042-407D-9D03-6EBBFCDE4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04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a video conference&#10;&#10;Description automatically generated with low confidence">
            <a:extLst>
              <a:ext uri="{FF2B5EF4-FFF2-40B4-BE49-F238E27FC236}">
                <a16:creationId xmlns:a16="http://schemas.microsoft.com/office/drawing/2014/main" id="{A04D9F26-CD9F-D73A-87C7-0E92026D1AD1}"/>
              </a:ext>
            </a:extLst>
          </p:cNvPr>
          <p:cNvPicPr>
            <a:picLocks noChangeAspect="1"/>
          </p:cNvPicPr>
          <p:nvPr/>
        </p:nvPicPr>
        <p:blipFill rotWithShape="1">
          <a:blip r:embed="rId2">
            <a:extLst>
              <a:ext uri="{28A0092B-C50C-407E-A947-70E740481C1C}">
                <a14:useLocalDpi xmlns:a14="http://schemas.microsoft.com/office/drawing/2010/main" val="0"/>
              </a:ext>
            </a:extLst>
          </a:blip>
          <a:srcRect t="676" b="676"/>
          <a:stretch/>
        </p:blipFill>
        <p:spPr bwMode="auto">
          <a:xfrm>
            <a:off x="107504" y="980728"/>
            <a:ext cx="8980105" cy="4938712"/>
          </a:xfrm>
          <a:prstGeom prst="rect">
            <a:avLst/>
          </a:prstGeom>
          <a:noFill/>
          <a:ln>
            <a:noFill/>
          </a:ln>
        </p:spPr>
      </p:pic>
      <p:sp>
        <p:nvSpPr>
          <p:cNvPr id="11" name="Slide Number Placeholder 3">
            <a:extLst>
              <a:ext uri="{FF2B5EF4-FFF2-40B4-BE49-F238E27FC236}">
                <a16:creationId xmlns:a16="http://schemas.microsoft.com/office/drawing/2014/main" id="{C238ED44-295F-D655-A81A-F58D19841E9A}"/>
              </a:ext>
            </a:extLst>
          </p:cNvPr>
          <p:cNvSpPr>
            <a:spLocks noGrp="1"/>
          </p:cNvSpPr>
          <p:nvPr>
            <p:ph type="sldNum" sz="quarter" idx="12"/>
          </p:nvPr>
        </p:nvSpPr>
        <p:spPr>
          <a:xfrm>
            <a:off x="6553200" y="6356350"/>
            <a:ext cx="2133600" cy="365125"/>
          </a:xfrm>
        </p:spPr>
        <p:txBody>
          <a:bodyPr/>
          <a:lstStyle/>
          <a:p>
            <a:pPr>
              <a:spcAft>
                <a:spcPts val="600"/>
              </a:spcAft>
              <a:defRPr/>
            </a:pPr>
            <a:fld id="{87D4BA1C-9A8B-436B-A337-6A2CE014F201}" type="slidenum">
              <a:rPr lang="ru-RU" altLang="en-US" smtClean="0"/>
              <a:pPr>
                <a:spcAft>
                  <a:spcPts val="600"/>
                </a:spcAft>
                <a:defRPr/>
              </a:pPr>
              <a:t>16</a:t>
            </a:fld>
            <a:endParaRPr lang="ru-RU" altLang="en-US"/>
          </a:p>
        </p:txBody>
      </p:sp>
      <p:sp>
        <p:nvSpPr>
          <p:cNvPr id="4" name="Slide Number Placeholder 3" hidden="1">
            <a:extLst>
              <a:ext uri="{FF2B5EF4-FFF2-40B4-BE49-F238E27FC236}">
                <a16:creationId xmlns:a16="http://schemas.microsoft.com/office/drawing/2014/main" id="{18A52EEB-1177-32F2-EDC0-36E9416FDB21}"/>
              </a:ext>
            </a:extLst>
          </p:cNvPr>
          <p:cNvSpPr>
            <a:spLocks noGrp="1"/>
          </p:cNvSpPr>
          <p:nvPr>
            <p:ph type="sldNum" sz="quarter" idx="12"/>
          </p:nvPr>
        </p:nvSpPr>
        <p:spPr/>
        <p:txBody>
          <a:bodyPr wrap="square" anchor="ctr">
            <a:normAutofit/>
          </a:bodyPr>
          <a:lstStyle/>
          <a:p>
            <a:pPr>
              <a:spcAft>
                <a:spcPts val="600"/>
              </a:spcAft>
              <a:defRPr/>
            </a:pPr>
            <a:fld id="{87D4BA1C-9A8B-436B-A337-6A2CE014F201}" type="slidenum">
              <a:rPr lang="ru-RU" altLang="en-US" smtClean="0"/>
              <a:pPr>
                <a:spcAft>
                  <a:spcPts val="600"/>
                </a:spcAft>
                <a:defRPr/>
              </a:pPr>
              <a:t>16</a:t>
            </a:fld>
            <a:endParaRPr lang="ru-RU" altLang="en-US"/>
          </a:p>
        </p:txBody>
      </p:sp>
    </p:spTree>
    <p:extLst>
      <p:ext uri="{BB962C8B-B14F-4D97-AF65-F5344CB8AC3E}">
        <p14:creationId xmlns:p14="http://schemas.microsoft.com/office/powerpoint/2010/main" val="652928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a:extLst>
              <a:ext uri="{FF2B5EF4-FFF2-40B4-BE49-F238E27FC236}">
                <a16:creationId xmlns:a16="http://schemas.microsoft.com/office/drawing/2014/main" id="{FD1A8A98-23A3-4D6E-954C-D1ED7204C8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0B3F2B-C23E-4D78-B397-C46B26DD407E}" type="slidenum">
              <a:rPr lang="ru-RU" altLang="en-US" sz="1200" smtClean="0">
                <a:solidFill>
                  <a:srgbClr val="898989"/>
                </a:solidFill>
              </a:rPr>
              <a:pPr>
                <a:spcBef>
                  <a:spcPct val="0"/>
                </a:spcBef>
                <a:buFontTx/>
                <a:buNone/>
              </a:pPr>
              <a:t>17</a:t>
            </a:fld>
            <a:endParaRPr lang="ru-RU" altLang="en-US" sz="1200" dirty="0">
              <a:solidFill>
                <a:srgbClr val="898989"/>
              </a:solidFill>
            </a:endParaRPr>
          </a:p>
        </p:txBody>
      </p:sp>
      <p:sp>
        <p:nvSpPr>
          <p:cNvPr id="27650" name="Title 1">
            <a:extLst>
              <a:ext uri="{FF2B5EF4-FFF2-40B4-BE49-F238E27FC236}">
                <a16:creationId xmlns:a16="http://schemas.microsoft.com/office/drawing/2014/main" id="{686F3A2F-1787-47D5-86DE-73F39252E31C}"/>
              </a:ext>
            </a:extLst>
          </p:cNvPr>
          <p:cNvSpPr>
            <a:spLocks noGrp="1"/>
          </p:cNvSpPr>
          <p:nvPr>
            <p:ph type="title" idx="4294967295"/>
          </p:nvPr>
        </p:nvSpPr>
        <p:spPr>
          <a:xfrm>
            <a:off x="0" y="147638"/>
            <a:ext cx="7499350" cy="633412"/>
          </a:xfrm>
        </p:spPr>
        <p:txBody>
          <a:bodyPr/>
          <a:lstStyle/>
          <a:p>
            <a:br>
              <a:rPr lang="en-US" altLang="en-US" u="sng" dirty="0"/>
            </a:br>
            <a:endParaRPr lang="en-US" altLang="en-US" dirty="0"/>
          </a:p>
        </p:txBody>
      </p:sp>
      <p:graphicFrame>
        <p:nvGraphicFramePr>
          <p:cNvPr id="10" name="Content Placeholder 9">
            <a:extLst>
              <a:ext uri="{FF2B5EF4-FFF2-40B4-BE49-F238E27FC236}">
                <a16:creationId xmlns:a16="http://schemas.microsoft.com/office/drawing/2014/main" id="{C594F432-0E6F-4189-9DC6-989F21D3E416}"/>
              </a:ext>
            </a:extLst>
          </p:cNvPr>
          <p:cNvGraphicFramePr>
            <a:graphicFrameLocks noGrp="1"/>
          </p:cNvGraphicFramePr>
          <p:nvPr>
            <p:ph idx="4294967295"/>
            <p:extLst>
              <p:ext uri="{D42A27DB-BD31-4B8C-83A1-F6EECF244321}">
                <p14:modId xmlns:p14="http://schemas.microsoft.com/office/powerpoint/2010/main" val="2524561209"/>
              </p:ext>
            </p:extLst>
          </p:nvPr>
        </p:nvGraphicFramePr>
        <p:xfrm>
          <a:off x="1187189" y="922842"/>
          <a:ext cx="7705725" cy="570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4" name="Title 1">
            <a:extLst>
              <a:ext uri="{FF2B5EF4-FFF2-40B4-BE49-F238E27FC236}">
                <a16:creationId xmlns:a16="http://schemas.microsoft.com/office/drawing/2014/main" id="{161830F9-91C7-48F9-9809-D3BC7351EBE2}"/>
              </a:ext>
            </a:extLst>
          </p:cNvPr>
          <p:cNvSpPr txBox="1">
            <a:spLocks/>
          </p:cNvSpPr>
          <p:nvPr/>
        </p:nvSpPr>
        <p:spPr bwMode="auto">
          <a:xfrm>
            <a:off x="1331640" y="116632"/>
            <a:ext cx="7416824" cy="739974"/>
          </a:xfrm>
          <a:prstGeom prst="rect">
            <a:avLst/>
          </a:prstGeom>
          <a:ln w="9525">
            <a:solidFill>
              <a:schemeClr val="bg1"/>
            </a:solidFill>
            <a:miter lim="800000"/>
            <a:headEnd/>
            <a:tailEnd/>
          </a:ln>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Knowledge Products</a:t>
            </a:r>
            <a:endParaRPr lang="en-US" altLang="en-US" sz="2800" dirty="0">
              <a:solidFill>
                <a:srgbClr val="C00000"/>
              </a:solidFill>
              <a:latin typeface="Cambria" panose="02040503050406030204" pitchFamily="18" charset="0"/>
              <a:ea typeface="Cambria" panose="02040503050406030204" pitchFamily="18" charset="0"/>
            </a:endParaRPr>
          </a:p>
        </p:txBody>
      </p:sp>
      <p:pic>
        <p:nvPicPr>
          <p:cNvPr id="7" name="Picture 3">
            <a:extLst>
              <a:ext uri="{FF2B5EF4-FFF2-40B4-BE49-F238E27FC236}">
                <a16:creationId xmlns:a16="http://schemas.microsoft.com/office/drawing/2014/main" id="{44FDC665-AF21-4441-A10E-58479326D2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7E5C9-F9E4-0065-BCD2-C207DC118CBD}"/>
              </a:ext>
            </a:extLst>
          </p:cNvPr>
          <p:cNvSpPr>
            <a:spLocks noGrp="1"/>
          </p:cNvSpPr>
          <p:nvPr>
            <p:ph type="sldNum" sz="quarter" idx="12"/>
          </p:nvPr>
        </p:nvSpPr>
        <p:spPr/>
        <p:txBody>
          <a:bodyPr/>
          <a:lstStyle/>
          <a:p>
            <a:pPr>
              <a:defRPr/>
            </a:pPr>
            <a:fld id="{3A541A2D-ED5A-4864-A429-27F6C096175A}" type="slidenum">
              <a:rPr lang="ru-RU" altLang="en-US" smtClean="0"/>
              <a:pPr>
                <a:defRPr/>
              </a:pPr>
              <a:t>18</a:t>
            </a:fld>
            <a:endParaRPr lang="ru-RU" altLang="en-US"/>
          </a:p>
        </p:txBody>
      </p:sp>
      <p:graphicFrame>
        <p:nvGraphicFramePr>
          <p:cNvPr id="4" name="Chart 3">
            <a:extLst>
              <a:ext uri="{FF2B5EF4-FFF2-40B4-BE49-F238E27FC236}">
                <a16:creationId xmlns:a16="http://schemas.microsoft.com/office/drawing/2014/main" id="{FFF4F323-7257-579E-9B73-AB9A86B7BB9F}"/>
              </a:ext>
            </a:extLst>
          </p:cNvPr>
          <p:cNvGraphicFramePr>
            <a:graphicFrameLocks/>
          </p:cNvGraphicFramePr>
          <p:nvPr>
            <p:extLst>
              <p:ext uri="{D42A27DB-BD31-4B8C-83A1-F6EECF244321}">
                <p14:modId xmlns:p14="http://schemas.microsoft.com/office/powerpoint/2010/main" val="3228868080"/>
              </p:ext>
            </p:extLst>
          </p:nvPr>
        </p:nvGraphicFramePr>
        <p:xfrm>
          <a:off x="609029" y="963066"/>
          <a:ext cx="8499475" cy="520223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9D801B08-E08E-E3B5-B10A-CE1095341359}"/>
              </a:ext>
            </a:extLst>
          </p:cNvPr>
          <p:cNvSpPr txBox="1">
            <a:spLocks/>
          </p:cNvSpPr>
          <p:nvPr/>
        </p:nvSpPr>
        <p:spPr bwMode="auto">
          <a:xfrm>
            <a:off x="1331640" y="116632"/>
            <a:ext cx="7416824" cy="739974"/>
          </a:xfrm>
          <a:prstGeom prst="rect">
            <a:avLst/>
          </a:prstGeom>
          <a:ln w="9525">
            <a:solidFill>
              <a:schemeClr val="bg1"/>
            </a:solidFill>
            <a:miter lim="800000"/>
            <a:headEnd/>
            <a:tailEnd/>
          </a:ln>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Attendance of the Virtual Events during the Pandemic</a:t>
            </a:r>
            <a:endParaRPr lang="en-US" altLang="en-US" sz="28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5840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86F3A2F-1787-47D5-86DE-73F39252E31C}"/>
              </a:ext>
            </a:extLst>
          </p:cNvPr>
          <p:cNvSpPr>
            <a:spLocks noGrp="1"/>
          </p:cNvSpPr>
          <p:nvPr>
            <p:ph type="title"/>
          </p:nvPr>
        </p:nvSpPr>
        <p:spPr>
          <a:xfrm>
            <a:off x="822412" y="116632"/>
            <a:ext cx="7998060" cy="665185"/>
          </a:xfrm>
        </p:spPr>
        <p:txBody>
          <a:bodyPr/>
          <a:lstStyle/>
          <a:p>
            <a:br>
              <a:rPr lang="en-US" altLang="en-US" u="sng"/>
            </a:br>
            <a:endParaRPr lang="en-US" altLang="en-US"/>
          </a:p>
        </p:txBody>
      </p:sp>
      <p:sp>
        <p:nvSpPr>
          <p:cNvPr id="27651" name="Slide Number Placeholder 3">
            <a:extLst>
              <a:ext uri="{FF2B5EF4-FFF2-40B4-BE49-F238E27FC236}">
                <a16:creationId xmlns:a16="http://schemas.microsoft.com/office/drawing/2014/main" id="{FD1A8A98-23A3-4D6E-954C-D1ED7204C8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0B3F2B-C23E-4D78-B397-C46B26DD407E}" type="slidenum">
              <a:rPr lang="ru-RU" altLang="en-US" sz="1200" smtClean="0">
                <a:solidFill>
                  <a:srgbClr val="898989"/>
                </a:solidFill>
              </a:rPr>
              <a:pPr>
                <a:spcBef>
                  <a:spcPct val="0"/>
                </a:spcBef>
                <a:buFontTx/>
                <a:buNone/>
              </a:pPr>
              <a:t>19</a:t>
            </a:fld>
            <a:endParaRPr lang="ru-RU" altLang="en-US" sz="1200">
              <a:solidFill>
                <a:srgbClr val="898989"/>
              </a:solidFill>
            </a:endParaRPr>
          </a:p>
        </p:txBody>
      </p:sp>
      <p:sp>
        <p:nvSpPr>
          <p:cNvPr id="27654" name="Title 1">
            <a:extLst>
              <a:ext uri="{FF2B5EF4-FFF2-40B4-BE49-F238E27FC236}">
                <a16:creationId xmlns:a16="http://schemas.microsoft.com/office/drawing/2014/main" id="{161830F9-91C7-48F9-9809-D3BC7351EBE2}"/>
              </a:ext>
            </a:extLst>
          </p:cNvPr>
          <p:cNvSpPr txBox="1">
            <a:spLocks/>
          </p:cNvSpPr>
          <p:nvPr/>
        </p:nvSpPr>
        <p:spPr bwMode="auto">
          <a:xfrm>
            <a:off x="1226916" y="116631"/>
            <a:ext cx="7459884" cy="504057"/>
          </a:xfrm>
          <a:prstGeom prst="rect">
            <a:avLst/>
          </a:prstGeom>
          <a:ln w="9525">
            <a:solidFill>
              <a:schemeClr val="bg1"/>
            </a:solidFill>
            <a:miter lim="800000"/>
            <a:headEnd/>
            <a:tailEnd/>
          </a:ln>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rgbClr val="C00000"/>
                </a:solidFill>
                <a:latin typeface="Cambria" panose="02040503050406030204" pitchFamily="18" charset="0"/>
                <a:ea typeface="Cambria" panose="02040503050406030204" pitchFamily="18" charset="0"/>
              </a:rPr>
              <a:t>External Evaluation of the </a:t>
            </a:r>
            <a:r>
              <a:rPr lang="en-US" altLang="en-US" sz="2400" b="1">
                <a:solidFill>
                  <a:srgbClr val="C00000"/>
                </a:solidFill>
                <a:latin typeface="Cambria" panose="02040503050406030204" pitchFamily="18" charset="0"/>
                <a:ea typeface="Cambria" panose="02040503050406030204" pitchFamily="18" charset="0"/>
              </a:rPr>
              <a:t>PEMPAL program, 2021</a:t>
            </a:r>
            <a:endParaRPr lang="en-US" altLang="en-US" sz="2400" b="1" dirty="0">
              <a:solidFill>
                <a:srgbClr val="C00000"/>
              </a:solidFill>
              <a:latin typeface="Cambria" panose="02040503050406030204" pitchFamily="18" charset="0"/>
              <a:ea typeface="Cambria" panose="02040503050406030204" pitchFamily="18" charset="0"/>
            </a:endParaRPr>
          </a:p>
        </p:txBody>
      </p:sp>
      <p:pic>
        <p:nvPicPr>
          <p:cNvPr id="7" name="Picture 3">
            <a:extLst>
              <a:ext uri="{FF2B5EF4-FFF2-40B4-BE49-F238E27FC236}">
                <a16:creationId xmlns:a16="http://schemas.microsoft.com/office/drawing/2014/main" id="{44FDC665-AF21-4441-A10E-58479326D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0DE4E25-CBDC-4113-B489-646E67DC7A09}"/>
              </a:ext>
            </a:extLst>
          </p:cNvPr>
          <p:cNvSpPr>
            <a:spLocks noGrp="1"/>
          </p:cNvSpPr>
          <p:nvPr>
            <p:ph idx="1"/>
          </p:nvPr>
        </p:nvSpPr>
        <p:spPr>
          <a:xfrm>
            <a:off x="1038435" y="620689"/>
            <a:ext cx="7998060" cy="6100786"/>
          </a:xfrm>
        </p:spPr>
        <p:txBody>
          <a:bodyPr/>
          <a:lstStyle/>
          <a:p>
            <a:r>
              <a:rPr lang="en-US" sz="2000" dirty="0"/>
              <a:t>The evaluation was commissioned by the PEMPAL Steering Committee, to feed into the mid-term review (MTR) of the PEMPAL 2017-2022 strategy.  It used existing PEMPAL monitoring data as well as additional research tools, such as interviews with senior officials, mini-country case studies and a survey of network members. </a:t>
            </a:r>
          </a:p>
          <a:p>
            <a:r>
              <a:rPr lang="en-US" sz="2000" dirty="0"/>
              <a:t>11 senior officials, including members of TCOP Executive Committee were interviewed, 48 TCOP members took part in the on-line member survey. Belarus, Georgia, Moldova and Uzbekistan  represented TCOP country case studies.  </a:t>
            </a:r>
          </a:p>
          <a:p>
            <a:r>
              <a:rPr lang="en-US" sz="2000" dirty="0"/>
              <a:t>The evaluation noted the breadth of Treasury functions covered by the work of the TCOP, compared to the BCOP and the IACOP, and that the more frequent use of VCs prior to the COVID-19 pandemic helped members adapt better to the new virtual reality.</a:t>
            </a:r>
            <a:endParaRPr lang="en-US" sz="2000" strike="sngStrike" dirty="0"/>
          </a:p>
          <a:p>
            <a:r>
              <a:rPr lang="en-US" sz="2000" b="1" dirty="0"/>
              <a:t>Overall, the evidence of this evaluation points to the current PEMPAL model working very well and creating value for member countries, the region, and donors at relatively low cost. The adjustments made by the COPs to cover topics related to public financial management during the COVID-19 pandemic were highly relevant to members.</a:t>
            </a:r>
            <a:endParaRPr lang="en-US" sz="2000"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79BE839-DE99-41C9-A547-240D876C169E}"/>
              </a:ext>
            </a:extLst>
          </p:cNvPr>
          <p:cNvSpPr>
            <a:spLocks noGrp="1"/>
          </p:cNvSpPr>
          <p:nvPr>
            <p:ph type="title"/>
          </p:nvPr>
        </p:nvSpPr>
        <p:spPr>
          <a:xfrm>
            <a:off x="1403648" y="93475"/>
            <a:ext cx="7127577" cy="1018083"/>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br>
              <a:rPr lang="ru-RU" altLang="en-US" sz="2800" dirty="0">
                <a:solidFill>
                  <a:schemeClr val="tx1"/>
                </a:solidFill>
              </a:rPr>
            </a:br>
            <a:r>
              <a:rPr lang="en-US" altLang="en-US" sz="2800" b="1" dirty="0">
                <a:solidFill>
                  <a:srgbClr val="C00000"/>
                </a:solidFill>
                <a:latin typeface="Cambria" panose="02040503050406030204" pitchFamily="18" charset="0"/>
                <a:ea typeface="Cambria" panose="02040503050406030204" pitchFamily="18" charset="0"/>
              </a:rPr>
              <a:t>TCOP Action Plans</a:t>
            </a:r>
            <a:br>
              <a:rPr lang="en-US" altLang="en-US" sz="4000" dirty="0">
                <a:solidFill>
                  <a:schemeClr val="tx1"/>
                </a:solidFill>
                <a:latin typeface="Cambria" panose="02040503050406030204" pitchFamily="18" charset="0"/>
                <a:ea typeface="Cambria" panose="02040503050406030204" pitchFamily="18" charset="0"/>
              </a:rPr>
            </a:br>
            <a:endParaRPr lang="en-US" altLang="en-US" sz="4000" dirty="0">
              <a:solidFill>
                <a:schemeClr val="tx1"/>
              </a:solidFill>
              <a:latin typeface="Cambria" panose="02040503050406030204" pitchFamily="18" charset="0"/>
              <a:ea typeface="Cambria" panose="02040503050406030204" pitchFamily="18" charset="0"/>
            </a:endParaRPr>
          </a:p>
        </p:txBody>
      </p:sp>
      <p:sp>
        <p:nvSpPr>
          <p:cNvPr id="8195" name="Content Placeholder 2">
            <a:extLst>
              <a:ext uri="{FF2B5EF4-FFF2-40B4-BE49-F238E27FC236}">
                <a16:creationId xmlns:a16="http://schemas.microsoft.com/office/drawing/2014/main" id="{5A5C8270-49C8-4AB9-A0A0-F653C8402FD0}"/>
              </a:ext>
            </a:extLst>
          </p:cNvPr>
          <p:cNvSpPr>
            <a:spLocks noGrp="1"/>
          </p:cNvSpPr>
          <p:nvPr>
            <p:ph idx="1"/>
          </p:nvPr>
        </p:nvSpPr>
        <p:spPr>
          <a:xfrm>
            <a:off x="1115616" y="1124743"/>
            <a:ext cx="7571184" cy="5472609"/>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algn="just">
              <a:spcBef>
                <a:spcPct val="0"/>
              </a:spcBef>
              <a:buFont typeface="Wingdings" panose="05000000000000000000" pitchFamily="2" charset="2"/>
              <a:buChar char="§"/>
            </a:pPr>
            <a:r>
              <a:rPr lang="en-US" altLang="en-US" sz="2000" u="sng" dirty="0">
                <a:solidFill>
                  <a:srgbClr val="C00000"/>
                </a:solidFill>
                <a:latin typeface="Cambria" panose="02040503050406030204" pitchFamily="18" charset="0"/>
                <a:ea typeface="Cambria" panose="02040503050406030204" pitchFamily="18" charset="0"/>
              </a:rPr>
              <a:t>Were developed in accordance with </a:t>
            </a:r>
            <a:r>
              <a:rPr lang="ru-RU" altLang="en-US" sz="2000" dirty="0">
                <a:solidFill>
                  <a:srgbClr val="C00000"/>
                </a:solidFill>
                <a:latin typeface="Cambria" panose="02040503050406030204" pitchFamily="18" charset="0"/>
                <a:ea typeface="Cambria" panose="02040503050406030204" pitchFamily="18" charset="0"/>
              </a:rPr>
              <a:t>:</a:t>
            </a:r>
          </a:p>
          <a:p>
            <a:pPr lvl="1" algn="just">
              <a:spcBef>
                <a:spcPts val="1200"/>
              </a:spcBef>
              <a:buFont typeface="Wingdings" panose="05000000000000000000" pitchFamily="2" charset="2"/>
              <a:buChar char="Ø"/>
            </a:pPr>
            <a:r>
              <a:rPr lang="en-US" altLang="en-US" sz="2000" dirty="0">
                <a:solidFill>
                  <a:schemeClr val="tx1"/>
                </a:solidFill>
                <a:latin typeface="Cambria" panose="02040503050406030204" pitchFamily="18" charset="0"/>
                <a:ea typeface="Cambria" panose="02040503050406030204" pitchFamily="18" charset="0"/>
              </a:rPr>
              <a:t>PEMPAL Strategy for </a:t>
            </a:r>
            <a:r>
              <a:rPr lang="ru-RU" altLang="en-US" sz="2000" dirty="0">
                <a:solidFill>
                  <a:schemeClr val="tx1"/>
                </a:solidFill>
                <a:latin typeface="Cambria" panose="02040503050406030204" pitchFamily="18" charset="0"/>
                <a:ea typeface="Cambria" panose="02040503050406030204" pitchFamily="18" charset="0"/>
              </a:rPr>
              <a:t>201</a:t>
            </a:r>
            <a:r>
              <a:rPr lang="en-US" altLang="en-US" sz="2000" dirty="0">
                <a:solidFill>
                  <a:schemeClr val="tx1"/>
                </a:solidFill>
                <a:latin typeface="Cambria" panose="02040503050406030204" pitchFamily="18" charset="0"/>
                <a:ea typeface="Cambria" panose="02040503050406030204" pitchFamily="18" charset="0"/>
              </a:rPr>
              <a:t>7</a:t>
            </a:r>
            <a:r>
              <a:rPr lang="ru-RU" altLang="en-US" sz="2000" dirty="0">
                <a:solidFill>
                  <a:schemeClr val="tx1"/>
                </a:solidFill>
                <a:latin typeface="Cambria" panose="02040503050406030204" pitchFamily="18" charset="0"/>
                <a:ea typeface="Cambria" panose="02040503050406030204" pitchFamily="18" charset="0"/>
              </a:rPr>
              <a:t>-2022</a:t>
            </a:r>
          </a:p>
          <a:p>
            <a:pPr lvl="1" algn="just">
              <a:spcBef>
                <a:spcPts val="1200"/>
              </a:spcBef>
              <a:buFont typeface="Wingdings" panose="05000000000000000000" pitchFamily="2" charset="2"/>
              <a:buChar char="Ø"/>
            </a:pPr>
            <a:r>
              <a:rPr lang="en-US" altLang="en-US" sz="2000" dirty="0">
                <a:solidFill>
                  <a:schemeClr val="tx1"/>
                </a:solidFill>
                <a:latin typeface="Cambria" panose="02040503050406030204" pitchFamily="18" charset="0"/>
                <a:ea typeface="Cambria" panose="02040503050406030204" pitchFamily="18" charset="0"/>
              </a:rPr>
              <a:t>Results of TCOP member surveys and feedback provided through the post-event surveys</a:t>
            </a:r>
            <a:endParaRPr lang="ru-RU" altLang="en-US" sz="2000" dirty="0">
              <a:solidFill>
                <a:schemeClr val="tx1"/>
              </a:solidFill>
              <a:latin typeface="Cambria" panose="02040503050406030204" pitchFamily="18" charset="0"/>
              <a:ea typeface="Cambria" panose="02040503050406030204" pitchFamily="18" charset="0"/>
            </a:endParaRPr>
          </a:p>
          <a:p>
            <a:pPr algn="just">
              <a:buFont typeface="Wingdings" panose="05000000000000000000" pitchFamily="2" charset="2"/>
              <a:buChar char="§"/>
              <a:defRPr/>
            </a:pPr>
            <a:r>
              <a:rPr lang="en-US" altLang="en-US" sz="2000" u="sng" dirty="0">
                <a:solidFill>
                  <a:srgbClr val="C00000"/>
                </a:solidFill>
                <a:latin typeface="Cambria" panose="02040503050406030204" pitchFamily="18" charset="0"/>
                <a:ea typeface="Cambria" panose="02040503050406030204" pitchFamily="18" charset="0"/>
              </a:rPr>
              <a:t>Are aimed at </a:t>
            </a:r>
            <a:r>
              <a:rPr lang="en-US" altLang="en-US" sz="2000" dirty="0">
                <a:solidFill>
                  <a:schemeClr val="tx1"/>
                </a:solidFill>
                <a:latin typeface="Cambria" panose="02040503050406030204" pitchFamily="18" charset="0"/>
                <a:ea typeface="Cambria" panose="02040503050406030204" pitchFamily="18" charset="0"/>
              </a:rPr>
              <a:t>achievement of</a:t>
            </a:r>
            <a:r>
              <a:rPr lang="ru-RU" altLang="en-US" sz="2000" dirty="0">
                <a:solidFill>
                  <a:schemeClr val="tx1"/>
                </a:solidFill>
                <a:latin typeface="Cambria" panose="02040503050406030204" pitchFamily="18" charset="0"/>
                <a:ea typeface="Cambria" panose="02040503050406030204" pitchFamily="18" charset="0"/>
              </a:rPr>
              <a:t> </a:t>
            </a:r>
            <a:r>
              <a:rPr lang="en-US" altLang="en-US" sz="2000" dirty="0">
                <a:solidFill>
                  <a:schemeClr val="tx1"/>
                </a:solidFill>
                <a:latin typeface="Cambria" panose="02040503050406030204" pitchFamily="18" charset="0"/>
                <a:ea typeface="Cambria" panose="02040503050406030204" pitchFamily="18" charset="0"/>
              </a:rPr>
              <a:t>PEMPAL TCOP strategic goals:</a:t>
            </a:r>
            <a:endParaRPr lang="ru-RU" altLang="en-US" sz="2000" dirty="0">
              <a:solidFill>
                <a:schemeClr val="tx1"/>
              </a:solidFill>
              <a:latin typeface="Cambria" panose="02040503050406030204" pitchFamily="18" charset="0"/>
              <a:ea typeface="Cambria" panose="02040503050406030204" pitchFamily="18" charset="0"/>
            </a:endParaRPr>
          </a:p>
          <a:p>
            <a:pPr lvl="1" algn="just">
              <a:spcBef>
                <a:spcPts val="1200"/>
              </a:spcBef>
              <a:buFont typeface="Wingdings" panose="05000000000000000000" pitchFamily="2" charset="2"/>
              <a:buChar char="Ø"/>
            </a:pPr>
            <a:r>
              <a:rPr lang="en-US" altLang="en-US" sz="2000" b="1" dirty="0">
                <a:solidFill>
                  <a:schemeClr val="tx1"/>
                </a:solidFill>
                <a:latin typeface="Cambria" panose="02040503050406030204" pitchFamily="18" charset="0"/>
                <a:ea typeface="Cambria" panose="02040503050406030204" pitchFamily="18" charset="0"/>
                <a:cs typeface="Calibri" panose="020F0502020204030204" pitchFamily="34" charset="0"/>
              </a:rPr>
              <a:t>Promotion of PFM reforms of high priority </a:t>
            </a:r>
            <a:r>
              <a:rPr lang="en-US" altLang="en-US" sz="2000" dirty="0">
                <a:solidFill>
                  <a:schemeClr val="tx1"/>
                </a:solidFill>
                <a:latin typeface="Cambria" panose="02040503050406030204" pitchFamily="18" charset="0"/>
                <a:ea typeface="Cambria" panose="02040503050406030204" pitchFamily="18" charset="0"/>
                <a:cs typeface="Calibri" panose="020F0502020204030204" pitchFamily="34" charset="0"/>
              </a:rPr>
              <a:t>for TCOP members, with the focus on reforms of national treasuries </a:t>
            </a:r>
          </a:p>
          <a:p>
            <a:pPr lvl="1" algn="just">
              <a:spcBef>
                <a:spcPts val="1200"/>
              </a:spcBef>
              <a:buFont typeface="Wingdings" panose="05000000000000000000" pitchFamily="2" charset="2"/>
              <a:buChar char="Ø"/>
            </a:pPr>
            <a:r>
              <a:rPr lang="en-US" altLang="en-US" sz="2000" dirty="0">
                <a:solidFill>
                  <a:schemeClr val="tx1"/>
                </a:solidFill>
                <a:latin typeface="Cambria" panose="02040503050406030204" pitchFamily="18" charset="0"/>
                <a:ea typeface="Cambria" panose="02040503050406030204" pitchFamily="18" charset="0"/>
                <a:cs typeface="Calibri" panose="020F0502020204030204" pitchFamily="34" charset="0"/>
              </a:rPr>
              <a:t>Provision of TCOP members with </a:t>
            </a:r>
            <a:r>
              <a:rPr lang="en-US" alt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high quality resources and knowledge services </a:t>
            </a:r>
          </a:p>
          <a:p>
            <a:pPr lvl="1" algn="just">
              <a:spcBef>
                <a:spcPts val="1200"/>
              </a:spcBef>
              <a:buFont typeface="Wingdings" panose="05000000000000000000" pitchFamily="2" charset="2"/>
              <a:buChar char="Ø"/>
            </a:pP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Establishment of </a:t>
            </a:r>
            <a:r>
              <a:rPr lang="en-US" alt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highly professional community of treasury specialists</a:t>
            </a: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in TCOP countries</a:t>
            </a:r>
            <a:endParaRPr lang="en-US" altLang="en-US" sz="2000" dirty="0">
              <a:latin typeface="Cambria" panose="02040503050406030204" pitchFamily="18" charset="0"/>
              <a:ea typeface="Cambria" panose="02040503050406030204" pitchFamily="18" charset="0"/>
              <a:cs typeface="Calibri" panose="020F0502020204030204" pitchFamily="34" charset="0"/>
            </a:endParaRPr>
          </a:p>
          <a:p>
            <a:pPr lvl="1" algn="just">
              <a:spcBef>
                <a:spcPts val="1200"/>
              </a:spcBef>
              <a:buFont typeface="Wingdings" panose="05000000000000000000" pitchFamily="2" charset="2"/>
              <a:buChar char="Ø"/>
            </a:pP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Gaining support for TCOP activities and for activities of PEMPAL as a whole from </a:t>
            </a:r>
            <a:r>
              <a:rPr lang="en-US" alt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top management of treasuries from member countries</a:t>
            </a: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endParaRPr lang="en-US" altLang="en-US" sz="2000" dirty="0">
              <a:latin typeface="Cambria" panose="02040503050406030204" pitchFamily="18" charset="0"/>
              <a:ea typeface="Cambria" panose="02040503050406030204" pitchFamily="18" charset="0"/>
            </a:endParaRPr>
          </a:p>
        </p:txBody>
      </p:sp>
      <p:sp>
        <p:nvSpPr>
          <p:cNvPr id="8196" name="Slide Number Placeholder 3">
            <a:extLst>
              <a:ext uri="{FF2B5EF4-FFF2-40B4-BE49-F238E27FC236}">
                <a16:creationId xmlns:a16="http://schemas.microsoft.com/office/drawing/2014/main" id="{9F929DC2-6554-45DE-BC82-5242C857D6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6213B7-9E50-4E08-8C8A-4FFC372B3896}" type="slidenum">
              <a:rPr lang="ru-RU" altLang="en-US" sz="1200" smtClean="0">
                <a:solidFill>
                  <a:srgbClr val="898989"/>
                </a:solidFill>
              </a:rPr>
              <a:pPr>
                <a:spcBef>
                  <a:spcPct val="0"/>
                </a:spcBef>
                <a:buFontTx/>
                <a:buNone/>
              </a:pPr>
              <a:t>2</a:t>
            </a:fld>
            <a:endParaRPr lang="ru-RU" altLang="en-US" sz="1200">
              <a:solidFill>
                <a:srgbClr val="898989"/>
              </a:solidFill>
            </a:endParaRPr>
          </a:p>
        </p:txBody>
      </p:sp>
      <p:pic>
        <p:nvPicPr>
          <p:cNvPr id="6" name="Picture 3">
            <a:extLst>
              <a:ext uri="{FF2B5EF4-FFF2-40B4-BE49-F238E27FC236}">
                <a16:creationId xmlns:a16="http://schemas.microsoft.com/office/drawing/2014/main" id="{DC1A490D-2148-40D9-BF22-0E37E86C0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2ED4B2-3314-09BC-9D57-F835478BFA9F}"/>
              </a:ext>
            </a:extLst>
          </p:cNvPr>
          <p:cNvSpPr>
            <a:spLocks noGrp="1"/>
          </p:cNvSpPr>
          <p:nvPr>
            <p:ph type="title"/>
          </p:nvPr>
        </p:nvSpPr>
        <p:spPr>
          <a:xfrm>
            <a:off x="457200" y="53752"/>
            <a:ext cx="8229600" cy="1143000"/>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altLang="en-US" sz="2800" b="1" dirty="0">
                <a:solidFill>
                  <a:srgbClr val="C00000"/>
                </a:solidFill>
                <a:latin typeface="Cambria" panose="02040503050406030204" pitchFamily="18" charset="0"/>
                <a:ea typeface="Cambria" panose="02040503050406030204" pitchFamily="18" charset="0"/>
              </a:rPr>
              <a:t>Our Loss</a:t>
            </a:r>
            <a:r>
              <a:rPr lang="ru-RU" altLang="en-US" sz="2800" b="1" dirty="0">
                <a:solidFill>
                  <a:srgbClr val="C00000"/>
                </a:solidFill>
                <a:latin typeface="Cambria" panose="02040503050406030204" pitchFamily="18" charset="0"/>
                <a:ea typeface="Cambria" panose="02040503050406030204" pitchFamily="18" charset="0"/>
              </a:rPr>
              <a:t> </a:t>
            </a:r>
            <a:endParaRPr lang="en-US" altLang="en-US" sz="2800" dirty="0">
              <a:solidFill>
                <a:srgbClr val="C00000"/>
              </a:solidFill>
              <a:latin typeface="Cambria" panose="02040503050406030204" pitchFamily="18" charset="0"/>
              <a:ea typeface="Cambria" panose="02040503050406030204" pitchFamily="18" charset="0"/>
            </a:endParaRPr>
          </a:p>
        </p:txBody>
      </p:sp>
      <p:pic>
        <p:nvPicPr>
          <p:cNvPr id="2049" name="Picture 1">
            <a:extLst>
              <a:ext uri="{FF2B5EF4-FFF2-40B4-BE49-F238E27FC236}">
                <a16:creationId xmlns:a16="http://schemas.microsoft.com/office/drawing/2014/main" id="{83EC347E-9CDE-5342-F3B1-1AE89A3564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858" y="1340768"/>
            <a:ext cx="4523142" cy="4799558"/>
          </a:xfrm>
          <a:prstGeom prst="rect">
            <a:avLst/>
          </a:prstGeom>
          <a:solidFill>
            <a:srgbClr val="FFFFFF"/>
          </a:solidFill>
        </p:spPr>
      </p:pic>
      <p:sp>
        <p:nvSpPr>
          <p:cNvPr id="2" name="Slide Number Placeholder 1">
            <a:extLst>
              <a:ext uri="{FF2B5EF4-FFF2-40B4-BE49-F238E27FC236}">
                <a16:creationId xmlns:a16="http://schemas.microsoft.com/office/drawing/2014/main" id="{D733552A-4F1C-616D-82B3-1197E05F1666}"/>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3A541A2D-ED5A-4864-A429-27F6C096175A}" type="slidenum">
              <a:rPr lang="ru-RU" altLang="en-US" smtClean="0"/>
              <a:pPr>
                <a:spcAft>
                  <a:spcPts val="600"/>
                </a:spcAft>
                <a:defRPr/>
              </a:pPr>
              <a:t>20</a:t>
            </a:fld>
            <a:endParaRPr lang="ru-RU" altLang="en-US"/>
          </a:p>
        </p:txBody>
      </p:sp>
      <p:graphicFrame>
        <p:nvGraphicFramePr>
          <p:cNvPr id="3" name="Table 2">
            <a:extLst>
              <a:ext uri="{FF2B5EF4-FFF2-40B4-BE49-F238E27FC236}">
                <a16:creationId xmlns:a16="http://schemas.microsoft.com/office/drawing/2014/main" id="{FE83C98C-FFCD-E78A-5CA6-B5E7704AEB25}"/>
              </a:ext>
            </a:extLst>
          </p:cNvPr>
          <p:cNvGraphicFramePr>
            <a:graphicFrameLocks noGrp="1"/>
          </p:cNvGraphicFramePr>
          <p:nvPr/>
        </p:nvGraphicFramePr>
        <p:xfrm>
          <a:off x="4645025" y="1340767"/>
          <a:ext cx="4319463" cy="4799559"/>
        </p:xfrm>
        <a:graphic>
          <a:graphicData uri="http://schemas.openxmlformats.org/drawingml/2006/table">
            <a:tbl>
              <a:tblPr firstRow="1" firstCol="1" bandRow="1">
                <a:tableStyleId>{5C22544A-7EE6-4342-B048-85BDC9FD1C3A}</a:tableStyleId>
              </a:tblPr>
              <a:tblGrid>
                <a:gridCol w="4319463">
                  <a:extLst>
                    <a:ext uri="{9D8B030D-6E8A-4147-A177-3AD203B41FA5}">
                      <a16:colId xmlns:a16="http://schemas.microsoft.com/office/drawing/2014/main" val="2657802475"/>
                    </a:ext>
                  </a:extLst>
                </a:gridCol>
              </a:tblGrid>
              <a:tr h="4799559">
                <a:tc>
                  <a:txBody>
                    <a:bodyPr/>
                    <a:lstStyle/>
                    <a:p>
                      <a:pPr marL="0" marR="0" algn="just">
                        <a:lnSpc>
                          <a:spcPct val="107000"/>
                        </a:lnSpc>
                        <a:spcBef>
                          <a:spcPts val="0"/>
                        </a:spcBef>
                        <a:spcAft>
                          <a:spcPts val="0"/>
                        </a:spcAft>
                      </a:pPr>
                      <a:r>
                        <a:rPr lang="en-US" sz="1800" dirty="0">
                          <a:effectLst/>
                        </a:rPr>
                        <a:t>One of the key TCOP members was Ms. Angela Voronin. Ms. Voronin had become the head of the Moldova Treasury back in 2007 and joined the PEMPAL network right from the start of the program. She joined the TCOP Executive Committee in 2012 and was successfully reelected as its Chair starting with 2017 and until her sudden death in 2020. It was Angela’s professionalism, hard work and dedication to the concept of the peer learning that helped to shape the TCOP and to develop the network into one of the most successful examples of the regional peer learning initiatives. </a:t>
                      </a:r>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txBody>
                  <a:tcPr marL="109329" marR="109329" marT="109329" marB="109329"/>
                </a:tc>
                <a:extLst>
                  <a:ext uri="{0D108BD9-81ED-4DB2-BD59-A6C34878D82A}">
                    <a16:rowId xmlns:a16="http://schemas.microsoft.com/office/drawing/2014/main" val="2847093702"/>
                  </a:ext>
                </a:extLst>
              </a:tr>
            </a:tbl>
          </a:graphicData>
        </a:graphic>
      </p:graphicFrame>
      <p:pic>
        <p:nvPicPr>
          <p:cNvPr id="4" name="Picture 3">
            <a:extLst>
              <a:ext uri="{FF2B5EF4-FFF2-40B4-BE49-F238E27FC236}">
                <a16:creationId xmlns:a16="http://schemas.microsoft.com/office/drawing/2014/main" id="{A63E2266-188A-FD22-EC86-4A37F59D3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50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5A2B549A-FB0E-4303-A646-2E0D73828A0B}"/>
              </a:ext>
            </a:extLst>
          </p:cNvPr>
          <p:cNvSpPr>
            <a:spLocks noChangeArrowheads="1"/>
          </p:cNvSpPr>
          <p:nvPr/>
        </p:nvSpPr>
        <p:spPr bwMode="auto">
          <a:xfrm>
            <a:off x="1475656" y="274148"/>
            <a:ext cx="6929438" cy="584200"/>
          </a:xfrm>
          <a:prstGeom prst="rect">
            <a:avLst/>
          </a:prstGeom>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Further Steps</a:t>
            </a:r>
            <a:endParaRPr lang="en-US" altLang="en-US" dirty="0">
              <a:solidFill>
                <a:srgbClr val="C00000"/>
              </a:solidFill>
              <a:latin typeface="Cambria" panose="02040503050406030204" pitchFamily="18" charset="0"/>
              <a:ea typeface="Cambria" panose="02040503050406030204" pitchFamily="18" charset="0"/>
            </a:endParaRPr>
          </a:p>
        </p:txBody>
      </p:sp>
      <p:sp>
        <p:nvSpPr>
          <p:cNvPr id="15364" name="Rectangle 4">
            <a:extLst>
              <a:ext uri="{FF2B5EF4-FFF2-40B4-BE49-F238E27FC236}">
                <a16:creationId xmlns:a16="http://schemas.microsoft.com/office/drawing/2014/main" id="{8C70FF3E-520E-47F9-9BB7-33B436D2EA96}"/>
              </a:ext>
            </a:extLst>
          </p:cNvPr>
          <p:cNvSpPr>
            <a:spLocks noChangeArrowheads="1"/>
          </p:cNvSpPr>
          <p:nvPr/>
        </p:nvSpPr>
        <p:spPr bwMode="auto">
          <a:xfrm>
            <a:off x="1331640" y="1297789"/>
            <a:ext cx="7217470" cy="4785926"/>
          </a:xfrm>
          <a:prstGeom prst="rect">
            <a:avLst/>
          </a:prstGeom>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spcBef>
                <a:spcPts val="1200"/>
              </a:spcBef>
              <a:buFont typeface="Wingdings" panose="05000000000000000000" pitchFamily="2" charset="2"/>
              <a:buChar char="Ø"/>
              <a:defRPr/>
            </a:pPr>
            <a:r>
              <a:rPr lang="en-US" altLang="en-US" sz="2600" dirty="0">
                <a:latin typeface="Cambria" panose="02040503050406030204" pitchFamily="18" charset="0"/>
                <a:ea typeface="Cambria" panose="02040503050406030204" pitchFamily="18" charset="0"/>
                <a:cs typeface="Times New Roman" pitchFamily="18" charset="0"/>
              </a:rPr>
              <a:t>Confirm TCOP thematic priorities for the upcoming period and collect proposals for TCOP future activities </a:t>
            </a:r>
            <a:r>
              <a:rPr lang="en-US" altLang="en-US" sz="2600" dirty="0">
                <a:solidFill>
                  <a:srgbClr val="C00000"/>
                </a:solidFill>
                <a:latin typeface="Cambria" panose="02040503050406030204" pitchFamily="18" charset="0"/>
                <a:ea typeface="Cambria" panose="02040503050406030204" pitchFamily="18" charset="0"/>
                <a:cs typeface="Times New Roman" pitchFamily="18" charset="0"/>
              </a:rPr>
              <a:t>(thematic survey!)</a:t>
            </a:r>
            <a:endParaRPr lang="ru-RU" altLang="en-US" sz="2600" dirty="0">
              <a:solidFill>
                <a:srgbClr val="C00000"/>
              </a:solidFill>
              <a:latin typeface="Cambria" panose="02040503050406030204" pitchFamily="18" charset="0"/>
              <a:ea typeface="Cambria" panose="02040503050406030204" pitchFamily="18" charset="0"/>
              <a:cs typeface="Times New Roman" pitchFamily="18" charset="0"/>
            </a:endParaRPr>
          </a:p>
          <a:p>
            <a:pPr marL="457200" indent="-457200" algn="just">
              <a:spcBef>
                <a:spcPts val="1800"/>
              </a:spcBef>
              <a:buFont typeface="Wingdings" panose="05000000000000000000" pitchFamily="2" charset="2"/>
              <a:buChar char="Ø"/>
              <a:defRPr/>
            </a:pPr>
            <a:r>
              <a:rPr lang="en-US" altLang="en-US" sz="2600" dirty="0">
                <a:latin typeface="Cambria" panose="02040503050406030204" pitchFamily="18" charset="0"/>
                <a:ea typeface="Cambria" panose="02040503050406030204" pitchFamily="18" charset="0"/>
                <a:cs typeface="Times New Roman" pitchFamily="18" charset="0"/>
              </a:rPr>
              <a:t>Prepare TCOP Action Plan for FY2024 </a:t>
            </a:r>
            <a:endParaRPr lang="ru-RU" altLang="en-US" sz="2600" dirty="0">
              <a:latin typeface="Cambria" panose="02040503050406030204" pitchFamily="18" charset="0"/>
              <a:ea typeface="Cambria" panose="02040503050406030204" pitchFamily="18" charset="0"/>
              <a:cs typeface="Times New Roman" pitchFamily="18" charset="0"/>
            </a:endParaRPr>
          </a:p>
          <a:p>
            <a:pPr marL="914400" lvl="1" indent="-457200" algn="just">
              <a:spcBef>
                <a:spcPts val="1200"/>
              </a:spcBef>
              <a:buFont typeface="Courier New" panose="02070309020205020404" pitchFamily="49" charset="0"/>
              <a:buChar char="o"/>
              <a:defRPr/>
            </a:pPr>
            <a:r>
              <a:rPr lang="en-US" altLang="en-US" sz="2400" i="1" dirty="0">
                <a:latin typeface="Cambria" panose="02040503050406030204" pitchFamily="18" charset="0"/>
                <a:ea typeface="Cambria" panose="02040503050406030204" pitchFamily="18" charset="0"/>
                <a:cs typeface="Times New Roman" pitchFamily="18" charset="0"/>
              </a:rPr>
              <a:t>identify specific topics of the next year’s activities</a:t>
            </a:r>
            <a:endParaRPr lang="ru-RU" altLang="en-US" sz="2400" i="1" dirty="0">
              <a:latin typeface="Cambria" panose="02040503050406030204" pitchFamily="18" charset="0"/>
              <a:ea typeface="Cambria" panose="02040503050406030204" pitchFamily="18" charset="0"/>
              <a:cs typeface="Times New Roman" pitchFamily="18" charset="0"/>
            </a:endParaRPr>
          </a:p>
          <a:p>
            <a:pPr marL="800100" lvl="1" indent="-342900">
              <a:spcBef>
                <a:spcPts val="1200"/>
              </a:spcBef>
              <a:buFont typeface="Courier New" panose="02070309020205020404" pitchFamily="49" charset="0"/>
              <a:buChar char="o"/>
              <a:defRPr/>
            </a:pPr>
            <a:r>
              <a:rPr lang="en-US" altLang="en-US" sz="2400" i="1" dirty="0">
                <a:latin typeface="Cambria" panose="02040503050406030204" pitchFamily="18" charset="0"/>
                <a:ea typeface="Cambria" panose="02040503050406030204" pitchFamily="18" charset="0"/>
                <a:cs typeface="Times New Roman" pitchFamily="18" charset="0"/>
              </a:rPr>
              <a:t>identify location and timeline of the face-to-face events, including the 2024 TCOP Plenary Meeting</a:t>
            </a:r>
          </a:p>
          <a:p>
            <a:pPr marL="0" lvl="1" indent="0">
              <a:spcBef>
                <a:spcPts val="1800"/>
              </a:spcBef>
              <a:buFont typeface="Wingdings" panose="05000000000000000000" pitchFamily="2" charset="2"/>
              <a:buChar char="Ø"/>
              <a:defRPr/>
            </a:pPr>
            <a:r>
              <a:rPr lang="en-US" altLang="en-US" sz="2600" dirty="0">
                <a:latin typeface="Cambria" panose="02040503050406030204" pitchFamily="18" charset="0"/>
                <a:ea typeface="Cambria" panose="02040503050406030204" pitchFamily="18" charset="0"/>
                <a:cs typeface="Times New Roman" pitchFamily="18" charset="0"/>
              </a:rPr>
              <a:t>  Expand the Leadership of the TCOP</a:t>
            </a:r>
          </a:p>
          <a:p>
            <a:pPr marL="0" lvl="1" indent="0">
              <a:spcBef>
                <a:spcPts val="600"/>
              </a:spcBef>
              <a:defRPr/>
            </a:pPr>
            <a:r>
              <a:rPr lang="en-US" altLang="en-US" sz="2400" dirty="0">
                <a:solidFill>
                  <a:srgbClr val="C00000"/>
                </a:solidFill>
                <a:latin typeface="Cambria" panose="02040503050406030204" pitchFamily="18" charset="0"/>
                <a:ea typeface="Cambria" panose="02040503050406030204" pitchFamily="18" charset="0"/>
                <a:cs typeface="Times New Roman" pitchFamily="18" charset="0"/>
              </a:rPr>
              <a:t>     (vacancy in the Executive Committee) </a:t>
            </a:r>
            <a:endParaRPr lang="ru-RU" altLang="en-US" sz="2400" dirty="0">
              <a:solidFill>
                <a:srgbClr val="C00000"/>
              </a:solidFill>
              <a:latin typeface="Cambria" panose="02040503050406030204" pitchFamily="18" charset="0"/>
              <a:ea typeface="Cambria" panose="02040503050406030204" pitchFamily="18" charset="0"/>
              <a:cs typeface="Times New Roman" pitchFamily="18" charset="0"/>
            </a:endParaRPr>
          </a:p>
        </p:txBody>
      </p:sp>
      <p:sp>
        <p:nvSpPr>
          <p:cNvPr id="28677" name="Slide Number Placeholder 6">
            <a:extLst>
              <a:ext uri="{FF2B5EF4-FFF2-40B4-BE49-F238E27FC236}">
                <a16:creationId xmlns:a16="http://schemas.microsoft.com/office/drawing/2014/main" id="{ADE7AD26-9835-4FF1-B6CF-A85F909E3B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A0B3A0-6CD2-4430-BE57-449CD4B81546}" type="slidenum">
              <a:rPr lang="ru-RU" altLang="en-US" sz="1200" smtClean="0">
                <a:solidFill>
                  <a:srgbClr val="898989"/>
                </a:solidFill>
              </a:rPr>
              <a:pPr>
                <a:spcBef>
                  <a:spcPct val="0"/>
                </a:spcBef>
                <a:buFontTx/>
                <a:buNone/>
              </a:pPr>
              <a:t>21</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FEDF0A48-0CF5-412B-AA70-08AE72B1D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F0B1F6E-7E6F-4E3C-B390-BDBEFA2C053A}"/>
              </a:ext>
            </a:extLst>
          </p:cNvPr>
          <p:cNvPicPr>
            <a:picLocks noChangeAspect="1"/>
          </p:cNvPicPr>
          <p:nvPr/>
        </p:nvPicPr>
        <p:blipFill>
          <a:blip r:embed="rId4"/>
          <a:stretch>
            <a:fillRect/>
          </a:stretch>
        </p:blipFill>
        <p:spPr>
          <a:xfrm>
            <a:off x="7092280" y="5079638"/>
            <a:ext cx="853294" cy="100407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24F9BE4-F03B-474C-AC96-01E1C38ABCB9}"/>
              </a:ext>
            </a:extLst>
          </p:cNvPr>
          <p:cNvSpPr>
            <a:spLocks noGrp="1"/>
          </p:cNvSpPr>
          <p:nvPr>
            <p:ph type="title"/>
          </p:nvPr>
        </p:nvSpPr>
        <p:spPr>
          <a:xfrm>
            <a:off x="1547663" y="188640"/>
            <a:ext cx="7135961" cy="95436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3200" b="1" dirty="0">
                <a:solidFill>
                  <a:srgbClr val="C00000"/>
                </a:solidFill>
                <a:latin typeface="Cambria" panose="02040503050406030204" pitchFamily="18" charset="0"/>
                <a:ea typeface="Cambria" panose="02040503050406030204" pitchFamily="18" charset="0"/>
              </a:rPr>
              <a:t>Information on TCOP Activities</a:t>
            </a:r>
          </a:p>
        </p:txBody>
      </p:sp>
      <p:sp>
        <p:nvSpPr>
          <p:cNvPr id="31747" name="Slide Number Placeholder 3">
            <a:extLst>
              <a:ext uri="{FF2B5EF4-FFF2-40B4-BE49-F238E27FC236}">
                <a16:creationId xmlns:a16="http://schemas.microsoft.com/office/drawing/2014/main" id="{1B11D847-DED8-4116-B75D-2CADFA47D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F9592D-17A0-45D5-93D5-56AE53102330}" type="slidenum">
              <a:rPr lang="ru-RU" altLang="en-US" sz="1200" smtClean="0">
                <a:solidFill>
                  <a:srgbClr val="898989"/>
                </a:solidFill>
              </a:rPr>
              <a:pPr>
                <a:spcBef>
                  <a:spcPct val="0"/>
                </a:spcBef>
                <a:buFontTx/>
                <a:buNone/>
              </a:pPr>
              <a:t>22</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9F5C8915-7FB1-4272-B34E-7EFD1B24C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4F837A4-803B-528D-5A42-C7FC4C4560E9}"/>
              </a:ext>
            </a:extLst>
          </p:cNvPr>
          <p:cNvPicPr>
            <a:picLocks noChangeAspect="1"/>
          </p:cNvPicPr>
          <p:nvPr/>
        </p:nvPicPr>
        <p:blipFill>
          <a:blip r:embed="rId4"/>
          <a:stretch>
            <a:fillRect/>
          </a:stretch>
        </p:blipFill>
        <p:spPr>
          <a:xfrm>
            <a:off x="1087287" y="1108487"/>
            <a:ext cx="7596337" cy="52962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61F15E-6DD6-4F98-B1C1-F0D0A009E832}"/>
              </a:ext>
            </a:extLst>
          </p:cNvPr>
          <p:cNvGraphicFramePr/>
          <p:nvPr>
            <p:extLst>
              <p:ext uri="{D42A27DB-BD31-4B8C-83A1-F6EECF244321}">
                <p14:modId xmlns:p14="http://schemas.microsoft.com/office/powerpoint/2010/main" val="3769675090"/>
              </p:ext>
            </p:extLst>
          </p:nvPr>
        </p:nvGraphicFramePr>
        <p:xfrm>
          <a:off x="971601" y="260648"/>
          <a:ext cx="8172399" cy="94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0FCD9651-2E68-448D-B464-3F2E333B9352}"/>
              </a:ext>
            </a:extLst>
          </p:cNvPr>
          <p:cNvGraphicFramePr>
            <a:graphicFrameLocks noGrp="1"/>
          </p:cNvGraphicFramePr>
          <p:nvPr>
            <p:ph idx="1"/>
            <p:extLst>
              <p:ext uri="{D42A27DB-BD31-4B8C-83A1-F6EECF244321}">
                <p14:modId xmlns:p14="http://schemas.microsoft.com/office/powerpoint/2010/main" val="2659489525"/>
              </p:ext>
            </p:extLst>
          </p:nvPr>
        </p:nvGraphicFramePr>
        <p:xfrm>
          <a:off x="1205372" y="1556792"/>
          <a:ext cx="7704856" cy="5040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220" name="Slide Number Placeholder 3">
            <a:extLst>
              <a:ext uri="{FF2B5EF4-FFF2-40B4-BE49-F238E27FC236}">
                <a16:creationId xmlns:a16="http://schemas.microsoft.com/office/drawing/2014/main" id="{1291A98B-AD39-42C3-AF2E-1B57E4F8BC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452BA5-3400-411A-9BC6-1C9CB187C998}" type="slidenum">
              <a:rPr lang="ru-RU" altLang="en-US" sz="1200" smtClean="0">
                <a:solidFill>
                  <a:srgbClr val="898989"/>
                </a:solidFill>
              </a:rPr>
              <a:pPr>
                <a:spcBef>
                  <a:spcPct val="0"/>
                </a:spcBef>
                <a:buFontTx/>
                <a:buNone/>
              </a:pPr>
              <a:t>3</a:t>
            </a:fld>
            <a:endParaRPr lang="ru-RU" altLang="en-US" sz="1200">
              <a:solidFill>
                <a:srgbClr val="898989"/>
              </a:solidFill>
            </a:endParaRPr>
          </a:p>
        </p:txBody>
      </p:sp>
      <p:pic>
        <p:nvPicPr>
          <p:cNvPr id="6" name="Picture 3">
            <a:extLst>
              <a:ext uri="{FF2B5EF4-FFF2-40B4-BE49-F238E27FC236}">
                <a16:creationId xmlns:a16="http://schemas.microsoft.com/office/drawing/2014/main" id="{64D416DE-E3CB-4B48-828F-BD7F06245D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6F3B3F5-49DC-4037-ACA1-BF86F2B5B50D}"/>
              </a:ext>
            </a:extLst>
          </p:cNvPr>
          <p:cNvGraphicFramePr/>
          <p:nvPr>
            <p:extLst>
              <p:ext uri="{D42A27DB-BD31-4B8C-83A1-F6EECF244321}">
                <p14:modId xmlns:p14="http://schemas.microsoft.com/office/powerpoint/2010/main" val="3646491090"/>
              </p:ext>
            </p:extLst>
          </p:nvPr>
        </p:nvGraphicFramePr>
        <p:xfrm>
          <a:off x="1043609" y="136524"/>
          <a:ext cx="7920880" cy="924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CF7FA788-1DB1-4E62-9D08-13711523598C}"/>
              </a:ext>
            </a:extLst>
          </p:cNvPr>
          <p:cNvGraphicFramePr>
            <a:graphicFrameLocks noGrp="1"/>
          </p:cNvGraphicFramePr>
          <p:nvPr>
            <p:ph idx="1"/>
            <p:extLst>
              <p:ext uri="{D42A27DB-BD31-4B8C-83A1-F6EECF244321}">
                <p14:modId xmlns:p14="http://schemas.microsoft.com/office/powerpoint/2010/main" val="3631852154"/>
              </p:ext>
            </p:extLst>
          </p:nvPr>
        </p:nvGraphicFramePr>
        <p:xfrm>
          <a:off x="1177278" y="908720"/>
          <a:ext cx="7509522" cy="2655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44" name="Slide Number Placeholder 3">
            <a:extLst>
              <a:ext uri="{FF2B5EF4-FFF2-40B4-BE49-F238E27FC236}">
                <a16:creationId xmlns:a16="http://schemas.microsoft.com/office/drawing/2014/main" id="{5A455AD6-926A-409C-B8C3-A43CAFA771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DE6DC1-82BA-4659-98FF-701DB599647E}" type="slidenum">
              <a:rPr lang="ru-RU" altLang="en-US" sz="1200" smtClean="0">
                <a:solidFill>
                  <a:srgbClr val="898989"/>
                </a:solidFill>
              </a:rPr>
              <a:pPr>
                <a:spcBef>
                  <a:spcPct val="0"/>
                </a:spcBef>
                <a:buFontTx/>
                <a:buNone/>
              </a:pPr>
              <a:t>4</a:t>
            </a:fld>
            <a:endParaRPr lang="ru-RU" altLang="en-US" sz="1200">
              <a:solidFill>
                <a:srgbClr val="898989"/>
              </a:solidFill>
            </a:endParaRPr>
          </a:p>
        </p:txBody>
      </p:sp>
      <p:graphicFrame>
        <p:nvGraphicFramePr>
          <p:cNvPr id="6" name="Content Placeholder 6">
            <a:extLst>
              <a:ext uri="{FF2B5EF4-FFF2-40B4-BE49-F238E27FC236}">
                <a16:creationId xmlns:a16="http://schemas.microsoft.com/office/drawing/2014/main" id="{960361A4-D586-47CF-97CC-F517578EB76F}"/>
              </a:ext>
            </a:extLst>
          </p:cNvPr>
          <p:cNvGraphicFramePr>
            <a:graphicFrameLocks/>
          </p:cNvGraphicFramePr>
          <p:nvPr>
            <p:extLst>
              <p:ext uri="{D42A27DB-BD31-4B8C-83A1-F6EECF244321}">
                <p14:modId xmlns:p14="http://schemas.microsoft.com/office/powerpoint/2010/main" val="151052227"/>
              </p:ext>
            </p:extLst>
          </p:nvPr>
        </p:nvGraphicFramePr>
        <p:xfrm>
          <a:off x="1177279" y="3697139"/>
          <a:ext cx="7509521" cy="30243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3">
            <a:extLst>
              <a:ext uri="{FF2B5EF4-FFF2-40B4-BE49-F238E27FC236}">
                <a16:creationId xmlns:a16="http://schemas.microsoft.com/office/drawing/2014/main" id="{2F50BB1F-3835-4C2B-A2BA-76145E2728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82AFB77-1140-471A-8F72-CAAEEEB7AABB}"/>
              </a:ext>
            </a:extLst>
          </p:cNvPr>
          <p:cNvSpPr>
            <a:spLocks noGrp="1"/>
          </p:cNvSpPr>
          <p:nvPr>
            <p:ph type="title"/>
          </p:nvPr>
        </p:nvSpPr>
        <p:spPr>
          <a:xfrm>
            <a:off x="971601" y="-27384"/>
            <a:ext cx="7776864" cy="1080864"/>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Role and Functions of the Treasury Thematic Group -1</a:t>
            </a:r>
          </a:p>
        </p:txBody>
      </p:sp>
      <p:graphicFrame>
        <p:nvGraphicFramePr>
          <p:cNvPr id="7" name="Content Placeholder 3">
            <a:extLst>
              <a:ext uri="{FF2B5EF4-FFF2-40B4-BE49-F238E27FC236}">
                <a16:creationId xmlns:a16="http://schemas.microsoft.com/office/drawing/2014/main" id="{A79A4D6E-1C2A-43A6-BE1B-39C7B10B5451}"/>
              </a:ext>
            </a:extLst>
          </p:cNvPr>
          <p:cNvGraphicFramePr>
            <a:graphicFrameLocks noGrp="1"/>
          </p:cNvGraphicFramePr>
          <p:nvPr>
            <p:ph idx="1"/>
            <p:extLst>
              <p:ext uri="{D42A27DB-BD31-4B8C-83A1-F6EECF244321}">
                <p14:modId xmlns:p14="http://schemas.microsoft.com/office/powerpoint/2010/main" val="771736533"/>
              </p:ext>
            </p:extLst>
          </p:nvPr>
        </p:nvGraphicFramePr>
        <p:xfrm>
          <a:off x="1187624" y="908720"/>
          <a:ext cx="777686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Slide Number Placeholder 3">
            <a:extLst>
              <a:ext uri="{FF2B5EF4-FFF2-40B4-BE49-F238E27FC236}">
                <a16:creationId xmlns:a16="http://schemas.microsoft.com/office/drawing/2014/main" id="{DF70A349-94EF-4CAD-AA28-A1B5496D5F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4180FC-2FC1-4E78-AF37-55214C480649}" type="slidenum">
              <a:rPr lang="ru-RU" altLang="en-US" sz="1200" smtClean="0">
                <a:solidFill>
                  <a:srgbClr val="898989"/>
                </a:solidFill>
              </a:rPr>
              <a:pPr>
                <a:spcBef>
                  <a:spcPct val="0"/>
                </a:spcBef>
                <a:buFontTx/>
                <a:buNone/>
              </a:pPr>
              <a:t>5</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D1A4DD0E-7532-476C-B8C6-D12EF94731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82AFB77-1140-471A-8F72-CAAEEEB7AABB}"/>
              </a:ext>
            </a:extLst>
          </p:cNvPr>
          <p:cNvSpPr>
            <a:spLocks noGrp="1"/>
          </p:cNvSpPr>
          <p:nvPr>
            <p:ph type="title"/>
          </p:nvPr>
        </p:nvSpPr>
        <p:spPr>
          <a:xfrm>
            <a:off x="971601" y="-27384"/>
            <a:ext cx="7776864" cy="1080864"/>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Role and Functions of the Treasury Thematic Group -2</a:t>
            </a:r>
          </a:p>
        </p:txBody>
      </p:sp>
      <p:graphicFrame>
        <p:nvGraphicFramePr>
          <p:cNvPr id="7" name="Content Placeholder 3">
            <a:extLst>
              <a:ext uri="{FF2B5EF4-FFF2-40B4-BE49-F238E27FC236}">
                <a16:creationId xmlns:a16="http://schemas.microsoft.com/office/drawing/2014/main" id="{A79A4D6E-1C2A-43A6-BE1B-39C7B10B5451}"/>
              </a:ext>
            </a:extLst>
          </p:cNvPr>
          <p:cNvGraphicFramePr>
            <a:graphicFrameLocks noGrp="1"/>
          </p:cNvGraphicFramePr>
          <p:nvPr>
            <p:ph idx="1"/>
            <p:extLst>
              <p:ext uri="{D42A27DB-BD31-4B8C-83A1-F6EECF244321}">
                <p14:modId xmlns:p14="http://schemas.microsoft.com/office/powerpoint/2010/main" val="3886664155"/>
              </p:ext>
            </p:extLst>
          </p:nvPr>
        </p:nvGraphicFramePr>
        <p:xfrm>
          <a:off x="1187624" y="908720"/>
          <a:ext cx="777686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Slide Number Placeholder 3">
            <a:extLst>
              <a:ext uri="{FF2B5EF4-FFF2-40B4-BE49-F238E27FC236}">
                <a16:creationId xmlns:a16="http://schemas.microsoft.com/office/drawing/2014/main" id="{DF70A349-94EF-4CAD-AA28-A1B5496D5F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4180FC-2FC1-4E78-AF37-55214C480649}" type="slidenum">
              <a:rPr lang="ru-RU" altLang="en-US" sz="1200" smtClean="0">
                <a:solidFill>
                  <a:srgbClr val="898989"/>
                </a:solidFill>
              </a:rPr>
              <a:pPr>
                <a:spcBef>
                  <a:spcPct val="0"/>
                </a:spcBef>
                <a:buFontTx/>
                <a:buNone/>
              </a:pPr>
              <a:t>6</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D1A4DD0E-7532-476C-B8C6-D12EF94731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16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561DFF-99CE-8238-97D9-D7364F0A5A1E}"/>
              </a:ext>
            </a:extLst>
          </p:cNvPr>
          <p:cNvPicPr>
            <a:picLocks noChangeAspect="1"/>
          </p:cNvPicPr>
          <p:nvPr/>
        </p:nvPicPr>
        <p:blipFill>
          <a:blip r:embed="rId2"/>
          <a:stretch>
            <a:fillRect/>
          </a:stretch>
        </p:blipFill>
        <p:spPr>
          <a:xfrm rot="20755952">
            <a:off x="1226022" y="554641"/>
            <a:ext cx="4455774" cy="2506373"/>
          </a:xfrm>
          <a:prstGeom prst="rect">
            <a:avLst/>
          </a:prstGeom>
        </p:spPr>
      </p:pic>
      <p:pic>
        <p:nvPicPr>
          <p:cNvPr id="8" name="Picture 7">
            <a:extLst>
              <a:ext uri="{FF2B5EF4-FFF2-40B4-BE49-F238E27FC236}">
                <a16:creationId xmlns:a16="http://schemas.microsoft.com/office/drawing/2014/main" id="{CA2E0E52-0D3C-1C46-4B34-22E2E1356C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76767">
            <a:off x="3798369" y="2384230"/>
            <a:ext cx="2207260" cy="1143000"/>
          </a:xfrm>
          <a:prstGeom prst="rect">
            <a:avLst/>
          </a:prstGeom>
          <a:noFill/>
        </p:spPr>
      </p:pic>
      <p:sp>
        <p:nvSpPr>
          <p:cNvPr id="4" name="Slide Number Placeholder 3">
            <a:extLst>
              <a:ext uri="{FF2B5EF4-FFF2-40B4-BE49-F238E27FC236}">
                <a16:creationId xmlns:a16="http://schemas.microsoft.com/office/drawing/2014/main" id="{18A52EEB-1177-32F2-EDC0-36E9416FDB21}"/>
              </a:ext>
            </a:extLst>
          </p:cNvPr>
          <p:cNvSpPr>
            <a:spLocks noGrp="1"/>
          </p:cNvSpPr>
          <p:nvPr>
            <p:ph type="sldNum" sz="quarter" idx="12"/>
          </p:nvPr>
        </p:nvSpPr>
        <p:spPr/>
        <p:txBody>
          <a:bodyPr wrap="square" anchor="ctr">
            <a:normAutofit/>
          </a:bodyPr>
          <a:lstStyle/>
          <a:p>
            <a:pPr>
              <a:spcAft>
                <a:spcPts val="600"/>
              </a:spcAft>
              <a:defRPr/>
            </a:pPr>
            <a:fld id="{87D4BA1C-9A8B-436B-A337-6A2CE014F201}" type="slidenum">
              <a:rPr lang="ru-RU" altLang="en-US" smtClean="0"/>
              <a:pPr>
                <a:spcAft>
                  <a:spcPts val="600"/>
                </a:spcAft>
                <a:defRPr/>
              </a:pPr>
              <a:t>7</a:t>
            </a:fld>
            <a:endParaRPr lang="ru-RU" altLang="en-US"/>
          </a:p>
        </p:txBody>
      </p:sp>
      <p:pic>
        <p:nvPicPr>
          <p:cNvPr id="11" name="Picture 10">
            <a:extLst>
              <a:ext uri="{FF2B5EF4-FFF2-40B4-BE49-F238E27FC236}">
                <a16:creationId xmlns:a16="http://schemas.microsoft.com/office/drawing/2014/main" id="{54D4BDE9-D0F6-3558-469A-BDD95F986542}"/>
              </a:ext>
            </a:extLst>
          </p:cNvPr>
          <p:cNvPicPr>
            <a:picLocks noChangeAspect="1"/>
          </p:cNvPicPr>
          <p:nvPr/>
        </p:nvPicPr>
        <p:blipFill>
          <a:blip r:embed="rId4"/>
          <a:stretch>
            <a:fillRect/>
          </a:stretch>
        </p:blipFill>
        <p:spPr>
          <a:xfrm>
            <a:off x="5935080" y="4533880"/>
            <a:ext cx="3098827" cy="2324120"/>
          </a:xfrm>
          <a:prstGeom prst="rect">
            <a:avLst/>
          </a:prstGeom>
        </p:spPr>
      </p:pic>
      <p:pic>
        <p:nvPicPr>
          <p:cNvPr id="7" name="Picture 6">
            <a:extLst>
              <a:ext uri="{FF2B5EF4-FFF2-40B4-BE49-F238E27FC236}">
                <a16:creationId xmlns:a16="http://schemas.microsoft.com/office/drawing/2014/main" id="{FE47D5D8-92F6-9920-6D49-A6D817ED6D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667" y="3419200"/>
            <a:ext cx="5850255" cy="2199005"/>
          </a:xfrm>
          <a:prstGeom prst="rect">
            <a:avLst/>
          </a:prstGeom>
          <a:noFill/>
          <a:ln>
            <a:noFill/>
          </a:ln>
        </p:spPr>
      </p:pic>
      <p:pic>
        <p:nvPicPr>
          <p:cNvPr id="13" name="Picture 12">
            <a:extLst>
              <a:ext uri="{FF2B5EF4-FFF2-40B4-BE49-F238E27FC236}">
                <a16:creationId xmlns:a16="http://schemas.microsoft.com/office/drawing/2014/main" id="{CC0C5DDC-11DD-B2B1-0DA0-57247BBB7DE4}"/>
              </a:ext>
            </a:extLst>
          </p:cNvPr>
          <p:cNvPicPr>
            <a:picLocks noChangeAspect="1"/>
          </p:cNvPicPr>
          <p:nvPr/>
        </p:nvPicPr>
        <p:blipFill>
          <a:blip r:embed="rId6"/>
          <a:stretch>
            <a:fillRect/>
          </a:stretch>
        </p:blipFill>
        <p:spPr>
          <a:xfrm>
            <a:off x="5602601" y="207675"/>
            <a:ext cx="3534336" cy="2650752"/>
          </a:xfrm>
          <a:prstGeom prst="rect">
            <a:avLst/>
          </a:prstGeom>
        </p:spPr>
      </p:pic>
    </p:spTree>
    <p:extLst>
      <p:ext uri="{BB962C8B-B14F-4D97-AF65-F5344CB8AC3E}">
        <p14:creationId xmlns:p14="http://schemas.microsoft.com/office/powerpoint/2010/main" val="1104625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043608" y="-162272"/>
            <a:ext cx="8100392" cy="1143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Cash Management Thematic Group</a:t>
            </a:r>
            <a:r>
              <a:rPr lang="ru-RU" altLang="en-US" sz="2400" b="1" dirty="0">
                <a:solidFill>
                  <a:srgbClr val="C00000"/>
                </a:solidFill>
                <a:latin typeface="Cambria" panose="02040503050406030204" pitchFamily="18" charset="0"/>
                <a:ea typeface="Cambria" panose="02040503050406030204" pitchFamily="18" charset="0"/>
              </a:rPr>
              <a:t> </a:t>
            </a:r>
            <a:endParaRPr lang="en-US" altLang="en-US" sz="2400" b="1"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1359372497"/>
              </p:ext>
            </p:extLst>
          </p:nvPr>
        </p:nvGraphicFramePr>
        <p:xfrm>
          <a:off x="1084672" y="692696"/>
          <a:ext cx="7879816" cy="588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Slide Number Placeholder 3">
            <a:extLst>
              <a:ext uri="{FF2B5EF4-FFF2-40B4-BE49-F238E27FC236}">
                <a16:creationId xmlns:a16="http://schemas.microsoft.com/office/drawing/2014/main" id="{2179A8BA-672F-49F3-914D-20821988E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6DEE2-949A-45B8-A336-E774992B9E9E}" type="slidenum">
              <a:rPr lang="ru-RU" altLang="en-US" sz="1200">
                <a:solidFill>
                  <a:srgbClr val="898989"/>
                </a:solidFill>
              </a:rPr>
              <a:pPr>
                <a:spcBef>
                  <a:spcPct val="0"/>
                </a:spcBef>
                <a:buFontTx/>
                <a:buNone/>
              </a:pPr>
              <a:t>8</a:t>
            </a:fld>
            <a:endParaRPr lang="ru-RU" altLang="en-US" sz="1200">
              <a:solidFill>
                <a:srgbClr val="898989"/>
              </a:solidFill>
            </a:endParaRPr>
          </a:p>
        </p:txBody>
      </p:sp>
      <p:pic>
        <p:nvPicPr>
          <p:cNvPr id="7" name="Picture 3">
            <a:extLst>
              <a:ext uri="{FF2B5EF4-FFF2-40B4-BE49-F238E27FC236}">
                <a16:creationId xmlns:a16="http://schemas.microsoft.com/office/drawing/2014/main" id="{2E8710B6-972E-4894-8522-835045A390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94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52EEB-1177-32F2-EDC0-36E9416FDB21}"/>
              </a:ext>
            </a:extLst>
          </p:cNvPr>
          <p:cNvSpPr>
            <a:spLocks noGrp="1"/>
          </p:cNvSpPr>
          <p:nvPr>
            <p:ph type="sldNum" sz="quarter" idx="12"/>
          </p:nvPr>
        </p:nvSpPr>
        <p:spPr/>
        <p:txBody>
          <a:bodyPr wrap="square" anchor="ctr">
            <a:normAutofit/>
          </a:bodyPr>
          <a:lstStyle/>
          <a:p>
            <a:pPr>
              <a:spcAft>
                <a:spcPts val="600"/>
              </a:spcAft>
              <a:defRPr/>
            </a:pPr>
            <a:fld id="{87D4BA1C-9A8B-436B-A337-6A2CE014F201}" type="slidenum">
              <a:rPr lang="ru-RU" altLang="en-US" smtClean="0"/>
              <a:pPr>
                <a:spcAft>
                  <a:spcPts val="600"/>
                </a:spcAft>
                <a:defRPr/>
              </a:pPr>
              <a:t>9</a:t>
            </a:fld>
            <a:endParaRPr lang="ru-RU" altLang="en-US"/>
          </a:p>
        </p:txBody>
      </p:sp>
      <p:pic>
        <p:nvPicPr>
          <p:cNvPr id="7" name="Picture 6">
            <a:extLst>
              <a:ext uri="{FF2B5EF4-FFF2-40B4-BE49-F238E27FC236}">
                <a16:creationId xmlns:a16="http://schemas.microsoft.com/office/drawing/2014/main" id="{0A263898-59B5-1DD3-6546-FF89A50197A7}"/>
              </a:ext>
            </a:extLst>
          </p:cNvPr>
          <p:cNvPicPr>
            <a:picLocks noChangeAspect="1"/>
          </p:cNvPicPr>
          <p:nvPr/>
        </p:nvPicPr>
        <p:blipFill>
          <a:blip r:embed="rId2"/>
          <a:stretch>
            <a:fillRect/>
          </a:stretch>
        </p:blipFill>
        <p:spPr>
          <a:xfrm>
            <a:off x="4045902" y="136525"/>
            <a:ext cx="5014595" cy="2175645"/>
          </a:xfrm>
          <a:prstGeom prst="rect">
            <a:avLst/>
          </a:prstGeom>
        </p:spPr>
      </p:pic>
      <p:pic>
        <p:nvPicPr>
          <p:cNvPr id="8" name="Picture 7">
            <a:extLst>
              <a:ext uri="{FF2B5EF4-FFF2-40B4-BE49-F238E27FC236}">
                <a16:creationId xmlns:a16="http://schemas.microsoft.com/office/drawing/2014/main" id="{BB11F59C-6E5F-F5E0-C4FD-CC6034098070}"/>
              </a:ext>
            </a:extLst>
          </p:cNvPr>
          <p:cNvPicPr>
            <a:picLocks noChangeAspect="1"/>
          </p:cNvPicPr>
          <p:nvPr/>
        </p:nvPicPr>
        <p:blipFill>
          <a:blip r:embed="rId3"/>
          <a:stretch>
            <a:fillRect/>
          </a:stretch>
        </p:blipFill>
        <p:spPr>
          <a:xfrm>
            <a:off x="1065847" y="4467332"/>
            <a:ext cx="5025465" cy="2294348"/>
          </a:xfrm>
          <a:prstGeom prst="rect">
            <a:avLst/>
          </a:prstGeom>
        </p:spPr>
      </p:pic>
      <p:pic>
        <p:nvPicPr>
          <p:cNvPr id="5" name="Picture 4">
            <a:extLst>
              <a:ext uri="{FF2B5EF4-FFF2-40B4-BE49-F238E27FC236}">
                <a16:creationId xmlns:a16="http://schemas.microsoft.com/office/drawing/2014/main" id="{2F732BF4-8BD5-2AF7-38DE-D4C4CC544F1E}"/>
              </a:ext>
            </a:extLst>
          </p:cNvPr>
          <p:cNvPicPr>
            <a:picLocks noChangeAspect="1"/>
          </p:cNvPicPr>
          <p:nvPr/>
        </p:nvPicPr>
        <p:blipFill>
          <a:blip r:embed="rId4"/>
          <a:stretch>
            <a:fillRect/>
          </a:stretch>
        </p:blipFill>
        <p:spPr>
          <a:xfrm>
            <a:off x="5777062" y="2436992"/>
            <a:ext cx="3295992" cy="4238034"/>
          </a:xfrm>
          <a:prstGeom prst="rect">
            <a:avLst/>
          </a:prstGeom>
        </p:spPr>
      </p:pic>
      <p:pic>
        <p:nvPicPr>
          <p:cNvPr id="2" name="Picture 1">
            <a:extLst>
              <a:ext uri="{FF2B5EF4-FFF2-40B4-BE49-F238E27FC236}">
                <a16:creationId xmlns:a16="http://schemas.microsoft.com/office/drawing/2014/main" id="{607841E8-09B6-9D25-B628-0E3A5AB641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7940" y="1816900"/>
            <a:ext cx="4737022" cy="2795736"/>
          </a:xfrm>
          <a:prstGeom prst="rect">
            <a:avLst/>
          </a:prstGeom>
          <a:noFill/>
        </p:spPr>
      </p:pic>
      <p:pic>
        <p:nvPicPr>
          <p:cNvPr id="9" name="Picture 8">
            <a:extLst>
              <a:ext uri="{FF2B5EF4-FFF2-40B4-BE49-F238E27FC236}">
                <a16:creationId xmlns:a16="http://schemas.microsoft.com/office/drawing/2014/main" id="{25FA3DDC-0C0E-7161-DD05-6EC9245A6643}"/>
              </a:ext>
            </a:extLst>
          </p:cNvPr>
          <p:cNvPicPr>
            <a:picLocks noChangeAspect="1"/>
          </p:cNvPicPr>
          <p:nvPr/>
        </p:nvPicPr>
        <p:blipFill>
          <a:blip r:embed="rId6"/>
          <a:stretch>
            <a:fillRect/>
          </a:stretch>
        </p:blipFill>
        <p:spPr>
          <a:xfrm>
            <a:off x="971600" y="121073"/>
            <a:ext cx="3341932" cy="1589895"/>
          </a:xfrm>
          <a:prstGeom prst="rect">
            <a:avLst/>
          </a:prstGeom>
        </p:spPr>
      </p:pic>
    </p:spTree>
    <p:extLst>
      <p:ext uri="{BB962C8B-B14F-4D97-AF65-F5344CB8AC3E}">
        <p14:creationId xmlns:p14="http://schemas.microsoft.com/office/powerpoint/2010/main" val="3754792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162E732-01BF-4C3B-87E1-EA2A51BC582F}" vid="{C0D52903-F4C7-476D-BB9C-B69B6F39568F}"/>
    </a:ext>
  </a:extLst>
</a:theme>
</file>

<file path=ppt/theme/theme2.xml><?xml version="1.0" encoding="utf-8"?>
<a:theme xmlns:a="http://schemas.openxmlformats.org/drawingml/2006/main" name="1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heme2">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BFF5BC5E-2B52-47B8-B274-003260379418}" vid="{802F6FD2-7257-492E-A048-B01F86A6C526}"/>
    </a:ext>
  </a:extLst>
</a:theme>
</file>

<file path=ppt/theme/theme5.xml><?xml version="1.0" encoding="utf-8"?>
<a:theme xmlns:a="http://schemas.openxmlformats.org/drawingml/2006/main" name="3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4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5191</TotalTime>
  <Words>1559</Words>
  <Application>Microsoft Office PowerPoint</Application>
  <PresentationFormat>On-screen Show (4:3)</PresentationFormat>
  <Paragraphs>166</Paragraphs>
  <Slides>22</Slides>
  <Notes>5</Notes>
  <HiddenSlides>0</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Theme1</vt:lpstr>
      <vt:lpstr>1_Facet</vt:lpstr>
      <vt:lpstr>2_Facet</vt:lpstr>
      <vt:lpstr>Theme2</vt:lpstr>
      <vt:lpstr>3_Facet</vt:lpstr>
      <vt:lpstr>4_Facet</vt:lpstr>
      <vt:lpstr> PEMPAL Treasury COP Virtual Activities  During the Pandemic    OVERVIEW</vt:lpstr>
      <vt:lpstr> TCOP Action Plans </vt:lpstr>
      <vt:lpstr>PowerPoint Presentation</vt:lpstr>
      <vt:lpstr>PowerPoint Presentation</vt:lpstr>
      <vt:lpstr>Role and Functions of the Treasury Thematic Group -1</vt:lpstr>
      <vt:lpstr>Role and Functions of the Treasury Thematic Group -2</vt:lpstr>
      <vt:lpstr>PowerPoint Presentation</vt:lpstr>
      <vt:lpstr>Cash Management Thematic Group </vt:lpstr>
      <vt:lpstr>PowerPoint Presentation</vt:lpstr>
      <vt:lpstr>Use of IT in Treasury Operations Thematic Group -1 </vt:lpstr>
      <vt:lpstr>Use of IT in Treasury Operations Thematic Group -2 </vt:lpstr>
      <vt:lpstr>PowerPoint Presentation</vt:lpstr>
      <vt:lpstr>Public Sector Accounting Thematic Group</vt:lpstr>
      <vt:lpstr>PowerPoint Presentation</vt:lpstr>
      <vt:lpstr>TCOP Virtual Plenary Meeting Series June 1-9, 2021 </vt:lpstr>
      <vt:lpstr>PowerPoint Presentation</vt:lpstr>
      <vt:lpstr> </vt:lpstr>
      <vt:lpstr>PowerPoint Presentation</vt:lpstr>
      <vt:lpstr> </vt:lpstr>
      <vt:lpstr>Our Loss </vt:lpstr>
      <vt:lpstr>PowerPoint Presentation</vt:lpstr>
      <vt:lpstr>Information on TCOP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Ekaterina A Zaleeva</dc:creator>
  <cp:lastModifiedBy>Elena Nikulina</cp:lastModifiedBy>
  <cp:revision>40</cp:revision>
  <dcterms:created xsi:type="dcterms:W3CDTF">2019-04-09T18:04:18Z</dcterms:created>
  <dcterms:modified xsi:type="dcterms:W3CDTF">2023-05-20T21:57:38Z</dcterms:modified>
</cp:coreProperties>
</file>