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50" r:id="rId3"/>
    <p:sldId id="360" r:id="rId4"/>
    <p:sldId id="355" r:id="rId5"/>
    <p:sldId id="358" r:id="rId6"/>
    <p:sldId id="359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>
        <p:scale>
          <a:sx n="90" d="100"/>
          <a:sy n="90" d="100"/>
        </p:scale>
        <p:origin x="-2244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10/17/2016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10/17/2016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5966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b="1" dirty="0"/>
              <a:t>Prva skupina</a:t>
            </a:r>
            <a:endParaRPr lang="hr-HR" sz="4400" b="1" dirty="0"/>
          </a:p>
          <a:p>
            <a:pPr lvl="1"/>
            <a:endParaRPr lang="hr-HR" sz="3600" dirty="0"/>
          </a:p>
          <a:p>
            <a:pPr lvl="1"/>
            <a:r>
              <a:rPr lang="en-US" sz="5400" b="1" dirty="0">
                <a:solidFill>
                  <a:srgbClr val="002060"/>
                </a:solidFill>
              </a:rPr>
              <a:t>Reforme računovodstva i izvještavanja u javnom sektoru</a:t>
            </a:r>
          </a:p>
          <a:p>
            <a:pPr lvl="1"/>
            <a:endParaRPr lang="hr-HR" sz="4000" b="1" dirty="0">
              <a:solidFill>
                <a:srgbClr val="C00000"/>
              </a:solidFill>
            </a:endParaRPr>
          </a:p>
          <a:p>
            <a:pPr lvl="1"/>
            <a:r>
              <a:rPr lang="en-US" sz="4000" b="1" dirty="0">
                <a:solidFill>
                  <a:srgbClr val="C00000"/>
                </a:solidFill>
              </a:rPr>
              <a:t>Zemlje: Bjelarus, Gruzija, Kirgiska Republika, Moldova, Rusija, Tadžikistan, Ukrajina</a:t>
            </a:r>
            <a:endParaRPr lang="hr-HR" sz="4000" b="1" dirty="0">
              <a:solidFill>
                <a:srgbClr val="C00000"/>
              </a:solidFill>
            </a:endParaRPr>
          </a:p>
          <a:p>
            <a:pPr lvl="1"/>
            <a:endParaRPr lang="hr-HR" sz="4000" b="1" dirty="0"/>
          </a:p>
          <a:p>
            <a:pPr lvl="1"/>
            <a:endParaRPr lang="hr-HR" sz="4000" b="1" dirty="0"/>
          </a:p>
          <a:p>
            <a:pPr lvl="1"/>
            <a:r>
              <a:rPr lang="en-US" sz="4000" b="1" dirty="0"/>
              <a:t>Minsk, 4. listopada 2016.</a:t>
            </a:r>
            <a:endParaRPr lang="hr-HR" sz="4000" b="1" dirty="0"/>
          </a:p>
          <a:p>
            <a:pPr lvl="1"/>
            <a:endParaRPr lang="hr-HR" sz="3900" b="1" dirty="0"/>
          </a:p>
          <a:p>
            <a:pPr lvl="1" algn="l"/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59224" y="3159223"/>
            <a:ext cx="6858002" cy="5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69578"/>
              </p:ext>
            </p:extLst>
          </p:nvPr>
        </p:nvGraphicFramePr>
        <p:xfrm>
          <a:off x="539553" y="692696"/>
          <a:ext cx="8604446" cy="6028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01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96367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80575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112160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89461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792088"/>
                <a:gridCol w="98194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853755"/>
              </a:tblGrid>
              <a:tr h="9528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Bjelarus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Gruzija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Kirgiska Republika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Moldova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Rusija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Tadžikistan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Ukrajina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16815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Stanje reformi računovodstva i izvještavanja u javnom sektoru (P - planirano, I - provodi se, C -završeno)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10963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 li službeno dio programa šire reforme PFM-a (D/N)?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13452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Postoji li službeni strateški dokument koji daje smjernice za reformu računovodstva u javnom sektoru? (D/N)?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9528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Raspored reforme: od  __ do __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2016.-….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2010.-2020.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2009.-2023.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2013.-2021.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2012.-2020.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2011.-2018.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2007.-2020.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56" y="-34192"/>
            <a:ext cx="8286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1. Stanje reformi računovodstva i izvještavanja u javnom sektoru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59224" y="3159223"/>
            <a:ext cx="6858002" cy="5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87870"/>
              </p:ext>
            </p:extLst>
          </p:nvPr>
        </p:nvGraphicFramePr>
        <p:xfrm>
          <a:off x="539552" y="764704"/>
          <a:ext cx="8604448" cy="5832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012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76131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94365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107257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115130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720907"/>
                <a:gridCol w="90993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853755"/>
              </a:tblGrid>
              <a:tr h="67914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Bjelarus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Gruzija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Kirgiska Republika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Moldova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Rusija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Tadžikistan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Ukrajina</a:t>
                      </a:r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9587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Pristup reformi: IPSAS ili NS (nacionalni standardi) ili NS većinom utemeljen na IPSAS-u 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?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IPSAS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IPSAS (prijelazna faza)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dirty="0"/>
                        <a:t>NS </a:t>
                      </a:r>
                      <a:r>
                        <a:rPr sz="1200" dirty="0" err="1"/>
                        <a:t>temeljeni</a:t>
                      </a:r>
                      <a:r>
                        <a:rPr sz="1200" dirty="0"/>
                        <a:t> </a:t>
                      </a:r>
                      <a:r>
                        <a:rPr sz="1200" dirty="0" err="1"/>
                        <a:t>na</a:t>
                      </a:r>
                      <a:r>
                        <a:rPr sz="1200" dirty="0"/>
                        <a:t> IPSAS-u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/>
                        <a:t>NS temeljeni na IPSAS-u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/>
                        <a:t>NS temeljeni na IPSAS-u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/>
                        <a:t>NS temeljeni na IPSAS-u</a:t>
                      </a:r>
                    </a:p>
                    <a:p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15180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Tko predvodi reformu te je li osnovan službeni upravni odbor? 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sz="1200"/>
                        <a:t>MF/riznica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Riznica/državno vijeće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Riznica/vijeće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</a:t>
                      </a:r>
                    </a:p>
                    <a:p>
                      <a:r>
                        <a:rPr lang="en-US" sz="1200" dirty="0" smtClean="0"/>
                        <a:t>Vijeće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</a:t>
                      </a:r>
                    </a:p>
                    <a:p>
                      <a:r>
                        <a:rPr lang="en-US" sz="1200" dirty="0" smtClean="0"/>
                        <a:t>Vijeće</a:t>
                      </a:r>
                    </a:p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</a:t>
                      </a:r>
                    </a:p>
                    <a:p>
                      <a:r>
                        <a:rPr lang="en-US" sz="1200" dirty="0" smtClean="0"/>
                        <a:t>Vijeće</a:t>
                      </a:r>
                    </a:p>
                    <a:p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14381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Postoji li vanjska podrška reformi (D/N)? Koja vrsta podrške i od koga?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 SB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 SB, donatori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 SB, drugi donatori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 EU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D, SB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D, SB, SECO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</a:t>
                      </a:r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123843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Kako je organizirano osposobljavanje i certifikacija računovođa?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Akademija MF-a. Nema certifikacije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 Nema certifikacije</a:t>
                      </a:r>
                      <a:endParaRPr lang="hr-H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 Nema certifikacije</a:t>
                      </a:r>
                      <a:endParaRPr lang="hr-HR" sz="1200" dirty="0" smtClean="0"/>
                    </a:p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MF Nema certifikacije</a:t>
                      </a:r>
                      <a:endParaRPr lang="hr-HR" sz="1200" dirty="0" smtClean="0"/>
                    </a:p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</a:t>
                      </a:r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56" y="-34192"/>
            <a:ext cx="8286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1. Stanje reformi računovodstva i izvještavanja u javnom sektoru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3680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2. Izrada i provedba reforme računovodstva u javnom sektoru - ključni dionici koji će biti uključeni, njihove uloge te kako ih pokrenuti</a:t>
            </a:r>
            <a:endParaRPr lang="hr-HR" sz="2800" dirty="0">
              <a:solidFill>
                <a:schemeClr val="tx1"/>
              </a:solidFill>
            </a:endParaRPr>
          </a:p>
          <a:p>
            <a:pPr algn="just"/>
            <a:endParaRPr lang="hr-HR" sz="1700" dirty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Vlada i svi donositelji financijskih odluka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Parlament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Subjekti javnog sektora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Unutarnja/vanjska revizija, ostala kontrolna tijela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Ustanove za obuku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IT sektor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Središnja banka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dirty="0" smtClean="0"/>
              <a:t>Donatori i investitori</a:t>
            </a:r>
            <a:endParaRPr lang="hr-HR" sz="2400" dirty="0" smtClean="0"/>
          </a:p>
          <a:p>
            <a:pPr marL="342900" indent="-342900" algn="l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GRAĐANI!</a:t>
            </a:r>
            <a:endParaRPr lang="hr-HR" sz="2400" b="1" dirty="0">
              <a:solidFill>
                <a:srgbClr val="FF0000"/>
              </a:solidFill>
            </a:endParaRPr>
          </a:p>
          <a:p>
            <a:pPr algn="l"/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3. Izrada i provedba reforme računovodstva u javnom sektoru - kako najbolje iskoristiti vanjske resurse</a:t>
            </a:r>
            <a:endParaRPr lang="hr-HR" sz="2800" dirty="0">
              <a:solidFill>
                <a:schemeClr val="tx1"/>
              </a:solidFill>
            </a:endParaRPr>
          </a:p>
          <a:p>
            <a:pPr algn="just"/>
            <a:endParaRPr lang="hr-HR" sz="1700" dirty="0"/>
          </a:p>
          <a:p>
            <a:pPr marL="457200" indent="-457200" algn="l">
              <a:buFontTx/>
              <a:buChar char="-"/>
            </a:pPr>
            <a:r>
              <a:rPr lang="en-US" sz="2800" dirty="0" smtClean="0"/>
              <a:t>Savjetnici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r>
              <a:rPr lang="en-US" sz="2800" dirty="0" smtClean="0"/>
              <a:t>Učiti iz iskustva i lekcija naučenih tijekom provedbe sustava upravljanja javnim financijama (PFMS)</a:t>
            </a:r>
          </a:p>
          <a:p>
            <a:pPr marL="457200" indent="-457200" algn="l">
              <a:buFontTx/>
              <a:buChar char="-"/>
            </a:pPr>
            <a:r>
              <a:rPr lang="en-US" sz="2800" dirty="0" smtClean="0"/>
              <a:t>Izloženost međunarodnom iskustvu, među ostalim putem platformi sličnih PEMPAL-u </a:t>
            </a:r>
            <a:r>
              <a:rPr dirty="0" smtClean="0"/>
              <a:t> 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r>
              <a:rPr lang="en-US" sz="2800" dirty="0" smtClean="0"/>
              <a:t>Međunarodna (bilateralna) suradnja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r>
              <a:rPr lang="en-US" sz="2800" dirty="0" smtClean="0"/>
              <a:t>Stručnjaci za privatni sektor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r>
              <a:rPr lang="en-US" sz="2800" dirty="0" smtClean="0"/>
              <a:t>Softver, osposobljavanje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r>
              <a:rPr lang="hr-HR" sz="2800" dirty="0" smtClean="0"/>
              <a:t>Dubinski pregled </a:t>
            </a:r>
            <a:r>
              <a:rPr lang="en-US" sz="2800" dirty="0" smtClean="0"/>
              <a:t>(</a:t>
            </a:r>
            <a:r>
              <a:rPr lang="en-US" sz="2800" dirty="0" err="1" smtClean="0"/>
              <a:t>eng</a:t>
            </a:r>
            <a:r>
              <a:rPr lang="en-US" sz="2800" dirty="0" err="1" smtClean="0"/>
              <a:t>.</a:t>
            </a:r>
            <a:r>
              <a:rPr lang="en-US" sz="2800" dirty="0" smtClean="0"/>
              <a:t> </a:t>
            </a:r>
            <a:r>
              <a:rPr lang="en-US" sz="2800" i="1" dirty="0" smtClean="0"/>
              <a:t>due diligence</a:t>
            </a:r>
            <a:r>
              <a:rPr lang="en-US" sz="2800" dirty="0" smtClean="0"/>
              <a:t>)</a:t>
            </a:r>
            <a:r>
              <a:rPr dirty="0" smtClean="0"/>
              <a:t> 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endParaRPr lang="hr-HR" sz="2800" dirty="0" smtClean="0"/>
          </a:p>
          <a:p>
            <a:pPr marL="457200" indent="-457200" algn="l">
              <a:buFontTx/>
              <a:buChar char="-"/>
            </a:pPr>
            <a:endParaRPr lang="hr-HR" sz="2800" dirty="0"/>
          </a:p>
          <a:p>
            <a:pPr marL="457200" indent="-457200" algn="l">
              <a:buFontTx/>
              <a:buChar char="-"/>
            </a:pPr>
            <a:endParaRPr lang="hr-HR" sz="2800" dirty="0" smtClean="0"/>
          </a:p>
          <a:p>
            <a:pPr marL="457200" indent="-457200" algn="l">
              <a:buFontTx/>
              <a:buChar char="-"/>
            </a:pPr>
            <a:endParaRPr lang="hr-HR" sz="2800" dirty="0" smtClean="0"/>
          </a:p>
          <a:p>
            <a:pPr marL="457200" indent="-457200" algn="l">
              <a:buFontTx/>
              <a:buChar char="-"/>
            </a:pPr>
            <a:endParaRPr lang="hr-HR" sz="2800" dirty="0" smtClean="0"/>
          </a:p>
          <a:p>
            <a:pPr marL="457200" indent="-457200" algn="l">
              <a:buFontTx/>
              <a:buChar char="-"/>
            </a:pPr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126"/>
            <a:ext cx="8229600" cy="706090"/>
          </a:xfrm>
        </p:spPr>
        <p:txBody>
          <a:bodyPr>
            <a:normAutofit fontScale="90000"/>
          </a:bodyPr>
          <a:lstStyle/>
          <a:p>
            <a:r>
              <a:rPr dirty="0" smtClean="0"/>
              <a:t>Pitanja za raspravu...</a:t>
            </a:r>
            <a:endParaRPr lang="hr-HR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9"/>
            <a:ext cx="8229600" cy="5145435"/>
          </a:xfrm>
        </p:spPr>
        <p:txBody>
          <a:bodyPr>
            <a:normAutofit fontScale="85000" lnSpcReduction="20000"/>
          </a:bodyPr>
          <a:lstStyle/>
          <a:p>
            <a:r>
              <a:rPr dirty="0" smtClean="0"/>
              <a:t>Institucionalni obuhvat te tehnika konsolidacije </a:t>
            </a:r>
            <a:endParaRPr lang="hr-HR" dirty="0" smtClean="0"/>
          </a:p>
          <a:p>
            <a:r>
              <a:rPr dirty="0" smtClean="0"/>
              <a:t>Izvještavanje po segmentima</a:t>
            </a:r>
            <a:endParaRPr lang="hr-HR" dirty="0" smtClean="0"/>
          </a:p>
          <a:p>
            <a:r>
              <a:rPr dirty="0" smtClean="0"/>
              <a:t>Postupak odražavanja tečajnih razlika </a:t>
            </a:r>
            <a:endParaRPr lang="hr-HR" dirty="0" smtClean="0"/>
          </a:p>
          <a:p>
            <a:r>
              <a:rPr dirty="0" smtClean="0"/>
              <a:t>Objedinjeni kontni plan i PFMS</a:t>
            </a:r>
            <a:endParaRPr lang="hr-HR" dirty="0" smtClean="0"/>
          </a:p>
          <a:p>
            <a:r>
              <a:rPr dirty="0" smtClean="0"/>
              <a:t>Metodologija izrade kojom se podržava upotreba standarda </a:t>
            </a:r>
            <a:endParaRPr lang="hr-HR" dirty="0" smtClean="0"/>
          </a:p>
          <a:p>
            <a:r>
              <a:rPr dirty="0" smtClean="0"/>
              <a:t>Obuka i zadržavanje osoblja</a:t>
            </a:r>
            <a:endParaRPr lang="hr-HR" dirty="0" smtClean="0"/>
          </a:p>
          <a:p>
            <a:r>
              <a:rPr dirty="0" smtClean="0"/>
              <a:t>Pregled stanja i revalorizacija dugotrajne imovine i zaliha</a:t>
            </a:r>
            <a:endParaRPr lang="hr-HR" dirty="0" smtClean="0"/>
          </a:p>
          <a:p>
            <a:r>
              <a:rPr dirty="0" smtClean="0"/>
              <a:t>GFS 2014. vs. 2001.</a:t>
            </a:r>
          </a:p>
          <a:p>
            <a:r>
              <a:rPr dirty="0" smtClean="0"/>
              <a:t>Standard koji se odnosi na primanja i naknade zaposlenih</a:t>
            </a:r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hr-HR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38387"/>
            <a:ext cx="457200" cy="68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3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3651</TotalTime>
  <Words>481</Words>
  <Application>Microsoft Office PowerPoint</Application>
  <PresentationFormat>On-screen Show (4:3)</PresentationFormat>
  <Paragraphs>142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Pitanja za raspravu...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Assia</cp:lastModifiedBy>
  <cp:revision>526</cp:revision>
  <cp:lastPrinted>2012-03-11T09:33:36Z</cp:lastPrinted>
  <dcterms:created xsi:type="dcterms:W3CDTF">2012-02-13T09:14:10Z</dcterms:created>
  <dcterms:modified xsi:type="dcterms:W3CDTF">2016-10-17T14:32:44Z</dcterms:modified>
</cp:coreProperties>
</file>