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3" r:id="rId2"/>
    <p:sldId id="350" r:id="rId3"/>
    <p:sldId id="360" r:id="rId4"/>
    <p:sldId id="355" r:id="rId5"/>
    <p:sldId id="358" r:id="rId6"/>
    <p:sldId id="359" r:id="rId7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9" autoAdjust="0"/>
    <p:restoredTop sz="96237" autoAdjust="0"/>
  </p:normalViewPr>
  <p:slideViewPr>
    <p:cSldViewPr>
      <p:cViewPr varScale="1">
        <p:scale>
          <a:sx n="70" d="100"/>
          <a:sy n="70" d="100"/>
        </p:scale>
        <p:origin x="116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668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8119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811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4800"/>
            <a:ext cx="7696200" cy="6019800"/>
          </a:xfrm>
        </p:spPr>
        <p:txBody>
          <a:bodyPr>
            <a:normAutofit lnSpcReduction="10000"/>
          </a:bodyPr>
          <a:lstStyle/>
          <a:p>
            <a:pPr lvl="1"/>
            <a:r>
              <a:rPr lang="ru-RU" b="1" dirty="0" smtClean="0"/>
              <a:t>Группа</a:t>
            </a:r>
            <a:r>
              <a:rPr lang="en-US" b="1" dirty="0" smtClean="0"/>
              <a:t> </a:t>
            </a:r>
            <a:r>
              <a:rPr lang="ru-RU" b="1" dirty="0"/>
              <a:t>1</a:t>
            </a:r>
            <a:endParaRPr lang="ru-RU" sz="4400" b="1" dirty="0"/>
          </a:p>
          <a:p>
            <a:pPr lvl="1"/>
            <a:endParaRPr lang="en-US" sz="3600" dirty="0"/>
          </a:p>
          <a:p>
            <a:pPr lvl="1"/>
            <a:r>
              <a:rPr lang="ru-RU" sz="4000" b="1" dirty="0" smtClean="0">
                <a:solidFill>
                  <a:srgbClr val="002060"/>
                </a:solidFill>
              </a:rPr>
              <a:t>Реформы в сфере бухгалтерского учёта и отчётности в государственном секторе</a:t>
            </a:r>
            <a:endParaRPr lang="en-US" sz="4000" b="1" dirty="0">
              <a:solidFill>
                <a:srgbClr val="002060"/>
              </a:solidFill>
            </a:endParaRPr>
          </a:p>
          <a:p>
            <a:pPr lvl="1"/>
            <a:endParaRPr lang="en-US" sz="2600" b="1" dirty="0">
              <a:solidFill>
                <a:srgbClr val="C00000"/>
              </a:solidFill>
            </a:endParaRPr>
          </a:p>
          <a:p>
            <a:pPr lvl="1"/>
            <a:r>
              <a:rPr lang="ru-RU" sz="2600" b="1" dirty="0" smtClean="0">
                <a:solidFill>
                  <a:srgbClr val="C00000"/>
                </a:solidFill>
              </a:rPr>
              <a:t>Страны</a:t>
            </a:r>
            <a:r>
              <a:rPr lang="en-US" sz="2600" b="1" dirty="0" smtClean="0">
                <a:solidFill>
                  <a:srgbClr val="C00000"/>
                </a:solidFill>
              </a:rPr>
              <a:t>: </a:t>
            </a:r>
            <a:r>
              <a:rPr lang="ru-RU" sz="2600" b="1" dirty="0" smtClean="0">
                <a:solidFill>
                  <a:srgbClr val="C00000"/>
                </a:solidFill>
              </a:rPr>
              <a:t>Беларусь, Грузия, Кыргызстан,  Молдова, Россия, Таджикистан, Украина </a:t>
            </a:r>
            <a:endParaRPr lang="ru-RU" sz="2600" b="1" dirty="0">
              <a:solidFill>
                <a:srgbClr val="C00000"/>
              </a:solidFill>
            </a:endParaRPr>
          </a:p>
          <a:p>
            <a:pPr lvl="1"/>
            <a:endParaRPr lang="ru-RU" sz="2600" b="1" dirty="0"/>
          </a:p>
          <a:p>
            <a:pPr lvl="1"/>
            <a:endParaRPr lang="en-US" sz="2600" b="1" dirty="0"/>
          </a:p>
          <a:p>
            <a:pPr lvl="1"/>
            <a:r>
              <a:rPr lang="ru-RU" sz="2600" b="1" dirty="0" smtClean="0"/>
              <a:t>Минск, 4 октября </a:t>
            </a:r>
            <a:r>
              <a:rPr lang="ru-RU" sz="2600" b="1" dirty="0"/>
              <a:t>201</a:t>
            </a:r>
            <a:r>
              <a:rPr lang="en-US" sz="2600" b="1" dirty="0" smtClean="0"/>
              <a:t>6</a:t>
            </a:r>
            <a:r>
              <a:rPr lang="ru-RU" sz="2600" b="1" dirty="0" smtClean="0"/>
              <a:t> г.</a:t>
            </a:r>
            <a:endParaRPr lang="ru-RU" sz="2600" b="1" dirty="0"/>
          </a:p>
          <a:p>
            <a:pPr lvl="1"/>
            <a:endParaRPr lang="en-US" sz="3900" b="1" dirty="0"/>
          </a:p>
          <a:p>
            <a:pPr lvl="1" algn="l"/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3159224" y="3159223"/>
            <a:ext cx="6858002" cy="53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435722"/>
              </p:ext>
            </p:extLst>
          </p:nvPr>
        </p:nvGraphicFramePr>
        <p:xfrm>
          <a:off x="539552" y="764704"/>
          <a:ext cx="8604448" cy="5956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10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6367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4129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8606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3780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15420"/>
                <a:gridCol w="81542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53755"/>
              </a:tblGrid>
              <a:tr h="94147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Беларусь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Грузия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Кыргызстан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Молдова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Россия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Таджи-кистан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Украина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66143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Этап реформирования БУО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государственном секторе (П – планируется, О – осуществляется, З – завершено)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8323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Официально является элементом более широкой реформы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УГФ (Да/Нет)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ДА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ДА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ДА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ДА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ДА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ДА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ДА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3291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Имеется официальный стратегический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документ, направляющий ход реформ БУ в госсекторе (Да/Нет)?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ДА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ДА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ДА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ДА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ДА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ДА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ДА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94147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Сроки проведения реформ: с____ по____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2016-….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2010-2020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2009-2023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2013-2021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2012-2020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2011-2018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2007-2020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57256" y="-34192"/>
            <a:ext cx="828677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</a:t>
            </a:r>
            <a:r>
              <a:rPr lang="en-US" sz="2400" dirty="0"/>
              <a:t>. </a:t>
            </a:r>
            <a:r>
              <a:rPr lang="ru-RU" sz="2400" dirty="0" smtClean="0"/>
              <a:t>Состояние реформ в сфере бухгалтерского учёта и отчётности (БУО) в государственном секторе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3159224" y="3159223"/>
            <a:ext cx="6858002" cy="53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514054"/>
              </p:ext>
            </p:extLst>
          </p:nvPr>
        </p:nvGraphicFramePr>
        <p:xfrm>
          <a:off x="539552" y="764704"/>
          <a:ext cx="8604448" cy="58326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10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6367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4129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8606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3780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15420"/>
                <a:gridCol w="81542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53755"/>
              </a:tblGrid>
              <a:tr h="67914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Беларусь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Грузия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Кыргызстан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Молдова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Россия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Таджи-кистан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Украина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5879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Подход к реформированию: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IPSAS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или национальные стандарты (НС), или НС в основном на базе 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IPSAS 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IPSAS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IPSAS (</a:t>
                      </a:r>
                      <a:r>
                        <a:rPr lang="ru-RU" sz="1400" baseline="0" dirty="0" smtClean="0"/>
                        <a:t>промежуточный этап)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HC </a:t>
                      </a:r>
                      <a:r>
                        <a:rPr lang="ru-RU" sz="1400" smtClean="0"/>
                        <a:t>на базе </a:t>
                      </a:r>
                      <a:r>
                        <a:rPr lang="en-US" sz="1400" smtClean="0"/>
                        <a:t>IPSAS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HC </a:t>
                      </a:r>
                      <a:r>
                        <a:rPr lang="ru-RU" sz="1400" dirty="0" smtClean="0"/>
                        <a:t>на базе </a:t>
                      </a:r>
                      <a:r>
                        <a:rPr lang="en-US" sz="1400" dirty="0" smtClean="0"/>
                        <a:t>IPSAS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HC </a:t>
                      </a:r>
                      <a:r>
                        <a:rPr lang="ru-RU" sz="1400" smtClean="0"/>
                        <a:t>на базе </a:t>
                      </a:r>
                      <a:r>
                        <a:rPr lang="en-US" sz="1400" smtClean="0"/>
                        <a:t>IPSAS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HC </a:t>
                      </a:r>
                      <a:r>
                        <a:rPr lang="ru-RU" sz="1400" dirty="0" smtClean="0"/>
                        <a:t>на базе </a:t>
                      </a:r>
                      <a:r>
                        <a:rPr lang="en-US" sz="1400" dirty="0" smtClean="0"/>
                        <a:t>IPSAS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51808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Кто возглавляет работу по реформированию,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 создан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ли официальный координационный комитет?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МФ</a:t>
                      </a:r>
                      <a:r>
                        <a:rPr lang="en-US" sz="1400" dirty="0" smtClean="0"/>
                        <a:t>/</a:t>
                      </a:r>
                      <a:r>
                        <a:rPr lang="ru-RU" sz="1400" dirty="0" smtClean="0"/>
                        <a:t>Казначейство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Казначейство</a:t>
                      </a:r>
                      <a:r>
                        <a:rPr lang="en-US" sz="1400" dirty="0" smtClean="0"/>
                        <a:t>/</a:t>
                      </a:r>
                      <a:r>
                        <a:rPr lang="ru-RU" sz="1400" dirty="0" smtClean="0"/>
                        <a:t>Совет</a:t>
                      </a:r>
                      <a:r>
                        <a:rPr lang="ru-RU" sz="1400" baseline="0" dirty="0" smtClean="0"/>
                        <a:t> при Прав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МФ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Казначейство</a:t>
                      </a:r>
                      <a:r>
                        <a:rPr lang="en-US" sz="1400" dirty="0" smtClean="0"/>
                        <a:t>/</a:t>
                      </a:r>
                      <a:r>
                        <a:rPr lang="ru-RU" sz="1400" dirty="0" smtClean="0"/>
                        <a:t>Совет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МФ</a:t>
                      </a:r>
                      <a:r>
                        <a:rPr lang="en-US" sz="1400" dirty="0" smtClean="0"/>
                        <a:t>/</a:t>
                      </a:r>
                      <a:r>
                        <a:rPr lang="ru-RU" sz="1400" dirty="0" smtClean="0"/>
                        <a:t>Совет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МФ/Совет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МФ/Совет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43818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Имеется ли внешнее содействие реформам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(Да/Нет)? Какова природа содействия, и кто его оказывает?</a:t>
                      </a:r>
                      <a:endParaRPr lang="en-US" sz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ДА.</a:t>
                      </a:r>
                      <a:r>
                        <a:rPr lang="ru-RU" sz="1400" baseline="0" dirty="0" smtClean="0"/>
                        <a:t> ВБ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ДА. ЕС, доноры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ДА.</a:t>
                      </a:r>
                      <a:r>
                        <a:rPr lang="ru-RU" sz="1400" baseline="0" dirty="0" smtClean="0"/>
                        <a:t> ВБ,  другие доноры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ДА, ЕС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ДА, ВБ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ДА, ВБ,</a:t>
                      </a:r>
                      <a:r>
                        <a:rPr lang="ru-RU" sz="1400" baseline="0" dirty="0" smtClean="0"/>
                        <a:t> СЕКО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НЕТ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23843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Как организовано обучение и сертификация бухгалтеров?</a:t>
                      </a:r>
                      <a:endParaRPr lang="en-US" sz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Нет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Акад. МФ. Нет </a:t>
                      </a:r>
                      <a:r>
                        <a:rPr lang="ru-RU" sz="1400" dirty="0" err="1" smtClean="0"/>
                        <a:t>серт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МФ.</a:t>
                      </a:r>
                      <a:r>
                        <a:rPr lang="ru-RU" sz="1400" baseline="0" dirty="0" smtClean="0"/>
                        <a:t> Нет сертификации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МФ. Нет сертификации 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Нет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МФ. Нет сертификации 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Нет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57256" y="-34192"/>
            <a:ext cx="828677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</a:t>
            </a:r>
            <a:r>
              <a:rPr lang="en-US" sz="2400" dirty="0"/>
              <a:t>. </a:t>
            </a:r>
            <a:r>
              <a:rPr lang="ru-RU" sz="2400" dirty="0" smtClean="0"/>
              <a:t>Состояние реформ в сфере бухгалтерского учёта и отчётности (БУО) в государственном секторе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6808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1538" y="381000"/>
            <a:ext cx="7786742" cy="6400800"/>
          </a:xfrm>
        </p:spPr>
        <p:txBody>
          <a:bodyPr>
            <a:normAutofit lnSpcReduction="10000"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2. </a:t>
            </a:r>
            <a:r>
              <a:rPr lang="ru-RU" sz="2400" dirty="0" smtClean="0">
                <a:solidFill>
                  <a:schemeClr val="tx1"/>
                </a:solidFill>
              </a:rPr>
              <a:t>Разработка и осуществление реформ БУО в госсекторе: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основные заинтересованные стороны, которых необходимо вовлекать, их роли и способы их мобилизации</a:t>
            </a:r>
            <a:endParaRPr lang="ru-RU" sz="2400" dirty="0">
              <a:solidFill>
                <a:schemeClr val="tx1"/>
              </a:solidFill>
            </a:endParaRPr>
          </a:p>
          <a:p>
            <a:pPr algn="just"/>
            <a:endParaRPr lang="en-US" sz="1700" dirty="0"/>
          </a:p>
          <a:p>
            <a:pPr marL="342900" indent="-342900" algn="l">
              <a:buFontTx/>
              <a:buChar char="-"/>
            </a:pPr>
            <a:r>
              <a:rPr lang="ru-RU" sz="2400" dirty="0" smtClean="0"/>
              <a:t>Правительство и все органы принимающие финансовые решения</a:t>
            </a:r>
          </a:p>
          <a:p>
            <a:pPr marL="342900" indent="-342900" algn="l">
              <a:buFontTx/>
              <a:buChar char="-"/>
            </a:pPr>
            <a:r>
              <a:rPr lang="ru-RU" sz="2400" dirty="0" smtClean="0"/>
              <a:t>Парламент</a:t>
            </a:r>
          </a:p>
          <a:p>
            <a:pPr marL="342900" indent="-342900" algn="l">
              <a:buFontTx/>
              <a:buChar char="-"/>
            </a:pPr>
            <a:r>
              <a:rPr lang="ru-RU" sz="2400" dirty="0" smtClean="0"/>
              <a:t>Организации госсектора</a:t>
            </a:r>
          </a:p>
          <a:p>
            <a:pPr marL="342900" indent="-342900" algn="l">
              <a:buFontTx/>
              <a:buChar char="-"/>
            </a:pPr>
            <a:r>
              <a:rPr lang="ru-RU" sz="2400" dirty="0" smtClean="0"/>
              <a:t>Внешний и внутренний аудит, другие контрольные органы</a:t>
            </a:r>
          </a:p>
          <a:p>
            <a:pPr marL="342900" indent="-342900" algn="l">
              <a:buFontTx/>
              <a:buChar char="-"/>
            </a:pPr>
            <a:r>
              <a:rPr lang="ru-RU" sz="2400" dirty="0" smtClean="0"/>
              <a:t>Обучающие организации</a:t>
            </a:r>
          </a:p>
          <a:p>
            <a:pPr marL="342900" indent="-342900" algn="l">
              <a:buFontTx/>
              <a:buChar char="-"/>
            </a:pPr>
            <a:r>
              <a:rPr lang="ru-RU" sz="2400" dirty="0" smtClean="0"/>
              <a:t>ИТ отрасль</a:t>
            </a:r>
          </a:p>
          <a:p>
            <a:pPr marL="342900" indent="-342900" algn="l">
              <a:buFontTx/>
              <a:buChar char="-"/>
            </a:pPr>
            <a:r>
              <a:rPr lang="ru-RU" sz="2400" dirty="0" smtClean="0"/>
              <a:t>Центральный Банк</a:t>
            </a:r>
          </a:p>
          <a:p>
            <a:pPr marL="342900" indent="-342900" algn="l">
              <a:buFontTx/>
              <a:buChar char="-"/>
            </a:pPr>
            <a:r>
              <a:rPr lang="ru-RU" sz="2400" dirty="0" smtClean="0"/>
              <a:t>Доноры и инвесторы</a:t>
            </a:r>
          </a:p>
          <a:p>
            <a:pPr marL="342900" indent="-342900" algn="l">
              <a:buFontTx/>
              <a:buChar char="-"/>
            </a:pPr>
            <a:r>
              <a:rPr lang="ru-RU" sz="2400" b="1" dirty="0" smtClean="0">
                <a:solidFill>
                  <a:srgbClr val="FF0000"/>
                </a:solidFill>
              </a:rPr>
              <a:t>ГРАЖДАНЕ!</a:t>
            </a:r>
            <a:endParaRPr lang="en-US" sz="2400" b="1" dirty="0">
              <a:solidFill>
                <a:srgbClr val="FF0000"/>
              </a:solidFill>
            </a:endParaRPr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18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1538" y="381000"/>
            <a:ext cx="7786742" cy="64008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3. </a:t>
            </a:r>
            <a:r>
              <a:rPr lang="ru-RU" sz="2400" dirty="0">
                <a:solidFill>
                  <a:schemeClr val="tx1"/>
                </a:solidFill>
              </a:rPr>
              <a:t>Разработка и осуществление реформ </a:t>
            </a:r>
            <a:r>
              <a:rPr lang="ru-RU" sz="2400" dirty="0" smtClean="0">
                <a:solidFill>
                  <a:schemeClr val="tx1"/>
                </a:solidFill>
              </a:rPr>
              <a:t>БУ </a:t>
            </a:r>
            <a:r>
              <a:rPr lang="ru-RU" sz="2400" dirty="0">
                <a:solidFill>
                  <a:schemeClr val="tx1"/>
                </a:solidFill>
              </a:rPr>
              <a:t>в госсекторе</a:t>
            </a:r>
            <a:r>
              <a:rPr lang="ru-RU" sz="2400" dirty="0" smtClean="0">
                <a:solidFill>
                  <a:schemeClr val="tx1"/>
                </a:solidFill>
              </a:rPr>
              <a:t>: как наилучшим образом использовать внешние ресурсы?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endParaRPr lang="ru-RU" sz="2400" dirty="0">
              <a:solidFill>
                <a:schemeClr val="tx1"/>
              </a:solidFill>
            </a:endParaRPr>
          </a:p>
          <a:p>
            <a:pPr algn="just"/>
            <a:endParaRPr lang="en-US" sz="1700" dirty="0"/>
          </a:p>
          <a:p>
            <a:pPr marL="457200" indent="-457200" algn="l">
              <a:buFontTx/>
              <a:buChar char="-"/>
            </a:pPr>
            <a:r>
              <a:rPr lang="ru-RU" sz="2800" dirty="0" smtClean="0"/>
              <a:t>Консультанты</a:t>
            </a:r>
          </a:p>
          <a:p>
            <a:pPr marL="457200" indent="-457200" algn="l">
              <a:buFontTx/>
              <a:buChar char="-"/>
            </a:pPr>
            <a:r>
              <a:rPr lang="ru-RU" sz="2800" dirty="0" smtClean="0"/>
              <a:t>Учитывать опыт и почерпнутые уроки в процессе внедрения проектов ИСУГФ</a:t>
            </a:r>
          </a:p>
          <a:p>
            <a:pPr marL="457200" indent="-457200" algn="l">
              <a:buFontTx/>
              <a:buChar char="-"/>
            </a:pPr>
            <a:r>
              <a:rPr lang="ru-RU" sz="2800" dirty="0" smtClean="0"/>
              <a:t>Изучение международного опыта, в </a:t>
            </a:r>
            <a:r>
              <a:rPr lang="ru-RU" sz="2800" dirty="0" err="1" smtClean="0"/>
              <a:t>т.ч</a:t>
            </a:r>
            <a:r>
              <a:rPr lang="ru-RU" sz="2800" dirty="0" smtClean="0"/>
              <a:t>. </a:t>
            </a:r>
            <a:r>
              <a:rPr lang="ru-RU" sz="2800"/>
              <a:t>ч</a:t>
            </a:r>
            <a:r>
              <a:rPr lang="ru-RU" sz="2800" smtClean="0"/>
              <a:t>ерез платформы, </a:t>
            </a:r>
            <a:r>
              <a:rPr lang="ru-RU" sz="2800" dirty="0" smtClean="0"/>
              <a:t>подобные </a:t>
            </a:r>
            <a:r>
              <a:rPr lang="en-US" sz="2800" dirty="0" smtClean="0"/>
              <a:t>PEMPAL</a:t>
            </a:r>
            <a:r>
              <a:rPr lang="ru-RU" sz="2800" dirty="0" smtClean="0"/>
              <a:t> </a:t>
            </a:r>
          </a:p>
          <a:p>
            <a:pPr marL="457200" indent="-457200" algn="l">
              <a:buFontTx/>
              <a:buChar char="-"/>
            </a:pPr>
            <a:r>
              <a:rPr lang="ru-RU" sz="2800" dirty="0" smtClean="0"/>
              <a:t>Международное (двухстороннее) сотрудничество</a:t>
            </a:r>
          </a:p>
          <a:p>
            <a:pPr marL="457200" indent="-457200" algn="l">
              <a:buFontTx/>
              <a:buChar char="-"/>
            </a:pPr>
            <a:r>
              <a:rPr lang="ru-RU" sz="2800" dirty="0" smtClean="0"/>
              <a:t>Опыт частного сектора</a:t>
            </a:r>
          </a:p>
          <a:p>
            <a:pPr marL="457200" indent="-457200" algn="l">
              <a:buFontTx/>
              <a:buChar char="-"/>
            </a:pPr>
            <a:r>
              <a:rPr lang="ru-RU" sz="2800" dirty="0" smtClean="0"/>
              <a:t>Программное обеспечение, обучение</a:t>
            </a:r>
          </a:p>
          <a:p>
            <a:pPr marL="457200" indent="-457200" algn="l">
              <a:buFontTx/>
              <a:buChar char="-"/>
            </a:pPr>
            <a:r>
              <a:rPr lang="ru-RU" sz="2800" dirty="0" smtClean="0"/>
              <a:t>Экспертиза соответствия </a:t>
            </a:r>
          </a:p>
          <a:p>
            <a:pPr marL="457200" indent="-457200" algn="l">
              <a:buFontTx/>
              <a:buChar char="-"/>
            </a:pPr>
            <a:endParaRPr lang="ru-RU" sz="2800" dirty="0" smtClean="0"/>
          </a:p>
          <a:p>
            <a:pPr marL="457200" indent="-457200" algn="l">
              <a:buFontTx/>
              <a:buChar char="-"/>
            </a:pPr>
            <a:endParaRPr lang="ru-RU" sz="2800" dirty="0"/>
          </a:p>
          <a:p>
            <a:pPr marL="457200" indent="-457200" algn="l">
              <a:buFontTx/>
              <a:buChar char="-"/>
            </a:pPr>
            <a:endParaRPr lang="ru-RU" sz="2800" dirty="0" smtClean="0"/>
          </a:p>
          <a:p>
            <a:pPr marL="457200" indent="-457200" algn="l">
              <a:buFontTx/>
              <a:buChar char="-"/>
            </a:pPr>
            <a:endParaRPr lang="ru-RU" sz="2800" dirty="0" smtClean="0"/>
          </a:p>
          <a:p>
            <a:pPr marL="457200" indent="-457200" algn="l">
              <a:buFontTx/>
              <a:buChar char="-"/>
            </a:pPr>
            <a:endParaRPr lang="ru-RU" sz="2800" dirty="0" smtClean="0"/>
          </a:p>
          <a:p>
            <a:pPr marL="457200" indent="-457200" algn="l">
              <a:buFontTx/>
              <a:buChar char="-"/>
            </a:pPr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18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8126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Вопросы для обсуждения…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980729"/>
            <a:ext cx="8229600" cy="5145435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Институциональный охват и методика консолидации </a:t>
            </a:r>
          </a:p>
          <a:p>
            <a:r>
              <a:rPr lang="ru-RU" dirty="0" smtClean="0"/>
              <a:t>Отчетность по сегментам</a:t>
            </a:r>
          </a:p>
          <a:p>
            <a:r>
              <a:rPr lang="ru-RU" dirty="0" smtClean="0"/>
              <a:t>Порядок </a:t>
            </a:r>
            <a:r>
              <a:rPr lang="ru-RU" dirty="0"/>
              <a:t>отражения курсовых </a:t>
            </a:r>
            <a:r>
              <a:rPr lang="ru-RU" dirty="0" smtClean="0"/>
              <a:t>разниц</a:t>
            </a:r>
          </a:p>
          <a:p>
            <a:r>
              <a:rPr lang="ru-RU" dirty="0" smtClean="0"/>
              <a:t>Единый План Счетов и ИСУГФ</a:t>
            </a:r>
          </a:p>
          <a:p>
            <a:r>
              <a:rPr lang="ru-RU" dirty="0" smtClean="0"/>
              <a:t>Разработка методического обеспечения применения стандартов</a:t>
            </a:r>
          </a:p>
          <a:p>
            <a:r>
              <a:rPr lang="ru-RU" dirty="0" smtClean="0"/>
              <a:t>Подготовка и удержание кадров</a:t>
            </a:r>
          </a:p>
          <a:p>
            <a:r>
              <a:rPr lang="ru-RU" dirty="0" smtClean="0"/>
              <a:t>Инвентаризация и переоценка основных средств и запасов</a:t>
            </a:r>
          </a:p>
          <a:p>
            <a:r>
              <a:rPr lang="ru-RU" dirty="0" smtClean="0"/>
              <a:t>Отличия классификации </a:t>
            </a:r>
            <a:r>
              <a:rPr lang="en-US" dirty="0" smtClean="0"/>
              <a:t>GFS 2014 </a:t>
            </a:r>
            <a:r>
              <a:rPr lang="ru-RU" dirty="0" smtClean="0"/>
              <a:t>от 2001</a:t>
            </a:r>
          </a:p>
          <a:p>
            <a:r>
              <a:rPr lang="ru-RU" dirty="0" smtClean="0"/>
              <a:t>Стандарт «Вознаграждение работников»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138387"/>
            <a:ext cx="457200" cy="6858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735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3625</TotalTime>
  <Words>470</Words>
  <Application>Microsoft Office PowerPoint</Application>
  <PresentationFormat>Экран (4:3)</PresentationFormat>
  <Paragraphs>139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Вопросы для обсуждения…</vt:lpstr>
    </vt:vector>
  </TitlesOfParts>
  <Company>CEF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BQT</cp:lastModifiedBy>
  <cp:revision>516</cp:revision>
  <cp:lastPrinted>2012-03-11T09:33:36Z</cp:lastPrinted>
  <dcterms:created xsi:type="dcterms:W3CDTF">2012-02-13T09:14:10Z</dcterms:created>
  <dcterms:modified xsi:type="dcterms:W3CDTF">2016-10-04T14:50:47Z</dcterms:modified>
</cp:coreProperties>
</file>