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50" r:id="rId3"/>
    <p:sldId id="360" r:id="rId4"/>
    <p:sldId id="355" r:id="rId5"/>
    <p:sldId id="358" r:id="rId6"/>
    <p:sldId id="35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6237" autoAdjust="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6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lnSpcReduction="10000"/>
          </a:bodyPr>
          <a:lstStyle/>
          <a:p>
            <a:pPr lvl="1"/>
            <a:r>
              <a:rPr lang="ru-RU" b="1" dirty="0" smtClean="0"/>
              <a:t>Группа</a:t>
            </a:r>
            <a:r>
              <a:rPr lang="en-US" b="1" dirty="0" smtClean="0"/>
              <a:t> </a:t>
            </a:r>
            <a:r>
              <a:rPr lang="ru-RU" b="1" dirty="0"/>
              <a:t>1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 smtClean="0">
                <a:solidFill>
                  <a:srgbClr val="002060"/>
                </a:solidFill>
              </a:rPr>
              <a:t>Реформы в сфере бухгалтерского учёта и отчётности в государственном секторе</a:t>
            </a:r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sz="2600" b="1" dirty="0" smtClean="0">
                <a:solidFill>
                  <a:srgbClr val="C00000"/>
                </a:solidFill>
              </a:rPr>
              <a:t>Страны</a:t>
            </a:r>
            <a:r>
              <a:rPr lang="en-US" sz="2600" b="1" dirty="0" smtClean="0">
                <a:solidFill>
                  <a:srgbClr val="C00000"/>
                </a:solidFill>
              </a:rPr>
              <a:t>: </a:t>
            </a:r>
            <a:r>
              <a:rPr lang="ru-RU" sz="2600" b="1" dirty="0" smtClean="0">
                <a:solidFill>
                  <a:srgbClr val="C00000"/>
                </a:solidFill>
              </a:rPr>
              <a:t>Беларусь, Грузия, Кыргызстан,  Молдова, Россия, Таджикистан, Украина </a:t>
            </a:r>
            <a:endParaRPr lang="ru-RU" sz="2600" b="1" dirty="0">
              <a:solidFill>
                <a:srgbClr val="C00000"/>
              </a:solidFill>
            </a:endParaRP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r>
              <a:rPr lang="ru-RU" sz="2600" b="1" dirty="0" smtClean="0"/>
              <a:t>Минск, 4 октября </a:t>
            </a:r>
            <a:r>
              <a:rPr lang="ru-RU" sz="2600" b="1" dirty="0"/>
              <a:t>201</a:t>
            </a:r>
            <a:r>
              <a:rPr lang="en-US" sz="2600" b="1" dirty="0" smtClean="0"/>
              <a:t>6</a:t>
            </a:r>
            <a:r>
              <a:rPr lang="ru-RU" sz="2600" b="1" dirty="0" smtClean="0"/>
              <a:t> г.</a:t>
            </a:r>
            <a:endParaRPr lang="ru-RU" sz="2600" b="1" dirty="0"/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59224" y="3159223"/>
            <a:ext cx="6858002" cy="5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35722"/>
              </p:ext>
            </p:extLst>
          </p:nvPr>
        </p:nvGraphicFramePr>
        <p:xfrm>
          <a:off x="539552" y="764704"/>
          <a:ext cx="8604448" cy="595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1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6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78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5420"/>
                <a:gridCol w="8154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3755"/>
              </a:tblGrid>
              <a:tr h="941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Беларусь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Грузия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Кыргызстан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Молдова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Россия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Таджи-кистан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Украина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14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реформирования БУО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государственном секторе (П – планируется, О – осуществляется, З – завершено)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32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Официально является элементом более широкой реформы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УГФ (Да/Нет)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91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Имеется официальный стратегический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документ, направляющий ход реформ БУ в госсекторе (Да/Нет)?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1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проведения реформ: с____ по____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2016-….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2010-2020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2009-2023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2013-2021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2012-2020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2011-2018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2007-2020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56" y="-34192"/>
            <a:ext cx="8286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r>
              <a:rPr lang="en-US" sz="2400" dirty="0"/>
              <a:t>. </a:t>
            </a:r>
            <a:r>
              <a:rPr lang="ru-RU" sz="2400" dirty="0" smtClean="0"/>
              <a:t>Состояние реформ в сфере бухгалтерского учёта и отчётности (БУО) в государственном секторе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59224" y="3159223"/>
            <a:ext cx="6858002" cy="5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14054"/>
              </p:ext>
            </p:extLst>
          </p:nvPr>
        </p:nvGraphicFramePr>
        <p:xfrm>
          <a:off x="539552" y="764704"/>
          <a:ext cx="8604448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1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6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78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5420"/>
                <a:gridCol w="8154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3755"/>
              </a:tblGrid>
              <a:tr h="6791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Беларусь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Грузия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Кыргызстан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Молдова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Россия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Таджи-кистан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Украина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87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Подход к реформированию: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IPSAS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национальные стандарты (НС), или НС в основном на базе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IPSAS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IPSAS (</a:t>
                      </a:r>
                      <a:r>
                        <a:rPr lang="ru-RU" sz="1400" baseline="0" dirty="0" smtClean="0"/>
                        <a:t>промежуточный этап)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HC </a:t>
                      </a:r>
                      <a:r>
                        <a:rPr lang="ru-RU" sz="1400" smtClean="0"/>
                        <a:t>на базе </a:t>
                      </a:r>
                      <a:r>
                        <a:rPr lang="en-US" sz="140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 </a:t>
                      </a:r>
                      <a:r>
                        <a:rPr lang="ru-RU" sz="1400" dirty="0" smtClean="0"/>
                        <a:t>на базе </a:t>
                      </a:r>
                      <a:r>
                        <a:rPr lang="en-US" sz="1400" dirty="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HC </a:t>
                      </a:r>
                      <a:r>
                        <a:rPr lang="ru-RU" sz="1400" smtClean="0"/>
                        <a:t>на базе </a:t>
                      </a:r>
                      <a:r>
                        <a:rPr lang="en-US" sz="140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 </a:t>
                      </a:r>
                      <a:r>
                        <a:rPr lang="ru-RU" sz="1400" dirty="0" smtClean="0"/>
                        <a:t>на базе </a:t>
                      </a:r>
                      <a:r>
                        <a:rPr lang="en-US" sz="1400" dirty="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80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возглавляет работу по реформированию,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создан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 официальный координационный комитет?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Казначейство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Казначейство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Совет</a:t>
                      </a:r>
                      <a:r>
                        <a:rPr lang="ru-RU" sz="1400" baseline="0" dirty="0" smtClean="0"/>
                        <a:t> при Прав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Казначейство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Совет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Совет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МФ/Совет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МФ/Совет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381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Имеется ли внешнее содействие реформам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(Да/Нет)? Какова природа содействия, и кто его оказывает?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ДА.</a:t>
                      </a:r>
                      <a:r>
                        <a:rPr lang="ru-RU" sz="1400" baseline="0" dirty="0" smtClean="0"/>
                        <a:t> ВБ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ДА. ЕС, доноры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ДА.</a:t>
                      </a:r>
                      <a:r>
                        <a:rPr lang="ru-RU" sz="1400" baseline="0" dirty="0" smtClean="0"/>
                        <a:t> ВБ,  другие доноры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ДА, ЕС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ДА, ВБ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ДА, ВБ,</a:t>
                      </a:r>
                      <a:r>
                        <a:rPr lang="ru-RU" sz="1400" baseline="0" dirty="0" smtClean="0"/>
                        <a:t> СЕКО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384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организовано обучение и сертификация бухгалтеров?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Акад. МФ. Нет </a:t>
                      </a:r>
                      <a:r>
                        <a:rPr lang="ru-RU" sz="1400" dirty="0" err="1" smtClean="0"/>
                        <a:t>серт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МФ.</a:t>
                      </a:r>
                      <a:r>
                        <a:rPr lang="ru-RU" sz="1400" baseline="0" dirty="0" smtClean="0"/>
                        <a:t> Нет сертификации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МФ. Нет сертификации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МФ. Нет сертификации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56" y="-34192"/>
            <a:ext cx="8286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r>
              <a:rPr lang="en-US" sz="2400" dirty="0"/>
              <a:t>. </a:t>
            </a:r>
            <a:r>
              <a:rPr lang="ru-RU" sz="2400" dirty="0" smtClean="0"/>
              <a:t>Состояние реформ в сфере бухгалтерского учёта и отчётности (БУО) в государственном секторе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0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ru-RU" sz="2400" dirty="0" smtClean="0">
                <a:solidFill>
                  <a:schemeClr val="tx1"/>
                </a:solidFill>
              </a:rPr>
              <a:t>Разработка и осуществление реформ БУО в госсекторе: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основные заинтересованные стороны, которых необходимо вовлекать, их роли и способы их мобилизации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en-US" sz="1700" dirty="0"/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Правительство и все органы принимающие финансовые решения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Парламент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Организации госсектора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Внешний и внутренний аудит, другие контрольные органы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Обучающие организации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ИТ отрасль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Центральный Банк</a:t>
            </a:r>
          </a:p>
          <a:p>
            <a:pPr marL="342900" indent="-342900" algn="l">
              <a:buFontTx/>
              <a:buChar char="-"/>
            </a:pPr>
            <a:r>
              <a:rPr lang="ru-RU" sz="2400" dirty="0" smtClean="0"/>
              <a:t>Доноры и инвесторы</a:t>
            </a:r>
          </a:p>
          <a:p>
            <a:pPr marL="342900" indent="-342900" algn="l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ГРАЖДАНЕ!</a:t>
            </a:r>
            <a:endParaRPr lang="en-US" sz="2400" b="1" dirty="0">
              <a:solidFill>
                <a:srgbClr val="FF0000"/>
              </a:solidFill>
            </a:endParaRPr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3. </a:t>
            </a:r>
            <a:r>
              <a:rPr lang="ru-RU" sz="2400" dirty="0">
                <a:solidFill>
                  <a:schemeClr val="tx1"/>
                </a:solidFill>
              </a:rPr>
              <a:t>Разработка и осуществление реформ </a:t>
            </a:r>
            <a:r>
              <a:rPr lang="ru-RU" sz="2400" dirty="0" smtClean="0">
                <a:solidFill>
                  <a:schemeClr val="tx1"/>
                </a:solidFill>
              </a:rPr>
              <a:t>БУ </a:t>
            </a:r>
            <a:r>
              <a:rPr lang="ru-RU" sz="2400" dirty="0">
                <a:solidFill>
                  <a:schemeClr val="tx1"/>
                </a:solidFill>
              </a:rPr>
              <a:t>в госсекторе</a:t>
            </a:r>
            <a:r>
              <a:rPr lang="ru-RU" sz="2400" dirty="0" smtClean="0">
                <a:solidFill>
                  <a:schemeClr val="tx1"/>
                </a:solidFill>
              </a:rPr>
              <a:t>: как наилучшим образом использовать внешние ресурсы?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en-US" sz="1700" dirty="0"/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Консультанты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Учитывать опыт и почерпнутые уроки в процессе внедрения проектов ИСУГФ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Изучение международного опыта, в </a:t>
            </a:r>
            <a:r>
              <a:rPr lang="ru-RU" sz="2800" dirty="0" err="1" smtClean="0"/>
              <a:t>т.ч</a:t>
            </a:r>
            <a:r>
              <a:rPr lang="ru-RU" sz="2800" dirty="0" smtClean="0"/>
              <a:t>. </a:t>
            </a:r>
            <a:r>
              <a:rPr lang="ru-RU" sz="2800"/>
              <a:t>ч</a:t>
            </a:r>
            <a:r>
              <a:rPr lang="ru-RU" sz="2800" smtClean="0"/>
              <a:t>ерез платформы, </a:t>
            </a:r>
            <a:r>
              <a:rPr lang="ru-RU" sz="2800" dirty="0" smtClean="0"/>
              <a:t>подобные </a:t>
            </a:r>
            <a:r>
              <a:rPr lang="en-US" sz="2800" dirty="0" smtClean="0"/>
              <a:t>PEMPAL</a:t>
            </a:r>
            <a:r>
              <a:rPr lang="ru-RU" sz="2800" dirty="0" smtClean="0"/>
              <a:t> 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Международное (двухстороннее) сотрудничество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Опыт частного сектора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Программное обеспечение, обучение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Экспертиза соответствия </a:t>
            </a:r>
          </a:p>
          <a:p>
            <a:pPr marL="457200" indent="-457200" algn="l">
              <a:buFontTx/>
              <a:buChar char="-"/>
            </a:pPr>
            <a:endParaRPr lang="ru-RU" sz="2800" dirty="0" smtClean="0"/>
          </a:p>
          <a:p>
            <a:pPr marL="457200" indent="-457200" algn="l">
              <a:buFontTx/>
              <a:buChar char="-"/>
            </a:pPr>
            <a:endParaRPr lang="ru-RU" sz="2800" dirty="0"/>
          </a:p>
          <a:p>
            <a:pPr marL="457200" indent="-457200" algn="l">
              <a:buFontTx/>
              <a:buChar char="-"/>
            </a:pPr>
            <a:endParaRPr lang="ru-RU" sz="2800" dirty="0" smtClean="0"/>
          </a:p>
          <a:p>
            <a:pPr marL="457200" indent="-457200" algn="l">
              <a:buFontTx/>
              <a:buChar char="-"/>
            </a:pPr>
            <a:endParaRPr lang="ru-RU" sz="2800" dirty="0" smtClean="0"/>
          </a:p>
          <a:p>
            <a:pPr marL="457200" indent="-457200" algn="l">
              <a:buFontTx/>
              <a:buChar char="-"/>
            </a:pPr>
            <a:endParaRPr lang="ru-RU" sz="2800" dirty="0" smtClean="0"/>
          </a:p>
          <a:p>
            <a:pPr marL="457200" indent="-457200" algn="l">
              <a:buFontTx/>
              <a:buChar char="-"/>
            </a:pP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12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9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Институциональный охват и методика консолидации </a:t>
            </a:r>
          </a:p>
          <a:p>
            <a:r>
              <a:rPr lang="ru-RU" dirty="0" smtClean="0"/>
              <a:t>Отчетность по сегментам</a:t>
            </a:r>
          </a:p>
          <a:p>
            <a:r>
              <a:rPr lang="ru-RU" dirty="0" smtClean="0"/>
              <a:t>Порядок </a:t>
            </a:r>
            <a:r>
              <a:rPr lang="ru-RU" dirty="0"/>
              <a:t>отражения курсовых </a:t>
            </a:r>
            <a:r>
              <a:rPr lang="ru-RU" dirty="0" smtClean="0"/>
              <a:t>разниц</a:t>
            </a:r>
          </a:p>
          <a:p>
            <a:r>
              <a:rPr lang="ru-RU" dirty="0" smtClean="0"/>
              <a:t>Единый План Счетов и ИСУГФ</a:t>
            </a:r>
          </a:p>
          <a:p>
            <a:r>
              <a:rPr lang="ru-RU" dirty="0" smtClean="0"/>
              <a:t>Разработка методического обеспечения применения стандартов</a:t>
            </a:r>
          </a:p>
          <a:p>
            <a:r>
              <a:rPr lang="ru-RU" dirty="0" smtClean="0"/>
              <a:t>Подготовка и удержание кадров</a:t>
            </a:r>
          </a:p>
          <a:p>
            <a:r>
              <a:rPr lang="ru-RU" dirty="0" smtClean="0"/>
              <a:t>Инвентаризация и переоценка основных средств и запасов</a:t>
            </a:r>
          </a:p>
          <a:p>
            <a:r>
              <a:rPr lang="ru-RU" dirty="0" smtClean="0"/>
              <a:t>Отличия классификации </a:t>
            </a:r>
            <a:r>
              <a:rPr lang="en-US" dirty="0" smtClean="0"/>
              <a:t>GFS 2014 </a:t>
            </a:r>
            <a:r>
              <a:rPr lang="ru-RU" dirty="0" smtClean="0"/>
              <a:t>от 2001</a:t>
            </a:r>
          </a:p>
          <a:p>
            <a:r>
              <a:rPr lang="ru-RU" dirty="0" smtClean="0"/>
              <a:t>Стандарт «Вознаграждение работников»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38387"/>
            <a:ext cx="457200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3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470</Words>
  <Application>Microsoft Office PowerPoint</Application>
  <PresentationFormat>Экран (4:3)</PresentationFormat>
  <Paragraphs>139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обсуждения…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BQT</cp:lastModifiedBy>
  <cp:revision>516</cp:revision>
  <cp:lastPrinted>2012-03-11T09:33:36Z</cp:lastPrinted>
  <dcterms:created xsi:type="dcterms:W3CDTF">2012-02-13T09:14:10Z</dcterms:created>
  <dcterms:modified xsi:type="dcterms:W3CDTF">2016-10-04T14:50:47Z</dcterms:modified>
</cp:coreProperties>
</file>