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50" r:id="rId3"/>
    <p:sldId id="355" r:id="rId4"/>
    <p:sldId id="358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113" d="100"/>
          <a:sy n="113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10/17/2016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10/17/2016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Druga skupina</a:t>
            </a:r>
            <a:endParaRPr lang="hr-HR" sz="4400" b="1" dirty="0"/>
          </a:p>
          <a:p>
            <a:pPr lvl="1"/>
            <a:endParaRPr lang="hr-HR" sz="3600" dirty="0"/>
          </a:p>
          <a:p>
            <a:pPr lvl="1"/>
            <a:r>
              <a:rPr lang="en-US" sz="4000" b="1" dirty="0">
                <a:solidFill>
                  <a:srgbClr val="002060"/>
                </a:solidFill>
              </a:rPr>
              <a:t>Reforme računovodstva i izvještavanja u javnom sektoru</a:t>
            </a:r>
          </a:p>
          <a:p>
            <a:pPr lvl="1"/>
            <a:endParaRPr lang="hr-HR" sz="2600" b="1" dirty="0">
              <a:solidFill>
                <a:srgbClr val="C00000"/>
              </a:solidFill>
            </a:endParaRPr>
          </a:p>
          <a:p>
            <a:pPr lvl="1"/>
            <a:r>
              <a:rPr lang="en-US" sz="2600" b="1" dirty="0">
                <a:solidFill>
                  <a:srgbClr val="C00000"/>
                </a:solidFill>
              </a:rPr>
              <a:t>Zemlje: Albanija, Azerbajdžan, Bjelarus, Bosna i Hercegovina, Hrvatska, Kazahstan, Rusija, Turska</a:t>
            </a:r>
            <a:endParaRPr lang="hr-HR" sz="2600" b="1" dirty="0">
              <a:solidFill>
                <a:srgbClr val="C00000"/>
              </a:solidFill>
            </a:endParaRPr>
          </a:p>
          <a:p>
            <a:pPr lvl="1"/>
            <a:endParaRPr lang="hr-HR" sz="2600" b="1" dirty="0"/>
          </a:p>
          <a:p>
            <a:pPr lvl="1"/>
            <a:endParaRPr lang="hr-HR" sz="2600" b="1" dirty="0"/>
          </a:p>
          <a:p>
            <a:pPr lvl="1"/>
            <a:r>
              <a:rPr lang="en-US" sz="2600" b="1" dirty="0"/>
              <a:t>Minsk, 4. listopada 2016.</a:t>
            </a:r>
            <a:endParaRPr lang="hr-HR" sz="2600" b="1" dirty="0"/>
          </a:p>
          <a:p>
            <a:pPr lvl="1"/>
            <a:endParaRPr lang="hr-HR" sz="3900" b="1" dirty="0"/>
          </a:p>
          <a:p>
            <a:pPr lvl="1" algn="l"/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12309"/>
              </p:ext>
            </p:extLst>
          </p:nvPr>
        </p:nvGraphicFramePr>
        <p:xfrm>
          <a:off x="251520" y="404664"/>
          <a:ext cx="8790832" cy="6344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588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87531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02119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948254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87531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1065212"/>
                <a:gridCol w="94196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</a:tblGrid>
              <a:tr h="50006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Albanija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Azerbajdžan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Hrvatska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Kazahstan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Turska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Stanje reformi računovodstva i izvještavanja u javnom sektoru (P - planirano, I - provodi se, C -završeno)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5143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 li službeno dio programa šire reforme PFM-a (D/N)?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6182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Postoji li službeni strateški dokument koji daje smjernice za reformu računovodstva u javnom sektoru? (D/N)?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Raspored reforme: od  __ do __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2014.- nadalje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2004. - 2018.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nije dostupno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2002.- nadalje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2009. – 2020.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1995.- nadalje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6569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Pristup reformi: IPSAS ili NS (nacionalni standardi) ili NS većinom utemeljen na IPSAS-u 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IPSAS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NS temeljeni na IPSAS-u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NS temeljeni na IPSAS-u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NS temeljeni na IPSAS-u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NS temeljeni na IPSAS-u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NS temeljeni na IPSAS-u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Tko predvodi reformu te je li osnovan službeni upravni odbor?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MF </a:t>
                      </a:r>
                    </a:p>
                    <a:p>
                      <a:r>
                        <a:rPr lang="en-US" sz="1100" baseline="0" dirty="0" smtClean="0"/>
                        <a:t>UO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MF </a:t>
                      </a:r>
                    </a:p>
                    <a:p>
                      <a:r>
                        <a:rPr lang="en-US" sz="1100" dirty="0" smtClean="0"/>
                        <a:t>nema UO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Odbor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MF </a:t>
                      </a:r>
                    </a:p>
                    <a:p>
                      <a:r>
                        <a:rPr lang="en-US" sz="1100" dirty="0" smtClean="0"/>
                        <a:t>nema UO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MF </a:t>
                      </a:r>
                    </a:p>
                    <a:p>
                      <a:r>
                        <a:rPr lang="en-US" sz="1100" dirty="0" smtClean="0"/>
                        <a:t>nema UO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MF </a:t>
                      </a:r>
                    </a:p>
                    <a:p>
                      <a:r>
                        <a:rPr lang="en-US" sz="1100" dirty="0" smtClean="0"/>
                        <a:t>UO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7999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Postoji li vanjska podrška reformi (D/N)? Koja vrsta podrške i od koga?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D, projekt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DA, SB i SECO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DA, MMF 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DA, SB i ostali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DA, SB, MMF, ostali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DA, SB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Kako je organizirano osposobljavanje i certifikacija računovođa?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Certifikacija, osposobljavanje, centar za obuku - u izradi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Osposobljavanje Osnovan centar za obuku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nije dostupno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Nema sustava za obuku, fragmentirani postupak za osposobljavanje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Financijska akademija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Zaposlenici MF-a</a:t>
                      </a:r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-27384"/>
            <a:ext cx="828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 Stanje reformi računovodstva i izvještavanja u javnom sektoru</a:t>
            </a:r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2. Izrada i provedba reforme računovodstva u javnom sektoru - ključni dionici koji će biti uključeni, njihove uloge te kako ih pokrenuti</a:t>
            </a:r>
            <a:endParaRPr lang="hr-HR" sz="2800" dirty="0" smtClean="0">
              <a:solidFill>
                <a:schemeClr val="tx1"/>
              </a:solidFill>
            </a:endParaRPr>
          </a:p>
          <a:p>
            <a:pPr algn="just"/>
            <a:endParaRPr lang="hr-HR" sz="1700" dirty="0" smtClean="0"/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MF predvodi reformu</a:t>
            </a:r>
          </a:p>
          <a:p>
            <a:pPr marL="457200" indent="-457200" algn="l">
              <a:buFontTx/>
              <a:buChar char="-"/>
            </a:pPr>
            <a:r>
              <a:rPr lang="en-ZA" sz="2800" dirty="0"/>
              <a:t>Profesionalna zajednica računovođa (udruge, sveučilišta, specijalizirana društva)</a:t>
            </a:r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Resorna ministarstva, narodna banka, zastupnici u parlamentu, revizijska tijela</a:t>
            </a:r>
            <a:endParaRPr lang="hr-HR" sz="2800" dirty="0" smtClean="0"/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Može se organizirati putem NACIONALNOG ODBORA ZA RAČUNOVODSTVO, VIJEĆA ZA PITANJA METODOLOGIJE u sklopu MF-a</a:t>
            </a:r>
            <a:endParaRPr lang="hr-HR" sz="2800" dirty="0" smtClean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3. Izrada i provedba reforme računovodstva u javnom sektoru - kako najbolje iskoristiti vanjske resurse</a:t>
            </a:r>
            <a:endParaRPr lang="hr-HR" sz="2800" dirty="0">
              <a:solidFill>
                <a:schemeClr val="tx1"/>
              </a:solidFill>
            </a:endParaRPr>
          </a:p>
          <a:p>
            <a:pPr algn="just"/>
            <a:endParaRPr lang="hr-HR" sz="1700" dirty="0"/>
          </a:p>
          <a:p>
            <a:pPr algn="l"/>
            <a:endParaRPr lang="hr-HR" sz="2800" dirty="0"/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OCJENA Svjetske banke i PEFA-e alat je za daljnji napredak</a:t>
            </a:r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Vanjski savjetnici (lokalni i strani) pružaju savjete, ali odluke donose nacionalna tijela  </a:t>
            </a:r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398</Words>
  <Application>Microsoft Office PowerPoint</Application>
  <PresentationFormat>On-screen Show (4:3)</PresentationFormat>
  <Paragraphs>97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Assia</cp:lastModifiedBy>
  <cp:revision>502</cp:revision>
  <cp:lastPrinted>2012-03-11T09:33:36Z</cp:lastPrinted>
  <dcterms:created xsi:type="dcterms:W3CDTF">2012-02-13T09:14:10Z</dcterms:created>
  <dcterms:modified xsi:type="dcterms:W3CDTF">2016-10-17T14:44:28Z</dcterms:modified>
</cp:coreProperties>
</file>