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3" r:id="rId2"/>
    <p:sldId id="350" r:id="rId3"/>
    <p:sldId id="355" r:id="rId4"/>
    <p:sldId id="358" r:id="rId5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9" autoAdjust="0"/>
    <p:restoredTop sz="96237" autoAdjust="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9F348-2C7F-401C-92D7-DC4CE7899B6F}" type="datetimeFigureOut">
              <a:rPr lang="en-US" smtClean="0"/>
              <a:pPr/>
              <a:t>10/4/2016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E607-FF26-4835-9EAD-DBB3FB491D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07AD67-7C60-4008-9560-6C146AAB157C}" type="datetimeFigureOut">
              <a:rPr lang="en-US" smtClean="0"/>
              <a:pPr/>
              <a:t>10/4/2016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6FA965-B4FE-420C-8A3C-83B71E304D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8119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811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10/4/2016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10/4/2016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10/4/2016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10/4/2016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10/4/2016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10/4/2016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10/4/2016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10/4/2016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4800"/>
            <a:ext cx="7696200" cy="6019800"/>
          </a:xfrm>
        </p:spPr>
        <p:txBody>
          <a:bodyPr>
            <a:normAutofit/>
          </a:bodyPr>
          <a:lstStyle/>
          <a:p>
            <a:pPr lvl="1"/>
            <a:r>
              <a:rPr lang="en-US" b="1" dirty="0"/>
              <a:t>Group 2</a:t>
            </a:r>
            <a:endParaRPr lang="ru-RU" sz="4400" b="1" dirty="0"/>
          </a:p>
          <a:p>
            <a:pPr lvl="1"/>
            <a:endParaRPr lang="en-US" sz="3600" dirty="0"/>
          </a:p>
          <a:p>
            <a:pPr lvl="1"/>
            <a:r>
              <a:rPr lang="en-US" sz="4000" b="1" dirty="0">
                <a:solidFill>
                  <a:srgbClr val="002060"/>
                </a:solidFill>
              </a:rPr>
              <a:t>Public Sector Accounting and Reporting Reforms</a:t>
            </a:r>
          </a:p>
          <a:p>
            <a:pPr lvl="1"/>
            <a:endParaRPr lang="en-US" sz="2600" b="1" dirty="0">
              <a:solidFill>
                <a:srgbClr val="C00000"/>
              </a:solidFill>
            </a:endParaRPr>
          </a:p>
          <a:p>
            <a:pPr lvl="1"/>
            <a:r>
              <a:rPr lang="en-US" sz="2600" b="1" dirty="0">
                <a:solidFill>
                  <a:srgbClr val="C00000"/>
                </a:solidFill>
              </a:rPr>
              <a:t>Countries: Albania, Azerbaijan, </a:t>
            </a:r>
            <a:r>
              <a:rPr lang="en-US" sz="2600" b="1" dirty="0" smtClean="0">
                <a:solidFill>
                  <a:srgbClr val="C00000"/>
                </a:solidFill>
              </a:rPr>
              <a:t>Belarus, Bosnia </a:t>
            </a:r>
            <a:r>
              <a:rPr lang="en-US" sz="2600" b="1" dirty="0">
                <a:solidFill>
                  <a:srgbClr val="C00000"/>
                </a:solidFill>
              </a:rPr>
              <a:t>&amp; Herzegovina, Croatia, </a:t>
            </a:r>
            <a:r>
              <a:rPr lang="en-US" sz="2600" b="1" dirty="0" smtClean="0">
                <a:solidFill>
                  <a:srgbClr val="C00000"/>
                </a:solidFill>
              </a:rPr>
              <a:t>Kazakhstan, </a:t>
            </a:r>
            <a:r>
              <a:rPr lang="en-US" sz="2600" b="1" dirty="0" smtClean="0">
                <a:solidFill>
                  <a:srgbClr val="C00000"/>
                </a:solidFill>
              </a:rPr>
              <a:t>Russia, Turkey</a:t>
            </a:r>
            <a:endParaRPr lang="ru-RU" sz="2600" b="1" dirty="0">
              <a:solidFill>
                <a:srgbClr val="C00000"/>
              </a:solidFill>
            </a:endParaRPr>
          </a:p>
          <a:p>
            <a:pPr lvl="1"/>
            <a:endParaRPr lang="ru-RU" sz="2600" b="1" dirty="0"/>
          </a:p>
          <a:p>
            <a:pPr lvl="1"/>
            <a:endParaRPr lang="en-US" sz="2600" b="1" dirty="0"/>
          </a:p>
          <a:p>
            <a:pPr lvl="1"/>
            <a:r>
              <a:rPr lang="en-US" sz="2600" b="1" dirty="0"/>
              <a:t>Minsk</a:t>
            </a:r>
            <a:r>
              <a:rPr lang="ru-RU" sz="2600" b="1" dirty="0"/>
              <a:t>, </a:t>
            </a:r>
            <a:r>
              <a:rPr lang="en-US" sz="2600" b="1" dirty="0"/>
              <a:t>October 4</a:t>
            </a:r>
            <a:r>
              <a:rPr lang="en-US" sz="2600" b="1" baseline="30000" dirty="0"/>
              <a:t>th</a:t>
            </a:r>
            <a:r>
              <a:rPr lang="en-US" sz="2600" b="1" dirty="0"/>
              <a:t>,</a:t>
            </a:r>
            <a:r>
              <a:rPr lang="ru-RU" sz="2600" b="1" dirty="0"/>
              <a:t> 201</a:t>
            </a:r>
            <a:r>
              <a:rPr lang="en-US" sz="2600" b="1" dirty="0"/>
              <a:t>6</a:t>
            </a:r>
            <a:endParaRPr lang="ru-RU" sz="2600" b="1" dirty="0"/>
          </a:p>
          <a:p>
            <a:pPr lvl="1"/>
            <a:endParaRPr lang="en-US" sz="3900" b="1" dirty="0"/>
          </a:p>
          <a:p>
            <a:pPr lvl="1" algn="l"/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33700" y="2933699"/>
            <a:ext cx="6858002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86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4220100"/>
              </p:ext>
            </p:extLst>
          </p:nvPr>
        </p:nvGraphicFramePr>
        <p:xfrm>
          <a:off x="251520" y="404664"/>
          <a:ext cx="8790832" cy="6354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35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7531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211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4825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7531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65212"/>
                <a:gridCol w="94196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50006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Albania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Azerbai-jan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B&amp;H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Croatia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Kazakhstan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Turkey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8581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Stage of public sector accounting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and reporting reform (P - planned,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–under  implementation, C-completed)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431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 it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formally part of a broader PFM  reform agenda (Y/N)?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1826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 there an official strategic document guiding public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accounting reform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(Y/N)?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1810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Reform timeline: 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from  __ till __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2014-</a:t>
                      </a:r>
                      <a:r>
                        <a:rPr lang="en-US" sz="1400" baseline="0" dirty="0" smtClean="0"/>
                        <a:t> and 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2004-2018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2002 and 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2009-2020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1995 and on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5690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Approach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to reform: IPSAS or NS (National Standards) or NS largely based on IPSAS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IPSAS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NS based</a:t>
                      </a:r>
                      <a:r>
                        <a:rPr lang="en-US" sz="1400" baseline="0" dirty="0" smtClean="0"/>
                        <a:t> on IPSAS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NS based on IPSAS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NS based</a:t>
                      </a:r>
                      <a:r>
                        <a:rPr lang="en-US" sz="1400" baseline="0" dirty="0" smtClean="0"/>
                        <a:t> on</a:t>
                      </a:r>
                      <a:r>
                        <a:rPr lang="en-US" sz="1400" dirty="0" smtClean="0"/>
                        <a:t> IPSAS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NS based on IPSAS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NS based on IPSAS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1810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Who is leading the reform efforts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and if any formal steering committee is established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MoF</a:t>
                      </a:r>
                      <a:r>
                        <a:rPr lang="en-US" sz="1400" baseline="0" dirty="0" smtClean="0"/>
                        <a:t>, </a:t>
                      </a:r>
                    </a:p>
                    <a:p>
                      <a:r>
                        <a:rPr lang="en-US" sz="1400" baseline="0" dirty="0" smtClean="0"/>
                        <a:t>SC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MoF</a:t>
                      </a:r>
                      <a:r>
                        <a:rPr lang="en-US" sz="1400" dirty="0" smtClean="0"/>
                        <a:t>, </a:t>
                      </a:r>
                    </a:p>
                    <a:p>
                      <a:r>
                        <a:rPr lang="en-US" sz="1400" dirty="0" smtClean="0"/>
                        <a:t>no</a:t>
                      </a:r>
                      <a:r>
                        <a:rPr lang="en-US" sz="1400" baseline="0" dirty="0" smtClean="0"/>
                        <a:t> SC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CoM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MoF</a:t>
                      </a:r>
                      <a:r>
                        <a:rPr lang="en-US" sz="1400" dirty="0" smtClean="0"/>
                        <a:t>, </a:t>
                      </a:r>
                    </a:p>
                    <a:p>
                      <a:r>
                        <a:rPr lang="en-US" sz="1400" dirty="0" smtClean="0"/>
                        <a:t>no</a:t>
                      </a:r>
                      <a:r>
                        <a:rPr lang="en-US" sz="1400" baseline="0" dirty="0" smtClean="0"/>
                        <a:t> SC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MoF</a:t>
                      </a:r>
                      <a:r>
                        <a:rPr lang="en-US" sz="1400" dirty="0" smtClean="0"/>
                        <a:t>, </a:t>
                      </a:r>
                    </a:p>
                    <a:p>
                      <a:r>
                        <a:rPr lang="en-US" sz="1400" dirty="0" smtClean="0"/>
                        <a:t>no SC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MoF</a:t>
                      </a:r>
                      <a:r>
                        <a:rPr lang="en-US" sz="1400" dirty="0" smtClean="0"/>
                        <a:t>, </a:t>
                      </a:r>
                    </a:p>
                    <a:p>
                      <a:r>
                        <a:rPr lang="en-US" sz="1400" dirty="0" smtClean="0"/>
                        <a:t>SC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9990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 there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any external support for the reform (Y/N)? What type of support and from whom?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Y, Project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YES, WB and SECO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YES, IMF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YES, WB and</a:t>
                      </a:r>
                      <a:r>
                        <a:rPr lang="en-US" sz="1400" baseline="0" dirty="0" smtClean="0"/>
                        <a:t> others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YES, WB, IMF other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YES, WB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1810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 is training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and certification of accountants organized?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Certification,</a:t>
                      </a:r>
                      <a:r>
                        <a:rPr lang="en-US" sz="1200" baseline="0" dirty="0" smtClean="0"/>
                        <a:t> trainers, training center to be created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Training. Certification center created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 system for training, fragmented</a:t>
                      </a:r>
                      <a:r>
                        <a:rPr lang="en-US" sz="1200" baseline="0" dirty="0" smtClean="0"/>
                        <a:t> process on training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Financial Academy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Staff of </a:t>
                      </a:r>
                      <a:r>
                        <a:rPr lang="en-US" sz="1200" dirty="0" err="1" smtClean="0"/>
                        <a:t>MoF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55576" y="-27384"/>
            <a:ext cx="8286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1. Public sector accounting and reporting reforms status</a:t>
            </a:r>
          </a:p>
        </p:txBody>
      </p:sp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1538" y="381000"/>
            <a:ext cx="7786742" cy="64008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2. Design and implementation of public sector accounting reform - key stakeholders to be involved, their roles and how to mobilize </a:t>
            </a:r>
            <a:r>
              <a:rPr lang="en-US" sz="2800" dirty="0" smtClean="0">
                <a:solidFill>
                  <a:schemeClr val="tx1"/>
                </a:solidFill>
              </a:rPr>
              <a:t>them</a:t>
            </a:r>
            <a:endParaRPr lang="ru-RU" sz="2800" dirty="0" smtClean="0">
              <a:solidFill>
                <a:schemeClr val="tx1"/>
              </a:solidFill>
            </a:endParaRPr>
          </a:p>
          <a:p>
            <a:pPr algn="just"/>
            <a:endParaRPr lang="en-US" sz="1700" dirty="0" smtClean="0"/>
          </a:p>
          <a:p>
            <a:pPr marL="457200" indent="-457200" algn="l">
              <a:buFontTx/>
              <a:buChar char="-"/>
            </a:pPr>
            <a:r>
              <a:rPr lang="en-ZA" sz="2800" dirty="0" err="1" smtClean="0"/>
              <a:t>MoF</a:t>
            </a:r>
            <a:r>
              <a:rPr lang="en-ZA" sz="2800" dirty="0" smtClean="0"/>
              <a:t> leads the reform</a:t>
            </a:r>
          </a:p>
          <a:p>
            <a:pPr marL="457200" indent="-457200" algn="l">
              <a:buFontTx/>
              <a:buChar char="-"/>
            </a:pPr>
            <a:r>
              <a:rPr lang="en-ZA" sz="2800" dirty="0"/>
              <a:t>P</a:t>
            </a:r>
            <a:r>
              <a:rPr lang="en-ZA" sz="2800" dirty="0" smtClean="0"/>
              <a:t>rofessional accounting community (associations, universities, specialized companies)</a:t>
            </a:r>
          </a:p>
          <a:p>
            <a:pPr marL="457200" indent="-457200" algn="l">
              <a:buFontTx/>
              <a:buChar char="-"/>
            </a:pPr>
            <a:r>
              <a:rPr lang="en-ZA" sz="2800" dirty="0" smtClean="0"/>
              <a:t>Line ministries, National Bank, members of parliament, audit </a:t>
            </a:r>
            <a:r>
              <a:rPr lang="en-ZA" sz="2800" dirty="0" err="1" smtClean="0"/>
              <a:t>authori</a:t>
            </a:r>
            <a:r>
              <a:rPr lang="en-US" sz="2800" dirty="0" smtClean="0"/>
              <a:t>ties</a:t>
            </a:r>
            <a:endParaRPr lang="en-ZA" sz="2800" dirty="0" smtClean="0"/>
          </a:p>
          <a:p>
            <a:pPr marL="457200" indent="-457200" algn="l">
              <a:buFontTx/>
              <a:buChar char="-"/>
            </a:pPr>
            <a:r>
              <a:rPr lang="en-ZA" sz="2800" dirty="0" smtClean="0"/>
              <a:t>Can be organized through a NATIONAL ACCOUNTING BOARD, COUNCIL ON METHODOLOGIES ISSUES under </a:t>
            </a:r>
            <a:r>
              <a:rPr lang="en-ZA" sz="2800" dirty="0" err="1" smtClean="0"/>
              <a:t>MoF</a:t>
            </a:r>
            <a:endParaRPr lang="en-ZA" sz="2800" dirty="0" smtClean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18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1538" y="381000"/>
            <a:ext cx="7786742" cy="64008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3. Design and implementation of public sector accounting reform – how to make best use of external resources</a:t>
            </a:r>
            <a:endParaRPr lang="ru-RU" sz="2800" dirty="0">
              <a:solidFill>
                <a:schemeClr val="tx1"/>
              </a:solidFill>
            </a:endParaRPr>
          </a:p>
          <a:p>
            <a:pPr algn="just"/>
            <a:endParaRPr lang="en-US" sz="1700" dirty="0"/>
          </a:p>
          <a:p>
            <a:pPr algn="l"/>
            <a:endParaRPr lang="en-US" sz="2800" dirty="0"/>
          </a:p>
          <a:p>
            <a:pPr marL="457200" indent="-457200" algn="l">
              <a:buFontTx/>
              <a:buChar char="-"/>
            </a:pPr>
            <a:r>
              <a:rPr lang="en-ZA" sz="2800" dirty="0" smtClean="0"/>
              <a:t>WB-PEFA ASSESMENT as a tool to go forward</a:t>
            </a:r>
          </a:p>
          <a:p>
            <a:pPr marL="457200" indent="-457200" algn="l">
              <a:buFontTx/>
              <a:buChar char="-"/>
            </a:pPr>
            <a:r>
              <a:rPr lang="en-ZA" sz="2800" dirty="0" smtClean="0"/>
              <a:t>External consultants (local and foreigners) provide advice but decisions have to be made by national authorities  </a:t>
            </a:r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ZA" sz="2800" dirty="0"/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18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3549</TotalTime>
  <Words>406</Words>
  <Application>Microsoft Office PowerPoint</Application>
  <PresentationFormat>On-screen Show (4:3)</PresentationFormat>
  <Paragraphs>97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CEF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Renaissance Guest</cp:lastModifiedBy>
  <cp:revision>501</cp:revision>
  <cp:lastPrinted>2012-03-11T09:33:36Z</cp:lastPrinted>
  <dcterms:created xsi:type="dcterms:W3CDTF">2012-02-13T09:14:10Z</dcterms:created>
  <dcterms:modified xsi:type="dcterms:W3CDTF">2016-10-04T14:29:54Z</dcterms:modified>
</cp:coreProperties>
</file>