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350" r:id="rId3"/>
    <p:sldId id="355" r:id="rId4"/>
    <p:sldId id="358" r:id="rId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96237" autoAdjust="0"/>
  </p:normalViewPr>
  <p:slideViewPr>
    <p:cSldViewPr>
      <p:cViewPr varScale="1">
        <p:scale>
          <a:sx n="112" d="100"/>
          <a:sy n="112" d="100"/>
        </p:scale>
        <p:origin x="-163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6811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06811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10/21/2016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"/>
            <a:ext cx="7696200" cy="6019800"/>
          </a:xfrm>
        </p:spPr>
        <p:txBody>
          <a:bodyPr>
            <a:normAutofit fontScale="92500"/>
          </a:bodyPr>
          <a:lstStyle/>
          <a:p>
            <a:pPr lvl="1"/>
            <a:r>
              <a:rPr lang="ru-RU" b="1" dirty="0" smtClean="0"/>
              <a:t>Группа </a:t>
            </a:r>
            <a:r>
              <a:rPr lang="en-US" b="1" dirty="0" smtClean="0"/>
              <a:t>2</a:t>
            </a:r>
            <a:endParaRPr lang="ru-RU" sz="4400" b="1" dirty="0"/>
          </a:p>
          <a:p>
            <a:pPr lvl="1"/>
            <a:endParaRPr lang="en-US" sz="3600" dirty="0"/>
          </a:p>
          <a:p>
            <a:pPr lvl="1"/>
            <a:r>
              <a:rPr lang="ru-RU" sz="3600" b="1" dirty="0" smtClean="0">
                <a:solidFill>
                  <a:srgbClr val="002060"/>
                </a:solidFill>
              </a:rPr>
              <a:t>Реформирование систем бухгалтерского учета и финансовой отчетности в государственном секторе</a:t>
            </a:r>
            <a:endParaRPr lang="en-US" sz="3600" b="1" dirty="0">
              <a:solidFill>
                <a:srgbClr val="002060"/>
              </a:solidFill>
            </a:endParaRPr>
          </a:p>
          <a:p>
            <a:pPr lvl="1"/>
            <a:endParaRPr lang="en-US" sz="2600" b="1" dirty="0">
              <a:solidFill>
                <a:srgbClr val="C00000"/>
              </a:solidFill>
            </a:endParaRPr>
          </a:p>
          <a:p>
            <a:pPr lvl="1"/>
            <a:r>
              <a:rPr lang="ru-RU" sz="2600" b="1" dirty="0" smtClean="0">
                <a:solidFill>
                  <a:srgbClr val="C00000"/>
                </a:solidFill>
              </a:rPr>
              <a:t>Страны</a:t>
            </a:r>
            <a:r>
              <a:rPr lang="en-US" sz="2600" b="1" dirty="0" smtClean="0">
                <a:solidFill>
                  <a:srgbClr val="C00000"/>
                </a:solidFill>
              </a:rPr>
              <a:t>: </a:t>
            </a:r>
            <a:r>
              <a:rPr lang="ru-RU" sz="2600" b="1" dirty="0" smtClean="0">
                <a:solidFill>
                  <a:srgbClr val="C00000"/>
                </a:solidFill>
              </a:rPr>
              <a:t>Албания, Азербайджан</a:t>
            </a:r>
            <a:r>
              <a:rPr lang="en-US" sz="2600" b="1" dirty="0" smtClean="0">
                <a:solidFill>
                  <a:srgbClr val="C00000"/>
                </a:solidFill>
              </a:rPr>
              <a:t>, </a:t>
            </a:r>
            <a:r>
              <a:rPr lang="ru-RU" sz="2600" b="1" dirty="0" smtClean="0">
                <a:solidFill>
                  <a:srgbClr val="C00000"/>
                </a:solidFill>
              </a:rPr>
              <a:t>Беларусь, Босния и Герцеговина</a:t>
            </a:r>
            <a:r>
              <a:rPr lang="en-US" sz="2600" b="1" dirty="0" smtClean="0">
                <a:solidFill>
                  <a:srgbClr val="C00000"/>
                </a:solidFill>
              </a:rPr>
              <a:t>, </a:t>
            </a:r>
            <a:r>
              <a:rPr lang="ru-RU" sz="2600" b="1" dirty="0" smtClean="0">
                <a:solidFill>
                  <a:srgbClr val="C00000"/>
                </a:solidFill>
              </a:rPr>
              <a:t>Хорватия, Казахстан, Россия, Турция</a:t>
            </a:r>
            <a:endParaRPr lang="ru-RU" sz="2600" b="1" dirty="0">
              <a:solidFill>
                <a:srgbClr val="C00000"/>
              </a:solidFill>
            </a:endParaRPr>
          </a:p>
          <a:p>
            <a:pPr lvl="1"/>
            <a:endParaRPr lang="ru-RU" sz="2600" b="1" dirty="0"/>
          </a:p>
          <a:p>
            <a:pPr lvl="1"/>
            <a:endParaRPr lang="en-US" sz="2600" b="1" dirty="0"/>
          </a:p>
          <a:p>
            <a:pPr lvl="1"/>
            <a:r>
              <a:rPr lang="ru-RU" sz="2600" b="1" dirty="0" smtClean="0"/>
              <a:t>Минск, </a:t>
            </a:r>
            <a:r>
              <a:rPr lang="en-US" sz="2600" b="1" dirty="0" smtClean="0"/>
              <a:t>4</a:t>
            </a:r>
            <a:r>
              <a:rPr lang="ru-RU" sz="2600" b="1" dirty="0" smtClean="0"/>
              <a:t> октября </a:t>
            </a:r>
            <a:r>
              <a:rPr lang="ru-RU" sz="2600" b="1" dirty="0"/>
              <a:t>201</a:t>
            </a:r>
            <a:r>
              <a:rPr lang="en-US" sz="2600" b="1" dirty="0" smtClean="0"/>
              <a:t>6</a:t>
            </a:r>
            <a:r>
              <a:rPr lang="ru-RU" sz="2600" b="1" dirty="0" smtClean="0"/>
              <a:t> года</a:t>
            </a:r>
            <a:endParaRPr lang="ru-RU" sz="2600" b="1" dirty="0"/>
          </a:p>
          <a:p>
            <a:pPr lvl="1"/>
            <a:endParaRPr lang="en-US" sz="3900" b="1" dirty="0"/>
          </a:p>
          <a:p>
            <a:pPr lvl="1" algn="l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586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4220100"/>
              </p:ext>
            </p:extLst>
          </p:nvPr>
        </p:nvGraphicFramePr>
        <p:xfrm>
          <a:off x="353168" y="503175"/>
          <a:ext cx="8790832" cy="5945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867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602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211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709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526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65212"/>
                <a:gridCol w="94196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0006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Албания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Азербайджан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БиГ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Хорватия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Казахстан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Турция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Этап реформирования систем бухгалтерского учета и финансовой отчетности в государственном секторе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1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реформы планируются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процессе реализации, </a:t>
                      </a:r>
                      <a:r>
                        <a:rPr lang="ru-RU" sz="11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завершены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П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Р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П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Р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Р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Р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431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Реформа официально закреплена в рамках более широкой программы реформирования системы </a:t>
                      </a:r>
                      <a:r>
                        <a:rPr lang="ru-RU" sz="11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УГФ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Да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Да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Да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Да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Да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Да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826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официального стратегического документа, на основе которого осуществляется реформа системы бухучета в государственном секторе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Нет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Да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Нет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Нет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Да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Нет 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1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Сроки проведения реформы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 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__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 </a:t>
                      </a:r>
                      <a:r>
                        <a:rPr lang="en-US" sz="1100" dirty="0" smtClean="0"/>
                        <a:t>2014</a:t>
                      </a:r>
                      <a:r>
                        <a:rPr lang="ru-RU" sz="1100" dirty="0" smtClean="0"/>
                        <a:t> года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2004-2018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н</a:t>
                      </a:r>
                      <a:r>
                        <a:rPr lang="ru-RU" sz="1100" dirty="0" smtClean="0"/>
                        <a:t>/</a:t>
                      </a:r>
                      <a:r>
                        <a:rPr lang="ru-RU" sz="1100" dirty="0" err="1" smtClean="0"/>
                        <a:t>д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 </a:t>
                      </a:r>
                      <a:r>
                        <a:rPr lang="en-US" sz="1100" dirty="0" smtClean="0"/>
                        <a:t>2002</a:t>
                      </a:r>
                      <a:r>
                        <a:rPr lang="ru-RU" sz="1100" dirty="0" smtClean="0"/>
                        <a:t> года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2009-2020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en-US" sz="1100" dirty="0" smtClean="0"/>
                        <a:t>1995</a:t>
                      </a:r>
                      <a:r>
                        <a:rPr lang="ru-RU" sz="1100" dirty="0" smtClean="0"/>
                        <a:t> года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69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Подход к реформированию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</a:t>
                      </a:r>
                      <a:r>
                        <a:rPr lang="ru-RU" sz="11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МСФООС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национальные стандарты (НС) или НС, преимущественно основанные на </a:t>
                      </a:r>
                      <a:r>
                        <a:rPr lang="ru-RU" sz="11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МСФООС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1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МСФООС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НС на основе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ru-RU" sz="11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МСФООС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НС на основе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ru-RU" sz="11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МСФООС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НС на основе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ru-RU" sz="11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МСФООС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НС на основе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ru-RU" sz="11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МСФООС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НС на основе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ru-RU" sz="11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МСФООС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81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Кто возглавляет процесс реформ и создан ли какой-либо официальный координационный комитет (КК)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Минфин</a:t>
                      </a:r>
                      <a:r>
                        <a:rPr lang="en-US" sz="1100" baseline="0" dirty="0" smtClean="0"/>
                        <a:t>,</a:t>
                      </a:r>
                      <a:r>
                        <a:rPr lang="ru-RU" sz="1100" baseline="0" dirty="0" smtClean="0"/>
                        <a:t> КК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Минфин</a:t>
                      </a:r>
                    </a:p>
                    <a:p>
                      <a:r>
                        <a:rPr lang="ru-RU" sz="1100" baseline="0" dirty="0" smtClean="0"/>
                        <a:t>КК нет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Кабмин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Минфин</a:t>
                      </a:r>
                    </a:p>
                    <a:p>
                      <a:r>
                        <a:rPr lang="ru-RU" sz="1100" baseline="0" dirty="0" smtClean="0"/>
                        <a:t>КК нет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Минфин</a:t>
                      </a:r>
                    </a:p>
                    <a:p>
                      <a:r>
                        <a:rPr lang="ru-RU" sz="1100" baseline="0" dirty="0" smtClean="0"/>
                        <a:t>КК нет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Минфин</a:t>
                      </a:r>
                      <a:r>
                        <a:rPr lang="en-US" sz="1100" baseline="0" dirty="0" smtClean="0"/>
                        <a:t>,</a:t>
                      </a:r>
                      <a:r>
                        <a:rPr lang="ru-RU" sz="1100" baseline="0" dirty="0" smtClean="0"/>
                        <a:t> КК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9990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внешней поддержки для процесса реформ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Нет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 Каков характер этой поддержки и кто ее оказывает?</a:t>
                      </a:r>
                      <a:endParaRPr lang="en-US" sz="1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Да</a:t>
                      </a:r>
                    </a:p>
                    <a:p>
                      <a:r>
                        <a:rPr lang="ru-RU" sz="1100" dirty="0" smtClean="0"/>
                        <a:t>Проект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Да</a:t>
                      </a:r>
                    </a:p>
                    <a:p>
                      <a:r>
                        <a:rPr lang="ru-RU" sz="1100" dirty="0" smtClean="0"/>
                        <a:t>ВБ</a:t>
                      </a:r>
                      <a:r>
                        <a:rPr lang="ru-RU" sz="1100" baseline="0" dirty="0" smtClean="0"/>
                        <a:t> и </a:t>
                      </a:r>
                      <a:r>
                        <a:rPr lang="en-US" sz="1100" dirty="0" err="1" smtClean="0"/>
                        <a:t>SECO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Да</a:t>
                      </a:r>
                    </a:p>
                    <a:p>
                      <a:r>
                        <a:rPr lang="ru-RU" sz="1100" dirty="0" smtClean="0"/>
                        <a:t>МВФ</a:t>
                      </a:r>
                      <a:r>
                        <a:rPr lang="en-US" sz="1100" dirty="0" smtClean="0"/>
                        <a:t> 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Да</a:t>
                      </a:r>
                    </a:p>
                    <a:p>
                      <a:r>
                        <a:rPr lang="ru-RU" sz="1100" dirty="0" smtClean="0"/>
                        <a:t>ВБ и другие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Да</a:t>
                      </a:r>
                    </a:p>
                    <a:p>
                      <a:r>
                        <a:rPr lang="ru-RU" sz="1100" dirty="0" smtClean="0"/>
                        <a:t>ВБ , МВФ и другие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Да</a:t>
                      </a:r>
                    </a:p>
                    <a:p>
                      <a:r>
                        <a:rPr lang="ru-RU" sz="1100" dirty="0" smtClean="0"/>
                        <a:t>ВБ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810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 организованы процессы обучения и сертификации бухгалтеров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11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Сертификация, обучение преподавателей, планируется учебный центр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Обучение</a:t>
                      </a:r>
                      <a:r>
                        <a:rPr lang="en-US" sz="1100" dirty="0" smtClean="0"/>
                        <a:t>. </a:t>
                      </a:r>
                      <a:r>
                        <a:rPr lang="ru-RU" sz="1100" dirty="0" smtClean="0"/>
                        <a:t>Создан центр по сертификации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н</a:t>
                      </a:r>
                      <a:r>
                        <a:rPr lang="ru-RU" sz="1100" dirty="0" smtClean="0"/>
                        <a:t>/</a:t>
                      </a:r>
                      <a:r>
                        <a:rPr lang="ru-RU" sz="1100" dirty="0" err="1" smtClean="0"/>
                        <a:t>д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Системы нет, процесс обучения  фрагментарный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Финансовая академия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Сотрудники Минфина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0"/>
            <a:ext cx="8790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1. </a:t>
            </a:r>
            <a:r>
              <a:rPr lang="ru-RU" sz="1600" dirty="0" smtClean="0"/>
              <a:t> Состояние реформ в области бухгалтерского учета и финансовой отчетности в государственном секторе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xmlns="" val="26843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381000"/>
            <a:ext cx="7786742" cy="6400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2. </a:t>
            </a:r>
            <a:r>
              <a:rPr lang="ru-RU" sz="2800" dirty="0" smtClean="0">
                <a:solidFill>
                  <a:schemeClr val="tx1"/>
                </a:solidFill>
              </a:rPr>
              <a:t>Разработка и реализация реформ в области финансовой отчетности в государственном секторе </a:t>
            </a:r>
            <a:r>
              <a:rPr lang="en-US" sz="2800" dirty="0" smtClean="0">
                <a:solidFill>
                  <a:schemeClr val="tx1"/>
                </a:solidFill>
              </a:rPr>
              <a:t>– </a:t>
            </a:r>
            <a:r>
              <a:rPr lang="ru-RU" sz="2800" dirty="0" smtClean="0">
                <a:solidFill>
                  <a:schemeClr val="tx1"/>
                </a:solidFill>
              </a:rPr>
              <a:t>основные заинтересованные лица, их роли и способы их вовлечения </a:t>
            </a:r>
          </a:p>
          <a:p>
            <a:pPr algn="just"/>
            <a:endParaRPr lang="en-US" sz="1700" dirty="0" smtClean="0"/>
          </a:p>
          <a:p>
            <a:pPr marL="457200" indent="-457200" algn="l">
              <a:buFontTx/>
              <a:buChar char="-"/>
            </a:pPr>
            <a:r>
              <a:rPr lang="ru-RU" sz="2800" dirty="0" smtClean="0"/>
              <a:t>Ведущая роль в реформах принадлежит министерству финансов</a:t>
            </a:r>
            <a:endParaRPr lang="en-ZA" sz="2800" dirty="0" smtClean="0"/>
          </a:p>
          <a:p>
            <a:pPr marL="457200" indent="-457200" algn="l">
              <a:buFontTx/>
              <a:buChar char="-"/>
            </a:pPr>
            <a:r>
              <a:rPr lang="ru-RU" sz="2800" dirty="0" smtClean="0"/>
              <a:t>Профессиональное сообщество специалистов по бухгалтерскому учету</a:t>
            </a:r>
            <a:r>
              <a:rPr lang="en-ZA" sz="2800" dirty="0" smtClean="0"/>
              <a:t> (</a:t>
            </a:r>
            <a:r>
              <a:rPr lang="ru-RU" sz="2800" dirty="0" smtClean="0"/>
              <a:t>ассоциации, вузы, специализированные компании</a:t>
            </a:r>
            <a:r>
              <a:rPr lang="en-ZA" sz="2800" dirty="0" smtClean="0"/>
              <a:t>)</a:t>
            </a:r>
          </a:p>
          <a:p>
            <a:pPr marL="457200" indent="-457200" algn="l">
              <a:buFontTx/>
              <a:buChar char="-"/>
            </a:pPr>
            <a:r>
              <a:rPr lang="ru-RU" sz="2800" dirty="0" smtClean="0"/>
              <a:t>Отраслевые министерства, центральный банк, члены парламента, органы аудита</a:t>
            </a:r>
            <a:endParaRPr lang="en-ZA" sz="2800" dirty="0" smtClean="0"/>
          </a:p>
          <a:p>
            <a:pPr marL="457200" indent="-457200" algn="l">
              <a:buFontTx/>
              <a:buChar char="-"/>
            </a:pPr>
            <a:r>
              <a:rPr lang="ru-RU" sz="2800" dirty="0" smtClean="0"/>
              <a:t>Процесс реформ может быть организован через национальный совет по вопросам бухгалтерского учета  или совет по методологическим вопросам при министерстве финансов</a:t>
            </a:r>
            <a:endParaRPr lang="en-ZA" sz="2800" dirty="0" smtClean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918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381000"/>
            <a:ext cx="7786742" cy="64008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3. </a:t>
            </a:r>
            <a:r>
              <a:rPr lang="ru-RU" sz="2800" dirty="0" smtClean="0">
                <a:solidFill>
                  <a:schemeClr val="tx1"/>
                </a:solidFill>
              </a:rPr>
              <a:t>Разработка и реализация реформ в области финансовой отчетности в государственном секторе </a:t>
            </a:r>
            <a:r>
              <a:rPr lang="en-US" sz="2800" dirty="0" smtClean="0">
                <a:solidFill>
                  <a:schemeClr val="tx1"/>
                </a:solidFill>
              </a:rPr>
              <a:t>– </a:t>
            </a:r>
            <a:r>
              <a:rPr lang="ru-RU" sz="2800" dirty="0" smtClean="0">
                <a:solidFill>
                  <a:schemeClr val="tx1"/>
                </a:solidFill>
              </a:rPr>
              <a:t>как использовать внешние ресурсы наиболее оптимальным образом</a:t>
            </a:r>
            <a:endParaRPr lang="ru-RU" sz="2800" dirty="0">
              <a:solidFill>
                <a:schemeClr val="tx1"/>
              </a:solidFill>
            </a:endParaRPr>
          </a:p>
          <a:p>
            <a:pPr marL="457200" indent="-457200" algn="l">
              <a:buFontTx/>
              <a:buChar char="-"/>
            </a:pPr>
            <a:endParaRPr lang="ru-RU" sz="2600" dirty="0" smtClean="0"/>
          </a:p>
          <a:p>
            <a:pPr marL="457200" indent="-457200" algn="l">
              <a:buFontTx/>
              <a:buChar char="-"/>
            </a:pPr>
            <a:r>
              <a:rPr lang="ru-RU" sz="2600" dirty="0" smtClean="0"/>
              <a:t>Программа «Оценка государственных расходов и финансовой подотчетности» (</a:t>
            </a:r>
            <a:r>
              <a:rPr lang="en-ZA" sz="2600" dirty="0" err="1" smtClean="0"/>
              <a:t>PEFA</a:t>
            </a:r>
            <a:r>
              <a:rPr lang="ru-RU" sz="2600" dirty="0" smtClean="0"/>
              <a:t>), реализуемая совместно  с Всемирным банком, - один из инструментов продвижения реформ</a:t>
            </a:r>
            <a:endParaRPr lang="en-ZA" sz="2600" dirty="0" smtClean="0"/>
          </a:p>
          <a:p>
            <a:pPr marL="457200" indent="-457200" algn="l">
              <a:buFontTx/>
              <a:buChar char="-"/>
            </a:pPr>
            <a:endParaRPr lang="ru-RU" sz="2600" dirty="0" smtClean="0"/>
          </a:p>
          <a:p>
            <a:pPr marL="457200" indent="-457200" algn="l">
              <a:buFontTx/>
              <a:buChar char="-"/>
            </a:pPr>
            <a:r>
              <a:rPr lang="ru-RU" sz="2600" dirty="0" smtClean="0"/>
              <a:t>Внешние консультанты (отечественные и иностранные) дают рекомендации, но решения должны принимать национальные органы власти. </a:t>
            </a:r>
            <a:endParaRPr lang="en-ZA" sz="26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5918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4352</TotalTime>
  <Words>450</Words>
  <Application>Microsoft Office PowerPoint</Application>
  <PresentationFormat>Экран (4:3)</PresentationFormat>
  <Paragraphs>101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Company>CEF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Lyudmila</cp:lastModifiedBy>
  <cp:revision>514</cp:revision>
  <cp:lastPrinted>2012-03-11T09:33:36Z</cp:lastPrinted>
  <dcterms:created xsi:type="dcterms:W3CDTF">2012-02-13T09:14:10Z</dcterms:created>
  <dcterms:modified xsi:type="dcterms:W3CDTF">2016-10-21T09:28:10Z</dcterms:modified>
</cp:coreProperties>
</file>