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3" r:id="rId2"/>
    <p:sldId id="350" r:id="rId3"/>
    <p:sldId id="355" r:id="rId4"/>
    <p:sldId id="358" r:id="rId5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89" autoAdjust="0"/>
    <p:restoredTop sz="96237" autoAdjust="0"/>
  </p:normalViewPr>
  <p:slideViewPr>
    <p:cSldViewPr>
      <p:cViewPr varScale="1">
        <p:scale>
          <a:sx n="112" d="100"/>
          <a:sy n="112" d="100"/>
        </p:scale>
        <p:origin x="-163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027" y="0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69F348-2C7F-401C-92D7-DC4CE7899B6F}" type="datetimeFigureOut">
              <a:rPr lang="en-US" smtClean="0"/>
              <a:pPr/>
              <a:t>10/21/2016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5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027" y="8829675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DAE607-FF26-4835-9EAD-DBB3FB491D1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02294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907AD67-7C60-4008-9560-6C146AAB157C}" type="datetimeFigureOut">
              <a:rPr lang="en-US" smtClean="0"/>
              <a:pPr/>
              <a:t>10/21/2016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5790"/>
            <a:ext cx="548640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E66FA965-B4FE-420C-8A3C-83B71E304D1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2161750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40890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40890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068119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068119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F2E64-0A67-474B-A639-17E615330E46}" type="datetime1">
              <a:rPr lang="en-US" smtClean="0"/>
              <a:pPr/>
              <a:t>10/21/2016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572771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2589C-FC03-4259-8BBC-0BD281CB6FD4}" type="datetime1">
              <a:rPr lang="en-US" smtClean="0"/>
              <a:pPr/>
              <a:t>10/21/2016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7646088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EECDC-4F87-4C25-B3AD-A2774A9FCBD3}" type="datetime1">
              <a:rPr lang="en-US" smtClean="0"/>
              <a:pPr/>
              <a:t>10/21/2016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622171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F2C02-1F7B-454E-8A54-3041221DBA6F}" type="datetime1">
              <a:rPr lang="en-US" smtClean="0"/>
              <a:pPr/>
              <a:t>10/21/2016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76936-CDE1-44C9-8756-609327187BEC}" type="datetime1">
              <a:rPr lang="en-US" smtClean="0"/>
              <a:pPr/>
              <a:t>10/21/2016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135931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C727-D177-4367-A10D-85F66D20A87B}" type="datetime1">
              <a:rPr lang="en-US" smtClean="0"/>
              <a:pPr/>
              <a:t>10/21/2016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10295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27EE1-2D06-409D-94E9-C88BA720C917}" type="datetime1">
              <a:rPr lang="en-US" smtClean="0"/>
              <a:pPr/>
              <a:t>10/21/2016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7489278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72D95-2A0A-4837-AE48-53DD1A2E57A4}" type="datetime1">
              <a:rPr lang="en-US" smtClean="0"/>
              <a:pPr/>
              <a:t>10/21/2016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292014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8A60B-CE01-4442-B45E-2835CD8C19AA}" type="datetime1">
              <a:rPr lang="en-US" smtClean="0"/>
              <a:pPr/>
              <a:t>10/21/2016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685100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01E71-AD02-4FB2-A70E-7F4274975F0E}" type="datetime1">
              <a:rPr lang="en-US" smtClean="0"/>
              <a:pPr/>
              <a:t>10/21/2016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327126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8F447-F262-404B-9C87-E9F53C2B0C74}" type="datetime1">
              <a:rPr lang="en-US" smtClean="0"/>
              <a:pPr/>
              <a:t>10/21/2016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185982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495E1-C638-4617-8F56-1143B3659993}" type="datetime1">
              <a:rPr lang="en-US" smtClean="0"/>
              <a:pPr/>
              <a:t>10/21/2016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748380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EF2C02-1F7B-454E-8A54-3041221DBA6F}" type="datetime1">
              <a:rPr lang="en-US" smtClean="0"/>
              <a:pPr/>
              <a:t>10/21/2016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461111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04800"/>
            <a:ext cx="7696200" cy="6019800"/>
          </a:xfrm>
        </p:spPr>
        <p:txBody>
          <a:bodyPr>
            <a:normAutofit fontScale="92500"/>
          </a:bodyPr>
          <a:lstStyle/>
          <a:p>
            <a:pPr lvl="1"/>
            <a:r>
              <a:rPr lang="ru-RU" b="1" dirty="0" smtClean="0"/>
              <a:t>Группа </a:t>
            </a:r>
            <a:r>
              <a:rPr lang="en-US" b="1" dirty="0" smtClean="0"/>
              <a:t>2</a:t>
            </a:r>
            <a:endParaRPr lang="ru-RU" sz="4400" b="1" dirty="0"/>
          </a:p>
          <a:p>
            <a:pPr lvl="1"/>
            <a:endParaRPr lang="en-US" sz="3600" dirty="0"/>
          </a:p>
          <a:p>
            <a:pPr lvl="1"/>
            <a:r>
              <a:rPr lang="ru-RU" sz="3600" b="1" dirty="0" smtClean="0">
                <a:solidFill>
                  <a:srgbClr val="002060"/>
                </a:solidFill>
              </a:rPr>
              <a:t>Реформирование систем бухгалтерского учета и финансовой отчетности в государственном секторе</a:t>
            </a:r>
            <a:endParaRPr lang="en-US" sz="3600" b="1" dirty="0">
              <a:solidFill>
                <a:srgbClr val="002060"/>
              </a:solidFill>
            </a:endParaRPr>
          </a:p>
          <a:p>
            <a:pPr lvl="1"/>
            <a:endParaRPr lang="en-US" sz="2600" b="1" dirty="0">
              <a:solidFill>
                <a:srgbClr val="C00000"/>
              </a:solidFill>
            </a:endParaRPr>
          </a:p>
          <a:p>
            <a:pPr lvl="1"/>
            <a:r>
              <a:rPr lang="ru-RU" sz="2600" b="1" dirty="0" smtClean="0">
                <a:solidFill>
                  <a:srgbClr val="C00000"/>
                </a:solidFill>
              </a:rPr>
              <a:t>Страны</a:t>
            </a:r>
            <a:r>
              <a:rPr lang="en-US" sz="2600" b="1" dirty="0" smtClean="0">
                <a:solidFill>
                  <a:srgbClr val="C00000"/>
                </a:solidFill>
              </a:rPr>
              <a:t>: </a:t>
            </a:r>
            <a:r>
              <a:rPr lang="ru-RU" sz="2600" b="1" dirty="0" smtClean="0">
                <a:solidFill>
                  <a:srgbClr val="C00000"/>
                </a:solidFill>
              </a:rPr>
              <a:t>Албания, Азербайджан</a:t>
            </a:r>
            <a:r>
              <a:rPr lang="en-US" sz="2600" b="1" dirty="0" smtClean="0">
                <a:solidFill>
                  <a:srgbClr val="C00000"/>
                </a:solidFill>
              </a:rPr>
              <a:t>, </a:t>
            </a:r>
            <a:r>
              <a:rPr lang="ru-RU" sz="2600" b="1" dirty="0" smtClean="0">
                <a:solidFill>
                  <a:srgbClr val="C00000"/>
                </a:solidFill>
              </a:rPr>
              <a:t>Беларусь, Босния и Герцеговина</a:t>
            </a:r>
            <a:r>
              <a:rPr lang="en-US" sz="2600" b="1" dirty="0" smtClean="0">
                <a:solidFill>
                  <a:srgbClr val="C00000"/>
                </a:solidFill>
              </a:rPr>
              <a:t>, </a:t>
            </a:r>
            <a:r>
              <a:rPr lang="ru-RU" sz="2600" b="1" dirty="0" smtClean="0">
                <a:solidFill>
                  <a:srgbClr val="C00000"/>
                </a:solidFill>
              </a:rPr>
              <a:t>Хорватия, Казахстан, Россия, Турция</a:t>
            </a:r>
            <a:endParaRPr lang="ru-RU" sz="2600" b="1" dirty="0">
              <a:solidFill>
                <a:srgbClr val="C00000"/>
              </a:solidFill>
            </a:endParaRPr>
          </a:p>
          <a:p>
            <a:pPr lvl="1"/>
            <a:endParaRPr lang="ru-RU" sz="2600" b="1" dirty="0"/>
          </a:p>
          <a:p>
            <a:pPr lvl="1"/>
            <a:endParaRPr lang="en-US" sz="2600" b="1" dirty="0"/>
          </a:p>
          <a:p>
            <a:pPr lvl="1"/>
            <a:r>
              <a:rPr lang="ru-RU" sz="2600" b="1" dirty="0" smtClean="0"/>
              <a:t>Минск, </a:t>
            </a:r>
            <a:r>
              <a:rPr lang="en-US" sz="2600" b="1" dirty="0" smtClean="0"/>
              <a:t>4</a:t>
            </a:r>
            <a:r>
              <a:rPr lang="ru-RU" sz="2600" b="1" dirty="0" smtClean="0"/>
              <a:t> октября </a:t>
            </a:r>
            <a:r>
              <a:rPr lang="ru-RU" sz="2600" b="1" dirty="0"/>
              <a:t>201</a:t>
            </a:r>
            <a:r>
              <a:rPr lang="en-US" sz="2600" b="1" dirty="0" smtClean="0"/>
              <a:t>6</a:t>
            </a:r>
            <a:r>
              <a:rPr lang="ru-RU" sz="2600" b="1" dirty="0" smtClean="0"/>
              <a:t> года</a:t>
            </a:r>
            <a:endParaRPr lang="ru-RU" sz="2600" b="1" dirty="0"/>
          </a:p>
          <a:p>
            <a:pPr lvl="1"/>
            <a:endParaRPr lang="en-US" sz="3900" b="1" dirty="0"/>
          </a:p>
          <a:p>
            <a:pPr lvl="1" algn="l"/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933700" y="2933699"/>
            <a:ext cx="6858002" cy="990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55865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2</a:t>
            </a:fld>
            <a:endParaRPr lang="en-US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964220100"/>
              </p:ext>
            </p:extLst>
          </p:nvPr>
        </p:nvGraphicFramePr>
        <p:xfrm>
          <a:off x="353168" y="503175"/>
          <a:ext cx="8790832" cy="59458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7867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6022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2119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77090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05266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065212"/>
                <a:gridCol w="94196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500067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Албания 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Азербайджан 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err="1" smtClean="0"/>
                        <a:t>БиГ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Хорватия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Казахстан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Турция</a:t>
                      </a:r>
                      <a:endParaRPr 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85818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Этап реформирования систем бухгалтерского учета и финансовой отчетности в государственном секторе</a:t>
                      </a:r>
                      <a:r>
                        <a:rPr lang="ru-RU" sz="11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ru-RU" sz="1100" baseline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</a:t>
                      </a:r>
                      <a:r>
                        <a:rPr lang="ru-RU" sz="11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– реформы планируются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100" baseline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</a:t>
                      </a:r>
                      <a:r>
                        <a:rPr lang="ru-RU" sz="11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–</a:t>
                      </a:r>
                      <a:r>
                        <a:rPr lang="ru-RU" sz="11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в процессе реализации, </a:t>
                      </a:r>
                      <a:r>
                        <a:rPr lang="ru-RU" sz="1100" baseline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</a:t>
                      </a:r>
                      <a:r>
                        <a:rPr lang="ru-RU" sz="11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- завершены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100" dirty="0" err="1" smtClean="0"/>
                        <a:t>П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err="1" smtClean="0"/>
                        <a:t>Р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err="1" smtClean="0"/>
                        <a:t>П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err="1" smtClean="0"/>
                        <a:t>Р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err="1" smtClean="0"/>
                        <a:t>Р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err="1" smtClean="0"/>
                        <a:t>Р</a:t>
                      </a:r>
                      <a:endParaRPr 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14315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Реформа официально закреплена в рамках более широкой программы реформирования системы </a:t>
                      </a:r>
                      <a:r>
                        <a:rPr lang="ru-RU" sz="110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УГФ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ru-RU" sz="11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Да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ru-RU" sz="11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Нет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Да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Да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Да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Да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Да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Да</a:t>
                      </a:r>
                      <a:endParaRPr 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18265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Наличие официального стратегического документа, на основе которого осуществляется реформа системы бухучета в государственном секторе</a:t>
                      </a:r>
                      <a:r>
                        <a:rPr lang="en-US" sz="11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Да</a:t>
                      </a:r>
                      <a:r>
                        <a:rPr lang="en-US" sz="11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Нет</a:t>
                      </a:r>
                      <a:r>
                        <a:rPr lang="en-US" sz="11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Нет 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Да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Нет 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Нет 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Да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Нет </a:t>
                      </a:r>
                      <a:endParaRPr 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18109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Сроки проведения реформы</a:t>
                      </a:r>
                      <a:r>
                        <a:rPr lang="en-US" sz="11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 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__ </a:t>
                      </a:r>
                      <a:r>
                        <a:rPr lang="ru-RU" sz="11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__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С </a:t>
                      </a:r>
                      <a:r>
                        <a:rPr lang="en-US" sz="1100" dirty="0" smtClean="0"/>
                        <a:t>2014</a:t>
                      </a:r>
                      <a:r>
                        <a:rPr lang="ru-RU" sz="1100" dirty="0" smtClean="0"/>
                        <a:t> года 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2004-2018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err="1" smtClean="0"/>
                        <a:t>н</a:t>
                      </a:r>
                      <a:r>
                        <a:rPr lang="ru-RU" sz="1100" dirty="0" smtClean="0"/>
                        <a:t>/</a:t>
                      </a:r>
                      <a:r>
                        <a:rPr lang="ru-RU" sz="1100" dirty="0" err="1" smtClean="0"/>
                        <a:t>д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С </a:t>
                      </a:r>
                      <a:r>
                        <a:rPr lang="en-US" sz="1100" dirty="0" smtClean="0"/>
                        <a:t>2002</a:t>
                      </a:r>
                      <a:r>
                        <a:rPr lang="ru-RU" sz="1100" dirty="0" smtClean="0"/>
                        <a:t> года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2009-2020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С</a:t>
                      </a:r>
                      <a:r>
                        <a:rPr lang="ru-RU" sz="1100" baseline="0" dirty="0" smtClean="0"/>
                        <a:t> </a:t>
                      </a:r>
                      <a:r>
                        <a:rPr lang="en-US" sz="1100" dirty="0" smtClean="0"/>
                        <a:t>1995</a:t>
                      </a:r>
                      <a:r>
                        <a:rPr lang="ru-RU" sz="1100" dirty="0" smtClean="0"/>
                        <a:t> года</a:t>
                      </a:r>
                      <a:endParaRPr 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656907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Подход к реформированию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ru-RU" sz="1100" baseline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МСФООС</a:t>
                      </a:r>
                      <a:r>
                        <a:rPr lang="ru-RU" sz="11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национальные стандарты (НС) или НС, преимущественно основанные на </a:t>
                      </a:r>
                      <a:r>
                        <a:rPr lang="ru-RU" sz="1100" baseline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МСФООС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100" baseline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МСФООС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НС на основе</a:t>
                      </a:r>
                      <a:r>
                        <a:rPr lang="en-US" sz="1100" baseline="0" dirty="0" smtClean="0"/>
                        <a:t> </a:t>
                      </a:r>
                      <a:r>
                        <a:rPr lang="ru-RU" sz="1100" baseline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МСФООС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НС на основе</a:t>
                      </a:r>
                      <a:r>
                        <a:rPr lang="en-US" sz="1100" baseline="0" dirty="0" smtClean="0"/>
                        <a:t> </a:t>
                      </a:r>
                      <a:r>
                        <a:rPr lang="ru-RU" sz="1100" baseline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МСФООС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НС на основе</a:t>
                      </a:r>
                      <a:r>
                        <a:rPr lang="en-US" sz="1100" baseline="0" dirty="0" smtClean="0"/>
                        <a:t> </a:t>
                      </a:r>
                      <a:r>
                        <a:rPr lang="ru-RU" sz="1100" baseline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МСФООС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НС на основе</a:t>
                      </a:r>
                      <a:r>
                        <a:rPr lang="en-US" sz="1100" baseline="0" dirty="0" smtClean="0"/>
                        <a:t> </a:t>
                      </a:r>
                      <a:r>
                        <a:rPr lang="ru-RU" sz="1100" baseline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МСФООС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НС на основе</a:t>
                      </a:r>
                      <a:r>
                        <a:rPr lang="en-US" sz="1100" baseline="0" dirty="0" smtClean="0"/>
                        <a:t> </a:t>
                      </a:r>
                      <a:r>
                        <a:rPr lang="ru-RU" sz="1100" baseline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МСФООС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18109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Кто возглавляет процесс реформ и создан ли какой-либо официальный координационный комитет (КК)</a:t>
                      </a:r>
                      <a:r>
                        <a:rPr lang="en-US" sz="11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? 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Минфин</a:t>
                      </a:r>
                      <a:r>
                        <a:rPr lang="en-US" sz="1100" baseline="0" dirty="0" smtClean="0"/>
                        <a:t>,</a:t>
                      </a:r>
                      <a:r>
                        <a:rPr lang="ru-RU" sz="1100" baseline="0" dirty="0" smtClean="0"/>
                        <a:t> КК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Минфин</a:t>
                      </a:r>
                    </a:p>
                    <a:p>
                      <a:r>
                        <a:rPr lang="ru-RU" sz="1100" baseline="0" dirty="0" smtClean="0"/>
                        <a:t>КК нет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err="1" smtClean="0"/>
                        <a:t>Кабмин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Минфин</a:t>
                      </a:r>
                    </a:p>
                    <a:p>
                      <a:r>
                        <a:rPr lang="ru-RU" sz="1100" baseline="0" dirty="0" smtClean="0"/>
                        <a:t>КК нет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Минфин</a:t>
                      </a:r>
                    </a:p>
                    <a:p>
                      <a:r>
                        <a:rPr lang="ru-RU" sz="1100" baseline="0" dirty="0" smtClean="0"/>
                        <a:t>КК нет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Минфин</a:t>
                      </a:r>
                      <a:r>
                        <a:rPr lang="en-US" sz="1100" baseline="0" dirty="0" smtClean="0"/>
                        <a:t>,</a:t>
                      </a:r>
                      <a:r>
                        <a:rPr lang="ru-RU" sz="1100" baseline="0" dirty="0" smtClean="0"/>
                        <a:t> КК</a:t>
                      </a:r>
                      <a:endParaRPr 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799903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Наличие внешней поддержки для процесса реформ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ru-RU" sz="11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Да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ru-RU" sz="11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Нет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  <a:r>
                        <a:rPr lang="ru-RU" sz="11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 Каков характер этой поддержки и кто ее оказывает?</a:t>
                      </a:r>
                      <a:endParaRPr lang="en-US" sz="1100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Да</a:t>
                      </a:r>
                    </a:p>
                    <a:p>
                      <a:r>
                        <a:rPr lang="ru-RU" sz="1100" dirty="0" smtClean="0"/>
                        <a:t>Проект 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Да</a:t>
                      </a:r>
                    </a:p>
                    <a:p>
                      <a:r>
                        <a:rPr lang="ru-RU" sz="1100" dirty="0" smtClean="0"/>
                        <a:t>ВБ</a:t>
                      </a:r>
                      <a:r>
                        <a:rPr lang="ru-RU" sz="1100" baseline="0" dirty="0" smtClean="0"/>
                        <a:t> и </a:t>
                      </a:r>
                      <a:r>
                        <a:rPr lang="en-US" sz="1100" dirty="0" err="1" smtClean="0"/>
                        <a:t>SECO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Да</a:t>
                      </a:r>
                    </a:p>
                    <a:p>
                      <a:r>
                        <a:rPr lang="ru-RU" sz="1100" dirty="0" smtClean="0"/>
                        <a:t>МВФ</a:t>
                      </a:r>
                      <a:r>
                        <a:rPr lang="en-US" sz="1100" dirty="0" smtClean="0"/>
                        <a:t> 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Да</a:t>
                      </a:r>
                    </a:p>
                    <a:p>
                      <a:r>
                        <a:rPr lang="ru-RU" sz="1100" dirty="0" smtClean="0"/>
                        <a:t>ВБ и другие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Да</a:t>
                      </a:r>
                    </a:p>
                    <a:p>
                      <a:r>
                        <a:rPr lang="ru-RU" sz="1100" dirty="0" smtClean="0"/>
                        <a:t>ВБ , МВФ и другие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Да</a:t>
                      </a:r>
                    </a:p>
                    <a:p>
                      <a:r>
                        <a:rPr lang="ru-RU" sz="1100" dirty="0" smtClean="0"/>
                        <a:t>ВБ</a:t>
                      </a:r>
                      <a:endParaRPr 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518109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Как организованы процессы обучения и сертификации бухгалтеров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?</a:t>
                      </a:r>
                      <a:endParaRPr lang="en-US" sz="1100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Сертификация, обучение преподавателей, планируется учебный центр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Обучение</a:t>
                      </a:r>
                      <a:r>
                        <a:rPr lang="en-US" sz="1100" dirty="0" smtClean="0"/>
                        <a:t>. </a:t>
                      </a:r>
                      <a:r>
                        <a:rPr lang="ru-RU" sz="1100" dirty="0" smtClean="0"/>
                        <a:t>Создан центр по сертификации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err="1" smtClean="0"/>
                        <a:t>н</a:t>
                      </a:r>
                      <a:r>
                        <a:rPr lang="ru-RU" sz="1100" dirty="0" smtClean="0"/>
                        <a:t>/</a:t>
                      </a:r>
                      <a:r>
                        <a:rPr lang="ru-RU" sz="1100" dirty="0" err="1" smtClean="0"/>
                        <a:t>д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Системы нет, процесс обучения  фрагментарный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Финансовая академия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Сотрудники Минфина</a:t>
                      </a:r>
                      <a:endParaRPr 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79512" y="0"/>
            <a:ext cx="87908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1. </a:t>
            </a:r>
            <a:r>
              <a:rPr lang="ru-RU" sz="1600" dirty="0" smtClean="0"/>
              <a:t> Состояние реформ в области бухгалтерского учета и финансовой отчетности в государственном секторе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xmlns="" val="2684328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71538" y="381000"/>
            <a:ext cx="7786742" cy="6400800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>
                <a:solidFill>
                  <a:schemeClr val="tx1"/>
                </a:solidFill>
              </a:rPr>
              <a:t>2. </a:t>
            </a:r>
            <a:r>
              <a:rPr lang="ru-RU" sz="2800" dirty="0" smtClean="0">
                <a:solidFill>
                  <a:schemeClr val="tx1"/>
                </a:solidFill>
              </a:rPr>
              <a:t>Разработка и реализация реформ в области финансовой отчетности в государственном секторе </a:t>
            </a:r>
            <a:r>
              <a:rPr lang="en-US" sz="2800" dirty="0" smtClean="0">
                <a:solidFill>
                  <a:schemeClr val="tx1"/>
                </a:solidFill>
              </a:rPr>
              <a:t>– </a:t>
            </a:r>
            <a:r>
              <a:rPr lang="ru-RU" sz="2800" dirty="0" smtClean="0">
                <a:solidFill>
                  <a:schemeClr val="tx1"/>
                </a:solidFill>
              </a:rPr>
              <a:t>основные заинтересованные лица, их роли и способы их вовлечения </a:t>
            </a:r>
          </a:p>
          <a:p>
            <a:pPr algn="just"/>
            <a:endParaRPr lang="en-US" sz="1700" dirty="0" smtClean="0"/>
          </a:p>
          <a:p>
            <a:pPr marL="457200" indent="-457200" algn="l">
              <a:buFontTx/>
              <a:buChar char="-"/>
            </a:pPr>
            <a:r>
              <a:rPr lang="ru-RU" sz="2800" dirty="0" smtClean="0"/>
              <a:t>Ведущая роль в реформах принадлежит министерству финансов</a:t>
            </a:r>
            <a:endParaRPr lang="en-ZA" sz="2800" dirty="0" smtClean="0"/>
          </a:p>
          <a:p>
            <a:pPr marL="457200" indent="-457200" algn="l">
              <a:buFontTx/>
              <a:buChar char="-"/>
            </a:pPr>
            <a:r>
              <a:rPr lang="ru-RU" sz="2800" dirty="0" smtClean="0"/>
              <a:t>Профессиональное сообщество специалистов по бухгалтерскому учету</a:t>
            </a:r>
            <a:r>
              <a:rPr lang="en-ZA" sz="2800" dirty="0" smtClean="0"/>
              <a:t> (</a:t>
            </a:r>
            <a:r>
              <a:rPr lang="ru-RU" sz="2800" dirty="0" smtClean="0"/>
              <a:t>ассоциации, вузы, специализированные компании</a:t>
            </a:r>
            <a:r>
              <a:rPr lang="en-ZA" sz="2800" dirty="0" smtClean="0"/>
              <a:t>)</a:t>
            </a:r>
          </a:p>
          <a:p>
            <a:pPr marL="457200" indent="-457200" algn="l">
              <a:buFontTx/>
              <a:buChar char="-"/>
            </a:pPr>
            <a:r>
              <a:rPr lang="ru-RU" sz="2800" dirty="0" smtClean="0"/>
              <a:t>Отраслевые министерства, центральный банк, члены парламента, органы аудита</a:t>
            </a:r>
            <a:endParaRPr lang="en-ZA" sz="2800" dirty="0" smtClean="0"/>
          </a:p>
          <a:p>
            <a:pPr marL="457200" indent="-457200" algn="l">
              <a:buFontTx/>
              <a:buChar char="-"/>
            </a:pPr>
            <a:r>
              <a:rPr lang="ru-RU" sz="2800" dirty="0" smtClean="0"/>
              <a:t>Процесс реформ может быть организован через национальный совет по вопросам бухгалтерского учета  или совет по методологическим вопросам при министерстве финансов</a:t>
            </a:r>
            <a:endParaRPr lang="en-ZA" sz="2800" dirty="0" smtClean="0"/>
          </a:p>
          <a:p>
            <a:pPr algn="l"/>
            <a:endParaRPr lang="en-ZA" sz="2800" dirty="0"/>
          </a:p>
          <a:p>
            <a:pPr algn="l"/>
            <a:endParaRPr lang="en-ZA" sz="2800" dirty="0"/>
          </a:p>
          <a:p>
            <a:pPr algn="l"/>
            <a:endParaRPr lang="en-US" sz="2800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971800" y="2971799"/>
            <a:ext cx="6858002" cy="914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59189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71538" y="381000"/>
            <a:ext cx="7786742" cy="6400800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chemeClr val="tx1"/>
                </a:solidFill>
              </a:rPr>
              <a:t>3. </a:t>
            </a:r>
            <a:r>
              <a:rPr lang="ru-RU" sz="2800" dirty="0" smtClean="0">
                <a:solidFill>
                  <a:schemeClr val="tx1"/>
                </a:solidFill>
              </a:rPr>
              <a:t>Разработка и реализация реформ в области финансовой отчетности в государственном секторе </a:t>
            </a:r>
            <a:r>
              <a:rPr lang="en-US" sz="2800" dirty="0" smtClean="0">
                <a:solidFill>
                  <a:schemeClr val="tx1"/>
                </a:solidFill>
              </a:rPr>
              <a:t>– </a:t>
            </a:r>
            <a:r>
              <a:rPr lang="ru-RU" sz="2800" dirty="0" smtClean="0">
                <a:solidFill>
                  <a:schemeClr val="tx1"/>
                </a:solidFill>
              </a:rPr>
              <a:t>как использовать внешние ресурсы наиболее оптимальным образом</a:t>
            </a:r>
            <a:endParaRPr lang="ru-RU" sz="2800" dirty="0">
              <a:solidFill>
                <a:schemeClr val="tx1"/>
              </a:solidFill>
            </a:endParaRPr>
          </a:p>
          <a:p>
            <a:pPr marL="457200" indent="-457200" algn="l">
              <a:buFontTx/>
              <a:buChar char="-"/>
            </a:pPr>
            <a:endParaRPr lang="ru-RU" sz="2600" dirty="0" smtClean="0"/>
          </a:p>
          <a:p>
            <a:pPr marL="457200" indent="-457200" algn="l">
              <a:buFontTx/>
              <a:buChar char="-"/>
            </a:pPr>
            <a:r>
              <a:rPr lang="ru-RU" sz="2600" dirty="0" smtClean="0"/>
              <a:t>Программа «Оценка государственных расходов и финансовой подотчетности» (</a:t>
            </a:r>
            <a:r>
              <a:rPr lang="en-ZA" sz="2600" dirty="0" err="1" smtClean="0"/>
              <a:t>PEFA</a:t>
            </a:r>
            <a:r>
              <a:rPr lang="ru-RU" sz="2600" dirty="0" smtClean="0"/>
              <a:t>), реализуемая совместно  с Всемирным банком, - один из инструментов продвижения реформ</a:t>
            </a:r>
            <a:endParaRPr lang="en-ZA" sz="2600" dirty="0" smtClean="0"/>
          </a:p>
          <a:p>
            <a:pPr marL="457200" indent="-457200" algn="l">
              <a:buFontTx/>
              <a:buChar char="-"/>
            </a:pPr>
            <a:endParaRPr lang="ru-RU" sz="2600" dirty="0" smtClean="0"/>
          </a:p>
          <a:p>
            <a:pPr marL="457200" indent="-457200" algn="l">
              <a:buFontTx/>
              <a:buChar char="-"/>
            </a:pPr>
            <a:r>
              <a:rPr lang="ru-RU" sz="2600" dirty="0" smtClean="0"/>
              <a:t>Внешние консультанты (отечественные и иностранные) дают рекомендации, но решения должны принимать национальные органы власти. </a:t>
            </a:r>
            <a:endParaRPr lang="en-ZA" sz="2600" dirty="0"/>
          </a:p>
          <a:p>
            <a:pPr algn="l"/>
            <a:endParaRPr lang="en-ZA" sz="2800" dirty="0"/>
          </a:p>
          <a:p>
            <a:pPr algn="l"/>
            <a:endParaRPr lang="en-ZA" sz="2800" dirty="0"/>
          </a:p>
          <a:p>
            <a:pPr algn="l"/>
            <a:endParaRPr lang="en-US" sz="2800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971800" y="2971799"/>
            <a:ext cx="6858002" cy="914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59189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4352</TotalTime>
  <Words>450</Words>
  <Application>Microsoft Office PowerPoint</Application>
  <PresentationFormat>Экран (4:3)</PresentationFormat>
  <Paragraphs>101</Paragraphs>
  <Slides>4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Office Theme</vt:lpstr>
      <vt:lpstr>Слайд 1</vt:lpstr>
      <vt:lpstr>Слайд 2</vt:lpstr>
      <vt:lpstr>Слайд 3</vt:lpstr>
      <vt:lpstr>Слайд 4</vt:lpstr>
    </vt:vector>
  </TitlesOfParts>
  <Company>CEF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Deanna Aubrey</dc:creator>
  <cp:lastModifiedBy>Lyudmila</cp:lastModifiedBy>
  <cp:revision>514</cp:revision>
  <cp:lastPrinted>2012-03-11T09:33:36Z</cp:lastPrinted>
  <dcterms:created xsi:type="dcterms:W3CDTF">2012-02-13T09:14:10Z</dcterms:created>
  <dcterms:modified xsi:type="dcterms:W3CDTF">2016-10-21T09:28:10Z</dcterms:modified>
</cp:coreProperties>
</file>