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66" r:id="rId3"/>
    <p:sldId id="371" r:id="rId4"/>
    <p:sldId id="368" r:id="rId5"/>
    <p:sldId id="372" r:id="rId6"/>
    <p:sldId id="367" r:id="rId7"/>
    <p:sldId id="369" r:id="rId8"/>
    <p:sldId id="365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63" d="100"/>
          <a:sy n="63" d="100"/>
        </p:scale>
        <p:origin x="137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89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1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7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86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5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799"/>
            <a:ext cx="7696200" cy="6416675"/>
          </a:xfrm>
        </p:spPr>
        <p:txBody>
          <a:bodyPr>
            <a:normAutofit lnSpcReduction="10000"/>
          </a:bodyPr>
          <a:lstStyle/>
          <a:p>
            <a:pPr lvl="1"/>
            <a:r>
              <a:rPr lang="ru-RU" sz="3200" b="1" dirty="0"/>
              <a:t>Пленарное заседание казначейского сообщества </a:t>
            </a:r>
            <a:r>
              <a:rPr lang="en-US" sz="3200" b="1" dirty="0"/>
              <a:t>PEMPAL</a:t>
            </a:r>
            <a:endParaRPr lang="ru-RU" sz="3200" b="1" dirty="0"/>
          </a:p>
          <a:p>
            <a:pPr lvl="1"/>
            <a:endParaRPr lang="en-US" sz="3600" dirty="0"/>
          </a:p>
          <a:p>
            <a:pPr lvl="1"/>
            <a:r>
              <a:rPr lang="ru-RU" sz="4000" b="1" dirty="0">
                <a:solidFill>
                  <a:srgbClr val="002060"/>
                </a:solidFill>
              </a:rPr>
              <a:t>Трансформация механизмов контроля за расходами</a:t>
            </a:r>
            <a:endParaRPr lang="en-US" sz="4000" b="1" dirty="0">
              <a:solidFill>
                <a:srgbClr val="00206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ru-RU" b="1" dirty="0">
                <a:solidFill>
                  <a:srgbClr val="C00000"/>
                </a:solidFill>
              </a:rPr>
              <a:t>Азербайджан, Беларусь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ru-RU" b="1" dirty="0">
                <a:solidFill>
                  <a:srgbClr val="C00000"/>
                </a:solidFill>
              </a:rPr>
              <a:t>Грузия, Казахстан, Узбекистан</a:t>
            </a:r>
            <a:r>
              <a:rPr lang="ru-RU" b="1">
                <a:solidFill>
                  <a:srgbClr val="C00000"/>
                </a:solidFill>
              </a:rPr>
              <a:t>, Украина</a:t>
            </a:r>
            <a:endParaRPr lang="ru-RU" b="1" dirty="0">
              <a:solidFill>
                <a:srgbClr val="C00000"/>
              </a:solidFill>
            </a:endParaRPr>
          </a:p>
          <a:p>
            <a:pPr lvl="1"/>
            <a:endParaRPr lang="en-US" sz="2600" b="1" dirty="0"/>
          </a:p>
          <a:p>
            <a:pPr lvl="1"/>
            <a:endParaRPr lang="en-US" sz="2600" b="1" dirty="0"/>
          </a:p>
          <a:p>
            <a:pPr lvl="1"/>
            <a:r>
              <a:rPr lang="ru-RU" b="1" dirty="0"/>
              <a:t>Будапешт </a:t>
            </a:r>
            <a:r>
              <a:rPr lang="en-US" b="1" dirty="0"/>
              <a:t>(</a:t>
            </a:r>
            <a:r>
              <a:rPr lang="ru-RU" b="1" dirty="0"/>
              <a:t>Венгрия</a:t>
            </a:r>
            <a:r>
              <a:rPr lang="en-US" b="1" dirty="0"/>
              <a:t>)</a:t>
            </a:r>
            <a:r>
              <a:rPr lang="ru-RU" b="1" dirty="0"/>
              <a:t>, 5-7 июня 2019 года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1000"/>
            <a:ext cx="7920880" cy="6072336"/>
          </a:xfrm>
        </p:spPr>
        <p:txBody>
          <a:bodyPr>
            <a:normAutofit fontScale="85000" lnSpcReduction="20000"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Содействует ли развитие ИТ, обеспечивающих казначейское исполнение бюджета, трансформации механизмов контроля, используемых казначейством в ваших странах? Если да, то что изменилось (какие инициативы обсуждаются)?</a:t>
            </a:r>
            <a:endParaRPr lang="en-US" sz="2200" dirty="0">
              <a:solidFill>
                <a:srgbClr val="C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       Цифровизация – новый тренд мирового развития</a:t>
            </a:r>
          </a:p>
          <a:p>
            <a:pPr algn="l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Цифровизация пришла на смену информатизации и компьютеризации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Цифровизация приводит к повышению эффективности экономики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Развитие цифровых технологий связано с активным внедрением современных форм и технологий в деятельности любой организации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Цифровизация – процесс объективный, неизбежный и остановить его невозможно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Цифровая трансформация создает многочисленные преимущества, однако за рост качества, скорости, доступности взаимодействия и снижения стоимости услуг приходиться платить дополнительными рисками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Кибератаки – базовый глобальный технологический риск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1000"/>
            <a:ext cx="7920880" cy="6072336"/>
          </a:xfrm>
        </p:spPr>
        <p:txBody>
          <a:bodyPr>
            <a:normAutofit fontScale="85000" lnSpcReduction="20000"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Содействует ли развитие ИТ, обеспечивающих казначейское исполнение бюджета, трансформации механизмов контроля, используемых казначейством в ваших странах? Если да, то что изменилось (какие инициативы обсуждаются)?</a:t>
            </a:r>
            <a:endParaRPr lang="en-US" sz="2200" dirty="0">
              <a:solidFill>
                <a:srgbClr val="C00000"/>
              </a:solidFill>
            </a:endParaRPr>
          </a:p>
          <a:p>
            <a:pPr algn="l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Основные тенденции развития информационных технологий, обеспечивающих казначейское исполнение бюджета</a:t>
            </a:r>
          </a:p>
          <a:p>
            <a:pPr algn="l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Интеграция автоматизированных информационных систем казначейства с различными информационными системами госорганов (налоговая, госзакупки, банковский сектор)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Формирование первичных документов (договоров, счетов, актов выполненных работ) в электронном виде с использованием ЭЦП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Раскрытие информации о формировании и исполнении бюджета для обеспечения прозрачности и подотчетности, бюджет для граждан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Активное использование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облачных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технологий при формировании хранилища данных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9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1000"/>
            <a:ext cx="7920880" cy="6072336"/>
          </a:xfrm>
        </p:spPr>
        <p:txBody>
          <a:bodyPr>
            <a:normAutofit fontScale="92500" lnSpcReduction="10000"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Содействует ли развитие ИТ, обеспечивающих казначейское исполнение бюджета, трансформации механизмов контроля, используемых казначейством в ваших странах? Если да, то что изменилось (какие инициативы обсуждаются)?</a:t>
            </a:r>
            <a:endParaRPr lang="en-US" sz="2200" dirty="0">
              <a:solidFill>
                <a:srgbClr val="C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Преимущества применения информационных технологий при казначейском исполнении бюджета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Получение структурированной информации позволяет обеспечить принцип однократности ввода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Ускоряется время обработки документов, уменьшается количество ошибок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Обеспечение информационного взаимодействия в электронном виде участников бюджетного процесса посредством использования клиентских приложений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Автоматизация отдельных видов казначейского контроля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6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1000"/>
            <a:ext cx="7920880" cy="6072336"/>
          </a:xfrm>
        </p:spPr>
        <p:txBody>
          <a:bodyPr>
            <a:normAutofit fontScale="85000" lnSpcReduction="10000"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Содействует ли развитие ИТ, обеспечивающих казначейское исполнение бюджета, трансформации механизмов контроля, используемых казначейством в ваших странах? Если да, то что изменилось (какие инициативы обсуждаются)?</a:t>
            </a:r>
            <a:endParaRPr lang="en-US" sz="2200" dirty="0">
              <a:solidFill>
                <a:srgbClr val="C0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Автоматизация процессов казначейского контроля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Контроль свободных остатков бюджетных средств от договорных обязательств обеспечен программными средствами (существует во всех странах группы)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Контроль полномочий на подписание платежных документов обеспечен программными средствами через использование ЭЦП (существует во всех странах группы)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Применение типовых форм контрактов, их загрузка в электронном виде в информационную систему казначейства (реализовано в Азербайджане, Казахстане, Узбекистане)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Формирование первичных документов в электронном виде и их представление в казначейство (реализовано в Азербайджане, Грузии, Казахстане и Узбекистане)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>
            <a:normAutofit fontScale="47500" lnSpcReduction="20000"/>
          </a:bodyPr>
          <a:lstStyle/>
          <a:p>
            <a:r>
              <a:rPr lang="ru-RU" sz="5100" b="1" dirty="0">
                <a:solidFill>
                  <a:srgbClr val="C00000"/>
                </a:solidFill>
              </a:rPr>
              <a:t>Какие тенденции трансформации механизмов контроля за расходами наблюдаются в вашей группе? </a:t>
            </a:r>
            <a:endParaRPr lang="en-US" sz="5100" dirty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5800" b="1" dirty="0">
                <a:solidFill>
                  <a:schemeClr val="accent1">
                    <a:lumMod val="75000"/>
                  </a:schemeClr>
                </a:solidFill>
              </a:rPr>
              <a:t>Трансформация механизмов контроля</a:t>
            </a:r>
          </a:p>
          <a:p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4200" dirty="0">
                <a:solidFill>
                  <a:schemeClr val="accent1">
                    <a:lumMod val="75000"/>
                  </a:schemeClr>
                </a:solidFill>
              </a:rPr>
              <a:t>Смещение контроля за использованием бюджетных средств на более раннюю стадию, т.е. на этап проведения госзакупок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В Азербайджане идет реформа в министерстве экономического развития и закупок – ожидается, что в результате будет обеспечено резервирование бюджетных средств для проведения процедуры закупок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В Республике Беларусь – с 1.07.19 создается ГИАС УГЗ , обеспечивающая получение контрактов и структурированной информации в электронном виде, с 1.01.20 – резервирование бюджетных средств для проведения процедуры закупок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В Узбекистане – в 2019 году будет обеспечена интеграция систем казначейства и госзакупок. Планируют казначейское сопровождение по строительным контрактам </a:t>
            </a:r>
          </a:p>
          <a:p>
            <a:pPr marL="1028700" lvl="1" indent="-571500" algn="l">
              <a:buFont typeface="Wingdings" panose="05000000000000000000" pitchFamily="2" charset="2"/>
              <a:buChar char="Ø"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В Казахстане произошла интеграция системы госзакупок, электронных счетов-фактур и казначейства</a:t>
            </a:r>
          </a:p>
          <a:p>
            <a:pPr algn="l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4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Какие тенденции трансформации механизмов контроля за расходами наблюдаются в вашей группе? </a:t>
            </a:r>
            <a:endParaRPr lang="en-US" sz="2400" dirty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Трансформация механизмов контроля</a:t>
            </a:r>
          </a:p>
          <a:p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Переход к риск-ориентированному подходу при организации предварительного контроля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Аналитическая работа и применение иных форм контроля (мониторинг), позволяющих проверить обоснованность заявляемых для оплаты расходов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3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560840" cy="131980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ru-RU" sz="3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3698</TotalTime>
  <Words>607</Words>
  <Application>Microsoft Office PowerPoint</Application>
  <PresentationFormat>On-screen Show (4:3)</PresentationFormat>
  <Paragraphs>103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Galina S. Kuznetsova</cp:lastModifiedBy>
  <cp:revision>526</cp:revision>
  <cp:lastPrinted>2012-03-11T09:33:36Z</cp:lastPrinted>
  <dcterms:created xsi:type="dcterms:W3CDTF">2012-02-13T09:14:10Z</dcterms:created>
  <dcterms:modified xsi:type="dcterms:W3CDTF">2019-06-07T06:36:21Z</dcterms:modified>
</cp:coreProperties>
</file>