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3" r:id="rId2"/>
    <p:sldId id="366" r:id="rId3"/>
    <p:sldId id="363" r:id="rId4"/>
    <p:sldId id="365" r:id="rId5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9" autoAdjust="0"/>
    <p:restoredTop sz="96237" autoAdjust="0"/>
  </p:normalViewPr>
  <p:slideViewPr>
    <p:cSldViewPr>
      <p:cViewPr varScale="1">
        <p:scale>
          <a:sx n="98" d="100"/>
          <a:sy n="98" d="100"/>
        </p:scale>
        <p:origin x="58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6/14/2019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6/14/2019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3272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0272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38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6/14/2019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6/14/2019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6/14/2019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6/14/2019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6/14/2019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6/14/2019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6/14/2019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6/14/2019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6/14/2019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6/14/2019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6/14/2019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6/14/2019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6/14/2019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4799"/>
            <a:ext cx="7696200" cy="6416675"/>
          </a:xfrm>
        </p:spPr>
        <p:txBody>
          <a:bodyPr>
            <a:normAutofit/>
          </a:bodyPr>
          <a:lstStyle/>
          <a:p>
            <a:pPr lvl="1"/>
            <a:r>
              <a:rPr lang="ru-RU" sz="3600" b="1" dirty="0"/>
              <a:t>Пленарное заседание КС </a:t>
            </a:r>
            <a:r>
              <a:rPr lang="en-US" sz="3600" b="1" dirty="0"/>
              <a:t>PEMPAL </a:t>
            </a:r>
            <a:endParaRPr lang="ru-RU" sz="5400" b="1" dirty="0"/>
          </a:p>
          <a:p>
            <a:pPr lvl="1"/>
            <a:endParaRPr lang="en-US" sz="3600" dirty="0"/>
          </a:p>
          <a:p>
            <a:pPr lvl="1"/>
            <a:r>
              <a:rPr lang="ru-RU" sz="4000" b="1" dirty="0">
                <a:solidFill>
                  <a:srgbClr val="002060"/>
                </a:solidFill>
              </a:rPr>
              <a:t>Эволюция средств контроля </a:t>
            </a:r>
          </a:p>
          <a:p>
            <a:pPr lvl="1"/>
            <a:r>
              <a:rPr lang="ru-RU" sz="4000" b="1" dirty="0">
                <a:solidFill>
                  <a:srgbClr val="002060"/>
                </a:solidFill>
              </a:rPr>
              <a:t>за расходами</a:t>
            </a:r>
            <a:endParaRPr lang="en-US" sz="4000" b="1" dirty="0">
              <a:solidFill>
                <a:srgbClr val="002060"/>
              </a:solidFill>
            </a:endParaRPr>
          </a:p>
          <a:p>
            <a:pPr lvl="1"/>
            <a:endParaRPr lang="en-US" sz="2600" b="1" dirty="0">
              <a:solidFill>
                <a:srgbClr val="C00000"/>
              </a:solidFill>
            </a:endParaRPr>
          </a:p>
          <a:p>
            <a:pPr lvl="1"/>
            <a:endParaRPr lang="en-US" sz="2600" b="1" dirty="0">
              <a:solidFill>
                <a:srgbClr val="C00000"/>
              </a:solidFill>
            </a:endParaRPr>
          </a:p>
          <a:p>
            <a:pPr lvl="1"/>
            <a:r>
              <a:rPr lang="ru-RU" b="1" dirty="0">
                <a:solidFill>
                  <a:srgbClr val="C00000"/>
                </a:solidFill>
              </a:rPr>
              <a:t>Албания, Хорватия, Венгрия, Косово, Северная Македония, Турция </a:t>
            </a:r>
            <a:endParaRPr lang="en-US" sz="2600" b="1" dirty="0"/>
          </a:p>
          <a:p>
            <a:pPr lvl="1"/>
            <a:endParaRPr lang="en-US" sz="2600" b="1" dirty="0"/>
          </a:p>
          <a:p>
            <a:pPr lvl="1"/>
            <a:endParaRPr lang="en-US" sz="2600" b="1" dirty="0"/>
          </a:p>
          <a:p>
            <a:pPr lvl="1"/>
            <a:r>
              <a:rPr lang="ru-RU" b="1" dirty="0"/>
              <a:t>Будапешт</a:t>
            </a:r>
            <a:r>
              <a:rPr lang="en-US" b="1" dirty="0"/>
              <a:t> (</a:t>
            </a:r>
            <a:r>
              <a:rPr lang="ru-RU" b="1" dirty="0"/>
              <a:t>Венгрия</a:t>
            </a:r>
            <a:r>
              <a:rPr lang="en-US" b="1" dirty="0"/>
              <a:t>),</a:t>
            </a:r>
            <a:r>
              <a:rPr lang="ru-RU" b="1" dirty="0"/>
              <a:t> 5-7 июня 201</a:t>
            </a:r>
            <a:r>
              <a:rPr lang="en-US" b="1" dirty="0"/>
              <a:t>9</a:t>
            </a:r>
            <a:r>
              <a:rPr lang="ru-RU" b="1" dirty="0"/>
              <a:t> г.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380999"/>
            <a:ext cx="7704856" cy="6340475"/>
          </a:xfrm>
        </p:spPr>
        <p:txBody>
          <a:bodyPr>
            <a:normAutofit fontScale="77500" lnSpcReduction="20000"/>
          </a:bodyPr>
          <a:lstStyle/>
          <a:p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Привёл ли прогресс в ИТ, которые используются в казначейских операциях, к каким-либо изменениям в средствах контроля, применяемых Казначействами ваших стран</a:t>
            </a:r>
            <a:r>
              <a:rPr lang="hr-HR" sz="2400" b="1" dirty="0">
                <a:solidFill>
                  <a:schemeClr val="accent1">
                    <a:lumMod val="75000"/>
                  </a:schemeClr>
                </a:solidFill>
              </a:rPr>
              <a:t>?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Если да, то укажите, что изменилось (какие инициативы обсуждаются)</a:t>
            </a:r>
            <a:endParaRPr lang="tr-TR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r>
              <a:rPr lang="ru-RU" sz="2100" b="1" u="sng" dirty="0">
                <a:solidFill>
                  <a:srgbClr val="FF0000"/>
                </a:solidFill>
              </a:rPr>
              <a:t>Общие тенденции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800" i="1" dirty="0">
                <a:solidFill>
                  <a:schemeClr val="accent1">
                    <a:lumMod val="75000"/>
                  </a:schemeClr>
                </a:solidFill>
              </a:rPr>
              <a:t>Использование технологии для перестройки процессов</a:t>
            </a:r>
            <a:endParaRPr lang="en-US" sz="1800" i="1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800" i="1" dirty="0">
                <a:solidFill>
                  <a:schemeClr val="accent1">
                    <a:lumMod val="75000"/>
                  </a:schemeClr>
                </a:solidFill>
              </a:rPr>
              <a:t>Тенденция к децентрализации средств контроля</a:t>
            </a:r>
            <a:r>
              <a:rPr lang="tr-TR" sz="18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US" sz="1800" i="1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800" i="1" dirty="0">
                <a:solidFill>
                  <a:schemeClr val="accent1">
                    <a:lumMod val="75000"/>
                  </a:schemeClr>
                </a:solidFill>
              </a:rPr>
              <a:t>Постепенно сокращаются объёмы обработки</a:t>
            </a:r>
            <a:endParaRPr lang="en-US" sz="1800" i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en-US" sz="21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ZA" sz="1800" b="1" dirty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ru-RU" sz="1800" b="1" dirty="0" err="1">
                <a:solidFill>
                  <a:schemeClr val="accent1">
                    <a:lumMod val="75000"/>
                  </a:schemeClr>
                </a:solidFill>
              </a:rPr>
              <a:t>лбания</a:t>
            </a:r>
            <a:r>
              <a:rPr lang="en-ZA" sz="1800" b="1" dirty="0">
                <a:solidFill>
                  <a:schemeClr val="accent1">
                    <a:lumMod val="75000"/>
                  </a:schemeClr>
                </a:solidFill>
              </a:rPr>
              <a:t> :</a:t>
            </a:r>
            <a:r>
              <a:rPr lang="en-ZA" sz="1800" dirty="0">
                <a:solidFill>
                  <a:schemeClr val="accent1">
                    <a:lumMod val="75000"/>
                  </a:schemeClr>
                </a:solidFill>
              </a:rPr>
              <a:t> AGFIS &gt; 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автоматический контроль счетов применительно к бюджетным ассигнованиям и контроль платежей на соответствие ежедневным лимитам ликвидности </a:t>
            </a:r>
            <a:r>
              <a:rPr lang="tr-TR" sz="1800" dirty="0">
                <a:solidFill>
                  <a:schemeClr val="accent1">
                    <a:lumMod val="75000"/>
                  </a:schemeClr>
                </a:solidFill>
              </a:rPr>
              <a:t>– </a:t>
            </a:r>
            <a:r>
              <a:rPr lang="tr-TR" sz="1800" i="1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ru-RU" sz="1800" i="1" dirty="0">
                <a:solidFill>
                  <a:schemeClr val="accent1">
                    <a:lumMod val="75000"/>
                  </a:schemeClr>
                </a:solidFill>
              </a:rPr>
              <a:t>однако сохраняются некоторые виды ручного контроля</a:t>
            </a:r>
            <a:r>
              <a:rPr lang="tr-TR" sz="1800" i="1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 algn="l"/>
            <a:endParaRPr lang="en-ZA" sz="1800" i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</a:rPr>
              <a:t>Хорватия</a:t>
            </a:r>
            <a:r>
              <a:rPr lang="en-ZA" sz="1800" b="1" dirty="0">
                <a:solidFill>
                  <a:schemeClr val="accent1">
                    <a:lumMod val="75000"/>
                  </a:schemeClr>
                </a:solidFill>
              </a:rPr>
              <a:t> :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ZA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Встроенные средства контроля в ИСУГФ на протяжении всего процесса</a:t>
            </a:r>
            <a:r>
              <a:rPr lang="en-ZA" sz="1800" dirty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tr-TR" sz="1800" dirty="0">
                <a:solidFill>
                  <a:schemeClr val="accent1">
                    <a:lumMod val="75000"/>
                  </a:schemeClr>
                </a:solidFill>
              </a:rPr>
              <a:t>- (</a:t>
            </a:r>
            <a:r>
              <a:rPr lang="ru-RU" sz="1800" i="1" dirty="0">
                <a:solidFill>
                  <a:schemeClr val="accent1">
                    <a:lumMod val="75000"/>
                  </a:schemeClr>
                </a:solidFill>
              </a:rPr>
              <a:t>при этом имеются сложности с использованием системы РБС в полной мере)</a:t>
            </a:r>
          </a:p>
          <a:p>
            <a:pPr algn="l"/>
            <a:endParaRPr lang="tr-TR" sz="18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</a:rPr>
              <a:t>Венгрия</a:t>
            </a:r>
            <a:r>
              <a:rPr lang="en-ZA" sz="1800" b="1" dirty="0">
                <a:solidFill>
                  <a:schemeClr val="accent1">
                    <a:lumMod val="75000"/>
                  </a:schemeClr>
                </a:solidFill>
              </a:rPr>
              <a:t>:  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Пилотный проект внедрения новой системы бухучёта для РБС </a:t>
            </a:r>
            <a:r>
              <a:rPr lang="tr-TR" sz="1800" dirty="0">
                <a:solidFill>
                  <a:schemeClr val="accent1">
                    <a:lumMod val="75000"/>
                  </a:schemeClr>
                </a:solidFill>
              </a:rPr>
              <a:t>– 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Пилотный проект по сбору данных об обязательствах </a:t>
            </a:r>
            <a:r>
              <a:rPr lang="tr-TR" sz="1800" dirty="0">
                <a:solidFill>
                  <a:schemeClr val="accent1">
                    <a:lumMod val="75000"/>
                  </a:schemeClr>
                </a:solidFill>
              </a:rPr>
              <a:t>	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ZA" sz="18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</a:rPr>
              <a:t>Косово</a:t>
            </a:r>
            <a:r>
              <a:rPr lang="en-ZA" sz="1800" b="1" dirty="0">
                <a:solidFill>
                  <a:schemeClr val="accent1">
                    <a:lumMod val="75000"/>
                  </a:schemeClr>
                </a:solidFill>
              </a:rPr>
              <a:t> :</a:t>
            </a:r>
            <a:r>
              <a:rPr lang="en-ZA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модернизация ИСУГФ</a:t>
            </a:r>
            <a:r>
              <a:rPr lang="en-ZA" sz="1800" dirty="0">
                <a:solidFill>
                  <a:schemeClr val="accent1">
                    <a:lumMod val="75000"/>
                  </a:schemeClr>
                </a:solidFill>
              </a:rPr>
              <a:t> &gt; 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Должное отражение обязательств</a:t>
            </a:r>
            <a:endParaRPr lang="en-ZA" sz="1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r>
              <a:rPr lang="tr-TR" sz="1800" dirty="0">
                <a:solidFill>
                  <a:schemeClr val="accent1">
                    <a:lumMod val="75000"/>
                  </a:schemeClr>
                </a:solidFill>
              </a:rPr>
              <a:t>                            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Система </a:t>
            </a:r>
            <a:r>
              <a:rPr lang="en-ZA" sz="1800" dirty="0">
                <a:solidFill>
                  <a:schemeClr val="accent1">
                    <a:lumMod val="75000"/>
                  </a:schemeClr>
                </a:solidFill>
              </a:rPr>
              <a:t>RTGS &gt; 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Модернизация платёжной системы</a:t>
            </a:r>
            <a:r>
              <a:rPr lang="tr-TR" sz="1800" dirty="0">
                <a:solidFill>
                  <a:schemeClr val="accent1">
                    <a:lumMod val="75000"/>
                  </a:schemeClr>
                </a:solidFill>
              </a:rPr>
              <a:t>&gt; 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Онлайн-платежи</a:t>
            </a:r>
            <a:endParaRPr lang="tr-TR" sz="1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18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</a:rPr>
              <a:t>Северная Македония:</a:t>
            </a:r>
            <a:r>
              <a:rPr lang="en-ZA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интернет-портал для сбора информации об обязательствах РБС позволил сократить размер непогашенных обязательств </a:t>
            </a:r>
            <a:r>
              <a:rPr lang="tr-TR" sz="1800" dirty="0">
                <a:solidFill>
                  <a:schemeClr val="accent1">
                    <a:lumMod val="75000"/>
                  </a:schemeClr>
                </a:solidFill>
              </a:rPr>
              <a:t>-  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пилотный проект внедрения системы электронных платежей</a:t>
            </a:r>
            <a:r>
              <a:rPr lang="en-ZA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tr-TR" sz="18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ZA" sz="18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</a:rPr>
              <a:t>Турция</a:t>
            </a:r>
            <a:r>
              <a:rPr lang="en-ZA" sz="1800" b="1" dirty="0">
                <a:solidFill>
                  <a:schemeClr val="accent1">
                    <a:lumMod val="75000"/>
                  </a:schemeClr>
                </a:solidFill>
              </a:rPr>
              <a:t> : 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система «электронного бюджета»</a:t>
            </a:r>
            <a:r>
              <a:rPr lang="en-ZA" sz="1800" dirty="0">
                <a:solidFill>
                  <a:schemeClr val="accent1">
                    <a:lumMod val="75000"/>
                  </a:schemeClr>
                </a:solidFill>
              </a:rPr>
              <a:t> &gt; 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средства контроля бюджетных ассигнований</a:t>
            </a:r>
            <a:endParaRPr lang="tr-TR" sz="1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r>
              <a:rPr lang="tr-TR" sz="1800" dirty="0">
                <a:solidFill>
                  <a:schemeClr val="accent1">
                    <a:lumMod val="75000"/>
                  </a:schemeClr>
                </a:solidFill>
              </a:rPr>
              <a:t>	     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система электронных платежей </a:t>
            </a:r>
            <a:r>
              <a:rPr lang="en-ZA" sz="1800" dirty="0">
                <a:solidFill>
                  <a:schemeClr val="accent1">
                    <a:lumMod val="75000"/>
                  </a:schemeClr>
                </a:solidFill>
              </a:rPr>
              <a:t>&gt; 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средства контроля платежей</a:t>
            </a:r>
            <a:r>
              <a:rPr lang="tr-TR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algn="l"/>
            <a:r>
              <a:rPr lang="tr-TR" sz="1800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tr-TR" sz="1800" i="1" dirty="0">
                <a:solidFill>
                  <a:schemeClr val="accent1">
                    <a:lumMod val="75000"/>
                  </a:schemeClr>
                </a:solidFill>
              </a:rPr>
              <a:t>    </a:t>
            </a:r>
            <a:r>
              <a:rPr lang="ru-RU" sz="1800" i="1" dirty="0">
                <a:solidFill>
                  <a:schemeClr val="accent1">
                    <a:lumMod val="75000"/>
                  </a:schemeClr>
                </a:solidFill>
              </a:rPr>
              <a:t>способствовало децентрализации функции контроля с её передачей</a:t>
            </a:r>
            <a:r>
              <a:rPr lang="en-ZA" sz="1800" i="1" dirty="0">
                <a:solidFill>
                  <a:schemeClr val="accent1">
                    <a:lumMod val="75000"/>
                  </a:schemeClr>
                </a:solidFill>
              </a:rPr>
              <a:t> MDAs </a:t>
            </a:r>
          </a:p>
          <a:p>
            <a:pPr algn="l"/>
            <a:endParaRPr lang="en-ZA" sz="18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ZA" sz="18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ZA" sz="1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1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764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381000"/>
            <a:ext cx="7560840" cy="6072336"/>
          </a:xfrm>
        </p:spPr>
        <p:txBody>
          <a:bodyPr>
            <a:normAutofit fontScale="55000" lnSpcReduction="20000"/>
          </a:bodyPr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Какие тенденции в странах вашей группы наблюдаются применительно к эволюции средств контроля за расходами</a:t>
            </a:r>
            <a:r>
              <a:rPr lang="hr-HR" sz="2800" b="1" dirty="0">
                <a:solidFill>
                  <a:schemeClr val="accent1">
                    <a:lumMod val="75000"/>
                  </a:schemeClr>
                </a:solidFill>
              </a:rPr>
              <a:t>?</a:t>
            </a:r>
            <a:endParaRPr lang="en-GB" sz="28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r>
              <a:rPr lang="ru-RU" sz="2900" b="1" u="sng" dirty="0">
                <a:solidFill>
                  <a:srgbClr val="FF0000"/>
                </a:solidFill>
              </a:rPr>
              <a:t>Общая тенденция</a:t>
            </a:r>
            <a:endParaRPr lang="tr-TR" sz="29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r>
              <a:rPr lang="ru-RU" sz="2900" i="1" dirty="0">
                <a:solidFill>
                  <a:schemeClr val="accent1">
                    <a:lumMod val="75000"/>
                  </a:schemeClr>
                </a:solidFill>
              </a:rPr>
              <a:t>Операционная совместимость различных ИКТ-систем, используемых в сфере УГФ</a:t>
            </a:r>
            <a:endParaRPr lang="en-GB" sz="2900" i="1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9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lnSpc>
                <a:spcPct val="12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Албания</a:t>
            </a:r>
            <a:r>
              <a:rPr lang="en-ZA" sz="2800" b="1" dirty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en-ZA" sz="2800" dirty="0">
                <a:solidFill>
                  <a:schemeClr val="accent1">
                    <a:lumMod val="75000"/>
                  </a:schemeClr>
                </a:solidFill>
              </a:rPr>
              <a:t> AFMIS</a:t>
            </a:r>
            <a:r>
              <a:rPr lang="tr-TR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ZA" sz="2800" dirty="0">
                <a:solidFill>
                  <a:schemeClr val="accent1">
                    <a:lumMod val="75000"/>
                  </a:schemeClr>
                </a:solidFill>
              </a:rPr>
              <a:t>&gt;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интеграция с системой электронных закупок</a:t>
            </a:r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lnSpc>
                <a:spcPct val="12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Хорватия</a:t>
            </a:r>
            <a:r>
              <a:rPr lang="en-ZA" sz="2800" b="1" dirty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контроль эффективности посредством анализа воздействия и руководств по нормативной стоимости материалов </a:t>
            </a:r>
            <a:r>
              <a:rPr lang="tr-TR" sz="2800" dirty="0">
                <a:solidFill>
                  <a:schemeClr val="accent1">
                    <a:lumMod val="75000"/>
                  </a:schemeClr>
                </a:solidFill>
              </a:rPr>
              <a:t>–</a:t>
            </a:r>
            <a:r>
              <a:rPr lang="en-ZA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децентрализация обязанностей с передачей РБС </a:t>
            </a:r>
            <a:r>
              <a:rPr lang="tr-TR" sz="2800" dirty="0">
                <a:solidFill>
                  <a:schemeClr val="accent1">
                    <a:lumMod val="75000"/>
                  </a:schemeClr>
                </a:solidFill>
              </a:rPr>
              <a:t>–</a:t>
            </a:r>
            <a:r>
              <a:rPr lang="en-ZA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более полное использование системы РБС </a:t>
            </a:r>
            <a:r>
              <a:rPr lang="tr-TR" sz="2800" dirty="0">
                <a:solidFill>
                  <a:schemeClr val="accent1">
                    <a:lumMod val="75000"/>
                  </a:schemeClr>
                </a:solidFill>
              </a:rPr>
              <a:t> -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интеграция различных существующих систем</a:t>
            </a:r>
            <a:r>
              <a:rPr lang="en-ZA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tr-TR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lnSpc>
                <a:spcPct val="12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Венгрия</a:t>
            </a:r>
            <a:r>
              <a:rPr lang="en-ZA" sz="2800" b="1" dirty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en-ZA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проект внедрения новой ИИСУГФ</a:t>
            </a:r>
            <a:r>
              <a:rPr lang="en-ZA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457200" indent="-457200" algn="l">
              <a:lnSpc>
                <a:spcPct val="12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Косово</a:t>
            </a:r>
            <a:r>
              <a:rPr lang="en-ZA" sz="2800" b="1" dirty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en-ZA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связь с системой электронных закупок и службой обеспечения прозрачности  - отслеживание платежей</a:t>
            </a:r>
            <a:r>
              <a:rPr lang="en-ZA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800" dirty="0">
                <a:solidFill>
                  <a:schemeClr val="accent1">
                    <a:lumMod val="75000"/>
                  </a:schemeClr>
                </a:solidFill>
              </a:rPr>
              <a:t> –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Хранилища данных и система анализа бизнес-данных</a:t>
            </a:r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lnSpc>
                <a:spcPct val="12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Северная Македония</a:t>
            </a:r>
            <a:r>
              <a:rPr lang="en-ZA" sz="2800" b="1" dirty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проект внедрения новой ИИСУГФ</a:t>
            </a:r>
            <a:r>
              <a:rPr lang="en-ZA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800" dirty="0">
                <a:solidFill>
                  <a:schemeClr val="accent1">
                    <a:lumMod val="75000"/>
                  </a:schemeClr>
                </a:solidFill>
              </a:rPr>
              <a:t>&gt;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связь между системами «электронного бюджета», «электронных закупок» и Казначейства </a:t>
            </a:r>
            <a:r>
              <a:rPr lang="tr-TR" sz="2800" dirty="0">
                <a:solidFill>
                  <a:schemeClr val="accent1">
                    <a:lumMod val="75000"/>
                  </a:schemeClr>
                </a:solidFill>
              </a:rPr>
              <a:t>–</a:t>
            </a:r>
            <a:r>
              <a:rPr lang="en-ZA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повышение прозрачности платёжного процесса </a:t>
            </a:r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lnSpc>
                <a:spcPct val="12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ZA" sz="2800" b="1" dirty="0">
                <a:solidFill>
                  <a:schemeClr val="accent1">
                    <a:lumMod val="75000"/>
                  </a:schemeClr>
                </a:solidFill>
              </a:rPr>
              <a:t>Turkey :</a:t>
            </a:r>
            <a:r>
              <a:rPr lang="en-ZA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проект внедрения новой ИИСУГФ</a:t>
            </a:r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250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3068960"/>
            <a:ext cx="7560840" cy="1319808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СПАСИБО ЗА ВНИМАНИЕ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!</a:t>
            </a:r>
          </a:p>
          <a:p>
            <a:endParaRPr lang="ru-RU" sz="30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197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3784</TotalTime>
  <Words>292</Words>
  <Application>Microsoft Office PowerPoint</Application>
  <PresentationFormat>On-screen Show (4:3)</PresentationFormat>
  <Paragraphs>61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CEF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Andrei Nikolaevich Salnikov</cp:lastModifiedBy>
  <cp:revision>524</cp:revision>
  <cp:lastPrinted>2012-03-11T09:33:36Z</cp:lastPrinted>
  <dcterms:created xsi:type="dcterms:W3CDTF">2012-02-13T09:14:10Z</dcterms:created>
  <dcterms:modified xsi:type="dcterms:W3CDTF">2019-06-14T10:58:18Z</dcterms:modified>
</cp:coreProperties>
</file>